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3"/>
  </p:notesMasterIdLst>
  <p:sldIdLst>
    <p:sldId id="256" r:id="rId2"/>
    <p:sldId id="260" r:id="rId3"/>
    <p:sldId id="259" r:id="rId4"/>
    <p:sldId id="261" r:id="rId5"/>
    <p:sldId id="263" r:id="rId6"/>
    <p:sldId id="262" r:id="rId7"/>
    <p:sldId id="264" r:id="rId8"/>
    <p:sldId id="265" r:id="rId9"/>
    <p:sldId id="272" r:id="rId10"/>
    <p:sldId id="290" r:id="rId11"/>
    <p:sldId id="273" r:id="rId12"/>
    <p:sldId id="288" r:id="rId13"/>
    <p:sldId id="294" r:id="rId14"/>
    <p:sldId id="286" r:id="rId15"/>
    <p:sldId id="276" r:id="rId16"/>
    <p:sldId id="279" r:id="rId17"/>
    <p:sldId id="277" r:id="rId18"/>
    <p:sldId id="281" r:id="rId19"/>
    <p:sldId id="257" r:id="rId20"/>
    <p:sldId id="258"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CD700F-D70A-4CD9-94F3-6E5C4877701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0571B47-B60E-4708-8EFD-A02FE5511F28}">
      <dgm:prSet/>
      <dgm:spPr/>
      <dgm:t>
        <a:bodyPr/>
        <a:lstStyle/>
        <a:p>
          <a:pPr>
            <a:lnSpc>
              <a:spcPct val="100000"/>
            </a:lnSpc>
          </a:pPr>
          <a:r>
            <a:rPr lang="en-US"/>
            <a:t>Understand the fundamental concepts of data flow and criteria for the selection of transmission media.</a:t>
          </a:r>
        </a:p>
      </dgm:t>
    </dgm:pt>
    <dgm:pt modelId="{EA530A1F-397F-4D13-9297-8AE209AFDA3B}" type="parTrans" cxnId="{E247972C-8863-4545-9A8F-A11BF35ECDD9}">
      <dgm:prSet/>
      <dgm:spPr/>
      <dgm:t>
        <a:bodyPr/>
        <a:lstStyle/>
        <a:p>
          <a:endParaRPr lang="en-US"/>
        </a:p>
      </dgm:t>
    </dgm:pt>
    <dgm:pt modelId="{4D9FA8A4-F31E-4D99-A987-D87837FBB92F}" type="sibTrans" cxnId="{E247972C-8863-4545-9A8F-A11BF35ECDD9}">
      <dgm:prSet/>
      <dgm:spPr/>
      <dgm:t>
        <a:bodyPr/>
        <a:lstStyle/>
        <a:p>
          <a:endParaRPr lang="en-US"/>
        </a:p>
      </dgm:t>
    </dgm:pt>
    <dgm:pt modelId="{076B7024-A41F-4B32-9900-40547A040306}">
      <dgm:prSet/>
      <dgm:spPr/>
      <dgm:t>
        <a:bodyPr/>
        <a:lstStyle/>
        <a:p>
          <a:pPr>
            <a:lnSpc>
              <a:spcPct val="100000"/>
            </a:lnSpc>
          </a:pPr>
          <a:r>
            <a:rPr lang="en-US"/>
            <a:t>Demonstrate the techniques for IP allocation in the networks and creation of the subnets.</a:t>
          </a:r>
        </a:p>
      </dgm:t>
    </dgm:pt>
    <dgm:pt modelId="{F02FCBB3-9485-430F-91A1-6673D4641493}" type="parTrans" cxnId="{9F0C054A-BE7F-49E2-9D70-87307FF65FD8}">
      <dgm:prSet/>
      <dgm:spPr/>
      <dgm:t>
        <a:bodyPr/>
        <a:lstStyle/>
        <a:p>
          <a:endParaRPr lang="en-US"/>
        </a:p>
      </dgm:t>
    </dgm:pt>
    <dgm:pt modelId="{4FE59536-A300-4ABF-A486-A49FD5B0AC70}" type="sibTrans" cxnId="{9F0C054A-BE7F-49E2-9D70-87307FF65FD8}">
      <dgm:prSet/>
      <dgm:spPr/>
      <dgm:t>
        <a:bodyPr/>
        <a:lstStyle/>
        <a:p>
          <a:endParaRPr lang="en-US"/>
        </a:p>
      </dgm:t>
    </dgm:pt>
    <dgm:pt modelId="{C1CE2B9B-919A-4E44-89A7-1324A8AAE863}">
      <dgm:prSet/>
      <dgm:spPr/>
      <dgm:t>
        <a:bodyPr/>
        <a:lstStyle/>
        <a:p>
          <a:pPr>
            <a:lnSpc>
              <a:spcPct val="100000"/>
            </a:lnSpc>
          </a:pPr>
          <a:r>
            <a:rPr lang="en-US"/>
            <a:t>Contrast between static and dynamic routing protocols</a:t>
          </a:r>
        </a:p>
      </dgm:t>
    </dgm:pt>
    <dgm:pt modelId="{F6F4A88C-5DBD-4FEE-A901-92A97820882E}" type="parTrans" cxnId="{80040996-7341-421F-A184-4821C8CDC982}">
      <dgm:prSet/>
      <dgm:spPr/>
      <dgm:t>
        <a:bodyPr/>
        <a:lstStyle/>
        <a:p>
          <a:endParaRPr lang="en-US"/>
        </a:p>
      </dgm:t>
    </dgm:pt>
    <dgm:pt modelId="{3C81C488-7C4B-4D93-917B-D28E87078CE2}" type="sibTrans" cxnId="{80040996-7341-421F-A184-4821C8CDC982}">
      <dgm:prSet/>
      <dgm:spPr/>
      <dgm:t>
        <a:bodyPr/>
        <a:lstStyle/>
        <a:p>
          <a:endParaRPr lang="en-US"/>
        </a:p>
      </dgm:t>
    </dgm:pt>
    <dgm:pt modelId="{9FC8965C-FB3C-4CB9-9F34-D273610CEE99}">
      <dgm:prSet/>
      <dgm:spPr/>
      <dgm:t>
        <a:bodyPr/>
        <a:lstStyle/>
        <a:p>
          <a:pPr>
            <a:lnSpc>
              <a:spcPct val="100000"/>
            </a:lnSpc>
          </a:pPr>
          <a:r>
            <a:rPr lang="en-US"/>
            <a:t>Summarize the working of various application layer services in the network</a:t>
          </a:r>
        </a:p>
      </dgm:t>
    </dgm:pt>
    <dgm:pt modelId="{DBF6E8F7-BA84-4AAE-81DE-1E6F3293FD4D}" type="parTrans" cxnId="{028AD67E-33C6-4B0E-A0B6-854C096BB8CA}">
      <dgm:prSet/>
      <dgm:spPr/>
      <dgm:t>
        <a:bodyPr/>
        <a:lstStyle/>
        <a:p>
          <a:endParaRPr lang="en-US"/>
        </a:p>
      </dgm:t>
    </dgm:pt>
    <dgm:pt modelId="{974EBE5C-BA17-4264-96B1-7CB402C3DE1F}" type="sibTrans" cxnId="{028AD67E-33C6-4B0E-A0B6-854C096BB8CA}">
      <dgm:prSet/>
      <dgm:spPr/>
      <dgm:t>
        <a:bodyPr/>
        <a:lstStyle/>
        <a:p>
          <a:endParaRPr lang="en-US"/>
        </a:p>
      </dgm:t>
    </dgm:pt>
    <dgm:pt modelId="{8BD4355C-1B84-4DD0-95BB-4EA01EA06EBF}" type="pres">
      <dgm:prSet presAssocID="{20CD700F-D70A-4CD9-94F3-6E5C48777010}" presName="root" presStyleCnt="0">
        <dgm:presLayoutVars>
          <dgm:dir/>
          <dgm:resizeHandles val="exact"/>
        </dgm:presLayoutVars>
      </dgm:prSet>
      <dgm:spPr/>
    </dgm:pt>
    <dgm:pt modelId="{DAC533CA-E553-43F9-8E09-E62054CDEECF}" type="pres">
      <dgm:prSet presAssocID="{90571B47-B60E-4708-8EFD-A02FE5511F28}" presName="compNode" presStyleCnt="0"/>
      <dgm:spPr/>
    </dgm:pt>
    <dgm:pt modelId="{64C0F389-52D3-4BEC-8887-2A27AC49DEB1}" type="pres">
      <dgm:prSet presAssocID="{90571B47-B60E-4708-8EFD-A02FE5511F28}" presName="bgRect" presStyleLbl="bgShp" presStyleIdx="0" presStyleCnt="4"/>
      <dgm:spPr/>
    </dgm:pt>
    <dgm:pt modelId="{4EFE7CE2-7C37-4A93-8536-FFCE9FCF9D3F}" type="pres">
      <dgm:prSet presAssocID="{90571B47-B60E-4708-8EFD-A02FE5511F2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CDC6FFF3-7462-4F75-9615-2BE3CD5CBB6A}" type="pres">
      <dgm:prSet presAssocID="{90571B47-B60E-4708-8EFD-A02FE5511F28}" presName="spaceRect" presStyleCnt="0"/>
      <dgm:spPr/>
    </dgm:pt>
    <dgm:pt modelId="{A59004E9-0D09-4B3E-9884-45F715C7A651}" type="pres">
      <dgm:prSet presAssocID="{90571B47-B60E-4708-8EFD-A02FE5511F28}" presName="parTx" presStyleLbl="revTx" presStyleIdx="0" presStyleCnt="4">
        <dgm:presLayoutVars>
          <dgm:chMax val="0"/>
          <dgm:chPref val="0"/>
        </dgm:presLayoutVars>
      </dgm:prSet>
      <dgm:spPr/>
    </dgm:pt>
    <dgm:pt modelId="{6401D65A-BF9A-4BF1-86B0-2138DE1CE938}" type="pres">
      <dgm:prSet presAssocID="{4D9FA8A4-F31E-4D99-A987-D87837FBB92F}" presName="sibTrans" presStyleCnt="0"/>
      <dgm:spPr/>
    </dgm:pt>
    <dgm:pt modelId="{A243DE47-5BC7-463F-8931-2DCA3AA3D094}" type="pres">
      <dgm:prSet presAssocID="{076B7024-A41F-4B32-9900-40547A040306}" presName="compNode" presStyleCnt="0"/>
      <dgm:spPr/>
    </dgm:pt>
    <dgm:pt modelId="{20F7A4CD-A3C2-43DB-9E03-9868B01485CC}" type="pres">
      <dgm:prSet presAssocID="{076B7024-A41F-4B32-9900-40547A040306}" presName="bgRect" presStyleLbl="bgShp" presStyleIdx="1" presStyleCnt="4"/>
      <dgm:spPr/>
    </dgm:pt>
    <dgm:pt modelId="{3CFE12F3-F918-4F45-BE63-EDFA20D26D29}" type="pres">
      <dgm:prSet presAssocID="{076B7024-A41F-4B32-9900-40547A0403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twork"/>
        </a:ext>
      </dgm:extLst>
    </dgm:pt>
    <dgm:pt modelId="{0D854890-BD57-4187-BE7F-D48683E7E004}" type="pres">
      <dgm:prSet presAssocID="{076B7024-A41F-4B32-9900-40547A040306}" presName="spaceRect" presStyleCnt="0"/>
      <dgm:spPr/>
    </dgm:pt>
    <dgm:pt modelId="{EF4F8CE7-E818-4C46-90A5-180C397C883C}" type="pres">
      <dgm:prSet presAssocID="{076B7024-A41F-4B32-9900-40547A040306}" presName="parTx" presStyleLbl="revTx" presStyleIdx="1" presStyleCnt="4">
        <dgm:presLayoutVars>
          <dgm:chMax val="0"/>
          <dgm:chPref val="0"/>
        </dgm:presLayoutVars>
      </dgm:prSet>
      <dgm:spPr/>
    </dgm:pt>
    <dgm:pt modelId="{50060451-8E2E-4BD1-8744-8BDFFB9CDC31}" type="pres">
      <dgm:prSet presAssocID="{4FE59536-A300-4ABF-A486-A49FD5B0AC70}" presName="sibTrans" presStyleCnt="0"/>
      <dgm:spPr/>
    </dgm:pt>
    <dgm:pt modelId="{386F7AB7-53BE-4462-B853-4E36CFE569BE}" type="pres">
      <dgm:prSet presAssocID="{C1CE2B9B-919A-4E44-89A7-1324A8AAE863}" presName="compNode" presStyleCnt="0"/>
      <dgm:spPr/>
    </dgm:pt>
    <dgm:pt modelId="{EAFFCD74-015B-4857-ADC0-BDAC7CA51885}" type="pres">
      <dgm:prSet presAssocID="{C1CE2B9B-919A-4E44-89A7-1324A8AAE863}" presName="bgRect" presStyleLbl="bgShp" presStyleIdx="2" presStyleCnt="4"/>
      <dgm:spPr/>
    </dgm:pt>
    <dgm:pt modelId="{72B6DCEE-0A71-40B5-A877-0159F07342F2}" type="pres">
      <dgm:prSet presAssocID="{C1CE2B9B-919A-4E44-89A7-1324A8AAE86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1721F204-5D3A-4540-8C54-E3B643138FA3}" type="pres">
      <dgm:prSet presAssocID="{C1CE2B9B-919A-4E44-89A7-1324A8AAE863}" presName="spaceRect" presStyleCnt="0"/>
      <dgm:spPr/>
    </dgm:pt>
    <dgm:pt modelId="{3094B7F4-4A74-45E1-92E4-E48D48183934}" type="pres">
      <dgm:prSet presAssocID="{C1CE2B9B-919A-4E44-89A7-1324A8AAE863}" presName="parTx" presStyleLbl="revTx" presStyleIdx="2" presStyleCnt="4">
        <dgm:presLayoutVars>
          <dgm:chMax val="0"/>
          <dgm:chPref val="0"/>
        </dgm:presLayoutVars>
      </dgm:prSet>
      <dgm:spPr/>
    </dgm:pt>
    <dgm:pt modelId="{4979FE78-D938-4DFB-8BB3-8BB19DDC8C15}" type="pres">
      <dgm:prSet presAssocID="{3C81C488-7C4B-4D93-917B-D28E87078CE2}" presName="sibTrans" presStyleCnt="0"/>
      <dgm:spPr/>
    </dgm:pt>
    <dgm:pt modelId="{F4304297-CEF9-4967-A12C-489839983EC6}" type="pres">
      <dgm:prSet presAssocID="{9FC8965C-FB3C-4CB9-9F34-D273610CEE99}" presName="compNode" presStyleCnt="0"/>
      <dgm:spPr/>
    </dgm:pt>
    <dgm:pt modelId="{EB1BCA2E-D011-43D8-BF2C-4C08EFC77BFA}" type="pres">
      <dgm:prSet presAssocID="{9FC8965C-FB3C-4CB9-9F34-D273610CEE99}" presName="bgRect" presStyleLbl="bgShp" presStyleIdx="3" presStyleCnt="4"/>
      <dgm:spPr/>
    </dgm:pt>
    <dgm:pt modelId="{08F70D27-9122-4DDD-A12B-8744FE17B5C8}" type="pres">
      <dgm:prSet presAssocID="{9FC8965C-FB3C-4CB9-9F34-D273610CEE9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ument"/>
        </a:ext>
      </dgm:extLst>
    </dgm:pt>
    <dgm:pt modelId="{A77333A5-B07B-4352-93D7-0757930FE845}" type="pres">
      <dgm:prSet presAssocID="{9FC8965C-FB3C-4CB9-9F34-D273610CEE99}" presName="spaceRect" presStyleCnt="0"/>
      <dgm:spPr/>
    </dgm:pt>
    <dgm:pt modelId="{61C7E162-1420-4F7D-A74E-B84ABBC55C55}" type="pres">
      <dgm:prSet presAssocID="{9FC8965C-FB3C-4CB9-9F34-D273610CEE99}" presName="parTx" presStyleLbl="revTx" presStyleIdx="3" presStyleCnt="4">
        <dgm:presLayoutVars>
          <dgm:chMax val="0"/>
          <dgm:chPref val="0"/>
        </dgm:presLayoutVars>
      </dgm:prSet>
      <dgm:spPr/>
    </dgm:pt>
  </dgm:ptLst>
  <dgm:cxnLst>
    <dgm:cxn modelId="{E247972C-8863-4545-9A8F-A11BF35ECDD9}" srcId="{20CD700F-D70A-4CD9-94F3-6E5C48777010}" destId="{90571B47-B60E-4708-8EFD-A02FE5511F28}" srcOrd="0" destOrd="0" parTransId="{EA530A1F-397F-4D13-9297-8AE209AFDA3B}" sibTransId="{4D9FA8A4-F31E-4D99-A987-D87837FBB92F}"/>
    <dgm:cxn modelId="{F7956165-4222-4D6A-AB69-FB369C618358}" type="presOf" srcId="{076B7024-A41F-4B32-9900-40547A040306}" destId="{EF4F8CE7-E818-4C46-90A5-180C397C883C}" srcOrd="0" destOrd="0" presId="urn:microsoft.com/office/officeart/2018/2/layout/IconVerticalSolidList"/>
    <dgm:cxn modelId="{9F0C054A-BE7F-49E2-9D70-87307FF65FD8}" srcId="{20CD700F-D70A-4CD9-94F3-6E5C48777010}" destId="{076B7024-A41F-4B32-9900-40547A040306}" srcOrd="1" destOrd="0" parTransId="{F02FCBB3-9485-430F-91A1-6673D4641493}" sibTransId="{4FE59536-A300-4ABF-A486-A49FD5B0AC70}"/>
    <dgm:cxn modelId="{A5527B6F-0BEE-4B94-B65A-3A1596417631}" type="presOf" srcId="{9FC8965C-FB3C-4CB9-9F34-D273610CEE99}" destId="{61C7E162-1420-4F7D-A74E-B84ABBC55C55}" srcOrd="0" destOrd="0" presId="urn:microsoft.com/office/officeart/2018/2/layout/IconVerticalSolidList"/>
    <dgm:cxn modelId="{3EBEBC58-B5D0-4A3C-9753-CB93FA4A15FA}" type="presOf" srcId="{90571B47-B60E-4708-8EFD-A02FE5511F28}" destId="{A59004E9-0D09-4B3E-9884-45F715C7A651}" srcOrd="0" destOrd="0" presId="urn:microsoft.com/office/officeart/2018/2/layout/IconVerticalSolidList"/>
    <dgm:cxn modelId="{028AD67E-33C6-4B0E-A0B6-854C096BB8CA}" srcId="{20CD700F-D70A-4CD9-94F3-6E5C48777010}" destId="{9FC8965C-FB3C-4CB9-9F34-D273610CEE99}" srcOrd="3" destOrd="0" parTransId="{DBF6E8F7-BA84-4AAE-81DE-1E6F3293FD4D}" sibTransId="{974EBE5C-BA17-4264-96B1-7CB402C3DE1F}"/>
    <dgm:cxn modelId="{80040996-7341-421F-A184-4821C8CDC982}" srcId="{20CD700F-D70A-4CD9-94F3-6E5C48777010}" destId="{C1CE2B9B-919A-4E44-89A7-1324A8AAE863}" srcOrd="2" destOrd="0" parTransId="{F6F4A88C-5DBD-4FEE-A901-92A97820882E}" sibTransId="{3C81C488-7C4B-4D93-917B-D28E87078CE2}"/>
    <dgm:cxn modelId="{124177A1-E0C9-4B42-8645-CFAE8DF904E8}" type="presOf" srcId="{C1CE2B9B-919A-4E44-89A7-1324A8AAE863}" destId="{3094B7F4-4A74-45E1-92E4-E48D48183934}" srcOrd="0" destOrd="0" presId="urn:microsoft.com/office/officeart/2018/2/layout/IconVerticalSolidList"/>
    <dgm:cxn modelId="{11DD2CBE-AE88-4220-BDDB-8EE1703D0583}" type="presOf" srcId="{20CD700F-D70A-4CD9-94F3-6E5C48777010}" destId="{8BD4355C-1B84-4DD0-95BB-4EA01EA06EBF}" srcOrd="0" destOrd="0" presId="urn:microsoft.com/office/officeart/2018/2/layout/IconVerticalSolidList"/>
    <dgm:cxn modelId="{5D5C707E-2103-4ACF-BA29-E7C7115E5E8A}" type="presParOf" srcId="{8BD4355C-1B84-4DD0-95BB-4EA01EA06EBF}" destId="{DAC533CA-E553-43F9-8E09-E62054CDEECF}" srcOrd="0" destOrd="0" presId="urn:microsoft.com/office/officeart/2018/2/layout/IconVerticalSolidList"/>
    <dgm:cxn modelId="{BB2D273E-1720-44B0-AE43-2D7F38FC48CE}" type="presParOf" srcId="{DAC533CA-E553-43F9-8E09-E62054CDEECF}" destId="{64C0F389-52D3-4BEC-8887-2A27AC49DEB1}" srcOrd="0" destOrd="0" presId="urn:microsoft.com/office/officeart/2018/2/layout/IconVerticalSolidList"/>
    <dgm:cxn modelId="{F65E9B37-7527-4080-8AEF-98AE3128D15C}" type="presParOf" srcId="{DAC533CA-E553-43F9-8E09-E62054CDEECF}" destId="{4EFE7CE2-7C37-4A93-8536-FFCE9FCF9D3F}" srcOrd="1" destOrd="0" presId="urn:microsoft.com/office/officeart/2018/2/layout/IconVerticalSolidList"/>
    <dgm:cxn modelId="{1CE56039-8A98-4A6F-9007-622244F71860}" type="presParOf" srcId="{DAC533CA-E553-43F9-8E09-E62054CDEECF}" destId="{CDC6FFF3-7462-4F75-9615-2BE3CD5CBB6A}" srcOrd="2" destOrd="0" presId="urn:microsoft.com/office/officeart/2018/2/layout/IconVerticalSolidList"/>
    <dgm:cxn modelId="{53F6CA63-0EC5-40DC-8CF4-1AFFDCE7AE3C}" type="presParOf" srcId="{DAC533CA-E553-43F9-8E09-E62054CDEECF}" destId="{A59004E9-0D09-4B3E-9884-45F715C7A651}" srcOrd="3" destOrd="0" presId="urn:microsoft.com/office/officeart/2018/2/layout/IconVerticalSolidList"/>
    <dgm:cxn modelId="{C368AC5A-629F-4FC9-92E8-F43F2C112C6A}" type="presParOf" srcId="{8BD4355C-1B84-4DD0-95BB-4EA01EA06EBF}" destId="{6401D65A-BF9A-4BF1-86B0-2138DE1CE938}" srcOrd="1" destOrd="0" presId="urn:microsoft.com/office/officeart/2018/2/layout/IconVerticalSolidList"/>
    <dgm:cxn modelId="{0F3714FE-BE47-4AF9-9B48-4C2C7635851E}" type="presParOf" srcId="{8BD4355C-1B84-4DD0-95BB-4EA01EA06EBF}" destId="{A243DE47-5BC7-463F-8931-2DCA3AA3D094}" srcOrd="2" destOrd="0" presId="urn:microsoft.com/office/officeart/2018/2/layout/IconVerticalSolidList"/>
    <dgm:cxn modelId="{9556CECF-9D48-4BBB-95A3-5DA84DD4DE68}" type="presParOf" srcId="{A243DE47-5BC7-463F-8931-2DCA3AA3D094}" destId="{20F7A4CD-A3C2-43DB-9E03-9868B01485CC}" srcOrd="0" destOrd="0" presId="urn:microsoft.com/office/officeart/2018/2/layout/IconVerticalSolidList"/>
    <dgm:cxn modelId="{4D96A659-842F-4772-8D29-47DE4244C097}" type="presParOf" srcId="{A243DE47-5BC7-463F-8931-2DCA3AA3D094}" destId="{3CFE12F3-F918-4F45-BE63-EDFA20D26D29}" srcOrd="1" destOrd="0" presId="urn:microsoft.com/office/officeart/2018/2/layout/IconVerticalSolidList"/>
    <dgm:cxn modelId="{E606086F-7D35-478C-8947-5FCD9F5A09F6}" type="presParOf" srcId="{A243DE47-5BC7-463F-8931-2DCA3AA3D094}" destId="{0D854890-BD57-4187-BE7F-D48683E7E004}" srcOrd="2" destOrd="0" presId="urn:microsoft.com/office/officeart/2018/2/layout/IconVerticalSolidList"/>
    <dgm:cxn modelId="{756419C5-362E-494E-9488-D6375B1B4865}" type="presParOf" srcId="{A243DE47-5BC7-463F-8931-2DCA3AA3D094}" destId="{EF4F8CE7-E818-4C46-90A5-180C397C883C}" srcOrd="3" destOrd="0" presId="urn:microsoft.com/office/officeart/2018/2/layout/IconVerticalSolidList"/>
    <dgm:cxn modelId="{F45C151E-687A-480A-8FF7-B8D40282B24B}" type="presParOf" srcId="{8BD4355C-1B84-4DD0-95BB-4EA01EA06EBF}" destId="{50060451-8E2E-4BD1-8744-8BDFFB9CDC31}" srcOrd="3" destOrd="0" presId="urn:microsoft.com/office/officeart/2018/2/layout/IconVerticalSolidList"/>
    <dgm:cxn modelId="{EBCC6112-B3B8-40A3-AF46-CFCD0A7E70F6}" type="presParOf" srcId="{8BD4355C-1B84-4DD0-95BB-4EA01EA06EBF}" destId="{386F7AB7-53BE-4462-B853-4E36CFE569BE}" srcOrd="4" destOrd="0" presId="urn:microsoft.com/office/officeart/2018/2/layout/IconVerticalSolidList"/>
    <dgm:cxn modelId="{9C2D7899-EE1B-41C4-A526-BBB48E62254E}" type="presParOf" srcId="{386F7AB7-53BE-4462-B853-4E36CFE569BE}" destId="{EAFFCD74-015B-4857-ADC0-BDAC7CA51885}" srcOrd="0" destOrd="0" presId="urn:microsoft.com/office/officeart/2018/2/layout/IconVerticalSolidList"/>
    <dgm:cxn modelId="{FFE57E15-2708-42B4-BD61-2D5682A8E97D}" type="presParOf" srcId="{386F7AB7-53BE-4462-B853-4E36CFE569BE}" destId="{72B6DCEE-0A71-40B5-A877-0159F07342F2}" srcOrd="1" destOrd="0" presId="urn:microsoft.com/office/officeart/2018/2/layout/IconVerticalSolidList"/>
    <dgm:cxn modelId="{84740CF5-F949-4A61-A4D1-6577B2C00059}" type="presParOf" srcId="{386F7AB7-53BE-4462-B853-4E36CFE569BE}" destId="{1721F204-5D3A-4540-8C54-E3B643138FA3}" srcOrd="2" destOrd="0" presId="urn:microsoft.com/office/officeart/2018/2/layout/IconVerticalSolidList"/>
    <dgm:cxn modelId="{AFDA0FDC-7F8C-4955-8E78-4C483D47A0D6}" type="presParOf" srcId="{386F7AB7-53BE-4462-B853-4E36CFE569BE}" destId="{3094B7F4-4A74-45E1-92E4-E48D48183934}" srcOrd="3" destOrd="0" presId="urn:microsoft.com/office/officeart/2018/2/layout/IconVerticalSolidList"/>
    <dgm:cxn modelId="{C2DA0BA6-1C97-4E0F-A9C4-B4E5717EF909}" type="presParOf" srcId="{8BD4355C-1B84-4DD0-95BB-4EA01EA06EBF}" destId="{4979FE78-D938-4DFB-8BB3-8BB19DDC8C15}" srcOrd="5" destOrd="0" presId="urn:microsoft.com/office/officeart/2018/2/layout/IconVerticalSolidList"/>
    <dgm:cxn modelId="{31DA79A7-CED6-43D9-A004-D9861842A314}" type="presParOf" srcId="{8BD4355C-1B84-4DD0-95BB-4EA01EA06EBF}" destId="{F4304297-CEF9-4967-A12C-489839983EC6}" srcOrd="6" destOrd="0" presId="urn:microsoft.com/office/officeart/2018/2/layout/IconVerticalSolidList"/>
    <dgm:cxn modelId="{4765301F-1B21-47BE-9D31-1F27245C65B9}" type="presParOf" srcId="{F4304297-CEF9-4967-A12C-489839983EC6}" destId="{EB1BCA2E-D011-43D8-BF2C-4C08EFC77BFA}" srcOrd="0" destOrd="0" presId="urn:microsoft.com/office/officeart/2018/2/layout/IconVerticalSolidList"/>
    <dgm:cxn modelId="{E189C66E-EAB2-4255-91E1-3C530CE39187}" type="presParOf" srcId="{F4304297-CEF9-4967-A12C-489839983EC6}" destId="{08F70D27-9122-4DDD-A12B-8744FE17B5C8}" srcOrd="1" destOrd="0" presId="urn:microsoft.com/office/officeart/2018/2/layout/IconVerticalSolidList"/>
    <dgm:cxn modelId="{CF797763-ABC3-4D6E-88DB-C55299E8AA43}" type="presParOf" srcId="{F4304297-CEF9-4967-A12C-489839983EC6}" destId="{A77333A5-B07B-4352-93D7-0757930FE845}" srcOrd="2" destOrd="0" presId="urn:microsoft.com/office/officeart/2018/2/layout/IconVerticalSolidList"/>
    <dgm:cxn modelId="{D9BCF4E7-B367-467B-AE94-3A20D5708947}" type="presParOf" srcId="{F4304297-CEF9-4967-A12C-489839983EC6}" destId="{61C7E162-1420-4F7D-A74E-B84ABBC55C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0F389-52D3-4BEC-8887-2A27AC49DEB1}">
      <dsp:nvSpPr>
        <dsp:cNvPr id="0" name=""/>
        <dsp:cNvSpPr/>
      </dsp:nvSpPr>
      <dsp:spPr>
        <a:xfrm>
          <a:off x="0" y="1643"/>
          <a:ext cx="10241280" cy="8328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FE7CE2-7C37-4A93-8536-FFCE9FCF9D3F}">
      <dsp:nvSpPr>
        <dsp:cNvPr id="0" name=""/>
        <dsp:cNvSpPr/>
      </dsp:nvSpPr>
      <dsp:spPr>
        <a:xfrm>
          <a:off x="251938" y="189035"/>
          <a:ext cx="458070" cy="4580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9004E9-0D09-4B3E-9884-45F715C7A651}">
      <dsp:nvSpPr>
        <dsp:cNvPr id="0" name=""/>
        <dsp:cNvSpPr/>
      </dsp:nvSpPr>
      <dsp:spPr>
        <a:xfrm>
          <a:off x="961948" y="1643"/>
          <a:ext cx="9279331" cy="832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144" tIns="88144" rIns="88144" bIns="88144" numCol="1" spcCol="1270" anchor="ctr" anchorCtr="0">
          <a:noAutofit/>
        </a:bodyPr>
        <a:lstStyle/>
        <a:p>
          <a:pPr marL="0" lvl="0" indent="0" algn="l" defTabSz="844550">
            <a:lnSpc>
              <a:spcPct val="100000"/>
            </a:lnSpc>
            <a:spcBef>
              <a:spcPct val="0"/>
            </a:spcBef>
            <a:spcAft>
              <a:spcPct val="35000"/>
            </a:spcAft>
            <a:buNone/>
          </a:pPr>
          <a:r>
            <a:rPr lang="en-US" sz="1900" kern="1200"/>
            <a:t>Understand the fundamental concepts of data flow and criteria for the selection of transmission media.</a:t>
          </a:r>
        </a:p>
      </dsp:txBody>
      <dsp:txXfrm>
        <a:off x="961948" y="1643"/>
        <a:ext cx="9279331" cy="832855"/>
      </dsp:txXfrm>
    </dsp:sp>
    <dsp:sp modelId="{20F7A4CD-A3C2-43DB-9E03-9868B01485CC}">
      <dsp:nvSpPr>
        <dsp:cNvPr id="0" name=""/>
        <dsp:cNvSpPr/>
      </dsp:nvSpPr>
      <dsp:spPr>
        <a:xfrm>
          <a:off x="0" y="1042713"/>
          <a:ext cx="10241280" cy="8328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E12F3-F918-4F45-BE63-EDFA20D26D29}">
      <dsp:nvSpPr>
        <dsp:cNvPr id="0" name=""/>
        <dsp:cNvSpPr/>
      </dsp:nvSpPr>
      <dsp:spPr>
        <a:xfrm>
          <a:off x="251938" y="1230105"/>
          <a:ext cx="458070" cy="4580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F8CE7-E818-4C46-90A5-180C397C883C}">
      <dsp:nvSpPr>
        <dsp:cNvPr id="0" name=""/>
        <dsp:cNvSpPr/>
      </dsp:nvSpPr>
      <dsp:spPr>
        <a:xfrm>
          <a:off x="961948" y="1042713"/>
          <a:ext cx="9279331" cy="832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144" tIns="88144" rIns="88144" bIns="88144" numCol="1" spcCol="1270" anchor="ctr" anchorCtr="0">
          <a:noAutofit/>
        </a:bodyPr>
        <a:lstStyle/>
        <a:p>
          <a:pPr marL="0" lvl="0" indent="0" algn="l" defTabSz="844550">
            <a:lnSpc>
              <a:spcPct val="100000"/>
            </a:lnSpc>
            <a:spcBef>
              <a:spcPct val="0"/>
            </a:spcBef>
            <a:spcAft>
              <a:spcPct val="35000"/>
            </a:spcAft>
            <a:buNone/>
          </a:pPr>
          <a:r>
            <a:rPr lang="en-US" sz="1900" kern="1200"/>
            <a:t>Demonstrate the techniques for IP allocation in the networks and creation of the subnets.</a:t>
          </a:r>
        </a:p>
      </dsp:txBody>
      <dsp:txXfrm>
        <a:off x="961948" y="1042713"/>
        <a:ext cx="9279331" cy="832855"/>
      </dsp:txXfrm>
    </dsp:sp>
    <dsp:sp modelId="{EAFFCD74-015B-4857-ADC0-BDAC7CA51885}">
      <dsp:nvSpPr>
        <dsp:cNvPr id="0" name=""/>
        <dsp:cNvSpPr/>
      </dsp:nvSpPr>
      <dsp:spPr>
        <a:xfrm>
          <a:off x="0" y="2083782"/>
          <a:ext cx="10241280" cy="8328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B6DCEE-0A71-40B5-A877-0159F07342F2}">
      <dsp:nvSpPr>
        <dsp:cNvPr id="0" name=""/>
        <dsp:cNvSpPr/>
      </dsp:nvSpPr>
      <dsp:spPr>
        <a:xfrm>
          <a:off x="251938" y="2271175"/>
          <a:ext cx="458070" cy="4580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94B7F4-4A74-45E1-92E4-E48D48183934}">
      <dsp:nvSpPr>
        <dsp:cNvPr id="0" name=""/>
        <dsp:cNvSpPr/>
      </dsp:nvSpPr>
      <dsp:spPr>
        <a:xfrm>
          <a:off x="961948" y="2083782"/>
          <a:ext cx="9279331" cy="832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144" tIns="88144" rIns="88144" bIns="88144" numCol="1" spcCol="1270" anchor="ctr" anchorCtr="0">
          <a:noAutofit/>
        </a:bodyPr>
        <a:lstStyle/>
        <a:p>
          <a:pPr marL="0" lvl="0" indent="0" algn="l" defTabSz="844550">
            <a:lnSpc>
              <a:spcPct val="100000"/>
            </a:lnSpc>
            <a:spcBef>
              <a:spcPct val="0"/>
            </a:spcBef>
            <a:spcAft>
              <a:spcPct val="35000"/>
            </a:spcAft>
            <a:buNone/>
          </a:pPr>
          <a:r>
            <a:rPr lang="en-US" sz="1900" kern="1200"/>
            <a:t>Contrast between static and dynamic routing protocols</a:t>
          </a:r>
        </a:p>
      </dsp:txBody>
      <dsp:txXfrm>
        <a:off x="961948" y="2083782"/>
        <a:ext cx="9279331" cy="832855"/>
      </dsp:txXfrm>
    </dsp:sp>
    <dsp:sp modelId="{EB1BCA2E-D011-43D8-BF2C-4C08EFC77BFA}">
      <dsp:nvSpPr>
        <dsp:cNvPr id="0" name=""/>
        <dsp:cNvSpPr/>
      </dsp:nvSpPr>
      <dsp:spPr>
        <a:xfrm>
          <a:off x="0" y="3124852"/>
          <a:ext cx="10241280" cy="8328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F70D27-9122-4DDD-A12B-8744FE17B5C8}">
      <dsp:nvSpPr>
        <dsp:cNvPr id="0" name=""/>
        <dsp:cNvSpPr/>
      </dsp:nvSpPr>
      <dsp:spPr>
        <a:xfrm>
          <a:off x="251938" y="3312245"/>
          <a:ext cx="458070" cy="4580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C7E162-1420-4F7D-A74E-B84ABBC55C55}">
      <dsp:nvSpPr>
        <dsp:cNvPr id="0" name=""/>
        <dsp:cNvSpPr/>
      </dsp:nvSpPr>
      <dsp:spPr>
        <a:xfrm>
          <a:off x="961948" y="3124852"/>
          <a:ext cx="9279331" cy="832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144" tIns="88144" rIns="88144" bIns="88144" numCol="1" spcCol="1270" anchor="ctr" anchorCtr="0">
          <a:noAutofit/>
        </a:bodyPr>
        <a:lstStyle/>
        <a:p>
          <a:pPr marL="0" lvl="0" indent="0" algn="l" defTabSz="844550">
            <a:lnSpc>
              <a:spcPct val="100000"/>
            </a:lnSpc>
            <a:spcBef>
              <a:spcPct val="0"/>
            </a:spcBef>
            <a:spcAft>
              <a:spcPct val="35000"/>
            </a:spcAft>
            <a:buNone/>
          </a:pPr>
          <a:r>
            <a:rPr lang="en-US" sz="1900" kern="1200"/>
            <a:t>Summarize the working of various application layer services in the network</a:t>
          </a:r>
        </a:p>
      </dsp:txBody>
      <dsp:txXfrm>
        <a:off x="961948" y="3124852"/>
        <a:ext cx="9279331" cy="8328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F4CC4-3217-4138-87DF-B203276FC990}" type="datetimeFigureOut">
              <a:rPr lang="en-US" smtClean="0"/>
              <a:t>8/26/2022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3A946B-4FE8-4E82-B0A7-667382646BE1}" type="slidenum">
              <a:rPr lang="en-US" smtClean="0"/>
              <a:t>‹#›</a:t>
            </a:fld>
            <a:endParaRPr lang="en-US"/>
          </a:p>
        </p:txBody>
      </p:sp>
    </p:spTree>
    <p:extLst>
      <p:ext uri="{BB962C8B-B14F-4D97-AF65-F5344CB8AC3E}">
        <p14:creationId xmlns:p14="http://schemas.microsoft.com/office/powerpoint/2010/main" val="1436706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b="0" i="0" dirty="0">
                <a:solidFill>
                  <a:srgbClr val="000000"/>
                </a:solidFill>
                <a:effectLst/>
                <a:latin typeface="Times New Roman" panose="02020603050405020304" pitchFamily="18" charset="0"/>
              </a:rPr>
              <a:t>Social networks link people according to various social relationships, like acquaintance, friendship, collaboration, and sexual relation. </a:t>
            </a:r>
          </a:p>
          <a:p>
            <a:pPr marL="171450" indent="-171450">
              <a:buFont typeface="Arial" panose="020B0604020202020204" pitchFamily="34" charset="0"/>
              <a:buChar char="•"/>
            </a:pPr>
            <a:r>
              <a:rPr lang="en-IN" b="0" i="0" dirty="0">
                <a:solidFill>
                  <a:srgbClr val="000000"/>
                </a:solidFill>
                <a:effectLst/>
                <a:latin typeface="Times New Roman" panose="02020603050405020304" pitchFamily="18" charset="0"/>
              </a:rPr>
              <a:t>Social networks has been extensively used to measure the social standing of people participating in the network. </a:t>
            </a:r>
          </a:p>
          <a:p>
            <a:pPr marL="171450" indent="-171450">
              <a:buFont typeface="Arial" panose="020B0604020202020204" pitchFamily="34" charset="0"/>
              <a:buChar char="•"/>
            </a:pPr>
            <a:r>
              <a:rPr lang="en-IN" b="0" i="0" dirty="0">
                <a:solidFill>
                  <a:srgbClr val="000000"/>
                </a:solidFill>
                <a:effectLst/>
                <a:latin typeface="Times New Roman" panose="02020603050405020304" pitchFamily="18" charset="0"/>
              </a:rPr>
              <a:t>The interpersonal directed links in a social network are interpreted as input-output channels for the transmission of influence, and the possibly negative weight of links captures the endorsement strength between individuals.</a:t>
            </a:r>
            <a:endParaRPr lang="en-IN" dirty="0"/>
          </a:p>
        </p:txBody>
      </p:sp>
      <p:sp>
        <p:nvSpPr>
          <p:cNvPr id="4" name="Slide Number Placeholder 3"/>
          <p:cNvSpPr>
            <a:spLocks noGrp="1"/>
          </p:cNvSpPr>
          <p:nvPr>
            <p:ph type="sldNum" sz="quarter" idx="5"/>
          </p:nvPr>
        </p:nvSpPr>
        <p:spPr/>
        <p:txBody>
          <a:bodyPr/>
          <a:lstStyle/>
          <a:p>
            <a:fld id="{9058B57B-A17E-489D-8C86-9753E24E61CD}" type="slidenum">
              <a:rPr lang="en-IN" smtClean="0"/>
              <a:t>14</a:t>
            </a:fld>
            <a:endParaRPr lang="en-IN"/>
          </a:p>
        </p:txBody>
      </p:sp>
    </p:spTree>
    <p:extLst>
      <p:ext uri="{BB962C8B-B14F-4D97-AF65-F5344CB8AC3E}">
        <p14:creationId xmlns:p14="http://schemas.microsoft.com/office/powerpoint/2010/main" val="4172641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August 26,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7188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August 26,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4222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August 26,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8708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August 26,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0640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August 26,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03167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August 26,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03521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August 26,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3886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August 26,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0964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August 26,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14571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August 26,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62536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August 26,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97649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August 26,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51131645"/>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19C41B3-14BA-4820-8364-1EAFC692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A69FE-E0AC-BB73-DA45-22DE82DACCF1}"/>
              </a:ext>
            </a:extLst>
          </p:cNvPr>
          <p:cNvSpPr>
            <a:spLocks noGrp="1"/>
          </p:cNvSpPr>
          <p:nvPr>
            <p:ph type="ctrTitle"/>
          </p:nvPr>
        </p:nvSpPr>
        <p:spPr>
          <a:xfrm>
            <a:off x="122851" y="224441"/>
            <a:ext cx="7984538" cy="3087619"/>
          </a:xfrm>
        </p:spPr>
        <p:txBody>
          <a:bodyPr anchor="t">
            <a:normAutofit/>
          </a:bodyPr>
          <a:lstStyle/>
          <a:p>
            <a:pPr>
              <a:lnSpc>
                <a:spcPct val="90000"/>
              </a:lnSpc>
            </a:pPr>
            <a:r>
              <a:rPr lang="en-IN" sz="3100" cap="none" dirty="0">
                <a:solidFill>
                  <a:schemeClr val="tx1">
                    <a:lumMod val="75000"/>
                    <a:lumOff val="25000"/>
                  </a:schemeClr>
                </a:solidFill>
                <a:latin typeface="Times New Roman" panose="02020603050405020304" pitchFamily="18" charset="0"/>
                <a:cs typeface="Times New Roman" panose="02020603050405020304" pitchFamily="18" charset="0"/>
              </a:rPr>
              <a:t>DATA COMMUNICATION </a:t>
            </a:r>
            <a:br>
              <a:rPr lang="en-IN" sz="3100" cap="none" dirty="0">
                <a:solidFill>
                  <a:schemeClr val="tx1">
                    <a:lumMod val="75000"/>
                    <a:lumOff val="25000"/>
                  </a:schemeClr>
                </a:solidFill>
                <a:latin typeface="Times New Roman" panose="02020603050405020304" pitchFamily="18" charset="0"/>
                <a:cs typeface="Times New Roman" panose="02020603050405020304" pitchFamily="18" charset="0"/>
              </a:rPr>
            </a:br>
            <a:r>
              <a:rPr lang="en-IN" sz="3100" cap="none" dirty="0">
                <a:solidFill>
                  <a:schemeClr val="tx1">
                    <a:lumMod val="75000"/>
                    <a:lumOff val="25000"/>
                  </a:schemeClr>
                </a:solidFill>
                <a:latin typeface="Times New Roman" panose="02020603050405020304" pitchFamily="18" charset="0"/>
                <a:cs typeface="Times New Roman" panose="02020603050405020304" pitchFamily="18" charset="0"/>
              </a:rPr>
              <a:t>AND </a:t>
            </a:r>
            <a:br>
              <a:rPr lang="en-IN" sz="3100" cap="none" dirty="0">
                <a:solidFill>
                  <a:schemeClr val="tx1">
                    <a:lumMod val="75000"/>
                    <a:lumOff val="25000"/>
                  </a:schemeClr>
                </a:solidFill>
                <a:latin typeface="Times New Roman" panose="02020603050405020304" pitchFamily="18" charset="0"/>
                <a:cs typeface="Times New Roman" panose="02020603050405020304" pitchFamily="18" charset="0"/>
              </a:rPr>
            </a:br>
            <a:r>
              <a:rPr lang="en-IN" sz="3100" cap="none" dirty="0">
                <a:solidFill>
                  <a:schemeClr val="tx1">
                    <a:lumMod val="75000"/>
                    <a:lumOff val="25000"/>
                  </a:schemeClr>
                </a:solidFill>
                <a:latin typeface="Times New Roman" panose="02020603050405020304" pitchFamily="18" charset="0"/>
                <a:cs typeface="Times New Roman" panose="02020603050405020304" pitchFamily="18" charset="0"/>
              </a:rPr>
              <a:t>NETWORKING- LAB</a:t>
            </a:r>
            <a:br>
              <a:rPr lang="en-IN" sz="3100" dirty="0">
                <a:solidFill>
                  <a:schemeClr val="tx1">
                    <a:lumMod val="75000"/>
                    <a:lumOff val="25000"/>
                  </a:schemeClr>
                </a:solidFill>
              </a:rPr>
            </a:br>
            <a:br>
              <a:rPr lang="en-IN" sz="3100" dirty="0">
                <a:solidFill>
                  <a:schemeClr val="tx1">
                    <a:lumMod val="75000"/>
                    <a:lumOff val="25000"/>
                  </a:schemeClr>
                </a:solidFill>
              </a:rPr>
            </a:br>
            <a:endParaRPr lang="en-IN" sz="3100" dirty="0">
              <a:solidFill>
                <a:schemeClr val="tx1">
                  <a:lumMod val="75000"/>
                  <a:lumOff val="25000"/>
                </a:schemeClr>
              </a:solidFill>
            </a:endParaRPr>
          </a:p>
        </p:txBody>
      </p:sp>
      <p:sp>
        <p:nvSpPr>
          <p:cNvPr id="25" name="Rectangle 24">
            <a:extLst>
              <a:ext uri="{FF2B5EF4-FFF2-40B4-BE49-F238E27FC236}">
                <a16:creationId xmlns:a16="http://schemas.microsoft.com/office/drawing/2014/main" id="{E2CB18E0-1DDF-4646-88F3-F94254CFDD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75384" y="1368239"/>
            <a:ext cx="5988425" cy="4076699"/>
          </a:xfrm>
          <a:prstGeom prst="rect">
            <a:avLst/>
          </a:prstGeom>
          <a:gradFill>
            <a:gsLst>
              <a:gs pos="0">
                <a:schemeClr val="accent5">
                  <a:alpha val="48000"/>
                </a:schemeClr>
              </a:gs>
              <a:gs pos="70000">
                <a:schemeClr val="accent2">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19B5D85F-D893-403B-A0AA-D58212670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accent2">
                  <a:lumMod val="60000"/>
                  <a:lumOff val="40000"/>
                  <a:alpha val="48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BF047611-AE0F-4337-9311-A2CA2CACE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5" y="3"/>
            <a:ext cx="4092520" cy="6857997"/>
          </a:xfrm>
          <a:prstGeom prst="rect">
            <a:avLst/>
          </a:prstGeom>
          <a:gradFill>
            <a:gsLst>
              <a:gs pos="7000">
                <a:schemeClr val="accent2">
                  <a:alpha val="92000"/>
                </a:schemeClr>
              </a:gs>
              <a:gs pos="99000">
                <a:schemeClr val="accent4">
                  <a:alpha val="74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agram&#10;&#10;Description automatically generated">
            <a:extLst>
              <a:ext uri="{FF2B5EF4-FFF2-40B4-BE49-F238E27FC236}">
                <a16:creationId xmlns:a16="http://schemas.microsoft.com/office/drawing/2014/main" id="{A1666B17-5FAA-3C85-4B2A-BFA7C32AB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64" y="2583402"/>
            <a:ext cx="7445546" cy="4050157"/>
          </a:xfrm>
          <a:prstGeom prst="rect">
            <a:avLst/>
          </a:prstGeom>
        </p:spPr>
      </p:pic>
      <p:sp>
        <p:nvSpPr>
          <p:cNvPr id="3" name="Subtitle 2">
            <a:extLst>
              <a:ext uri="{FF2B5EF4-FFF2-40B4-BE49-F238E27FC236}">
                <a16:creationId xmlns:a16="http://schemas.microsoft.com/office/drawing/2014/main" id="{98B089AE-4E9E-3166-B392-8EBD11E77AA6}"/>
              </a:ext>
            </a:extLst>
          </p:cNvPr>
          <p:cNvSpPr>
            <a:spLocks noGrp="1"/>
          </p:cNvSpPr>
          <p:nvPr>
            <p:ph type="subTitle" idx="1"/>
          </p:nvPr>
        </p:nvSpPr>
        <p:spPr>
          <a:xfrm>
            <a:off x="8230240" y="2005068"/>
            <a:ext cx="3544178" cy="639192"/>
          </a:xfrm>
        </p:spPr>
        <p:txBody>
          <a:bodyPr>
            <a:normAutofit/>
          </a:bodyPr>
          <a:lstStyle/>
          <a:p>
            <a:r>
              <a:rPr lang="en-IN" sz="2400" b="1" dirty="0">
                <a:solidFill>
                  <a:schemeClr val="tx1">
                    <a:lumMod val="95000"/>
                    <a:lumOff val="5000"/>
                  </a:schemeClr>
                </a:solidFill>
              </a:rPr>
              <a:t>ZERO LECTURE</a:t>
            </a:r>
          </a:p>
        </p:txBody>
      </p:sp>
      <p:sp>
        <p:nvSpPr>
          <p:cNvPr id="6" name="TextBox 5">
            <a:extLst>
              <a:ext uri="{FF2B5EF4-FFF2-40B4-BE49-F238E27FC236}">
                <a16:creationId xmlns:a16="http://schemas.microsoft.com/office/drawing/2014/main" id="{43B3DE1F-CC05-5D4C-3191-2A8DDB6EAAEB}"/>
              </a:ext>
            </a:extLst>
          </p:cNvPr>
          <p:cNvSpPr txBox="1"/>
          <p:nvPr/>
        </p:nvSpPr>
        <p:spPr>
          <a:xfrm>
            <a:off x="8995894" y="3312060"/>
            <a:ext cx="1866348" cy="584775"/>
          </a:xfrm>
          <a:prstGeom prst="rect">
            <a:avLst/>
          </a:prstGeom>
          <a:noFill/>
        </p:spPr>
        <p:txBody>
          <a:bodyPr wrap="square">
            <a:spAutoFit/>
          </a:bodyPr>
          <a:lstStyle/>
          <a:p>
            <a:r>
              <a:rPr lang="en-IN" sz="3200" dirty="0">
                <a:solidFill>
                  <a:schemeClr val="tx1">
                    <a:lumMod val="95000"/>
                    <a:lumOff val="5000"/>
                  </a:schemeClr>
                </a:solidFill>
              </a:rPr>
              <a:t>CAP-276</a:t>
            </a:r>
            <a:endParaRPr lang="en-US" sz="3200" dirty="0">
              <a:solidFill>
                <a:schemeClr val="tx1">
                  <a:lumMod val="95000"/>
                  <a:lumOff val="5000"/>
                </a:schemeClr>
              </a:solidFill>
            </a:endParaRPr>
          </a:p>
        </p:txBody>
      </p:sp>
    </p:spTree>
    <p:extLst>
      <p:ext uri="{BB962C8B-B14F-4D97-AF65-F5344CB8AC3E}">
        <p14:creationId xmlns:p14="http://schemas.microsoft.com/office/powerpoint/2010/main" val="331163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2AB0F-91B5-47FE-95A9-2D420076AAB9}"/>
              </a:ext>
            </a:extLst>
          </p:cNvPr>
          <p:cNvSpPr>
            <a:spLocks noGrp="1"/>
          </p:cNvSpPr>
          <p:nvPr>
            <p:ph sz="quarter" idx="1"/>
          </p:nvPr>
        </p:nvSpPr>
        <p:spPr>
          <a:xfrm>
            <a:off x="1455924" y="0"/>
            <a:ext cx="9463610" cy="6264696"/>
          </a:xfrm>
        </p:spPr>
        <p:txBody>
          <a:bodyPr>
            <a:noAutofit/>
          </a:bodyPr>
          <a:lstStyle/>
          <a:p>
            <a:pPr marL="0" indent="0">
              <a:buNone/>
            </a:pPr>
            <a:r>
              <a:rPr lang="en-IN" sz="2800" b="1" dirty="0"/>
              <a:t>Connectivity between networks and routing</a:t>
            </a:r>
          </a:p>
          <a:p>
            <a:pPr algn="just"/>
            <a:r>
              <a:rPr lang="en-IN" sz="2400" dirty="0"/>
              <a:t>connect two networks using a single router and configure the router for communication between the two networks</a:t>
            </a:r>
          </a:p>
          <a:p>
            <a:pPr algn="just"/>
            <a:r>
              <a:rPr lang="en-IN" sz="2400" dirty="0"/>
              <a:t>connect two or more networks with a router in each network and configure the routers for static routing</a:t>
            </a:r>
          </a:p>
          <a:p>
            <a:pPr algn="just"/>
            <a:r>
              <a:rPr lang="en-IN" sz="2400" dirty="0"/>
              <a:t>connect two or more networks with a router in each network and configure the routers for dynamic routing using RIP</a:t>
            </a:r>
          </a:p>
          <a:p>
            <a:pPr algn="just"/>
            <a:r>
              <a:rPr lang="en-IN" sz="2400" dirty="0"/>
              <a:t>use static routing to connect the subnets of a network assigned with the following network 197.34.21.0/24, use FLSM to divide the network into subnet where every subnet supports at least 56 hosts</a:t>
            </a:r>
          </a:p>
        </p:txBody>
      </p:sp>
    </p:spTree>
    <p:extLst>
      <p:ext uri="{BB962C8B-B14F-4D97-AF65-F5344CB8AC3E}">
        <p14:creationId xmlns:p14="http://schemas.microsoft.com/office/powerpoint/2010/main" val="1825450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8FDC0-E21A-49D0-B1A8-135269EA9DD9}"/>
              </a:ext>
            </a:extLst>
          </p:cNvPr>
          <p:cNvSpPr>
            <a:spLocks noGrp="1"/>
          </p:cNvSpPr>
          <p:nvPr>
            <p:ph sz="quarter" idx="1"/>
          </p:nvPr>
        </p:nvSpPr>
        <p:spPr>
          <a:xfrm>
            <a:off x="711186" y="66326"/>
            <a:ext cx="11131626" cy="5917224"/>
          </a:xfrm>
        </p:spPr>
        <p:txBody>
          <a:bodyPr>
            <a:noAutofit/>
          </a:bodyPr>
          <a:lstStyle/>
          <a:p>
            <a:pPr marL="0" indent="0" algn="just">
              <a:buNone/>
            </a:pPr>
            <a:r>
              <a:rPr lang="en-IN" sz="3200" b="1" dirty="0"/>
              <a:t>Configuring network services</a:t>
            </a:r>
          </a:p>
          <a:p>
            <a:pPr algn="just"/>
            <a:r>
              <a:rPr lang="en-IN" dirty="0"/>
              <a:t>configure HTTP server and demonstrate the process to access a website using IP address in real time and simulation mode</a:t>
            </a:r>
          </a:p>
          <a:p>
            <a:pPr algn="just"/>
            <a:r>
              <a:rPr lang="en-IN" dirty="0"/>
              <a:t>configure DNS server for two domain names with two HTTP servers in the networks and demonstrate the process to access both the servers using name resolution in real time and simulation mode</a:t>
            </a:r>
          </a:p>
          <a:p>
            <a:pPr algn="just"/>
            <a:r>
              <a:rPr lang="en-IN" dirty="0"/>
              <a:t>configure DHCP server and demonstrate how DHCP server assigns dynamic IP addresses to the nodes in local network</a:t>
            </a:r>
          </a:p>
          <a:p>
            <a:pPr algn="just"/>
            <a:r>
              <a:rPr lang="en-IN" dirty="0"/>
              <a:t> configure DHCP server and demonstrate how DHCP server assigns dynamic IP addresses to the nodes in some other network</a:t>
            </a:r>
          </a:p>
          <a:p>
            <a:pPr algn="just"/>
            <a:r>
              <a:rPr lang="en-IN" dirty="0"/>
              <a:t>configure the FTP server and demonstrate the working of FTP in real time and simulation mode </a:t>
            </a:r>
          </a:p>
          <a:p>
            <a:pPr algn="just"/>
            <a:r>
              <a:rPr lang="en-IN" dirty="0"/>
              <a:t>configure two e-mail servers with different domain names and with at least four users in each domain, demonstrate the process of sending and receiving e-mail messages in real time and simulation mode</a:t>
            </a:r>
            <a:endParaRPr lang="en-IN" sz="2800" dirty="0"/>
          </a:p>
        </p:txBody>
      </p:sp>
    </p:spTree>
    <p:extLst>
      <p:ext uri="{BB962C8B-B14F-4D97-AF65-F5344CB8AC3E}">
        <p14:creationId xmlns:p14="http://schemas.microsoft.com/office/powerpoint/2010/main" val="1880037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E198-5D80-400C-9A5C-48C0CDA90D94}"/>
              </a:ext>
            </a:extLst>
          </p:cNvPr>
          <p:cNvSpPr>
            <a:spLocks noGrp="1"/>
          </p:cNvSpPr>
          <p:nvPr>
            <p:ph type="title"/>
          </p:nvPr>
        </p:nvSpPr>
        <p:spPr>
          <a:xfrm>
            <a:off x="1847528" y="2060848"/>
            <a:ext cx="8640960" cy="2232248"/>
          </a:xfrm>
        </p:spPr>
        <p:txBody>
          <a:bodyPr>
            <a:noAutofit/>
          </a:bodyPr>
          <a:lstStyle/>
          <a:p>
            <a:pPr algn="ctr"/>
            <a:r>
              <a:rPr lang="en-IN" sz="8000" dirty="0"/>
              <a:t>Networks</a:t>
            </a:r>
          </a:p>
        </p:txBody>
      </p:sp>
    </p:spTree>
    <p:extLst>
      <p:ext uri="{BB962C8B-B14F-4D97-AF65-F5344CB8AC3E}">
        <p14:creationId xmlns:p14="http://schemas.microsoft.com/office/powerpoint/2010/main" val="1803050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48F8C69-AA0A-4978-9C4B-2E0494E94CE7}"/>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28896" y="0"/>
            <a:ext cx="8934207" cy="662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646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5837-196C-4436-8171-69EE8B076560}"/>
              </a:ext>
            </a:extLst>
          </p:cNvPr>
          <p:cNvSpPr>
            <a:spLocks noGrp="1"/>
          </p:cNvSpPr>
          <p:nvPr>
            <p:ph type="title"/>
          </p:nvPr>
        </p:nvSpPr>
        <p:spPr>
          <a:xfrm>
            <a:off x="155359" y="0"/>
            <a:ext cx="10241280" cy="719091"/>
          </a:xfrm>
        </p:spPr>
        <p:txBody>
          <a:bodyPr/>
          <a:lstStyle/>
          <a:p>
            <a:r>
              <a:rPr lang="en-IN" dirty="0"/>
              <a:t>Social Network</a:t>
            </a:r>
          </a:p>
        </p:txBody>
      </p:sp>
      <p:pic>
        <p:nvPicPr>
          <p:cNvPr id="1028" name="Picture 4" descr="society and culture — Steemit">
            <a:extLst>
              <a:ext uri="{FF2B5EF4-FFF2-40B4-BE49-F238E27FC236}">
                <a16:creationId xmlns:a16="http://schemas.microsoft.com/office/drawing/2014/main" id="{949E1192-A938-40B4-80FE-D59242E7D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120" y="776381"/>
            <a:ext cx="6956358" cy="5305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906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1FAA-58D3-4B6A-9D95-F42EC7CE8486}"/>
              </a:ext>
            </a:extLst>
          </p:cNvPr>
          <p:cNvSpPr>
            <a:spLocks noGrp="1"/>
          </p:cNvSpPr>
          <p:nvPr>
            <p:ph type="title"/>
          </p:nvPr>
        </p:nvSpPr>
        <p:spPr>
          <a:xfrm>
            <a:off x="1806352" y="20950"/>
            <a:ext cx="8435280" cy="792088"/>
          </a:xfrm>
        </p:spPr>
        <p:txBody>
          <a:bodyPr/>
          <a:lstStyle/>
          <a:p>
            <a:r>
              <a:rPr lang="en-IN" dirty="0"/>
              <a:t>Road Networks</a:t>
            </a:r>
          </a:p>
        </p:txBody>
      </p:sp>
      <p:pic>
        <p:nvPicPr>
          <p:cNvPr id="4" name="Picture 3">
            <a:extLst>
              <a:ext uri="{FF2B5EF4-FFF2-40B4-BE49-F238E27FC236}">
                <a16:creationId xmlns:a16="http://schemas.microsoft.com/office/drawing/2014/main" id="{2DD08EF0-36B0-42A3-97EE-6C21CFB63A0F}"/>
              </a:ext>
            </a:extLst>
          </p:cNvPr>
          <p:cNvPicPr>
            <a:picLocks noChangeAspect="1"/>
          </p:cNvPicPr>
          <p:nvPr/>
        </p:nvPicPr>
        <p:blipFill>
          <a:blip r:embed="rId2"/>
          <a:stretch>
            <a:fillRect/>
          </a:stretch>
        </p:blipFill>
        <p:spPr>
          <a:xfrm>
            <a:off x="2567608" y="813038"/>
            <a:ext cx="6912767" cy="5544537"/>
          </a:xfrm>
          <a:prstGeom prst="rect">
            <a:avLst/>
          </a:prstGeom>
        </p:spPr>
      </p:pic>
    </p:spTree>
    <p:extLst>
      <p:ext uri="{BB962C8B-B14F-4D97-AF65-F5344CB8AC3E}">
        <p14:creationId xmlns:p14="http://schemas.microsoft.com/office/powerpoint/2010/main" val="1615702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CD52-6C6E-48B2-98FF-5B8C9BF4DE0D}"/>
              </a:ext>
            </a:extLst>
          </p:cNvPr>
          <p:cNvSpPr>
            <a:spLocks noGrp="1"/>
          </p:cNvSpPr>
          <p:nvPr>
            <p:ph type="title"/>
          </p:nvPr>
        </p:nvSpPr>
        <p:spPr>
          <a:xfrm>
            <a:off x="1775520" y="142258"/>
            <a:ext cx="8435280" cy="432048"/>
          </a:xfrm>
        </p:spPr>
        <p:txBody>
          <a:bodyPr>
            <a:normAutofit fontScale="90000"/>
          </a:bodyPr>
          <a:lstStyle/>
          <a:p>
            <a:r>
              <a:rPr lang="en-IN" dirty="0"/>
              <a:t>Railways Networks</a:t>
            </a:r>
          </a:p>
        </p:txBody>
      </p:sp>
      <p:pic>
        <p:nvPicPr>
          <p:cNvPr id="2052" name="Picture 4" descr="India Railway Zonal Map, Indian Railway Zones">
            <a:extLst>
              <a:ext uri="{FF2B5EF4-FFF2-40B4-BE49-F238E27FC236}">
                <a16:creationId xmlns:a16="http://schemas.microsoft.com/office/drawing/2014/main" id="{007D75E9-6DC2-45EF-8FB2-04B5C3B82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284" y="574306"/>
            <a:ext cx="5256584" cy="5983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761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94C5-2040-43F9-88C0-B6B1443A367B}"/>
              </a:ext>
            </a:extLst>
          </p:cNvPr>
          <p:cNvSpPr>
            <a:spLocks noGrp="1"/>
          </p:cNvSpPr>
          <p:nvPr>
            <p:ph type="title"/>
          </p:nvPr>
        </p:nvSpPr>
        <p:spPr>
          <a:xfrm>
            <a:off x="1775520" y="260648"/>
            <a:ext cx="8435280" cy="792088"/>
          </a:xfrm>
        </p:spPr>
        <p:txBody>
          <a:bodyPr>
            <a:normAutofit fontScale="90000"/>
          </a:bodyPr>
          <a:lstStyle/>
          <a:p>
            <a:r>
              <a:rPr lang="en-IN" dirty="0"/>
              <a:t>Air Transport Networks</a:t>
            </a:r>
          </a:p>
        </p:txBody>
      </p:sp>
      <p:pic>
        <p:nvPicPr>
          <p:cNvPr id="3074" name="Picture 2" descr="A conventional global airline network.[2] | Download Scientific ...">
            <a:extLst>
              <a:ext uri="{FF2B5EF4-FFF2-40B4-BE49-F238E27FC236}">
                <a16:creationId xmlns:a16="http://schemas.microsoft.com/office/drawing/2014/main" id="{BCDA4E9F-A090-48A1-B58D-867388E45B4B}"/>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64742" y="1162974"/>
            <a:ext cx="10165967" cy="4802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124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3FC2-ED25-427B-B755-FCA27F1C997D}"/>
              </a:ext>
            </a:extLst>
          </p:cNvPr>
          <p:cNvSpPr>
            <a:spLocks noGrp="1"/>
          </p:cNvSpPr>
          <p:nvPr>
            <p:ph type="title"/>
          </p:nvPr>
        </p:nvSpPr>
        <p:spPr>
          <a:xfrm>
            <a:off x="1775519" y="180310"/>
            <a:ext cx="9330445" cy="405616"/>
          </a:xfrm>
        </p:spPr>
        <p:txBody>
          <a:bodyPr>
            <a:noAutofit/>
          </a:bodyPr>
          <a:lstStyle/>
          <a:p>
            <a:r>
              <a:rPr lang="en-IN" sz="2800" dirty="0"/>
              <a:t>Power Distribution Network</a:t>
            </a:r>
          </a:p>
        </p:txBody>
      </p:sp>
      <p:pic>
        <p:nvPicPr>
          <p:cNvPr id="4098" name="Picture 2" descr="TEPCO : Challenges of TEPCO | Power Supply &amp; Network">
            <a:extLst>
              <a:ext uri="{FF2B5EF4-FFF2-40B4-BE49-F238E27FC236}">
                <a16:creationId xmlns:a16="http://schemas.microsoft.com/office/drawing/2014/main" id="{2DCA50CB-6E50-4077-AE17-C91828F5B11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027548" y="585926"/>
            <a:ext cx="8136904" cy="576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726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93D9-4C56-F8E4-9A2E-50F0C936597D}"/>
              </a:ext>
            </a:extLst>
          </p:cNvPr>
          <p:cNvSpPr>
            <a:spLocks noGrp="1"/>
          </p:cNvSpPr>
          <p:nvPr>
            <p:ph type="title"/>
          </p:nvPr>
        </p:nvSpPr>
        <p:spPr>
          <a:xfrm>
            <a:off x="391886" y="786384"/>
            <a:ext cx="11220994" cy="1243584"/>
          </a:xfrm>
        </p:spPr>
        <p:txBody>
          <a:bodyPr>
            <a:normAutofit fontScale="90000"/>
          </a:bodyPr>
          <a:lstStyle/>
          <a:p>
            <a:r>
              <a:rPr lang="en-US" i="0" dirty="0">
                <a:solidFill>
                  <a:srgbClr val="000000"/>
                </a:solidFill>
                <a:effectLst/>
                <a:latin typeface="Heebo" panose="020B0604020202020204" pitchFamily="2" charset="-79"/>
                <a:cs typeface="Heebo" panose="020B0604020202020204" pitchFamily="2" charset="-79"/>
              </a:rPr>
              <a:t>Why to Learn Data Communication &amp; Computer Network?</a:t>
            </a:r>
            <a:br>
              <a:rPr lang="en-US" i="0" dirty="0">
                <a:solidFill>
                  <a:srgbClr val="000000"/>
                </a:solidFill>
                <a:effectLst/>
                <a:latin typeface="Heebo" panose="020B0604020202020204" pitchFamily="2" charset="-79"/>
                <a:cs typeface="Heebo" panose="020B0604020202020204" pitchFamily="2" charset="-79"/>
              </a:rPr>
            </a:br>
            <a:endParaRPr lang="en-IN" dirty="0"/>
          </a:p>
        </p:txBody>
      </p:sp>
      <p:sp>
        <p:nvSpPr>
          <p:cNvPr id="3" name="Content Placeholder 2">
            <a:extLst>
              <a:ext uri="{FF2B5EF4-FFF2-40B4-BE49-F238E27FC236}">
                <a16:creationId xmlns:a16="http://schemas.microsoft.com/office/drawing/2014/main" id="{21365470-82FB-5226-2D97-8C1FBA9FA853}"/>
              </a:ext>
            </a:extLst>
          </p:cNvPr>
          <p:cNvSpPr>
            <a:spLocks noGrp="1"/>
          </p:cNvSpPr>
          <p:nvPr>
            <p:ph idx="1"/>
          </p:nvPr>
        </p:nvSpPr>
        <p:spPr>
          <a:xfrm>
            <a:off x="326571" y="2112264"/>
            <a:ext cx="11286309" cy="3959352"/>
          </a:xfrm>
        </p:spPr>
        <p:txBody>
          <a:bodyPr/>
          <a:lstStyle/>
          <a:p>
            <a:pPr algn="just"/>
            <a:r>
              <a:rPr lang="en-US" b="0" i="0" dirty="0">
                <a:solidFill>
                  <a:srgbClr val="000000"/>
                </a:solidFill>
                <a:effectLst/>
                <a:latin typeface="Nunito" panose="020B0604020202020204" pitchFamily="2" charset="0"/>
              </a:rPr>
              <a:t>A system of </a:t>
            </a:r>
            <a:r>
              <a:rPr lang="en-US" b="1" i="0" dirty="0">
                <a:solidFill>
                  <a:srgbClr val="000000"/>
                </a:solidFill>
                <a:effectLst/>
                <a:latin typeface="Nunito" panose="020B0604020202020204" pitchFamily="2" charset="0"/>
              </a:rPr>
              <a:t>interconnected</a:t>
            </a:r>
            <a:r>
              <a:rPr lang="en-US" b="0" i="0" dirty="0">
                <a:solidFill>
                  <a:srgbClr val="000000"/>
                </a:solidFill>
                <a:effectLst/>
                <a:latin typeface="Nunito" panose="020B0604020202020204" pitchFamily="2" charset="0"/>
              </a:rPr>
              <a:t> computers and </a:t>
            </a:r>
            <a:r>
              <a:rPr lang="en-US" b="1" i="0" dirty="0">
                <a:solidFill>
                  <a:srgbClr val="000000"/>
                </a:solidFill>
                <a:effectLst/>
                <a:latin typeface="Nunito" panose="020B0604020202020204" pitchFamily="2" charset="0"/>
              </a:rPr>
              <a:t>computerized peripherals </a:t>
            </a:r>
            <a:r>
              <a:rPr lang="en-US" b="0" i="0" dirty="0">
                <a:solidFill>
                  <a:srgbClr val="000000"/>
                </a:solidFill>
                <a:effectLst/>
                <a:latin typeface="Nunito" panose="020B0604020202020204" pitchFamily="2" charset="0"/>
              </a:rPr>
              <a:t>such as printers is called computer network.</a:t>
            </a:r>
          </a:p>
          <a:p>
            <a:pPr algn="just"/>
            <a:r>
              <a:rPr lang="en-US" b="0" i="0" dirty="0">
                <a:solidFill>
                  <a:srgbClr val="000000"/>
                </a:solidFill>
                <a:effectLst/>
                <a:latin typeface="Nunito" panose="020B0604020202020204" pitchFamily="2" charset="0"/>
              </a:rPr>
              <a:t>This </a:t>
            </a:r>
            <a:r>
              <a:rPr lang="en-US" b="1" i="0" dirty="0">
                <a:solidFill>
                  <a:srgbClr val="000000"/>
                </a:solidFill>
                <a:effectLst/>
                <a:latin typeface="Nunito" panose="020B0604020202020204" pitchFamily="2" charset="0"/>
              </a:rPr>
              <a:t>interconnection among computers facilitates information sharing among them</a:t>
            </a:r>
            <a:r>
              <a:rPr lang="en-US" b="0" i="0" dirty="0">
                <a:solidFill>
                  <a:srgbClr val="000000"/>
                </a:solidFill>
                <a:effectLst/>
                <a:latin typeface="Nunito" panose="020B0604020202020204" pitchFamily="2" charset="0"/>
              </a:rPr>
              <a:t>. Computers may connect to each other by either wired or wireless media.</a:t>
            </a:r>
            <a:endParaRPr lang="en-US" dirty="0">
              <a:solidFill>
                <a:srgbClr val="000000"/>
              </a:solidFill>
              <a:latin typeface="Nunito" panose="020B0604020202020204" pitchFamily="2" charset="0"/>
            </a:endParaRPr>
          </a:p>
          <a:p>
            <a:pPr algn="just"/>
            <a:r>
              <a:rPr lang="en-US" b="1" i="0" dirty="0">
                <a:solidFill>
                  <a:srgbClr val="000000"/>
                </a:solidFill>
                <a:effectLst/>
                <a:latin typeface="Nunito" pitchFamily="2" charset="0"/>
              </a:rPr>
              <a:t>Networking engineering</a:t>
            </a:r>
            <a:r>
              <a:rPr lang="en-US" b="0" i="0" dirty="0">
                <a:solidFill>
                  <a:srgbClr val="000000"/>
                </a:solidFill>
                <a:effectLst/>
                <a:latin typeface="Nunito" pitchFamily="2" charset="0"/>
              </a:rPr>
              <a:t> is a complicated task, which involves software, firmware, chip level engineering, hardware, and electric pulses.</a:t>
            </a:r>
          </a:p>
          <a:p>
            <a:pPr algn="just"/>
            <a:r>
              <a:rPr lang="en-US" b="0" i="0" dirty="0">
                <a:solidFill>
                  <a:srgbClr val="000000"/>
                </a:solidFill>
                <a:effectLst/>
                <a:latin typeface="Nunito" pitchFamily="2" charset="0"/>
              </a:rPr>
              <a:t>To ease network engineering, the whole </a:t>
            </a:r>
            <a:r>
              <a:rPr lang="en-US" b="1" i="0" dirty="0">
                <a:solidFill>
                  <a:srgbClr val="000000"/>
                </a:solidFill>
                <a:effectLst/>
                <a:latin typeface="Nunito" pitchFamily="2" charset="0"/>
              </a:rPr>
              <a:t>networking concept is divided into multiple layers</a:t>
            </a:r>
            <a:r>
              <a:rPr lang="en-US" b="0" i="0" dirty="0">
                <a:solidFill>
                  <a:srgbClr val="000000"/>
                </a:solidFill>
                <a:effectLst/>
                <a:latin typeface="Nunito" pitchFamily="2" charset="0"/>
              </a:rPr>
              <a:t>.</a:t>
            </a:r>
            <a:endParaRPr lang="en-US" dirty="0">
              <a:solidFill>
                <a:srgbClr val="000000"/>
              </a:solidFill>
              <a:latin typeface="Nunito" pitchFamily="2" charset="0"/>
            </a:endParaRPr>
          </a:p>
          <a:p>
            <a:pPr algn="just"/>
            <a:r>
              <a:rPr lang="en-US" b="0" i="0" dirty="0">
                <a:solidFill>
                  <a:srgbClr val="000000"/>
                </a:solidFill>
                <a:effectLst/>
                <a:latin typeface="Nunito" pitchFamily="2" charset="0"/>
              </a:rPr>
              <a:t>Each layer is involved in some particular task and is independent of all other layers.</a:t>
            </a:r>
            <a:endParaRPr lang="en-IN" dirty="0"/>
          </a:p>
        </p:txBody>
      </p:sp>
    </p:spTree>
    <p:extLst>
      <p:ext uri="{BB962C8B-B14F-4D97-AF65-F5344CB8AC3E}">
        <p14:creationId xmlns:p14="http://schemas.microsoft.com/office/powerpoint/2010/main" val="108759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CABC-FE7B-1324-B4E4-C7D445D359D1}"/>
              </a:ext>
            </a:extLst>
          </p:cNvPr>
          <p:cNvSpPr>
            <a:spLocks noGrp="1"/>
          </p:cNvSpPr>
          <p:nvPr>
            <p:ph type="title"/>
          </p:nvPr>
        </p:nvSpPr>
        <p:spPr>
          <a:xfrm>
            <a:off x="1212980" y="169164"/>
            <a:ext cx="10241280" cy="1234440"/>
          </a:xfrm>
        </p:spPr>
        <p:txBody>
          <a:bodyPr/>
          <a:lstStyle/>
          <a:p>
            <a:r>
              <a:rPr lang="en-IN" dirty="0"/>
              <a:t>Text Books:</a:t>
            </a:r>
          </a:p>
        </p:txBody>
      </p:sp>
      <p:sp>
        <p:nvSpPr>
          <p:cNvPr id="3" name="Content Placeholder 2">
            <a:extLst>
              <a:ext uri="{FF2B5EF4-FFF2-40B4-BE49-F238E27FC236}">
                <a16:creationId xmlns:a16="http://schemas.microsoft.com/office/drawing/2014/main" id="{571E2749-AA51-DAAE-950A-DDA057836964}"/>
              </a:ext>
            </a:extLst>
          </p:cNvPr>
          <p:cNvSpPr>
            <a:spLocks noGrp="1"/>
          </p:cNvSpPr>
          <p:nvPr>
            <p:ph idx="1"/>
          </p:nvPr>
        </p:nvSpPr>
        <p:spPr>
          <a:xfrm>
            <a:off x="1950720" y="1524902"/>
            <a:ext cx="10241280" cy="1234440"/>
          </a:xfrm>
        </p:spPr>
        <p:txBody>
          <a:bodyPr>
            <a:normAutofit/>
          </a:bodyPr>
          <a:lstStyle/>
          <a:p>
            <a:pPr marL="0" indent="0">
              <a:buNone/>
            </a:pPr>
            <a:r>
              <a:rPr lang="en-US" sz="2800" dirty="0"/>
              <a:t>1. NETWORKING: THE COMPLETE REFERENCE by CRAIG ZACKER, Mc Graw Hill Education</a:t>
            </a:r>
            <a:endParaRPr lang="en-IN" sz="2800" dirty="0"/>
          </a:p>
        </p:txBody>
      </p:sp>
      <p:sp>
        <p:nvSpPr>
          <p:cNvPr id="4" name="Title 1">
            <a:extLst>
              <a:ext uri="{FF2B5EF4-FFF2-40B4-BE49-F238E27FC236}">
                <a16:creationId xmlns:a16="http://schemas.microsoft.com/office/drawing/2014/main" id="{D1D16E46-C06F-426F-4662-F2AE7F00AF5B}"/>
              </a:ext>
            </a:extLst>
          </p:cNvPr>
          <p:cNvSpPr txBox="1">
            <a:spLocks/>
          </p:cNvSpPr>
          <p:nvPr/>
        </p:nvSpPr>
        <p:spPr>
          <a:xfrm>
            <a:off x="1212980" y="2880640"/>
            <a:ext cx="10241280" cy="123444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IN" dirty="0"/>
              <a:t>References:</a:t>
            </a:r>
          </a:p>
        </p:txBody>
      </p:sp>
      <p:sp>
        <p:nvSpPr>
          <p:cNvPr id="5" name="Content Placeholder 2">
            <a:extLst>
              <a:ext uri="{FF2B5EF4-FFF2-40B4-BE49-F238E27FC236}">
                <a16:creationId xmlns:a16="http://schemas.microsoft.com/office/drawing/2014/main" id="{BDD21023-F1F9-72E4-272A-98DEFB9E0B5F}"/>
              </a:ext>
            </a:extLst>
          </p:cNvPr>
          <p:cNvSpPr txBox="1">
            <a:spLocks/>
          </p:cNvSpPr>
          <p:nvPr/>
        </p:nvSpPr>
        <p:spPr>
          <a:xfrm>
            <a:off x="1950720" y="4715878"/>
            <a:ext cx="8826137" cy="1234440"/>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1. PACKET TRACER NETWORK SIMULATOR by JESIN A, PACKT PUBLISHING</a:t>
            </a:r>
            <a:endParaRPr lang="en-IN" sz="2800" dirty="0"/>
          </a:p>
        </p:txBody>
      </p:sp>
    </p:spTree>
    <p:extLst>
      <p:ext uri="{BB962C8B-B14F-4D97-AF65-F5344CB8AC3E}">
        <p14:creationId xmlns:p14="http://schemas.microsoft.com/office/powerpoint/2010/main" val="1222951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C032-F300-E458-58F9-C2B9757CCF56}"/>
              </a:ext>
            </a:extLst>
          </p:cNvPr>
          <p:cNvSpPr>
            <a:spLocks noGrp="1"/>
          </p:cNvSpPr>
          <p:nvPr>
            <p:ph type="title"/>
          </p:nvPr>
        </p:nvSpPr>
        <p:spPr>
          <a:xfrm>
            <a:off x="429208" y="795528"/>
            <a:ext cx="11183672" cy="1234440"/>
          </a:xfrm>
        </p:spPr>
        <p:txBody>
          <a:bodyPr>
            <a:normAutofit fontScale="90000"/>
          </a:bodyPr>
          <a:lstStyle/>
          <a:p>
            <a:r>
              <a:rPr lang="en-US" b="0" i="0" dirty="0">
                <a:solidFill>
                  <a:srgbClr val="000000"/>
                </a:solidFill>
                <a:effectLst/>
                <a:latin typeface="Heebo" pitchFamily="2" charset="-79"/>
                <a:cs typeface="Heebo" pitchFamily="2" charset="-79"/>
              </a:rPr>
              <a:t>Applications of Communication &amp; Computer Network</a:t>
            </a:r>
            <a:br>
              <a:rPr lang="en-US"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A89A3B76-6832-4AF3-CD90-CC04E190874D}"/>
              </a:ext>
            </a:extLst>
          </p:cNvPr>
          <p:cNvSpPr>
            <a:spLocks noGrp="1"/>
          </p:cNvSpPr>
          <p:nvPr>
            <p:ph idx="1"/>
          </p:nvPr>
        </p:nvSpPr>
        <p:spPr>
          <a:xfrm>
            <a:off x="429208" y="2112264"/>
            <a:ext cx="11183672" cy="3959352"/>
          </a:xfrm>
        </p:spPr>
        <p:txBody>
          <a:bodyPr>
            <a:normAutofit fontScale="92500" lnSpcReduction="10000"/>
          </a:bodyPr>
          <a:lstStyle/>
          <a:p>
            <a:pPr algn="just"/>
            <a:r>
              <a:rPr lang="en-US" b="0" i="0" dirty="0">
                <a:solidFill>
                  <a:srgbClr val="000000"/>
                </a:solidFill>
                <a:effectLst/>
                <a:latin typeface="Nunito" pitchFamily="2" charset="0"/>
              </a:rPr>
              <a:t>Computer systems and peripherals are connected to form a network. They provide </a:t>
            </a:r>
            <a:r>
              <a:rPr lang="en-US" b="1" i="0" dirty="0">
                <a:solidFill>
                  <a:srgbClr val="000000"/>
                </a:solidFill>
                <a:effectLst/>
                <a:latin typeface="Nunito" pitchFamily="2" charset="0"/>
              </a:rPr>
              <a:t>numerous advantages:</a:t>
            </a:r>
          </a:p>
          <a:p>
            <a:pPr lvl="1"/>
            <a:r>
              <a:rPr lang="en-US" b="1" i="0" dirty="0">
                <a:solidFill>
                  <a:srgbClr val="000000"/>
                </a:solidFill>
                <a:effectLst/>
                <a:latin typeface="Nunito" pitchFamily="2" charset="0"/>
              </a:rPr>
              <a:t>Resource sharing such as printers and storage devices</a:t>
            </a:r>
          </a:p>
          <a:p>
            <a:pPr lvl="1"/>
            <a:r>
              <a:rPr lang="en-US" b="1" i="0" dirty="0">
                <a:solidFill>
                  <a:srgbClr val="000000"/>
                </a:solidFill>
                <a:effectLst/>
                <a:latin typeface="Nunito" pitchFamily="2" charset="0"/>
              </a:rPr>
              <a:t>Exchange of information by means of e-Mails and FTP</a:t>
            </a:r>
          </a:p>
          <a:p>
            <a:pPr lvl="1"/>
            <a:r>
              <a:rPr lang="en-US" b="1" i="0" dirty="0">
                <a:solidFill>
                  <a:srgbClr val="000000"/>
                </a:solidFill>
                <a:effectLst/>
                <a:latin typeface="Nunito" pitchFamily="2" charset="0"/>
              </a:rPr>
              <a:t>Information sharing by using Web or Internet</a:t>
            </a:r>
          </a:p>
          <a:p>
            <a:pPr lvl="1"/>
            <a:r>
              <a:rPr lang="en-US" b="1" i="0" dirty="0">
                <a:solidFill>
                  <a:srgbClr val="000000"/>
                </a:solidFill>
                <a:effectLst/>
                <a:latin typeface="Nunito" pitchFamily="2" charset="0"/>
              </a:rPr>
              <a:t>Interaction with other users using dynamic web pages</a:t>
            </a:r>
          </a:p>
          <a:p>
            <a:pPr lvl="1"/>
            <a:r>
              <a:rPr lang="en-US" b="1" i="0" dirty="0">
                <a:solidFill>
                  <a:srgbClr val="000000"/>
                </a:solidFill>
                <a:effectLst/>
                <a:latin typeface="Nunito" pitchFamily="2" charset="0"/>
              </a:rPr>
              <a:t>IP phones</a:t>
            </a:r>
          </a:p>
          <a:p>
            <a:pPr lvl="1"/>
            <a:r>
              <a:rPr lang="en-US" b="1" i="0" dirty="0">
                <a:solidFill>
                  <a:srgbClr val="000000"/>
                </a:solidFill>
                <a:effectLst/>
                <a:latin typeface="Nunito" pitchFamily="2" charset="0"/>
              </a:rPr>
              <a:t>Video conferences</a:t>
            </a:r>
          </a:p>
          <a:p>
            <a:pPr lvl="1"/>
            <a:r>
              <a:rPr lang="en-US" b="1" i="0" dirty="0">
                <a:solidFill>
                  <a:srgbClr val="000000"/>
                </a:solidFill>
                <a:effectLst/>
                <a:latin typeface="Nunito" pitchFamily="2" charset="0"/>
              </a:rPr>
              <a:t>Parallel computing</a:t>
            </a:r>
          </a:p>
          <a:p>
            <a:pPr lvl="1"/>
            <a:r>
              <a:rPr lang="en-US" b="1" i="0" dirty="0">
                <a:solidFill>
                  <a:srgbClr val="000000"/>
                </a:solidFill>
                <a:effectLst/>
                <a:latin typeface="Nunito" pitchFamily="2" charset="0"/>
              </a:rPr>
              <a:t>Instant messaging</a:t>
            </a:r>
          </a:p>
          <a:p>
            <a:endParaRPr lang="en-IN" dirty="0"/>
          </a:p>
        </p:txBody>
      </p:sp>
    </p:spTree>
    <p:extLst>
      <p:ext uri="{BB962C8B-B14F-4D97-AF65-F5344CB8AC3E}">
        <p14:creationId xmlns:p14="http://schemas.microsoft.com/office/powerpoint/2010/main" val="212945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C2EC24-A578-6F86-38BA-0334D9D1593A}"/>
              </a:ext>
            </a:extLst>
          </p:cNvPr>
          <p:cNvSpPr>
            <a:spLocks noGrp="1"/>
          </p:cNvSpPr>
          <p:nvPr>
            <p:ph type="title"/>
          </p:nvPr>
        </p:nvSpPr>
        <p:spPr>
          <a:xfrm>
            <a:off x="347662" y="165874"/>
            <a:ext cx="7381875" cy="2140145"/>
          </a:xfrm>
        </p:spPr>
        <p:txBody>
          <a:bodyPr anchor="b">
            <a:normAutofit/>
          </a:bodyPr>
          <a:lstStyle/>
          <a:p>
            <a:pPr>
              <a:lnSpc>
                <a:spcPct val="90000"/>
              </a:lnSpc>
            </a:pPr>
            <a:r>
              <a:rPr lang="en-IN" dirty="0"/>
              <a:t>Why Cisco Packet Tracing is important</a:t>
            </a:r>
          </a:p>
        </p:txBody>
      </p:sp>
      <p:sp>
        <p:nvSpPr>
          <p:cNvPr id="3" name="Content Placeholder 2">
            <a:extLst>
              <a:ext uri="{FF2B5EF4-FFF2-40B4-BE49-F238E27FC236}">
                <a16:creationId xmlns:a16="http://schemas.microsoft.com/office/drawing/2014/main" id="{EB9B9296-B4AE-91A1-D28D-159A4DF42917}"/>
              </a:ext>
            </a:extLst>
          </p:cNvPr>
          <p:cNvSpPr>
            <a:spLocks noGrp="1"/>
          </p:cNvSpPr>
          <p:nvPr>
            <p:ph idx="1"/>
          </p:nvPr>
        </p:nvSpPr>
        <p:spPr>
          <a:xfrm>
            <a:off x="347662" y="2647950"/>
            <a:ext cx="6699851" cy="2974103"/>
          </a:xfrm>
        </p:spPr>
        <p:txBody>
          <a:bodyPr anchor="t">
            <a:normAutofit lnSpcReduction="10000"/>
          </a:bodyPr>
          <a:lstStyle/>
          <a:p>
            <a:pPr>
              <a:lnSpc>
                <a:spcPct val="110000"/>
              </a:lnSpc>
            </a:pPr>
            <a:r>
              <a:rPr lang="en-US" sz="1800" b="1" dirty="0">
                <a:effectLst/>
                <a:latin typeface="Times New Roman" panose="02020603050405020304" pitchFamily="18" charset="0"/>
                <a:cs typeface="Times New Roman" panose="02020603050405020304" pitchFamily="18" charset="0"/>
              </a:rPr>
              <a:t>Packet Tracer offers an effective, interactive environment for learning networking concepts and protocols</a:t>
            </a:r>
            <a:r>
              <a:rPr lang="en-US" sz="1800" dirty="0">
                <a:effectLst/>
                <a:latin typeface="Times New Roman" panose="02020603050405020304" pitchFamily="18" charset="0"/>
                <a:cs typeface="Times New Roman" panose="02020603050405020304" pitchFamily="18" charset="0"/>
              </a:rPr>
              <a:t>.</a:t>
            </a:r>
          </a:p>
          <a:p>
            <a:pPr>
              <a:lnSpc>
                <a:spcPct val="110000"/>
              </a:lnSpc>
            </a:pPr>
            <a:r>
              <a:rPr lang="en-US" sz="1800" dirty="0">
                <a:effectLst/>
                <a:latin typeface="Times New Roman" panose="02020603050405020304" pitchFamily="18" charset="0"/>
                <a:cs typeface="Times New Roman" panose="02020603050405020304" pitchFamily="18" charset="0"/>
              </a:rPr>
              <a:t>Cisco Packet Tracer as the name suggests, is a tool built by Cisco. This tool provides a network simulation to practice simple and complex networks.</a:t>
            </a:r>
            <a:endParaRPr lang="en-US" sz="1800" dirty="0">
              <a:latin typeface="Times New Roman" panose="02020603050405020304" pitchFamily="18" charset="0"/>
              <a:cs typeface="Times New Roman" panose="02020603050405020304" pitchFamily="18" charset="0"/>
            </a:endParaRPr>
          </a:p>
          <a:p>
            <a:pPr>
              <a:lnSpc>
                <a:spcPct val="110000"/>
              </a:lnSpc>
            </a:pPr>
            <a:r>
              <a:rPr lang="en-US" sz="1800" dirty="0">
                <a:effectLst/>
                <a:latin typeface="Times New Roman" panose="02020603050405020304" pitchFamily="18" charset="0"/>
                <a:cs typeface="Times New Roman" panose="02020603050405020304" pitchFamily="18" charset="0"/>
              </a:rPr>
              <a:t>s Cisco believes, the best way to learn about networking is to do it.</a:t>
            </a:r>
          </a:p>
          <a:p>
            <a:pPr>
              <a:lnSpc>
                <a:spcPct val="110000"/>
              </a:lnSpc>
            </a:pPr>
            <a:r>
              <a:rPr lang="en-US" sz="1800" dirty="0">
                <a:effectLst/>
                <a:latin typeface="Times New Roman" panose="02020603050405020304" pitchFamily="18" charset="0"/>
                <a:cs typeface="Times New Roman" panose="02020603050405020304" pitchFamily="18" charset="0"/>
              </a:rPr>
              <a:t>The main purpose of Cisco Packet Tracer is to help students learn the principles of networking with hands-on experience as well as develop Cisco technology specific skills. </a:t>
            </a:r>
            <a:endParaRPr lang="en-IN" sz="1800" dirty="0">
              <a:latin typeface="Times New Roman" panose="02020603050405020304" pitchFamily="18" charset="0"/>
              <a:cs typeface="Times New Roman" panose="02020603050405020304" pitchFamily="18" charset="0"/>
            </a:endParaRPr>
          </a:p>
        </p:txBody>
      </p:sp>
      <p:pic>
        <p:nvPicPr>
          <p:cNvPr id="5" name="Picture 4" descr="A picture containing clock&#10;&#10;Description automatically generated">
            <a:extLst>
              <a:ext uri="{FF2B5EF4-FFF2-40B4-BE49-F238E27FC236}">
                <a16:creationId xmlns:a16="http://schemas.microsoft.com/office/drawing/2014/main" id="{C9260588-6598-BE8C-B014-4A568650A104}"/>
              </a:ext>
            </a:extLst>
          </p:cNvPr>
          <p:cNvPicPr>
            <a:picLocks noChangeAspect="1"/>
          </p:cNvPicPr>
          <p:nvPr/>
        </p:nvPicPr>
        <p:blipFill rotWithShape="1">
          <a:blip r:embed="rId2">
            <a:extLst>
              <a:ext uri="{28A0092B-C50C-407E-A947-70E740481C1C}">
                <a14:useLocalDpi xmlns:a14="http://schemas.microsoft.com/office/drawing/2010/main" val="0"/>
              </a:ext>
            </a:extLst>
          </a:blip>
          <a:srcRect l="18874" r="14376" b="-1"/>
          <a:stretch/>
        </p:blipFill>
        <p:spPr>
          <a:xfrm>
            <a:off x="7314213" y="863041"/>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3047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3B09D7-558C-4D69-3B6F-D78880BE1014}"/>
              </a:ext>
            </a:extLst>
          </p:cNvPr>
          <p:cNvSpPr>
            <a:spLocks noGrp="1"/>
          </p:cNvSpPr>
          <p:nvPr>
            <p:ph type="title"/>
          </p:nvPr>
        </p:nvSpPr>
        <p:spPr>
          <a:xfrm>
            <a:off x="643812" y="492934"/>
            <a:ext cx="5868785" cy="1071532"/>
          </a:xfrm>
        </p:spPr>
        <p:txBody>
          <a:bodyPr vert="horz" lIns="0" tIns="0" rIns="0" bIns="0" rtlCol="0" anchor="b">
            <a:normAutofit/>
          </a:bodyPr>
          <a:lstStyle/>
          <a:p>
            <a:r>
              <a:rPr lang="en-US" dirty="0"/>
              <a:t>Course detail:</a:t>
            </a:r>
          </a:p>
        </p:txBody>
      </p:sp>
      <p:sp>
        <p:nvSpPr>
          <p:cNvPr id="21" name="TextBox 4">
            <a:extLst>
              <a:ext uri="{FF2B5EF4-FFF2-40B4-BE49-F238E27FC236}">
                <a16:creationId xmlns:a16="http://schemas.microsoft.com/office/drawing/2014/main" id="{CEDE06AE-44C6-D852-8072-2430AF1F953B}"/>
              </a:ext>
            </a:extLst>
          </p:cNvPr>
          <p:cNvSpPr txBox="1"/>
          <p:nvPr/>
        </p:nvSpPr>
        <p:spPr>
          <a:xfrm>
            <a:off x="1503827" y="3329126"/>
            <a:ext cx="5981178" cy="2426963"/>
          </a:xfrm>
          <a:prstGeom prst="rect">
            <a:avLst/>
          </a:prstGeom>
        </p:spPr>
        <p:txBody>
          <a:bodyPr vert="horz" lIns="0" tIns="0" rIns="0" bIns="0" rtlCol="0" anchor="t">
            <a:normAutofit/>
          </a:bodyPr>
          <a:lstStyle/>
          <a:p>
            <a:pPr lvl="0" indent="-228600" algn="just">
              <a:lnSpc>
                <a:spcPct val="120000"/>
              </a:lnSpc>
              <a:spcAft>
                <a:spcPts val="600"/>
              </a:spcAft>
              <a:buFont typeface="Arial" panose="020B0604020202020204" pitchFamily="34" charset="0"/>
              <a:buChar char="•"/>
            </a:pPr>
            <a:r>
              <a:rPr lang="en-US" sz="2400" b="0" i="0" baseline="0" dirty="0"/>
              <a:t>3 Continuous Assessments in form of Offline assignments will be held in 3</a:t>
            </a:r>
            <a:r>
              <a:rPr lang="en-US" sz="2400" b="0" i="0" baseline="30000" dirty="0"/>
              <a:t>rd</a:t>
            </a:r>
            <a:r>
              <a:rPr lang="en-US" sz="2400" dirty="0"/>
              <a:t>, 9</a:t>
            </a:r>
            <a:r>
              <a:rPr lang="en-US" sz="2400" baseline="30000" dirty="0"/>
              <a:t>th</a:t>
            </a:r>
            <a:r>
              <a:rPr lang="en-US" sz="2400" b="0" i="0" baseline="0" dirty="0"/>
              <a:t>, and 12</a:t>
            </a:r>
            <a:r>
              <a:rPr lang="en-US" sz="2400" b="0" i="0" baseline="30000" dirty="0"/>
              <a:t>th</a:t>
            </a:r>
            <a:r>
              <a:rPr lang="en-US" sz="2400" b="0" i="0" baseline="0" dirty="0"/>
              <a:t> week of the term. </a:t>
            </a:r>
            <a:endParaRPr lang="en-US" sz="2400" dirty="0"/>
          </a:p>
          <a:p>
            <a:pPr lvl="0" indent="-228600" algn="just">
              <a:lnSpc>
                <a:spcPct val="120000"/>
              </a:lnSpc>
              <a:spcAft>
                <a:spcPts val="600"/>
              </a:spcAft>
              <a:buFont typeface="Arial" panose="020B0604020202020204" pitchFamily="34" charset="0"/>
              <a:buChar char="•"/>
            </a:pPr>
            <a:r>
              <a:rPr lang="en-US" sz="2400" b="0" i="0" baseline="0" dirty="0"/>
              <a:t>End Term Exam will be held after week 14.</a:t>
            </a:r>
            <a:endParaRPr lang="en-US" sz="2400" dirty="0"/>
          </a:p>
        </p:txBody>
      </p:sp>
      <p:pic>
        <p:nvPicPr>
          <p:cNvPr id="9" name="Graphic 8" descr="Classroom">
            <a:extLst>
              <a:ext uri="{FF2B5EF4-FFF2-40B4-BE49-F238E27FC236}">
                <a16:creationId xmlns:a16="http://schemas.microsoft.com/office/drawing/2014/main" id="{D021BD82-6CB4-F755-AD32-EFEA342124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28" name="Rectangle 27">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Rectangle 29">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1639D4AD-E84F-7A68-F3EB-4A0FF981D64A}"/>
              </a:ext>
            </a:extLst>
          </p:cNvPr>
          <p:cNvGrpSpPr/>
          <p:nvPr/>
        </p:nvGrpSpPr>
        <p:grpSpPr>
          <a:xfrm>
            <a:off x="1911811" y="1992549"/>
            <a:ext cx="5108054" cy="1054758"/>
            <a:chOff x="-1679510" y="-815007"/>
            <a:chExt cx="5108054" cy="1054758"/>
          </a:xfrm>
        </p:grpSpPr>
        <p:sp>
          <p:nvSpPr>
            <p:cNvPr id="18" name="Rectangle: Rounded Corners 17">
              <a:extLst>
                <a:ext uri="{FF2B5EF4-FFF2-40B4-BE49-F238E27FC236}">
                  <a16:creationId xmlns:a16="http://schemas.microsoft.com/office/drawing/2014/main" id="{09FC4169-7617-0A1D-EF57-0C0E67EE0990}"/>
                </a:ext>
              </a:extLst>
            </p:cNvPr>
            <p:cNvSpPr/>
            <p:nvPr/>
          </p:nvSpPr>
          <p:spPr>
            <a:xfrm>
              <a:off x="-1679510" y="-815007"/>
              <a:ext cx="5108054" cy="1010879"/>
            </a:xfrm>
            <a:prstGeom prst="roundRect">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20" name="Rectangle: Rounded Corners 4">
              <a:extLst>
                <a:ext uri="{FF2B5EF4-FFF2-40B4-BE49-F238E27FC236}">
                  <a16:creationId xmlns:a16="http://schemas.microsoft.com/office/drawing/2014/main" id="{B39AC326-1472-37D1-27DC-A2C6256CAABD}"/>
                </a:ext>
              </a:extLst>
            </p:cNvPr>
            <p:cNvSpPr txBox="1"/>
            <p:nvPr/>
          </p:nvSpPr>
          <p:spPr>
            <a:xfrm>
              <a:off x="-1580816" y="-672434"/>
              <a:ext cx="5009360" cy="9121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IN" dirty="0"/>
                <a:t>L T P of the course is 0 0 2 </a:t>
              </a:r>
              <a:r>
                <a:rPr lang="en-IN" dirty="0" err="1"/>
                <a:t>i.e</a:t>
              </a:r>
              <a:r>
                <a:rPr lang="en-IN" dirty="0"/>
                <a:t> 2 hours of Practical per week </a:t>
              </a:r>
              <a:endParaRPr lang="en-US" dirty="0"/>
            </a:p>
          </p:txBody>
        </p:sp>
      </p:grpSp>
    </p:spTree>
    <p:extLst>
      <p:ext uri="{BB962C8B-B14F-4D97-AF65-F5344CB8AC3E}">
        <p14:creationId xmlns:p14="http://schemas.microsoft.com/office/powerpoint/2010/main" val="88084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DC711F-4DA7-4E33-A776-F079ACDA6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7" y="-626409"/>
            <a:ext cx="6858002" cy="8110820"/>
          </a:xfrm>
          <a:prstGeom prst="rect">
            <a:avLst/>
          </a:prstGeom>
          <a:gradFill>
            <a:gsLst>
              <a:gs pos="11000">
                <a:schemeClr val="accent2">
                  <a:alpha val="50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8315" y="-1878315"/>
            <a:ext cx="4354180"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78826">
            <a:off x="1555888" y="899682"/>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3C23EB-E7CC-9EC0-BB56-5126C1330F6B}"/>
              </a:ext>
            </a:extLst>
          </p:cNvPr>
          <p:cNvSpPr>
            <a:spLocks noGrp="1"/>
          </p:cNvSpPr>
          <p:nvPr>
            <p:ph type="title"/>
          </p:nvPr>
        </p:nvSpPr>
        <p:spPr>
          <a:xfrm>
            <a:off x="737118" y="1467134"/>
            <a:ext cx="5358881" cy="2548275"/>
          </a:xfrm>
        </p:spPr>
        <p:txBody>
          <a:bodyPr vert="horz" lIns="0" tIns="0" rIns="0" bIns="0" rtlCol="0" anchor="t">
            <a:normAutofit/>
          </a:bodyPr>
          <a:lstStyle/>
          <a:p>
            <a:r>
              <a:rPr lang="en-US" altLang="en-US" sz="4000" spc="750" dirty="0">
                <a:solidFill>
                  <a:schemeClr val="bg1"/>
                </a:solidFill>
              </a:rPr>
              <a:t>Course Assessment</a:t>
            </a:r>
            <a:br>
              <a:rPr lang="en-US" sz="4000" spc="750" dirty="0">
                <a:solidFill>
                  <a:schemeClr val="bg1"/>
                </a:solidFill>
              </a:rPr>
            </a:br>
            <a:endParaRPr lang="en-US" sz="4000" spc="750" dirty="0">
              <a:solidFill>
                <a:schemeClr val="bg1"/>
              </a:solidFill>
            </a:endParaRPr>
          </a:p>
        </p:txBody>
      </p:sp>
      <p:sp>
        <p:nvSpPr>
          <p:cNvPr id="6" name="Title 1">
            <a:extLst>
              <a:ext uri="{FF2B5EF4-FFF2-40B4-BE49-F238E27FC236}">
                <a16:creationId xmlns:a16="http://schemas.microsoft.com/office/drawing/2014/main" id="{A16E0541-AB2B-3466-B1F4-F689038A3BFE}"/>
              </a:ext>
            </a:extLst>
          </p:cNvPr>
          <p:cNvSpPr txBox="1">
            <a:spLocks/>
          </p:cNvSpPr>
          <p:nvPr/>
        </p:nvSpPr>
        <p:spPr>
          <a:xfrm>
            <a:off x="2614802" y="2557320"/>
            <a:ext cx="2689859" cy="1868760"/>
          </a:xfrm>
          <a:prstGeom prst="rect">
            <a:avLst/>
          </a:prstGeom>
        </p:spPr>
        <p:txBody>
          <a:bodyPr vert="horz" lIns="91440" tIns="45720" rIns="91440" bIns="0" rtlCol="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defTabSz="914400">
              <a:lnSpc>
                <a:spcPct val="90000"/>
              </a:lnSpc>
              <a:spcAft>
                <a:spcPts val="600"/>
              </a:spcAft>
            </a:pPr>
            <a:endParaRPr lang="en-US" sz="3100" cap="all" dirty="0">
              <a:solidFill>
                <a:schemeClr val="tx1"/>
              </a:solidFill>
            </a:endParaRPr>
          </a:p>
        </p:txBody>
      </p:sp>
      <p:graphicFrame>
        <p:nvGraphicFramePr>
          <p:cNvPr id="7" name="Table 2">
            <a:extLst>
              <a:ext uri="{FF2B5EF4-FFF2-40B4-BE49-F238E27FC236}">
                <a16:creationId xmlns:a16="http://schemas.microsoft.com/office/drawing/2014/main" id="{067980E7-385E-3693-C489-039B562CE4C7}"/>
              </a:ext>
            </a:extLst>
          </p:cNvPr>
          <p:cNvGraphicFramePr>
            <a:graphicFrameLocks noGrp="1"/>
          </p:cNvGraphicFramePr>
          <p:nvPr>
            <p:extLst>
              <p:ext uri="{D42A27DB-BD31-4B8C-83A1-F6EECF244321}">
                <p14:modId xmlns:p14="http://schemas.microsoft.com/office/powerpoint/2010/main" val="600261132"/>
              </p:ext>
            </p:extLst>
          </p:nvPr>
        </p:nvGraphicFramePr>
        <p:xfrm>
          <a:off x="6685721" y="1146450"/>
          <a:ext cx="5049080" cy="3863436"/>
        </p:xfrm>
        <a:graphic>
          <a:graphicData uri="http://schemas.openxmlformats.org/drawingml/2006/table">
            <a:tbl>
              <a:tblPr firstRow="1" bandRow="1">
                <a:solidFill>
                  <a:srgbClr val="F7F7F7"/>
                </a:solidFill>
                <a:tableStyleId>{5C22544A-7EE6-4342-B048-85BDC9FD1C3A}</a:tableStyleId>
              </a:tblPr>
              <a:tblGrid>
                <a:gridCol w="2919741">
                  <a:extLst>
                    <a:ext uri="{9D8B030D-6E8A-4147-A177-3AD203B41FA5}">
                      <a16:colId xmlns:a16="http://schemas.microsoft.com/office/drawing/2014/main" val="2932719328"/>
                    </a:ext>
                  </a:extLst>
                </a:gridCol>
                <a:gridCol w="2129339">
                  <a:extLst>
                    <a:ext uri="{9D8B030D-6E8A-4147-A177-3AD203B41FA5}">
                      <a16:colId xmlns:a16="http://schemas.microsoft.com/office/drawing/2014/main" val="2813598250"/>
                    </a:ext>
                  </a:extLst>
                </a:gridCol>
              </a:tblGrid>
              <a:tr h="1026708">
                <a:tc>
                  <a:txBody>
                    <a:bodyPr/>
                    <a:lstStyle/>
                    <a:p>
                      <a:pPr algn="ctr"/>
                      <a:r>
                        <a:rPr lang="en-IN" sz="1800" b="1" cap="all" spc="60">
                          <a:solidFill>
                            <a:schemeClr val="tx1"/>
                          </a:solidFill>
                          <a:latin typeface="+mn-lt"/>
                        </a:rPr>
                        <a:t>Assessment Criteria</a:t>
                      </a:r>
                    </a:p>
                  </a:txBody>
                  <a:tcPr marL="208116" marR="208116" marT="208116" marB="208116" anchor="ctr">
                    <a:lnL w="12700" cmpd="sng">
                      <a:noFill/>
                      <a:prstDash val="solid"/>
                    </a:lnL>
                    <a:lnR w="12700" cmpd="sng">
                      <a:noFill/>
                      <a:prstDash val="solid"/>
                    </a:lnR>
                    <a:lnT w="12700" cmpd="sng">
                      <a:noFill/>
                    </a:lnT>
                    <a:lnB w="12700" cmpd="sng">
                      <a:noFill/>
                      <a:prstDash val="solid"/>
                    </a:lnB>
                    <a:noFill/>
                  </a:tcPr>
                </a:tc>
                <a:tc>
                  <a:txBody>
                    <a:bodyPr/>
                    <a:lstStyle/>
                    <a:p>
                      <a:pPr algn="ctr"/>
                      <a:r>
                        <a:rPr lang="en-IN" sz="1800" b="1" cap="all" spc="60">
                          <a:solidFill>
                            <a:schemeClr val="tx1"/>
                          </a:solidFill>
                          <a:latin typeface="+mn-lt"/>
                        </a:rPr>
                        <a:t>Weightage</a:t>
                      </a:r>
                    </a:p>
                  </a:txBody>
                  <a:tcPr marL="208116" marR="208116" marT="208116" marB="208116" anchor="ctr">
                    <a:lnL w="12700" cmpd="sng">
                      <a:noFill/>
                      <a:prstDash val="solid"/>
                    </a:lnL>
                    <a:lnR w="12700" cmpd="sng">
                      <a:noFill/>
                      <a:prstDash val="solid"/>
                    </a:lnR>
                    <a:lnT w="12700" cmpd="sng">
                      <a:noFill/>
                    </a:lnT>
                    <a:lnB w="12700" cmpd="sng">
                      <a:noFill/>
                      <a:prstDash val="solid"/>
                    </a:lnB>
                    <a:noFill/>
                  </a:tcPr>
                </a:tc>
                <a:extLst>
                  <a:ext uri="{0D108BD9-81ED-4DB2-BD59-A6C34878D82A}">
                    <a16:rowId xmlns:a16="http://schemas.microsoft.com/office/drawing/2014/main" val="3948464246"/>
                  </a:ext>
                </a:extLst>
              </a:tr>
              <a:tr h="709182">
                <a:tc>
                  <a:txBody>
                    <a:bodyPr/>
                    <a:lstStyle/>
                    <a:p>
                      <a:r>
                        <a:rPr lang="en-IN" sz="2400" cap="none" spc="0">
                          <a:solidFill>
                            <a:schemeClr val="tx1"/>
                          </a:solidFill>
                          <a:latin typeface="+mn-lt"/>
                        </a:rPr>
                        <a:t>Attendance</a:t>
                      </a:r>
                    </a:p>
                  </a:txBody>
                  <a:tcPr marL="207077" marR="207077" marT="144955" marB="138744"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a:r>
                        <a:rPr lang="en-IN" sz="2400" cap="none" spc="0">
                          <a:solidFill>
                            <a:schemeClr val="tx1"/>
                          </a:solidFill>
                          <a:latin typeface="+mn-lt"/>
                        </a:rPr>
                        <a:t>5%</a:t>
                      </a:r>
                    </a:p>
                  </a:txBody>
                  <a:tcPr marL="207077" marR="207077" marT="144955" marB="138744"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754694915"/>
                  </a:ext>
                </a:extLst>
              </a:tr>
              <a:tr h="709182">
                <a:tc>
                  <a:txBody>
                    <a:bodyPr/>
                    <a:lstStyle/>
                    <a:p>
                      <a:r>
                        <a:rPr lang="en-IN" sz="2400" cap="none" spc="0">
                          <a:solidFill>
                            <a:schemeClr val="tx1"/>
                          </a:solidFill>
                          <a:latin typeface="+mn-lt"/>
                        </a:rPr>
                        <a:t>CA</a:t>
                      </a:r>
                    </a:p>
                  </a:txBody>
                  <a:tcPr marL="207077" marR="207077" marT="144955" marB="138744"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a:r>
                        <a:rPr lang="en-IN" sz="2400" cap="none" spc="0" dirty="0">
                          <a:solidFill>
                            <a:schemeClr val="tx1"/>
                          </a:solidFill>
                          <a:latin typeface="+mn-lt"/>
                        </a:rPr>
                        <a:t>45%</a:t>
                      </a:r>
                    </a:p>
                  </a:txBody>
                  <a:tcPr marL="207077" marR="207077" marT="144955" marB="138744"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530018519"/>
                  </a:ext>
                </a:extLst>
              </a:tr>
              <a:tr h="709182">
                <a:tc>
                  <a:txBody>
                    <a:bodyPr/>
                    <a:lstStyle/>
                    <a:p>
                      <a:r>
                        <a:rPr lang="en-IN" sz="2400" cap="none" spc="0" dirty="0">
                          <a:solidFill>
                            <a:schemeClr val="tx1"/>
                          </a:solidFill>
                          <a:latin typeface="+mn-lt"/>
                        </a:rPr>
                        <a:t>End Term Exam </a:t>
                      </a:r>
                    </a:p>
                  </a:txBody>
                  <a:tcPr marL="207077" marR="207077" marT="144955" marB="138744"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a:r>
                        <a:rPr lang="en-IN" sz="2400" cap="none" spc="0" dirty="0">
                          <a:solidFill>
                            <a:schemeClr val="tx1"/>
                          </a:solidFill>
                          <a:latin typeface="+mn-lt"/>
                        </a:rPr>
                        <a:t>50%</a:t>
                      </a:r>
                    </a:p>
                  </a:txBody>
                  <a:tcPr marL="207077" marR="207077" marT="144955" marB="138744"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888709515"/>
                  </a:ext>
                </a:extLst>
              </a:tr>
              <a:tr h="709182">
                <a:tc>
                  <a:txBody>
                    <a:bodyPr/>
                    <a:lstStyle/>
                    <a:p>
                      <a:r>
                        <a:rPr lang="en-IN" sz="2400" b="1" cap="none" spc="0">
                          <a:solidFill>
                            <a:schemeClr val="tx1"/>
                          </a:solidFill>
                          <a:latin typeface="+mn-lt"/>
                        </a:rPr>
                        <a:t>Total</a:t>
                      </a:r>
                    </a:p>
                  </a:txBody>
                  <a:tcPr marL="207077" marR="207077" marT="144955" marB="138744"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ctr"/>
                      <a:r>
                        <a:rPr lang="en-IN" sz="2400" b="1" cap="none" spc="0" dirty="0">
                          <a:solidFill>
                            <a:schemeClr val="tx1"/>
                          </a:solidFill>
                          <a:latin typeface="+mn-lt"/>
                        </a:rPr>
                        <a:t>100%</a:t>
                      </a:r>
                    </a:p>
                  </a:txBody>
                  <a:tcPr marL="207077" marR="207077" marT="144955" marB="138744"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3727419871"/>
                  </a:ext>
                </a:extLst>
              </a:tr>
            </a:tbl>
          </a:graphicData>
        </a:graphic>
      </p:graphicFrame>
    </p:spTree>
    <p:extLst>
      <p:ext uri="{BB962C8B-B14F-4D97-AF65-F5344CB8AC3E}">
        <p14:creationId xmlns:p14="http://schemas.microsoft.com/office/powerpoint/2010/main" val="379172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13">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7">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9">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4B301BE8-1429-F785-212F-F3CEB9FB3E98}"/>
              </a:ext>
            </a:extLst>
          </p:cNvPr>
          <p:cNvSpPr txBox="1">
            <a:spLocks/>
          </p:cNvSpPr>
          <p:nvPr/>
        </p:nvSpPr>
        <p:spPr>
          <a:xfrm>
            <a:off x="667569" y="5553718"/>
            <a:ext cx="7203004" cy="1054645"/>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Aft>
                <a:spcPts val="600"/>
              </a:spcAft>
              <a:defRPr/>
            </a:pPr>
            <a:r>
              <a:rPr lang="en-US" sz="3200" b="1" cap="all" spc="750">
                <a:solidFill>
                  <a:schemeClr val="bg1"/>
                </a:solidFill>
              </a:rPr>
              <a:t>Revised Bloom’s Taxonomy</a:t>
            </a:r>
          </a:p>
        </p:txBody>
      </p:sp>
      <p:pic>
        <p:nvPicPr>
          <p:cNvPr id="4" name="Picture 2" descr="revised Bloom's Taxonomy">
            <a:extLst>
              <a:ext uri="{FF2B5EF4-FFF2-40B4-BE49-F238E27FC236}">
                <a16:creationId xmlns:a16="http://schemas.microsoft.com/office/drawing/2014/main" id="{D28D2017-97BB-24AD-F43B-AF6AAEF630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808"/>
          <a:stretch/>
        </p:blipFill>
        <p:spPr bwMode="auto">
          <a:xfrm>
            <a:off x="1328060" y="315925"/>
            <a:ext cx="8844639" cy="4988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47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0C1B-68FA-479B-E651-2CBDFE4C4BDD}"/>
              </a:ext>
            </a:extLst>
          </p:cNvPr>
          <p:cNvSpPr>
            <a:spLocks noGrp="1"/>
          </p:cNvSpPr>
          <p:nvPr>
            <p:ph type="title"/>
          </p:nvPr>
        </p:nvSpPr>
        <p:spPr>
          <a:xfrm>
            <a:off x="1371600" y="462153"/>
            <a:ext cx="10241280" cy="1234440"/>
          </a:xfrm>
        </p:spPr>
        <p:txBody>
          <a:bodyPr/>
          <a:lstStyle/>
          <a:p>
            <a:r>
              <a:rPr lang="en-IN" dirty="0"/>
              <a:t>Course Outcomes:</a:t>
            </a:r>
          </a:p>
        </p:txBody>
      </p:sp>
      <p:graphicFrame>
        <p:nvGraphicFramePr>
          <p:cNvPr id="5" name="Content Placeholder 2">
            <a:extLst>
              <a:ext uri="{FF2B5EF4-FFF2-40B4-BE49-F238E27FC236}">
                <a16:creationId xmlns:a16="http://schemas.microsoft.com/office/drawing/2014/main" id="{630D7791-C82B-16F5-8AFB-DE1C0DD53C07}"/>
              </a:ext>
            </a:extLst>
          </p:cNvPr>
          <p:cNvGraphicFramePr>
            <a:graphicFrameLocks noGrp="1"/>
          </p:cNvGraphicFramePr>
          <p:nvPr>
            <p:ph idx="1"/>
          </p:nvPr>
        </p:nvGraphicFramePr>
        <p:xfrm>
          <a:off x="1371600" y="2112264"/>
          <a:ext cx="1024128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827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EAC55E-FD3E-4A90-B4E2-D197D8038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290F8-D4F7-762A-9B58-5ACAB7399F29}"/>
              </a:ext>
            </a:extLst>
          </p:cNvPr>
          <p:cNvSpPr>
            <a:spLocks noGrp="1"/>
          </p:cNvSpPr>
          <p:nvPr>
            <p:ph type="title"/>
          </p:nvPr>
        </p:nvSpPr>
        <p:spPr>
          <a:xfrm>
            <a:off x="1371601" y="457199"/>
            <a:ext cx="9448800" cy="1061357"/>
          </a:xfrm>
        </p:spPr>
        <p:txBody>
          <a:bodyPr>
            <a:normAutofit/>
          </a:bodyPr>
          <a:lstStyle/>
          <a:p>
            <a:r>
              <a:rPr lang="en-IN" sz="4000" dirty="0"/>
              <a:t>Program Outcomes:</a:t>
            </a:r>
          </a:p>
        </p:txBody>
      </p:sp>
      <p:sp>
        <p:nvSpPr>
          <p:cNvPr id="3" name="Content Placeholder 2">
            <a:extLst>
              <a:ext uri="{FF2B5EF4-FFF2-40B4-BE49-F238E27FC236}">
                <a16:creationId xmlns:a16="http://schemas.microsoft.com/office/drawing/2014/main" id="{EFB2A9D0-295E-B23F-C99C-0FF068000F82}"/>
              </a:ext>
            </a:extLst>
          </p:cNvPr>
          <p:cNvSpPr>
            <a:spLocks noGrp="1"/>
          </p:cNvSpPr>
          <p:nvPr>
            <p:ph idx="1"/>
          </p:nvPr>
        </p:nvSpPr>
        <p:spPr>
          <a:xfrm>
            <a:off x="1371601" y="1695449"/>
            <a:ext cx="9744074" cy="4314825"/>
          </a:xfrm>
        </p:spPr>
        <p:txBody>
          <a:bodyPr>
            <a:normAutofit fontScale="92500" lnSpcReduction="10000"/>
          </a:bodyPr>
          <a:lstStyle/>
          <a:p>
            <a:pPr marL="0" algn="just" rtl="0" eaLnBrk="1" fontAlgn="t" latinLnBrk="0" hangingPunct="1">
              <a:lnSpc>
                <a:spcPct val="110000"/>
              </a:lnSpc>
              <a:spcBef>
                <a:spcPts val="0"/>
              </a:spcBef>
              <a:spcAft>
                <a:spcPts val="0"/>
              </a:spcAft>
            </a:pPr>
            <a:r>
              <a:rPr lang="en-IN" sz="1600" b="0" i="0" u="none" strike="noStrike" kern="1200" dirty="0">
                <a:effectLst/>
                <a:latin typeface="Gill Sans MT" panose="020B0502020104020203" pitchFamily="34" charset="0"/>
              </a:rPr>
              <a:t>PO1 </a:t>
            </a:r>
            <a:r>
              <a:rPr lang="en-US" sz="1600" b="1" i="0" u="none" strike="noStrike" kern="1200" dirty="0">
                <a:effectLst/>
                <a:latin typeface="Gill Sans MT" panose="020B0502020104020203" pitchFamily="34" charset="0"/>
              </a:rPr>
              <a:t>Analysis &amp; design of complex problems</a:t>
            </a:r>
            <a:r>
              <a:rPr lang="en-US" sz="1600" b="0" i="0" u="none" strike="noStrike" kern="1200" dirty="0">
                <a:effectLst/>
                <a:latin typeface="Gill Sans MT" panose="020B0502020104020203" pitchFamily="34" charset="0"/>
              </a:rPr>
              <a:t>::Ability to apply knowledge of computer science concepts, principles &amp; techniques to solve various computing problems.</a:t>
            </a:r>
            <a:endParaRPr lang="en-IN" sz="1600" b="0" i="0" u="none" strike="noStrike" dirty="0">
              <a:effectLst/>
              <a:latin typeface="Arial" panose="020B0604020202020204" pitchFamily="34" charset="0"/>
            </a:endParaRPr>
          </a:p>
          <a:p>
            <a:pPr marL="0" algn="just" rtl="0" eaLnBrk="1" fontAlgn="t" latinLnBrk="0" hangingPunct="1">
              <a:lnSpc>
                <a:spcPct val="110000"/>
              </a:lnSpc>
              <a:spcBef>
                <a:spcPts val="0"/>
              </a:spcBef>
              <a:spcAft>
                <a:spcPts val="0"/>
              </a:spcAft>
            </a:pPr>
            <a:endParaRPr lang="en-IN" sz="1600" b="0" i="0" u="none" strike="noStrike" dirty="0">
              <a:effectLst/>
              <a:latin typeface="Arial" panose="020B0604020202020204" pitchFamily="34" charset="0"/>
            </a:endParaRPr>
          </a:p>
          <a:p>
            <a:pPr marL="0" algn="just" rtl="0" eaLnBrk="1" fontAlgn="t" latinLnBrk="0" hangingPunct="1">
              <a:lnSpc>
                <a:spcPct val="110000"/>
              </a:lnSpc>
              <a:spcBef>
                <a:spcPts val="0"/>
              </a:spcBef>
              <a:spcAft>
                <a:spcPts val="0"/>
              </a:spcAft>
            </a:pPr>
            <a:r>
              <a:rPr lang="en-IN" sz="1600" b="0" i="0" u="none" strike="noStrike" kern="1200" dirty="0">
                <a:effectLst/>
                <a:latin typeface="Gill Sans MT" panose="020B0502020104020203" pitchFamily="34" charset="0"/>
              </a:rPr>
              <a:t>PO2 S</a:t>
            </a:r>
            <a:r>
              <a:rPr lang="en-US" sz="1600" b="1" i="0" u="none" strike="noStrike" kern="1200" dirty="0" err="1">
                <a:effectLst/>
                <a:latin typeface="Gill Sans MT" panose="020B0502020104020203" pitchFamily="34" charset="0"/>
              </a:rPr>
              <a:t>ocietal</a:t>
            </a:r>
            <a:r>
              <a:rPr lang="en-US" sz="1600" b="1" i="0" u="none" strike="noStrike" kern="1200" dirty="0">
                <a:effectLst/>
                <a:latin typeface="Gill Sans MT" panose="020B0502020104020203" pitchFamily="34" charset="0"/>
              </a:rPr>
              <a:t> Impact</a:t>
            </a:r>
            <a:r>
              <a:rPr lang="en-US" sz="1600" b="0" i="0" u="none" strike="noStrike" kern="1200" dirty="0">
                <a:effectLst/>
                <a:latin typeface="Gill Sans MT" panose="020B0502020104020203" pitchFamily="34" charset="0"/>
              </a:rPr>
              <a:t>::Acquire and apply advanced knowledge of concepts and participate in sustainable development.</a:t>
            </a:r>
            <a:endParaRPr lang="en-IN" sz="1600" b="0" i="0" u="none" strike="noStrike" dirty="0">
              <a:effectLst/>
              <a:latin typeface="Arial" panose="020B0604020202020204" pitchFamily="34" charset="0"/>
            </a:endParaRPr>
          </a:p>
          <a:p>
            <a:pPr marL="0" algn="just" rtl="0" eaLnBrk="1" fontAlgn="t" latinLnBrk="0" hangingPunct="1">
              <a:lnSpc>
                <a:spcPct val="110000"/>
              </a:lnSpc>
              <a:spcBef>
                <a:spcPts val="0"/>
              </a:spcBef>
              <a:spcAft>
                <a:spcPts val="0"/>
              </a:spcAft>
            </a:pPr>
            <a:endParaRPr lang="en-IN" sz="1600" b="0" i="0" u="none" strike="noStrike" dirty="0">
              <a:effectLst/>
              <a:latin typeface="Arial" panose="020B0604020202020204" pitchFamily="34" charset="0"/>
            </a:endParaRPr>
          </a:p>
          <a:p>
            <a:pPr marL="0" algn="just" rtl="0" eaLnBrk="1" fontAlgn="t" latinLnBrk="0" hangingPunct="1">
              <a:lnSpc>
                <a:spcPct val="110000"/>
              </a:lnSpc>
              <a:spcBef>
                <a:spcPts val="0"/>
              </a:spcBef>
              <a:spcAft>
                <a:spcPts val="0"/>
              </a:spcAft>
            </a:pPr>
            <a:r>
              <a:rPr lang="en-IN" sz="1600" b="0" i="0" u="none" strike="noStrike" kern="1200" dirty="0">
                <a:effectLst/>
                <a:latin typeface="Gill Sans MT" panose="020B0502020104020203" pitchFamily="34" charset="0"/>
              </a:rPr>
              <a:t>PO3 </a:t>
            </a:r>
            <a:r>
              <a:rPr lang="en-US" sz="1600" b="1" i="0" u="none" strike="noStrike" kern="1200" dirty="0">
                <a:effectLst/>
                <a:latin typeface="Gill Sans MT" panose="020B0502020104020203" pitchFamily="34" charset="0"/>
              </a:rPr>
              <a:t>Modern tool usage</a:t>
            </a:r>
            <a:r>
              <a:rPr lang="en-US" sz="1600" b="0" i="0" u="none" strike="noStrike" kern="1200" dirty="0">
                <a:effectLst/>
                <a:latin typeface="Gill Sans MT" panose="020B0502020104020203" pitchFamily="34" charset="0"/>
              </a:rPr>
              <a:t>::Ability to use the modern programming languages, tools, techniques and skills necessary for design, develop and deploy software based applications.</a:t>
            </a:r>
            <a:endParaRPr lang="en-IN" sz="1600" b="0" i="0" u="none" strike="noStrike" dirty="0">
              <a:effectLst/>
              <a:latin typeface="Arial" panose="020B0604020202020204" pitchFamily="34" charset="0"/>
            </a:endParaRPr>
          </a:p>
          <a:p>
            <a:pPr marL="0" algn="just" rtl="0" eaLnBrk="1" fontAlgn="t" latinLnBrk="0" hangingPunct="1">
              <a:lnSpc>
                <a:spcPct val="110000"/>
              </a:lnSpc>
              <a:spcBef>
                <a:spcPts val="0"/>
              </a:spcBef>
              <a:spcAft>
                <a:spcPts val="0"/>
              </a:spcAft>
            </a:pPr>
            <a:endParaRPr lang="en-IN" sz="1600" b="0" i="0" u="none" strike="noStrike" dirty="0">
              <a:effectLst/>
              <a:latin typeface="Arial" panose="020B0604020202020204" pitchFamily="34" charset="0"/>
            </a:endParaRPr>
          </a:p>
          <a:p>
            <a:pPr marL="0" algn="just" rtl="0" eaLnBrk="1" fontAlgn="t" latinLnBrk="0" hangingPunct="1">
              <a:lnSpc>
                <a:spcPct val="110000"/>
              </a:lnSpc>
              <a:spcBef>
                <a:spcPts val="0"/>
              </a:spcBef>
              <a:spcAft>
                <a:spcPts val="0"/>
              </a:spcAft>
            </a:pPr>
            <a:r>
              <a:rPr lang="en-IN" sz="1600" b="0" i="0" u="none" strike="noStrike" kern="1200" dirty="0">
                <a:effectLst/>
                <a:latin typeface="Gill Sans MT" panose="020B0502020104020203" pitchFamily="34" charset="0"/>
              </a:rPr>
              <a:t>PO4 </a:t>
            </a:r>
            <a:r>
              <a:rPr lang="en-US" sz="1600" b="1" i="0" u="none" strike="noStrike" kern="1200" dirty="0">
                <a:effectLst/>
                <a:latin typeface="Gill Sans MT" panose="020B0502020104020203" pitchFamily="34" charset="0"/>
              </a:rPr>
              <a:t>Domain Knowledge</a:t>
            </a:r>
            <a:r>
              <a:rPr lang="en-US" sz="1600" b="0" i="0" u="none" strike="noStrike" kern="1200" dirty="0">
                <a:effectLst/>
                <a:latin typeface="Gill Sans MT" panose="020B0502020104020203" pitchFamily="34" charset="0"/>
              </a:rPr>
              <a:t>::Ability to apply exploration to study and analyze problems in different areas of information technology.</a:t>
            </a:r>
            <a:endParaRPr lang="en-IN" sz="1600" b="0" i="0" u="none" strike="noStrike" dirty="0">
              <a:effectLst/>
              <a:latin typeface="Arial" panose="020B0604020202020204" pitchFamily="34" charset="0"/>
            </a:endParaRPr>
          </a:p>
          <a:p>
            <a:pPr marL="0" algn="just" rtl="0" eaLnBrk="1" fontAlgn="t" latinLnBrk="0" hangingPunct="1">
              <a:lnSpc>
                <a:spcPct val="110000"/>
              </a:lnSpc>
              <a:spcBef>
                <a:spcPts val="0"/>
              </a:spcBef>
              <a:spcAft>
                <a:spcPts val="0"/>
              </a:spcAft>
            </a:pPr>
            <a:endParaRPr lang="en-IN" sz="1600" b="0" i="0" u="none" strike="noStrike" dirty="0">
              <a:effectLst/>
              <a:latin typeface="Arial" panose="020B0604020202020204" pitchFamily="34" charset="0"/>
            </a:endParaRPr>
          </a:p>
          <a:p>
            <a:pPr marL="0" algn="just" rtl="0" eaLnBrk="1" fontAlgn="t" latinLnBrk="0" hangingPunct="1">
              <a:lnSpc>
                <a:spcPct val="110000"/>
              </a:lnSpc>
              <a:spcBef>
                <a:spcPts val="0"/>
              </a:spcBef>
              <a:spcAft>
                <a:spcPts val="0"/>
              </a:spcAft>
            </a:pPr>
            <a:r>
              <a:rPr lang="en-IN" sz="1600" b="0" i="0" u="none" strike="noStrike" kern="1200" dirty="0">
                <a:effectLst/>
                <a:latin typeface="Gill Sans MT" panose="020B0502020104020203" pitchFamily="34" charset="0"/>
              </a:rPr>
              <a:t>PO5 </a:t>
            </a:r>
            <a:r>
              <a:rPr lang="en-US" sz="1600" b="1" i="0" u="none" strike="noStrike" kern="1200" dirty="0">
                <a:effectLst/>
                <a:latin typeface="Gill Sans MT" panose="020B0502020104020203" pitchFamily="34" charset="0"/>
              </a:rPr>
              <a:t>Professionalism</a:t>
            </a:r>
            <a:r>
              <a:rPr lang="en-US" sz="1600" b="0" i="0" u="none" strike="noStrike" kern="1200" dirty="0">
                <a:effectLst/>
                <a:latin typeface="Gill Sans MT" panose="020B0502020104020203" pitchFamily="34" charset="0"/>
              </a:rPr>
              <a:t>:: Ability to Manage time well, demonstrate an appropriate level of preparedness and maintain a high standard for personal and professional demeanor, accepting responsibility and accountability for words and actions</a:t>
            </a:r>
            <a:endParaRPr lang="en-IN" sz="1600" b="0" i="0" u="none" strike="noStrike" dirty="0">
              <a:effectLst/>
              <a:latin typeface="Arial" panose="020B0604020202020204" pitchFamily="34" charset="0"/>
            </a:endParaRPr>
          </a:p>
          <a:p>
            <a:pPr marL="0" algn="just" rtl="0" eaLnBrk="1" fontAlgn="t" latinLnBrk="0" hangingPunct="1">
              <a:lnSpc>
                <a:spcPct val="110000"/>
              </a:lnSpc>
              <a:spcBef>
                <a:spcPts val="0"/>
              </a:spcBef>
              <a:spcAft>
                <a:spcPts val="0"/>
              </a:spcAft>
            </a:pPr>
            <a:endParaRPr lang="en-IN" sz="1600" b="0" i="0" u="none" strike="noStrike" dirty="0">
              <a:effectLst/>
              <a:latin typeface="Arial" panose="020B0604020202020204" pitchFamily="34" charset="0"/>
            </a:endParaRPr>
          </a:p>
          <a:p>
            <a:pPr marL="0" algn="just" rtl="0" eaLnBrk="1" fontAlgn="t" latinLnBrk="0" hangingPunct="1">
              <a:lnSpc>
                <a:spcPct val="110000"/>
              </a:lnSpc>
              <a:spcBef>
                <a:spcPts val="0"/>
              </a:spcBef>
              <a:spcAft>
                <a:spcPts val="0"/>
              </a:spcAft>
            </a:pPr>
            <a:r>
              <a:rPr lang="en-IN" sz="1600" b="0" i="0" u="none" strike="noStrike" kern="1200" dirty="0">
                <a:effectLst/>
                <a:latin typeface="Gill Sans MT" panose="020B0502020104020203" pitchFamily="34" charset="0"/>
              </a:rPr>
              <a:t>PO6 </a:t>
            </a:r>
            <a:r>
              <a:rPr lang="en-US" sz="1600" b="1" i="0" u="none" strike="noStrike" kern="1200" dirty="0">
                <a:effectLst/>
                <a:latin typeface="Gill Sans MT" panose="020B0502020104020203" pitchFamily="34" charset="0"/>
              </a:rPr>
              <a:t>Research Problem Solving</a:t>
            </a:r>
            <a:r>
              <a:rPr lang="en-US" sz="1600" b="0" i="0" u="none" strike="noStrike" kern="1200" dirty="0">
                <a:effectLst/>
                <a:latin typeface="Gill Sans MT" panose="020B0502020104020203" pitchFamily="34" charset="0"/>
              </a:rPr>
              <a:t>::Ability to assimilate, evaluate and present research results objectively</a:t>
            </a:r>
            <a:endParaRPr lang="en-IN" sz="1600" b="0" i="0" u="none" strike="noStrike" dirty="0">
              <a:effectLst/>
              <a:latin typeface="Arial" panose="020B0604020202020204" pitchFamily="34" charset="0"/>
            </a:endParaRPr>
          </a:p>
          <a:p>
            <a:pPr marL="0" indent="0" algn="just" rtl="0" eaLnBrk="1" fontAlgn="t" latinLnBrk="0" hangingPunct="1">
              <a:lnSpc>
                <a:spcPct val="110000"/>
              </a:lnSpc>
              <a:spcBef>
                <a:spcPts val="0"/>
              </a:spcBef>
              <a:spcAft>
                <a:spcPts val="0"/>
              </a:spcAft>
              <a:buNone/>
            </a:pPr>
            <a:endParaRPr lang="en-IN" sz="1600" b="0" i="0" u="none" strike="noStrike" dirty="0">
              <a:effectLst/>
              <a:latin typeface="Arial" panose="020B0604020202020204" pitchFamily="34" charset="0"/>
            </a:endParaRPr>
          </a:p>
          <a:p>
            <a:pPr marL="0" algn="just" rtl="0" eaLnBrk="1" fontAlgn="t" latinLnBrk="0" hangingPunct="1">
              <a:lnSpc>
                <a:spcPct val="110000"/>
              </a:lnSpc>
              <a:spcBef>
                <a:spcPts val="0"/>
              </a:spcBef>
              <a:spcAft>
                <a:spcPts val="0"/>
              </a:spcAft>
            </a:pPr>
            <a:r>
              <a:rPr lang="en-IN" sz="1600" b="0" i="0" u="none" strike="noStrike" kern="1200" dirty="0">
                <a:effectLst/>
                <a:latin typeface="Gill Sans MT" panose="020B0502020104020203" pitchFamily="34" charset="0"/>
              </a:rPr>
              <a:t>PO7 </a:t>
            </a:r>
            <a:r>
              <a:rPr lang="en-US" sz="1600" b="1" i="0" u="none" strike="noStrike" kern="1200" dirty="0">
                <a:effectLst/>
                <a:latin typeface="Gill Sans MT" panose="020B0502020104020203" pitchFamily="34" charset="0"/>
              </a:rPr>
              <a:t>Employability</a:t>
            </a:r>
            <a:r>
              <a:rPr lang="en-US" sz="1600" b="0" i="0" u="none" strike="noStrike" kern="1200" dirty="0">
                <a:effectLst/>
                <a:latin typeface="Gill Sans MT" panose="020B0502020104020203" pitchFamily="34" charset="0"/>
              </a:rPr>
              <a:t>::Ability to get employment opportunities in corporate/government/private sectors or to be a successful entrepreneur</a:t>
            </a:r>
            <a:endParaRPr lang="en-IN" sz="1600" b="0" i="0" u="none" strike="noStrike" dirty="0">
              <a:effectLst/>
              <a:latin typeface="Arial" panose="020B0604020202020204" pitchFamily="34" charset="0"/>
            </a:endParaRPr>
          </a:p>
          <a:p>
            <a:pPr algn="just">
              <a:lnSpc>
                <a:spcPct val="110000"/>
              </a:lnSpc>
            </a:pPr>
            <a:endParaRPr lang="en-IN" sz="1600" dirty="0"/>
          </a:p>
        </p:txBody>
      </p:sp>
      <p:sp>
        <p:nvSpPr>
          <p:cNvPr id="10" name="Rectangle 9">
            <a:extLst>
              <a:ext uri="{FF2B5EF4-FFF2-40B4-BE49-F238E27FC236}">
                <a16:creationId xmlns:a16="http://schemas.microsoft.com/office/drawing/2014/main" id="{282DCAD1-D7F2-4CA8-960C-526B7DB37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009AC7F-1347-41C8-8BEB-47473A21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636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5BE78-1C58-F9E9-60E4-B3F5FF4E6A3C}"/>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Program Specific Outcomes</a:t>
            </a:r>
            <a:endParaRPr lang="en-IN" sz="3200">
              <a:solidFill>
                <a:schemeClr val="bg1"/>
              </a:solidFill>
            </a:endParaRPr>
          </a:p>
        </p:txBody>
      </p:sp>
      <p:graphicFrame>
        <p:nvGraphicFramePr>
          <p:cNvPr id="4" name="Table 5">
            <a:extLst>
              <a:ext uri="{FF2B5EF4-FFF2-40B4-BE49-F238E27FC236}">
                <a16:creationId xmlns:a16="http://schemas.microsoft.com/office/drawing/2014/main" id="{96C6F1AD-32AB-039C-622F-9557BE28AA3D}"/>
              </a:ext>
            </a:extLst>
          </p:cNvPr>
          <p:cNvGraphicFramePr>
            <a:graphicFrameLocks noGrp="1"/>
          </p:cNvGraphicFramePr>
          <p:nvPr>
            <p:ph idx="1"/>
            <p:extLst>
              <p:ext uri="{D42A27DB-BD31-4B8C-83A1-F6EECF244321}">
                <p14:modId xmlns:p14="http://schemas.microsoft.com/office/powerpoint/2010/main" val="78261404"/>
              </p:ext>
            </p:extLst>
          </p:nvPr>
        </p:nvGraphicFramePr>
        <p:xfrm>
          <a:off x="801693" y="1843639"/>
          <a:ext cx="10588613" cy="4528585"/>
        </p:xfrm>
        <a:graphic>
          <a:graphicData uri="http://schemas.openxmlformats.org/drawingml/2006/table">
            <a:tbl>
              <a:tblPr firstRow="1" bandRow="1">
                <a:noFill/>
                <a:tableStyleId>{5C22544A-7EE6-4342-B048-85BDC9FD1C3A}</a:tableStyleId>
              </a:tblPr>
              <a:tblGrid>
                <a:gridCol w="1602845">
                  <a:extLst>
                    <a:ext uri="{9D8B030D-6E8A-4147-A177-3AD203B41FA5}">
                      <a16:colId xmlns:a16="http://schemas.microsoft.com/office/drawing/2014/main" val="1657787925"/>
                    </a:ext>
                  </a:extLst>
                </a:gridCol>
                <a:gridCol w="1832701">
                  <a:extLst>
                    <a:ext uri="{9D8B030D-6E8A-4147-A177-3AD203B41FA5}">
                      <a16:colId xmlns:a16="http://schemas.microsoft.com/office/drawing/2014/main" val="1706774556"/>
                    </a:ext>
                  </a:extLst>
                </a:gridCol>
                <a:gridCol w="7153067">
                  <a:extLst>
                    <a:ext uri="{9D8B030D-6E8A-4147-A177-3AD203B41FA5}">
                      <a16:colId xmlns:a16="http://schemas.microsoft.com/office/drawing/2014/main" val="2497212689"/>
                    </a:ext>
                  </a:extLst>
                </a:gridCol>
              </a:tblGrid>
              <a:tr h="701087">
                <a:tc>
                  <a:txBody>
                    <a:bodyPr/>
                    <a:lstStyle/>
                    <a:p>
                      <a:pPr algn="just"/>
                      <a:r>
                        <a:rPr lang="en-IN" sz="2600">
                          <a:solidFill>
                            <a:schemeClr val="tx1">
                              <a:lumMod val="75000"/>
                              <a:lumOff val="25000"/>
                            </a:schemeClr>
                          </a:solidFill>
                        </a:rPr>
                        <a:t>Sr. No</a:t>
                      </a:r>
                    </a:p>
                  </a:txBody>
                  <a:tcPr marL="176316" marR="105790" marT="105790" marB="105790">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just"/>
                      <a:r>
                        <a:rPr lang="en-IN" sz="2600">
                          <a:solidFill>
                            <a:schemeClr val="tx1">
                              <a:lumMod val="75000"/>
                              <a:lumOff val="25000"/>
                            </a:schemeClr>
                          </a:solidFill>
                        </a:rPr>
                        <a:t>PSO</a:t>
                      </a:r>
                    </a:p>
                  </a:txBody>
                  <a:tcPr marL="176316" marR="105790" marT="105790" marB="105790">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just"/>
                      <a:r>
                        <a:rPr lang="en-IN" sz="2600" dirty="0">
                          <a:solidFill>
                            <a:schemeClr val="tx1">
                              <a:lumMod val="75000"/>
                              <a:lumOff val="25000"/>
                            </a:schemeClr>
                          </a:solidFill>
                        </a:rPr>
                        <a:t>Outcome Specification</a:t>
                      </a:r>
                    </a:p>
                  </a:txBody>
                  <a:tcPr marL="176316" marR="105790" marT="105790" marB="105790">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969438175"/>
                  </a:ext>
                </a:extLst>
              </a:tr>
              <a:tr h="813733">
                <a:tc>
                  <a:txBody>
                    <a:bodyPr/>
                    <a:lstStyle/>
                    <a:p>
                      <a:pPr algn="just"/>
                      <a:r>
                        <a:rPr lang="en-IN" sz="1700">
                          <a:solidFill>
                            <a:schemeClr val="tx1">
                              <a:lumMod val="75000"/>
                              <a:lumOff val="25000"/>
                            </a:schemeClr>
                          </a:solidFill>
                        </a:rPr>
                        <a:t>1</a:t>
                      </a:r>
                    </a:p>
                  </a:txBody>
                  <a:tcPr marL="176316" marR="91685" marT="91685" marB="91685">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just"/>
                      <a:r>
                        <a:rPr lang="en-IN" sz="1700">
                          <a:solidFill>
                            <a:schemeClr val="tx1">
                              <a:lumMod val="75000"/>
                              <a:lumOff val="25000"/>
                            </a:schemeClr>
                          </a:solidFill>
                        </a:rPr>
                        <a:t>PSO1</a:t>
                      </a:r>
                    </a:p>
                  </a:txBody>
                  <a:tcPr marL="176316" marR="91685" marT="91685" marB="91685">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just"/>
                      <a:r>
                        <a:rPr lang="en-US" sz="1700" b="0" i="0" kern="1200" dirty="0">
                          <a:solidFill>
                            <a:schemeClr val="tx1">
                              <a:lumMod val="75000"/>
                              <a:lumOff val="25000"/>
                            </a:schemeClr>
                          </a:solidFill>
                          <a:effectLst/>
                          <a:latin typeface="+mn-lt"/>
                          <a:ea typeface="+mn-ea"/>
                          <a:cs typeface="+mn-cs"/>
                        </a:rPr>
                        <a:t>Ability to analyze, interpret and present findings effectively using mathematical and communication skills.</a:t>
                      </a:r>
                      <a:endParaRPr lang="en-IN" sz="1700" dirty="0">
                        <a:solidFill>
                          <a:schemeClr val="tx1">
                            <a:lumMod val="75000"/>
                            <a:lumOff val="25000"/>
                          </a:schemeClr>
                        </a:solidFill>
                      </a:endParaRPr>
                    </a:p>
                  </a:txBody>
                  <a:tcPr marL="176316" marR="91685" marT="91685" marB="91685">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92785557"/>
                  </a:ext>
                </a:extLst>
              </a:tr>
              <a:tr h="1100016">
                <a:tc>
                  <a:txBody>
                    <a:bodyPr/>
                    <a:lstStyle/>
                    <a:p>
                      <a:pPr algn="just"/>
                      <a:r>
                        <a:rPr lang="en-IN" sz="1700">
                          <a:solidFill>
                            <a:schemeClr val="tx1">
                              <a:lumMod val="75000"/>
                              <a:lumOff val="25000"/>
                            </a:schemeClr>
                          </a:solidFill>
                        </a:rPr>
                        <a:t>2</a:t>
                      </a:r>
                    </a:p>
                  </a:txBody>
                  <a:tcPr marL="176316" marR="91685" marT="91685" marB="916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just"/>
                      <a:r>
                        <a:rPr lang="en-IN" sz="1700">
                          <a:solidFill>
                            <a:schemeClr val="tx1">
                              <a:lumMod val="75000"/>
                              <a:lumOff val="25000"/>
                            </a:schemeClr>
                          </a:solidFill>
                        </a:rPr>
                        <a:t>PSO2</a:t>
                      </a:r>
                    </a:p>
                  </a:txBody>
                  <a:tcPr marL="176316" marR="91685" marT="91685" marB="916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just"/>
                      <a:r>
                        <a:rPr lang="en-US" sz="1700" b="0" i="0" kern="1200">
                          <a:solidFill>
                            <a:schemeClr val="tx1">
                              <a:lumMod val="75000"/>
                              <a:lumOff val="25000"/>
                            </a:schemeClr>
                          </a:solidFill>
                          <a:effectLst/>
                          <a:latin typeface="+mn-lt"/>
                          <a:ea typeface="+mn-ea"/>
                          <a:cs typeface="+mn-cs"/>
                        </a:rPr>
                        <a:t>Understand the fundamentals and applications of programming, data structures, databases, networking, mobile computing, information security and data analysis.</a:t>
                      </a:r>
                      <a:endParaRPr lang="en-IN" sz="1700">
                        <a:solidFill>
                          <a:schemeClr val="tx1">
                            <a:lumMod val="75000"/>
                            <a:lumOff val="25000"/>
                          </a:schemeClr>
                        </a:solidFill>
                      </a:endParaRPr>
                    </a:p>
                  </a:txBody>
                  <a:tcPr marL="176316" marR="91685" marT="91685" marB="916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151345181"/>
                  </a:ext>
                </a:extLst>
              </a:tr>
              <a:tr h="813733">
                <a:tc>
                  <a:txBody>
                    <a:bodyPr/>
                    <a:lstStyle/>
                    <a:p>
                      <a:pPr algn="just"/>
                      <a:r>
                        <a:rPr lang="en-IN" sz="1700">
                          <a:solidFill>
                            <a:schemeClr val="tx1">
                              <a:lumMod val="75000"/>
                              <a:lumOff val="25000"/>
                            </a:schemeClr>
                          </a:solidFill>
                        </a:rPr>
                        <a:t>3</a:t>
                      </a:r>
                    </a:p>
                  </a:txBody>
                  <a:tcPr marL="176316" marR="91685" marT="91685" marB="916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just"/>
                      <a:r>
                        <a:rPr lang="en-IN" sz="1700">
                          <a:solidFill>
                            <a:schemeClr val="tx1">
                              <a:lumMod val="75000"/>
                              <a:lumOff val="25000"/>
                            </a:schemeClr>
                          </a:solidFill>
                        </a:rPr>
                        <a:t>PSO3</a:t>
                      </a:r>
                    </a:p>
                  </a:txBody>
                  <a:tcPr marL="176316" marR="91685" marT="91685" marB="916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just"/>
                      <a:r>
                        <a:rPr lang="en-US" sz="1700" b="0" i="0" kern="1200">
                          <a:solidFill>
                            <a:schemeClr val="tx1">
                              <a:lumMod val="75000"/>
                              <a:lumOff val="25000"/>
                            </a:schemeClr>
                          </a:solidFill>
                          <a:effectLst/>
                          <a:latin typeface="+mn-lt"/>
                          <a:ea typeface="+mn-ea"/>
                          <a:cs typeface="+mn-cs"/>
                        </a:rPr>
                        <a:t>Amalgamate knowledge of information technology and computational tools for simulation.</a:t>
                      </a:r>
                      <a:endParaRPr lang="en-IN" sz="1700">
                        <a:solidFill>
                          <a:schemeClr val="tx1">
                            <a:lumMod val="75000"/>
                            <a:lumOff val="25000"/>
                          </a:schemeClr>
                        </a:solidFill>
                      </a:endParaRPr>
                    </a:p>
                  </a:txBody>
                  <a:tcPr marL="176316" marR="91685" marT="91685" marB="916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06188915"/>
                  </a:ext>
                </a:extLst>
              </a:tr>
              <a:tr h="1100016">
                <a:tc>
                  <a:txBody>
                    <a:bodyPr/>
                    <a:lstStyle/>
                    <a:p>
                      <a:pPr algn="just"/>
                      <a:r>
                        <a:rPr lang="en-IN" sz="1700">
                          <a:solidFill>
                            <a:schemeClr val="tx1">
                              <a:lumMod val="75000"/>
                              <a:lumOff val="25000"/>
                            </a:schemeClr>
                          </a:solidFill>
                        </a:rPr>
                        <a:t>4</a:t>
                      </a:r>
                    </a:p>
                  </a:txBody>
                  <a:tcPr marL="176316" marR="91685" marT="91685" marB="916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just"/>
                      <a:r>
                        <a:rPr lang="en-IN" sz="1700">
                          <a:solidFill>
                            <a:schemeClr val="tx1">
                              <a:lumMod val="75000"/>
                              <a:lumOff val="25000"/>
                            </a:schemeClr>
                          </a:solidFill>
                        </a:rPr>
                        <a:t>PSO4</a:t>
                      </a:r>
                    </a:p>
                  </a:txBody>
                  <a:tcPr marL="176316" marR="91685" marT="91685" marB="916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just"/>
                      <a:r>
                        <a:rPr lang="en-US" sz="1700" b="0" i="0" kern="1200" dirty="0">
                          <a:solidFill>
                            <a:schemeClr val="tx1">
                              <a:lumMod val="75000"/>
                              <a:lumOff val="25000"/>
                            </a:schemeClr>
                          </a:solidFill>
                          <a:effectLst/>
                          <a:latin typeface="+mn-lt"/>
                          <a:ea typeface="+mn-ea"/>
                          <a:cs typeface="+mn-cs"/>
                        </a:rPr>
                        <a:t>Ability to effectively apply the computer science concepts to analyze, design and develop cost effective, efficient and secure solutions to the societal problems.</a:t>
                      </a:r>
                      <a:endParaRPr lang="en-IN" sz="1700" dirty="0">
                        <a:solidFill>
                          <a:schemeClr val="tx1">
                            <a:lumMod val="75000"/>
                            <a:lumOff val="25000"/>
                          </a:schemeClr>
                        </a:solidFill>
                      </a:endParaRPr>
                    </a:p>
                  </a:txBody>
                  <a:tcPr marL="176316" marR="91685" marT="91685" marB="91685">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085635067"/>
                  </a:ext>
                </a:extLst>
              </a:tr>
            </a:tbl>
          </a:graphicData>
        </a:graphic>
      </p:graphicFrame>
    </p:spTree>
    <p:extLst>
      <p:ext uri="{BB962C8B-B14F-4D97-AF65-F5344CB8AC3E}">
        <p14:creationId xmlns:p14="http://schemas.microsoft.com/office/powerpoint/2010/main" val="3583827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111E-6C6A-46F7-91D5-663DA56E6E15}"/>
              </a:ext>
            </a:extLst>
          </p:cNvPr>
          <p:cNvSpPr>
            <a:spLocks noGrp="1"/>
          </p:cNvSpPr>
          <p:nvPr>
            <p:ph type="title"/>
          </p:nvPr>
        </p:nvSpPr>
        <p:spPr>
          <a:xfrm>
            <a:off x="798991" y="188640"/>
            <a:ext cx="10528916" cy="498138"/>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IN" sz="2800" dirty="0"/>
              <a:t>List of Practicals / Experiments</a:t>
            </a:r>
            <a:endParaRPr lang="en-IN" sz="5400" dirty="0"/>
          </a:p>
        </p:txBody>
      </p:sp>
      <p:sp>
        <p:nvSpPr>
          <p:cNvPr id="3" name="Content Placeholder 2">
            <a:extLst>
              <a:ext uri="{FF2B5EF4-FFF2-40B4-BE49-F238E27FC236}">
                <a16:creationId xmlns:a16="http://schemas.microsoft.com/office/drawing/2014/main" id="{74B81719-703E-41DE-85F0-A6193544F173}"/>
              </a:ext>
            </a:extLst>
          </p:cNvPr>
          <p:cNvSpPr>
            <a:spLocks noGrp="1"/>
          </p:cNvSpPr>
          <p:nvPr>
            <p:ph sz="quarter" idx="1"/>
          </p:nvPr>
        </p:nvSpPr>
        <p:spPr>
          <a:xfrm>
            <a:off x="798990" y="686778"/>
            <a:ext cx="10377996" cy="5760640"/>
          </a:xfrm>
        </p:spPr>
        <p:txBody>
          <a:bodyPr>
            <a:noAutofit/>
          </a:bodyPr>
          <a:lstStyle/>
          <a:p>
            <a:pPr marL="0" indent="0" algn="just">
              <a:buNone/>
            </a:pPr>
            <a:r>
              <a:rPr lang="en-IN" sz="2400" b="1" dirty="0"/>
              <a:t>Networking basics</a:t>
            </a:r>
          </a:p>
          <a:p>
            <a:pPr algn="just"/>
            <a:r>
              <a:rPr lang="en-IN" sz="2400" dirty="0"/>
              <a:t>demonstration of packet tracer installation and packet tracer interface</a:t>
            </a:r>
          </a:p>
          <a:p>
            <a:pPr algn="just"/>
            <a:r>
              <a:rPr lang="en-IN" sz="2400" dirty="0"/>
              <a:t>design a peer-to-peer network using the packet tracer, check the connectivity using ping command, sending PDU in real time mode and simulation mode</a:t>
            </a:r>
          </a:p>
          <a:p>
            <a:pPr algn="just"/>
            <a:r>
              <a:rPr lang="en-IN" sz="2400" dirty="0"/>
              <a:t>design two isolated networks in packet tracer to demonstrate the difference in working of hub and switch</a:t>
            </a:r>
          </a:p>
          <a:p>
            <a:pPr algn="just"/>
            <a:r>
              <a:rPr lang="en-IN" sz="2400" dirty="0"/>
              <a:t>design a network with hybrid topology that includes a bus backbone and three star networks, check the connectivity using ping command, sending PDU in real time mode and simulation mode</a:t>
            </a:r>
            <a:endParaRPr lang="en-IN" sz="3200" dirty="0"/>
          </a:p>
        </p:txBody>
      </p:sp>
    </p:spTree>
    <p:extLst>
      <p:ext uri="{BB962C8B-B14F-4D97-AF65-F5344CB8AC3E}">
        <p14:creationId xmlns:p14="http://schemas.microsoft.com/office/powerpoint/2010/main" val="555125467"/>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1103</Words>
  <Application>Microsoft Office PowerPoint</Application>
  <PresentationFormat>Widescreen</PresentationFormat>
  <Paragraphs>107</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Gill Sans MT</vt:lpstr>
      <vt:lpstr>Gill Sans Nova</vt:lpstr>
      <vt:lpstr>Heebo</vt:lpstr>
      <vt:lpstr>Nunito</vt:lpstr>
      <vt:lpstr>Times New Roman</vt:lpstr>
      <vt:lpstr>GradientRiseVTI</vt:lpstr>
      <vt:lpstr>DATA COMMUNICATION  AND  NETWORKING- LAB  </vt:lpstr>
      <vt:lpstr>Text Books:</vt:lpstr>
      <vt:lpstr>Course detail:</vt:lpstr>
      <vt:lpstr>Course Assessment </vt:lpstr>
      <vt:lpstr>PowerPoint Presentation</vt:lpstr>
      <vt:lpstr>Course Outcomes:</vt:lpstr>
      <vt:lpstr>Program Outcomes:</vt:lpstr>
      <vt:lpstr>Program Specific Outcomes</vt:lpstr>
      <vt:lpstr>List of Practicals / Experiments</vt:lpstr>
      <vt:lpstr>PowerPoint Presentation</vt:lpstr>
      <vt:lpstr>PowerPoint Presentation</vt:lpstr>
      <vt:lpstr>Networks</vt:lpstr>
      <vt:lpstr>PowerPoint Presentation</vt:lpstr>
      <vt:lpstr>Social Network</vt:lpstr>
      <vt:lpstr>Road Networks</vt:lpstr>
      <vt:lpstr>Railways Networks</vt:lpstr>
      <vt:lpstr>Air Transport Networks</vt:lpstr>
      <vt:lpstr>Power Distribution Network</vt:lpstr>
      <vt:lpstr>Why to Learn Data Communication &amp; Computer Network? </vt:lpstr>
      <vt:lpstr>Applications of Communication &amp; Computer Network </vt:lpstr>
      <vt:lpstr>Why Cisco Packet Tracing is important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 and Networking  CAP-276</dc:title>
  <dc:creator>Yasir Afaq</dc:creator>
  <cp:lastModifiedBy>sanjeev mandal</cp:lastModifiedBy>
  <cp:revision>8</cp:revision>
  <dcterms:created xsi:type="dcterms:W3CDTF">2022-08-24T09:55:00Z</dcterms:created>
  <dcterms:modified xsi:type="dcterms:W3CDTF">2022-08-26T09:07:37Z</dcterms:modified>
</cp:coreProperties>
</file>