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94" r:id="rId32"/>
    <p:sldId id="295" r:id="rId33"/>
    <p:sldId id="296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--A large project might take a few years to complete.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--If the hardware is selected early, then due to the speed at which hardware technology is changing, it is likely that the final software will use a hardware technology on the verge of becoming obsolete.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--This is clearly not desirable for such expensive software systems.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quick design focuses on a representation of those aspects of the software that will be visible to the customer/user (e.g., input approaches and output formats).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⚫"/>
            </a:pPr>
            <a:r>
              <a:rPr lang="en-US"/>
              <a:t>Following are reasons:</a:t>
            </a:r>
            <a:endParaRPr/>
          </a:p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alibri"/>
              <a:buAutoNum type="arabicPeriod"/>
            </a:pPr>
            <a:r>
              <a:rPr lang="en-US"/>
              <a:t>The customer sees what appears to be a working version of the software, unaware that in the rush to get it working no one has considered overall software quality or long-term maintainability.</a:t>
            </a:r>
            <a:endParaRPr/>
          </a:p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The developer often makes implementation compromises in order to get a prototype working quickly. the developer may become familiar with these choices and forget all the reasons why they were inappropriate.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Product, Process and Process Models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descr="waterfall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74612"/>
            <a:ext cx="7489825" cy="634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547812" y="1201737"/>
            <a:ext cx="2663825" cy="830262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System/information engineering and modelling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begins by establishing requirements for all system elements.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to allocating subset of these requirements to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system view is essential when software must interact with other elements such as hardware, people, and databases.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analysis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intensified and focused specifically on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 must understand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domain for the software,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function,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both the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customer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multistep process that focuses on four distinct attributes of a program: 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representations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(algorithmic) detail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process: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requirements into software representation that can be assessed for quality before coding begins.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documented and becomes part of the software configuration.</a:t>
            </a:r>
            <a:endParaRPr/>
          </a:p>
          <a:p>
            <a:pPr marL="342900" marR="0" lvl="0" indent="-1714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 / Development.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must be translated into a machine-readable form called code generation.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design is performed in a detailed manner, code generation can be accomplished mechanistically.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after code generation.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checking: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internals of the software: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all statements have been tested/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externals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tests to uncover errors and ensure that defined input will produce actual results that agree with required results.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testing we perform both verification &amp; validation.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Maintenance/ Support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971550" y="1412875"/>
            <a:ext cx="77724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will undergo change after it is delivered to the customer.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 will occur because: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Errors have been encountered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Software must be adapted to accommodate:</a:t>
            </a:r>
            <a:endParaRPr/>
          </a:p>
          <a:p>
            <a:pPr marL="400050" marR="0" lvl="1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changes in its external</a:t>
            </a:r>
            <a:endParaRPr/>
          </a:p>
          <a:p>
            <a:pPr marL="400050" marR="0" lvl="1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customer needs for functional or performance enhancements. 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support/maintenance reapplies each of the preceding phases to an existing program.</a:t>
            </a:r>
            <a:endParaRPr/>
          </a:p>
          <a:p>
            <a: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is simple and easy to understand and use.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manage due to the rigidity of the model –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are processed and completed one at a time.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do not overlap.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for smaller projects where requirements are very well understood.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projects rarely follow the sequential flow that the model proposes.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--Although the linear model can accommodate iteration, it does so indirectly.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--As a result, changes can cause confusion as the project team proceeds.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It is often difficult for the customer to state all requirements explicitly.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--The linear sequential model requires this and has difficulty accommodating the natural uncertainty that exists at the beginning of many projects.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customer must have patience.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 working version of the program(s) will not be available until late in the project time-span.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 major blunder, if undetected until the working program is reviewed, can be disastrous.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Freezing the requirements usually requires choosing the hardware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It is a document-driven process that requires formal documents at the end of each phase.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MODEL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Product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software is the product that software engineers design and build.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encompasses: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in the form of hard and soft-copy.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that combine numbers and text, video, and audio information, images.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PROTOTYPING MODEL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defines a set of general objectives for software but is not able to identify detailed input, processing, or output requirements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developer may be unsure of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of an algorithm, 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Adaptability of an operating system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that human/machine interaction should take.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714500"/>
            <a:ext cx="76104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Process: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whatever requirements are known, and outline areas where further definition is mandatory.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"quick design" occurs.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quick design leads to the making of a prototype.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is evaluated by the customer/user and used to refine requirements for the software to be developed.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occurs as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Prototype is tuned to satisfy the needs of the customer,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Enables developer to better understand what needs to be done.</a:t>
            </a:r>
            <a:endParaRPr/>
          </a:p>
          <a:p>
            <a:pPr marL="514350" marR="0" lvl="0" indent="-4000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serves as a mechanism for identifying software requirement.</a:t>
            </a:r>
            <a:endParaRPr/>
          </a:p>
          <a:p>
            <a:pPr marL="514350" marR="0" lvl="0" indent="-4000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457200" y="549275"/>
            <a:ext cx="8229600" cy="55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not used, as it is feared that development costs may become large.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in some situations, the cost of software development without prototyping may be more than with prototyping.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major reasons for this: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the experience of developing the prototype might reduce the cost of the later phases when the actual software development is done.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Secondly, in many projects the requirements are constantly changing, particularly when development takes a long time.</a:t>
            </a:r>
            <a:endParaRPr/>
          </a:p>
          <a:p>
            <a:pPr marL="342900" marR="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lang="en-US" sz="37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Prototyping: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projects where requirements are hard to determine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 the stated requirements is low. 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waterfall model in such projects leads to requirement changes and associated rework while the development is going on.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frozen after experience with the prototype are likely to be more stable.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technique for reducing some types of risks associated with a project.</a:t>
            </a:r>
            <a:endParaRPr/>
          </a:p>
          <a:p>
            <a:pPr marL="342900" marR="0" lvl="0" indent="-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can be problematic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reasons: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quality or long-term maintainability concerns 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developer often makes implementation compromises 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and developer must both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prototype is built to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as a mechanism for defining requirements.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SOFTWARE PROCESS MODELS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models are iterative.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development of increasingly more complete versions of the software.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models that come under this category: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The Incremental Model.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WINWIN 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Concurrent Development Model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Incremental Model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elements of the linear sequential model (applied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repetitively) with the iterative philosophy of prototyping.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linear sequence produces a deliverable “increment” of the software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275" y="1600200"/>
            <a:ext cx="804545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increment is often a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product.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requirements are addressed, but many supplementary features (some known, others unknown) remain undelivered.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product is used by the customer (or undergoes detailed review).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of use and/or evaluation, a plan is developed for the next increment.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 addresses</a:t>
            </a:r>
            <a:endParaRPr/>
          </a:p>
          <a:p>
            <a:pPr marL="971550" marR="0" lvl="1" indent="-5143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modification of the core product to better meet the needs of the customer.</a:t>
            </a:r>
            <a:endParaRPr/>
          </a:p>
          <a:p>
            <a:pPr marL="971550" marR="0" lvl="1" indent="-5143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additional features and functionality.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is repeated following the delivery of each increment, until the complete product is produced.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 on the delivery of an operational product with each increment.</a:t>
            </a:r>
            <a:endParaRPr/>
          </a:p>
          <a:p>
            <a:pPr marL="514350" marR="0" lvl="0" indent="-3746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746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 A software process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as a framework for the tasks that are required to build high-quality software.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Managers, software engineers, and customers.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stability, control, and organization to an otherwise chaotic activity.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handful of activities are common to all software processes, details vary.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product?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Programs, documents, and data.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4AB-34E1-5616-5619-ABAF0F1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Difference between Prototype Model and Incremental Model</a:t>
            </a:r>
            <a:endParaRPr lang="en-IN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5621DD-72CA-825C-5749-84A4A808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12797"/>
              </p:ext>
            </p:extLst>
          </p:nvPr>
        </p:nvGraphicFramePr>
        <p:xfrm>
          <a:off x="457200" y="1417637"/>
          <a:ext cx="8363124" cy="5055797"/>
        </p:xfrm>
        <a:graphic>
          <a:graphicData uri="http://schemas.openxmlformats.org/drawingml/2006/table">
            <a:tbl>
              <a:tblPr/>
              <a:tblGrid>
                <a:gridCol w="832168">
                  <a:extLst>
                    <a:ext uri="{9D8B030D-6E8A-4147-A177-3AD203B41FA5}">
                      <a16:colId xmlns:a16="http://schemas.microsoft.com/office/drawing/2014/main" val="4019376006"/>
                    </a:ext>
                  </a:extLst>
                </a:gridCol>
                <a:gridCol w="4068566">
                  <a:extLst>
                    <a:ext uri="{9D8B030D-6E8A-4147-A177-3AD203B41FA5}">
                      <a16:colId xmlns:a16="http://schemas.microsoft.com/office/drawing/2014/main" val="605626416"/>
                    </a:ext>
                  </a:extLst>
                </a:gridCol>
                <a:gridCol w="3462390">
                  <a:extLst>
                    <a:ext uri="{9D8B030D-6E8A-4147-A177-3AD203B41FA5}">
                      <a16:colId xmlns:a16="http://schemas.microsoft.com/office/drawing/2014/main" val="39409323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77814"/>
                  </a:ext>
                </a:extLst>
              </a:tr>
              <a:tr h="19228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Prototype model is a software development model where a prototype is built, tested and then refined as per customer needs.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Incremental Model is a software development model where the product is, analyzed, designed, implemented and tested incrementally until the product is finished.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10181"/>
                  </a:ext>
                </a:extLst>
              </a:tr>
              <a:tr h="24345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Phases-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Requirement Analysis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Quick Design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Build Prototype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User Evaluation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Refining Prototype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Implement and Maintain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Phases-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Requirement Analysis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Design and Development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3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56222"/>
      </p:ext>
    </p:extLst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56A05-2AC6-22C5-B784-A90267C1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77762"/>
              </p:ext>
            </p:extLst>
          </p:nvPr>
        </p:nvGraphicFramePr>
        <p:xfrm>
          <a:off x="287675" y="904126"/>
          <a:ext cx="8517277" cy="5442008"/>
        </p:xfrm>
        <a:graphic>
          <a:graphicData uri="http://schemas.openxmlformats.org/drawingml/2006/table">
            <a:tbl>
              <a:tblPr/>
              <a:tblGrid>
                <a:gridCol w="854332">
                  <a:extLst>
                    <a:ext uri="{9D8B030D-6E8A-4147-A177-3AD203B41FA5}">
                      <a16:colId xmlns:a16="http://schemas.microsoft.com/office/drawing/2014/main" val="2750753307"/>
                    </a:ext>
                  </a:extLst>
                </a:gridCol>
                <a:gridCol w="4542548">
                  <a:extLst>
                    <a:ext uri="{9D8B030D-6E8A-4147-A177-3AD203B41FA5}">
                      <a16:colId xmlns:a16="http://schemas.microsoft.com/office/drawing/2014/main" val="3138473092"/>
                    </a:ext>
                  </a:extLst>
                </a:gridCol>
                <a:gridCol w="3120397">
                  <a:extLst>
                    <a:ext uri="{9D8B030D-6E8A-4147-A177-3AD203B41FA5}">
                      <a16:colId xmlns:a16="http://schemas.microsoft.com/office/drawing/2014/main" val="2168956241"/>
                    </a:ext>
                  </a:extLst>
                </a:gridCol>
              </a:tblGrid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3.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suitable for high-risk projects.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Incremental model can’t handle large project.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53717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4.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Cost of prototype model is Low.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Cost of incremental model is also Low.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64313"/>
                  </a:ext>
                </a:extLst>
              </a:tr>
              <a:tr h="94927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5.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Flexibility to change in prototype model is Easy.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Flexibility to change in incremental model is Easy.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12480"/>
                  </a:ext>
                </a:extLst>
              </a:tr>
              <a:tr h="12369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6.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 not support automatic code generation.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supports automatic code generation as results in minimal code writing.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91667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7.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 not give emphasis on risk analysis.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give emphasis on risk analysis.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13124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8.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 this user involvement is high.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In this user Involvement is only at the beginning.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698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62545B-F90C-3B61-76CD-55D8BB83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7275"/>
              </p:ext>
            </p:extLst>
          </p:nvPr>
        </p:nvGraphicFramePr>
        <p:xfrm>
          <a:off x="339047" y="511866"/>
          <a:ext cx="8804953" cy="396240"/>
        </p:xfrm>
        <a:graphic>
          <a:graphicData uri="http://schemas.openxmlformats.org/drawingml/2006/table">
            <a:tbl>
              <a:tblPr/>
              <a:tblGrid>
                <a:gridCol w="876132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4283510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3645311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36315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665"/>
      </p:ext>
    </p:extLst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FC76-BC3C-61EF-6B36-15C1FDC3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52465"/>
              </p:ext>
            </p:extLst>
          </p:nvPr>
        </p:nvGraphicFramePr>
        <p:xfrm>
          <a:off x="339047" y="1119883"/>
          <a:ext cx="8347754" cy="4846320"/>
        </p:xfrm>
        <a:graphic>
          <a:graphicData uri="http://schemas.openxmlformats.org/drawingml/2006/table">
            <a:tbl>
              <a:tblPr/>
              <a:tblGrid>
                <a:gridCol w="4173877">
                  <a:extLst>
                    <a:ext uri="{9D8B030D-6E8A-4147-A177-3AD203B41FA5}">
                      <a16:colId xmlns:a16="http://schemas.microsoft.com/office/drawing/2014/main" val="2080039390"/>
                    </a:ext>
                  </a:extLst>
                </a:gridCol>
                <a:gridCol w="4173877">
                  <a:extLst>
                    <a:ext uri="{9D8B030D-6E8A-4147-A177-3AD203B41FA5}">
                      <a16:colId xmlns:a16="http://schemas.microsoft.com/office/drawing/2014/main" val="3296488921"/>
                    </a:ext>
                  </a:extLst>
                </a:gridCol>
              </a:tblGrid>
              <a:tr h="38558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Advantages-</a:t>
                      </a:r>
                    </a:p>
                    <a:p>
                      <a:pPr algn="l" fontAlgn="base"/>
                      <a:endParaRPr lang="en-US" sz="24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Active user involvement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Errors get detected earlier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User has better understanding of the developed system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Easier modifications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Quick user feedbacks leads to effective solutions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Advantages-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Quick development of working software in software development life cycle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Flexible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Not expensive in case of changing scope and requirements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Easy testing and debugging for a smaller iteration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Customer is involved during each built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Easy risk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115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DEA97F-3D05-482A-16E8-2CF5AB6C0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9829"/>
              </p:ext>
            </p:extLst>
          </p:nvPr>
        </p:nvGraphicFramePr>
        <p:xfrm>
          <a:off x="215757" y="226031"/>
          <a:ext cx="8589196" cy="965771"/>
        </p:xfrm>
        <a:graphic>
          <a:graphicData uri="http://schemas.openxmlformats.org/drawingml/2006/table">
            <a:tbl>
              <a:tblPr/>
              <a:tblGrid>
                <a:gridCol w="854663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3394834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4339699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965771">
                <a:tc>
                  <a:txBody>
                    <a:bodyPr/>
                    <a:lstStyle/>
                    <a:p>
                      <a:pPr algn="l" fontAlgn="base"/>
                      <a:endParaRPr lang="en-IN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22016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268897-6609-0601-1D3D-852B033EB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33644"/>
              </p:ext>
            </p:extLst>
          </p:nvPr>
        </p:nvGraphicFramePr>
        <p:xfrm>
          <a:off x="339048" y="318499"/>
          <a:ext cx="8589196" cy="965771"/>
        </p:xfrm>
        <a:graphic>
          <a:graphicData uri="http://schemas.openxmlformats.org/drawingml/2006/table">
            <a:tbl>
              <a:tblPr/>
              <a:tblGrid>
                <a:gridCol w="854663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3394834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4339699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965771">
                <a:tc>
                  <a:txBody>
                    <a:bodyPr/>
                    <a:lstStyle/>
                    <a:p>
                      <a:pPr algn="l" fontAlgn="base"/>
                      <a:endParaRPr lang="en-IN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BB3A97-948F-5554-28CB-0E06A27B2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39962"/>
              </p:ext>
            </p:extLst>
          </p:nvPr>
        </p:nvGraphicFramePr>
        <p:xfrm>
          <a:off x="472610" y="1284270"/>
          <a:ext cx="8214190" cy="4674740"/>
        </p:xfrm>
        <a:graphic>
          <a:graphicData uri="http://schemas.openxmlformats.org/drawingml/2006/table">
            <a:tbl>
              <a:tblPr/>
              <a:tblGrid>
                <a:gridCol w="4107095">
                  <a:extLst>
                    <a:ext uri="{9D8B030D-6E8A-4147-A177-3AD203B41FA5}">
                      <a16:colId xmlns:a16="http://schemas.microsoft.com/office/drawing/2014/main" val="1555975587"/>
                    </a:ext>
                  </a:extLst>
                </a:gridCol>
                <a:gridCol w="4107095">
                  <a:extLst>
                    <a:ext uri="{9D8B030D-6E8A-4147-A177-3AD203B41FA5}">
                      <a16:colId xmlns:a16="http://schemas.microsoft.com/office/drawing/2014/main" val="80978728"/>
                    </a:ext>
                  </a:extLst>
                </a:gridCol>
              </a:tblGrid>
              <a:tr h="4674740">
                <a:tc>
                  <a:txBody>
                    <a:bodyPr/>
                    <a:lstStyle/>
                    <a:p>
                      <a:pPr algn="l" fontAlgn="base"/>
                      <a:br>
                        <a:rPr lang="en-US" sz="2800" b="0" dirty="0">
                          <a:effectLst/>
                        </a:rPr>
                      </a:br>
                      <a:r>
                        <a:rPr lang="en-US" sz="2800" b="1" dirty="0">
                          <a:effectLst/>
                        </a:rPr>
                        <a:t>Disadvantages-</a:t>
                      </a:r>
                    </a:p>
                    <a:p>
                      <a:pPr algn="l" fontAlgn="base"/>
                      <a:endParaRPr lang="en-US" sz="28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Increased complexity because of a lot of user involvement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Incomplete problem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1" dirty="0">
                          <a:effectLst/>
                        </a:rPr>
                        <a:t>Disadvantages-</a:t>
                      </a:r>
                    </a:p>
                    <a:p>
                      <a:pPr algn="l" fontAlgn="base"/>
                      <a:endParaRPr lang="en-US" sz="28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Requirement of good planning and design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Before dividing the system into smaller parts and built gradually, it must be completely and clearly defined.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7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96753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V- Model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SDLC model where execution of processes happens in a sequential manner in V-shape.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Verification and Validation model.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of the waterfall model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of a testing phase for each corresponding development stage.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disciplined model and next phase starts only after completion of the previous phase.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1052512"/>
            <a:ext cx="8658225" cy="54721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3419475" y="476250"/>
            <a:ext cx="329982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V-Model</a:t>
            </a:r>
            <a:endParaRPr dirty="0"/>
          </a:p>
        </p:txBody>
      </p:sp>
      <p:cxnSp>
        <p:nvCxnSpPr>
          <p:cNvPr id="272" name="Google Shape;272;p43"/>
          <p:cNvCxnSpPr/>
          <p:nvPr/>
        </p:nvCxnSpPr>
        <p:spPr>
          <a:xfrm>
            <a:off x="611187" y="3213100"/>
            <a:ext cx="1152525" cy="28797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3" name="Google Shape;273;p43"/>
          <p:cNvSpPr/>
          <p:nvPr/>
        </p:nvSpPr>
        <p:spPr>
          <a:xfrm>
            <a:off x="827087" y="3213100"/>
            <a:ext cx="46037" cy="46037"/>
          </a:xfrm>
          <a:prstGeom prst="lef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 rot="3960000">
            <a:off x="688975" y="4249737"/>
            <a:ext cx="13128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cxnSp>
        <p:nvCxnSpPr>
          <p:cNvPr id="275" name="Google Shape;275;p43"/>
          <p:cNvCxnSpPr/>
          <p:nvPr/>
        </p:nvCxnSpPr>
        <p:spPr>
          <a:xfrm rot="10800000" flipH="1">
            <a:off x="7164387" y="3235325"/>
            <a:ext cx="1439862" cy="2857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6" name="Google Shape;276;p43"/>
          <p:cNvSpPr txBox="1"/>
          <p:nvPr/>
        </p:nvSpPr>
        <p:spPr>
          <a:xfrm rot="-4020000">
            <a:off x="7407275" y="4995862"/>
            <a:ext cx="11811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body" idx="1"/>
          </p:nvPr>
        </p:nvSpPr>
        <p:spPr>
          <a:xfrm>
            <a:off x="457200" y="404812"/>
            <a:ext cx="8229600" cy="572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BRS and SRS begin the life cycle model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development starts, a system test plan is created. 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 focuses on meeting the functionality specified in the requirements gathering.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high-level design (HLD)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focuses on system architecture and design.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overview of solution, platform, system, product and service/process.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 plan is created to test the pieces of the software systems ability to work together.</a:t>
            </a:r>
            <a:endParaRPr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body" idx="1"/>
          </p:nvPr>
        </p:nvSpPr>
        <p:spPr>
          <a:xfrm>
            <a:off x="539750" y="908050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design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(LLD)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software components are designed.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actual logic for each and every component of the system.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tests are created.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phase: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coding takes place here.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program units,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program units need to be tested independently before they are combined  to form components.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V-model: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easy to use.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activities like planning, test designing happens well before coding, saving time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chance of success over the waterfall model.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Proactive defect tracking – that is defects are found at early stage.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the downward flow of the defects.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for small projects where requirements are easily understood.</a:t>
            </a:r>
            <a:endParaRPr/>
          </a:p>
          <a:p>
            <a:pPr marL="514350" marR="0" lvl="0" indent="-3111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111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V-model: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  Very rigid and least flexible.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No early prototypes of the software are produced.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If any changes happen in midway, then the test documents along with requirement documents has to be updated.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Software Process </a:t>
            </a:r>
            <a:b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Predictability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process determines how accurately the outcome of follow- ing that process in a project can be predicted before the project is completed.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Testability and Maintainability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life of software the maintenance costs generally exceed the development costs.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Change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Defect Removal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Improvement and Feedback 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the V-model:</a:t>
            </a:r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small to medium sized projects where requirements are clearly defined and fixed.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ample technical resources are available with needed technical expertise.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customer confidence is required.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type of test we move the design of tests along with the actual activities and retain the test execution after the product is built.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ever a case when the generic phases of the software engineering process don't apply? If so, describe it.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software engineering paradigms presented here do you think would be most effective? Why?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five examples of software development projects that would be amenable to prototyping. Name two or three applications that would be more difficult to prototype.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a specific software project that would be amenable to the incremental model. Present a scenario for applying the model to the software.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software engineering?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IEEE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The application of systematic, disciplined, quantifiable approach to the development, operation, and maintenance of software; that is,  the application of engineering to software.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The study of approaches as in (1) above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a discipline that is concerned with all aspects of software production.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engineers should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Systematic and organized approach to their work 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appropriate tools and techniques depending on the problem to be solved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constraints and the resources available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Apply Engineering Concepts to developing Software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Software Engineers is to produce high quality software with finite amount of resources &amp; within a predicted schedule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process model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09600" y="1268412"/>
            <a:ext cx="8001000" cy="49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models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prescribe a distinct set of activities, actions, tasks, milestones, and work products required to engineer high quality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 solve actual problems in an industry setting, a software engineer or a team of engineers must incorporate a development strategy that encompasses the process, methods, and tools layers and the generic phases.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strategy is often referred to as a </a:t>
            </a:r>
            <a:r>
              <a:rPr lang="en-US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</a:t>
            </a: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s</a:t>
            </a:r>
            <a:r>
              <a:rPr lang="en-US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 engineering paradigm</a:t>
            </a: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Noto Sans Symbols"/>
              <a:buChar char="⚫"/>
            </a:pP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model for software engineering is chosen based on the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of the project and application, the methods and tools to be used, and the controls and deliverables that are required.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Process Model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lifecycle model (Waterfall Model)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Model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 Loop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quo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“represents the current state of affairs”.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the specific problem to be solved;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development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solves the problem through the application of some technology,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integration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the results (e.g., documents, programs, data, new business function, new product) to those who requested the solution.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Fall Model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the </a:t>
            </a:r>
            <a:r>
              <a:rPr lang="en-US" sz="25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Software life cycle or Linear Sequential model,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uggests a systematic, sequential approach to software development.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following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analysis.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Maintenence</a:t>
            </a:r>
            <a:endParaRPr/>
          </a:p>
          <a:p>
            <a:pPr marL="342900" marR="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2557</Words>
  <Application>Microsoft Office PowerPoint</Application>
  <PresentationFormat>On-screen Show (4:3)</PresentationFormat>
  <Paragraphs>308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Noto Sans Symbols</vt:lpstr>
      <vt:lpstr>Office Theme</vt:lpstr>
      <vt:lpstr>Software Product, Process and Process Models</vt:lpstr>
      <vt:lpstr>Software Product</vt:lpstr>
      <vt:lpstr>Overview </vt:lpstr>
      <vt:lpstr>Characteristics of Software Process  </vt:lpstr>
      <vt:lpstr>What is software engineering?</vt:lpstr>
      <vt:lpstr>Software process model</vt:lpstr>
      <vt:lpstr>Types of Process Model</vt:lpstr>
      <vt:lpstr>Problem Solving Loop</vt:lpstr>
      <vt:lpstr>Water Fall Model</vt:lpstr>
      <vt:lpstr>PowerPoint Presentation</vt:lpstr>
      <vt:lpstr>System/information engineering and modelling</vt:lpstr>
      <vt:lpstr>Software requirements analysis</vt:lpstr>
      <vt:lpstr>Design</vt:lpstr>
      <vt:lpstr>Code generation / Development.</vt:lpstr>
      <vt:lpstr>Testing</vt:lpstr>
      <vt:lpstr>       Maintenance/ Support</vt:lpstr>
      <vt:lpstr>Advantages</vt:lpstr>
      <vt:lpstr>Limitations:</vt:lpstr>
      <vt:lpstr>PROTOTYPING MODEL</vt:lpstr>
      <vt:lpstr>THE PROTOTYPING MODEL</vt:lpstr>
      <vt:lpstr>PowerPoint Presentation</vt:lpstr>
      <vt:lpstr>The Process:</vt:lpstr>
      <vt:lpstr>PowerPoint Presentation</vt:lpstr>
      <vt:lpstr>PowerPoint Presentation</vt:lpstr>
      <vt:lpstr>Prototyping can be problematic</vt:lpstr>
      <vt:lpstr>EVOLUTIONARY SOFTWARE PROCESS MODELS</vt:lpstr>
      <vt:lpstr>The Incremental Model</vt:lpstr>
      <vt:lpstr>PowerPoint Presentation</vt:lpstr>
      <vt:lpstr>The Process</vt:lpstr>
      <vt:lpstr>Difference between Prototype Model and Incremental Model</vt:lpstr>
      <vt:lpstr>PowerPoint Presentation</vt:lpstr>
      <vt:lpstr>PowerPoint Presentation</vt:lpstr>
      <vt:lpstr>PowerPoint Presentation</vt:lpstr>
      <vt:lpstr>V- Model</vt:lpstr>
      <vt:lpstr>PowerPoint Presentation</vt:lpstr>
      <vt:lpstr>PowerPoint Presentation</vt:lpstr>
      <vt:lpstr>PowerPoint Presentation</vt:lpstr>
      <vt:lpstr>Advantages of V-model:</vt:lpstr>
      <vt:lpstr>Disadvantages of V-model:</vt:lpstr>
      <vt:lpstr>When to use the V-model: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Product, Process and Process Models</dc:title>
  <cp:lastModifiedBy>BILAL AHMED</cp:lastModifiedBy>
  <cp:revision>7</cp:revision>
  <dcterms:modified xsi:type="dcterms:W3CDTF">2022-08-31T16:01:05Z</dcterms:modified>
</cp:coreProperties>
</file>