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64" r:id="rId11"/>
    <p:sldId id="279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embeddedFontLs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Introduction </a:t>
            </a:r>
            <a:br>
              <a:rPr lang="en-US"/>
            </a:br>
            <a:r>
              <a:rPr lang="en-US"/>
              <a:t>to</a:t>
            </a:r>
            <a:br>
              <a:rPr lang="en-US"/>
            </a:br>
            <a:r>
              <a:rPr lang="en-US"/>
              <a:t>Software Engineering (SE)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16681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Practices?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actual application or use of an idea, belief, or method, as opposed to theories relating to it.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customary, habitual, or expected procedure or way of doing of something.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Process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 generic process framework for software engineering encompasses five activities</a:t>
            </a:r>
            <a:r>
              <a:rPr lang="en-US" dirty="0" smtClean="0"/>
              <a:t>:</a:t>
            </a:r>
          </a:p>
          <a:p>
            <a:r>
              <a:rPr lang="en-IN" dirty="0" smtClean="0"/>
              <a:t>Communication</a:t>
            </a:r>
          </a:p>
          <a:p>
            <a:r>
              <a:rPr lang="en-IN" dirty="0" smtClean="0"/>
              <a:t>Planning</a:t>
            </a:r>
          </a:p>
          <a:p>
            <a:r>
              <a:rPr lang="en-IN" dirty="0" err="1" smtClean="0"/>
              <a:t>Modeling</a:t>
            </a:r>
            <a:endParaRPr lang="en-IN" dirty="0" smtClean="0"/>
          </a:p>
          <a:p>
            <a:r>
              <a:rPr lang="en-IN" dirty="0" smtClean="0"/>
              <a:t>Construction</a:t>
            </a:r>
          </a:p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4692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Umbrella </a:t>
            </a:r>
            <a:r>
              <a:rPr lang="en-IN" dirty="0"/>
              <a:t>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project tracking and </a:t>
            </a:r>
            <a:r>
              <a:rPr lang="en-US" dirty="0" smtClean="0"/>
              <a:t>control</a:t>
            </a:r>
          </a:p>
          <a:p>
            <a:r>
              <a:rPr lang="en-IN" dirty="0"/>
              <a:t>Risk </a:t>
            </a:r>
            <a:r>
              <a:rPr lang="en-IN" dirty="0" smtClean="0"/>
              <a:t>management</a:t>
            </a:r>
          </a:p>
          <a:p>
            <a:r>
              <a:rPr lang="en-IN" dirty="0"/>
              <a:t>Software quality </a:t>
            </a:r>
            <a:r>
              <a:rPr lang="en-IN" dirty="0" smtClean="0"/>
              <a:t>assurance</a:t>
            </a:r>
          </a:p>
          <a:p>
            <a:r>
              <a:rPr lang="en-IN" dirty="0"/>
              <a:t>Technical </a:t>
            </a:r>
            <a:r>
              <a:rPr lang="en-IN" dirty="0" smtClean="0"/>
              <a:t>reviews</a:t>
            </a:r>
          </a:p>
          <a:p>
            <a:r>
              <a:rPr lang="en-IN" dirty="0" smtClean="0"/>
              <a:t>Measurement</a:t>
            </a:r>
          </a:p>
          <a:p>
            <a:r>
              <a:rPr lang="en-IN" dirty="0"/>
              <a:t>Software configuration </a:t>
            </a:r>
            <a:r>
              <a:rPr lang="en-IN" dirty="0" smtClean="0"/>
              <a:t>management</a:t>
            </a:r>
          </a:p>
          <a:p>
            <a:r>
              <a:rPr lang="en-IN" dirty="0"/>
              <a:t>Reusability </a:t>
            </a:r>
            <a:r>
              <a:rPr lang="en-IN" dirty="0" smtClean="0"/>
              <a:t>management</a:t>
            </a:r>
          </a:p>
          <a:p>
            <a:r>
              <a:rPr lang="en-US" dirty="0"/>
              <a:t>Work product preparation and production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43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STQ Approach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STQ stand for Scope, Timeliness and Quality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Scope: Work/ task to be done to have the complete solution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Timeliness: With a certain time line and budget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Quality : End result as per agreed expectation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Requirement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has become deeply embedded in virtually every aspect of our lives,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Increase in the number of stakeholders so many voices must be heard.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of them has a slightly different idea or view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r>
              <a:rPr lang="en-US" b="1" i="1"/>
              <a:t>It follows that a concerted effort should be made to understand the problem before a software solution is developed.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requirements demanded by individuals, businesses, and governments are becoming increasingly complex with each passing year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complexity of these new computer-based systems and products demands careful attention to the interactions of all system elements.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r>
              <a:rPr lang="en-US" b="1" i="1"/>
              <a:t>It follows that design becomes a pivotal activity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Quality : Component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Functionality. </a:t>
            </a:r>
            <a:r>
              <a:rPr lang="en-US"/>
              <a:t>The capability to provide functions which meet stated and implied needs when the software is used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Reliability. </a:t>
            </a:r>
            <a:r>
              <a:rPr lang="en-US"/>
              <a:t>The capability to maintain a specified level of performance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Usability. </a:t>
            </a:r>
            <a:r>
              <a:rPr lang="en-US"/>
              <a:t>The capability to be understood, learned, and used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</a:t>
            </a:r>
            <a:r>
              <a:rPr lang="en-US" b="1"/>
              <a:t>Efficiency. </a:t>
            </a:r>
            <a:r>
              <a:rPr lang="en-US"/>
              <a:t>The capability to provide appropriate performance relative to the amount of resources used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Maintainability. </a:t>
            </a:r>
            <a:r>
              <a:rPr lang="en-US"/>
              <a:t>The capability to be modified for purposes of making corrections, improvements, or adaptation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Portability. </a:t>
            </a:r>
            <a:r>
              <a:rPr lang="en-US"/>
              <a:t>The capability to be adapted for different specified environments without applying actions or means other than those provided for this purpose in the product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Maintainability</a:t>
            </a: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the perceived value of a specific application grows, the likelihood is that its user base and longevity will also grow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demands for adaptation and enhancement will also grow.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/>
              <a:t>It follows that software should be maintainable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 1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down the process to prepare tea.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you build a product or system, it’s important to go through a series of predictable steps—a road map that helps you create a timely, high-quality result.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road map that you follow is called a ‘</a:t>
            </a:r>
            <a:r>
              <a:rPr lang="en-US" i="1"/>
              <a:t>software process.’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Software?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is: (1) </a:t>
            </a:r>
            <a:r>
              <a:rPr lang="en-US" i="1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instructions</a:t>
            </a:r>
            <a:r>
              <a:rPr lang="en-US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(computer programs) that when executed provide desired features, function, and performance;  (2) </a:t>
            </a:r>
            <a:r>
              <a:rPr lang="en-US" i="1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data structures</a:t>
            </a:r>
            <a:r>
              <a:rPr lang="en-US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that enable the programs to adequately manipulate information and (3) </a:t>
            </a:r>
            <a:r>
              <a:rPr lang="en-US" i="1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documentation</a:t>
            </a:r>
            <a:r>
              <a:rPr lang="en-US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that describes the operation and use of the programs.</a:t>
            </a:r>
            <a:r>
              <a:rPr lang="en-US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is developed or engineered, it is not manufactured in the classical sense.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/>
              <a:t>End of Class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/>
              <a:t>Let’s Talk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One more Suggestion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you have become a master student …. So be </a:t>
            </a:r>
            <a:r>
              <a:rPr lang="en-US" sz="4000">
                <a:solidFill>
                  <a:srgbClr val="FF0000"/>
                </a:solidFill>
              </a:rPr>
              <a:t>Mature …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times you heard this statement ???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838200" y="1143000"/>
            <a:ext cx="10515600" cy="503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you have become a master student …. So be </a:t>
            </a:r>
            <a:r>
              <a:rPr lang="en-US" sz="4000">
                <a:solidFill>
                  <a:srgbClr val="FF0000"/>
                </a:solidFill>
              </a:rPr>
              <a:t>Mature …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Agree ???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Instead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Become Courageous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Become Sensitive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most important … Always be a kid @ heart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rgbClr val="FF0000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rgbClr val="FF0000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7494" y="1008528"/>
            <a:ext cx="1519518" cy="125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Category of Software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software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software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engineering/scientific software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embedded software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product-line software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WebApps (Web applications)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software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0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Legacy Software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2000936" y="2333368"/>
            <a:ext cx="6124575" cy="30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lang="en-US" sz="2000" b="0" i="0" u="none" strike="noStrike" cap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meet the needs of new computing environments or technology.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lang="en-US" sz="2000" b="0" i="0" u="none" strike="noStrike" cap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implement new business requirements.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lang="en-US" sz="2000" b="0" i="0" u="none" strike="noStrike" cap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extended to make it interoperable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other more modern systems or databases.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must be </a:t>
            </a:r>
            <a:r>
              <a:rPr lang="en-US" sz="2000" b="0" i="0" u="none" strike="noStrike" cap="none">
                <a:solidFill>
                  <a:schemeClr val="folHlink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re-architected 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make it viable within a network environment</a:t>
            </a: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706563" y="1643856"/>
            <a:ext cx="43894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Palatino"/>
              <a:buNone/>
            </a:pPr>
            <a:r>
              <a:rPr lang="en-US" sz="2800" b="1" i="1" u="none" strike="noStrike" cap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Why must it change?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 – Software Engineering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IEEE definition: </a:t>
            </a:r>
            <a:r>
              <a:rPr lang="en-US"/>
              <a:t>The application of a </a:t>
            </a:r>
            <a:r>
              <a:rPr lang="en-US" b="1"/>
              <a:t>systematic, disciplined, quantifiable </a:t>
            </a:r>
            <a:r>
              <a:rPr lang="en-US"/>
              <a:t>approach to the </a:t>
            </a:r>
            <a:r>
              <a:rPr lang="en-US" b="1"/>
              <a:t>development, operation, and maintenance of software</a:t>
            </a:r>
            <a:r>
              <a:rPr lang="en-US"/>
              <a:t>, that is the application of engineering to software.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Software engineering is the use of </a:t>
            </a:r>
            <a:r>
              <a:rPr lang="en-US" b="1" i="1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sound engineering principles</a:t>
            </a:r>
            <a:r>
              <a:rPr lang="en-US" b="1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in order to obtain </a:t>
            </a:r>
            <a:r>
              <a:rPr lang="en-US" b="1" i="1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economical</a:t>
            </a:r>
            <a:r>
              <a:rPr lang="en-US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 software that is </a:t>
            </a:r>
            <a:r>
              <a:rPr lang="en-US" b="1" i="1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reliable and works efficiently </a:t>
            </a:r>
            <a:r>
              <a:rPr lang="en-US" b="1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on </a:t>
            </a:r>
            <a:r>
              <a:rPr lang="en-US" b="1" i="1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real machines</a:t>
            </a:r>
            <a:r>
              <a:rPr lang="en-US" b="1" i="1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1">
              <a:solidFill>
                <a:schemeClr val="dk1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Need of SE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Challenge for Software Engineers is to produce high quality software with finite   amount of resources &amp; within a predicted schedule</a:t>
            </a: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engineering is important because it enables us to build complex systems in a timely manner and with high quality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: a few realities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follows that a concerted effort should be made to understand the problem before a software solution is developed</a:t>
            </a:r>
            <a:r>
              <a:rPr lang="en-US" dirty="0" smtClean="0"/>
              <a:t>.</a:t>
            </a:r>
          </a:p>
          <a:p>
            <a:r>
              <a:rPr lang="en-US" dirty="0"/>
              <a:t>It follows that design becomes a pivotal </a:t>
            </a:r>
            <a:r>
              <a:rPr lang="en-US" dirty="0" smtClean="0"/>
              <a:t>activity</a:t>
            </a:r>
          </a:p>
          <a:p>
            <a:r>
              <a:rPr lang="en-US" dirty="0"/>
              <a:t>It follows that software should exhibit high </a:t>
            </a:r>
            <a:r>
              <a:rPr lang="en-US" dirty="0" smtClean="0"/>
              <a:t>quality</a:t>
            </a:r>
          </a:p>
          <a:p>
            <a:r>
              <a:rPr lang="en-US" dirty="0"/>
              <a:t>It follows that software should be maintainable.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07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4265" y="1021976"/>
            <a:ext cx="10021981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015049" y="252535"/>
            <a:ext cx="66489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 Layers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&amp; Software Process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lang="en-US" b="1"/>
              <a:t>process </a:t>
            </a:r>
            <a:r>
              <a:rPr lang="en-US"/>
              <a:t> is a series of actions or steps taken in order to achieve a particular end.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lang="en-US" b="1"/>
              <a:t>software process</a:t>
            </a:r>
            <a:r>
              <a:rPr lang="en-US"/>
              <a:t> (also knows as </a:t>
            </a:r>
            <a:r>
              <a:rPr lang="en-US" b="1"/>
              <a:t>software</a:t>
            </a:r>
            <a:r>
              <a:rPr lang="en-US"/>
              <a:t> methodology) is a set of related activities that leads to the production of the </a:t>
            </a:r>
            <a:r>
              <a:rPr lang="en-US" b="1"/>
              <a:t>software</a:t>
            </a:r>
            <a:r>
              <a:rPr lang="en-US"/>
              <a:t>. These activities may involve the </a:t>
            </a:r>
            <a:r>
              <a:rPr lang="en-US" b="1"/>
              <a:t>development</a:t>
            </a:r>
            <a:r>
              <a:rPr lang="en-US"/>
              <a:t> of the </a:t>
            </a:r>
            <a:r>
              <a:rPr lang="en-US" b="1"/>
              <a:t>software</a:t>
            </a:r>
            <a:r>
              <a:rPr lang="en-US"/>
              <a:t> from the scratch, or, modifying an existing system.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821</Words>
  <Application>Microsoft Office PowerPoint</Application>
  <PresentationFormat>Widescreen</PresentationFormat>
  <Paragraphs>104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Helvetica Neue</vt:lpstr>
      <vt:lpstr>Calibri</vt:lpstr>
      <vt:lpstr>Noto Sans Symbols</vt:lpstr>
      <vt:lpstr>Palatino</vt:lpstr>
      <vt:lpstr>Arial</vt:lpstr>
      <vt:lpstr>Office Theme</vt:lpstr>
      <vt:lpstr>Introduction  to Software Engineering (SE)</vt:lpstr>
      <vt:lpstr>What is Software?</vt:lpstr>
      <vt:lpstr>Category of Software</vt:lpstr>
      <vt:lpstr>Legacy Software</vt:lpstr>
      <vt:lpstr>Definition – Software Engineering</vt:lpstr>
      <vt:lpstr>Need of SE</vt:lpstr>
      <vt:lpstr>Software Engineering : a few realities</vt:lpstr>
      <vt:lpstr>PowerPoint Presentation</vt:lpstr>
      <vt:lpstr>Process &amp; Software Process</vt:lpstr>
      <vt:lpstr>What is Practices?</vt:lpstr>
      <vt:lpstr>The Software Process</vt:lpstr>
      <vt:lpstr>Umbrella activities</vt:lpstr>
      <vt:lpstr>The STQ Approach</vt:lpstr>
      <vt:lpstr>Requirement</vt:lpstr>
      <vt:lpstr>Design</vt:lpstr>
      <vt:lpstr>Quality : Component</vt:lpstr>
      <vt:lpstr>Maintainability</vt:lpstr>
      <vt:lpstr>Activity 1</vt:lpstr>
      <vt:lpstr>Software Process</vt:lpstr>
      <vt:lpstr>PowerPoint Presentation</vt:lpstr>
      <vt:lpstr>PowerPoint Presentation</vt:lpstr>
      <vt:lpstr>PowerPoint Presentation</vt:lpstr>
      <vt:lpstr>PowerPoint Presentation</vt:lpstr>
      <vt:lpstr>One more Suggestion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Software Engineering (SE)</dc:title>
  <cp:lastModifiedBy>parveen salan</cp:lastModifiedBy>
  <cp:revision>3</cp:revision>
  <dcterms:modified xsi:type="dcterms:W3CDTF">2022-08-31T08:28:20Z</dcterms:modified>
</cp:coreProperties>
</file>