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26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D03E0-E8FD-4801-A810-2B8E6783ECDC}" type="datetimeFigureOut">
              <a:rPr lang="en-IN" smtClean="0"/>
              <a:t>18-09-2022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C9DA8-2FA0-40F0-9190-AA83ACF59C73}" type="slidenum">
              <a:rPr lang="en-IN" smtClean="0"/>
              <a:t>‹#›</a:t>
            </a:fld>
            <a:endParaRPr lang="en-IN"/>
          </a:p>
        </p:txBody>
      </p:sp>
    </p:spTree>
    <p:extLst>
      <p:ext uri="{BB962C8B-B14F-4D97-AF65-F5344CB8AC3E}">
        <p14:creationId xmlns:p14="http://schemas.microsoft.com/office/powerpoint/2010/main" val="39082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ECC9DA8-2FA0-40F0-9190-AA83ACF59C73}" type="slidenum">
              <a:rPr lang="en-IN" smtClean="0"/>
              <a:t>6</a:t>
            </a:fld>
            <a:endParaRPr lang="en-IN"/>
          </a:p>
        </p:txBody>
      </p:sp>
    </p:spTree>
    <p:extLst>
      <p:ext uri="{BB962C8B-B14F-4D97-AF65-F5344CB8AC3E}">
        <p14:creationId xmlns:p14="http://schemas.microsoft.com/office/powerpoint/2010/main" val="227001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030D5C-8135-4847-970A-0F0911E21229}"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222951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030D5C-8135-4847-970A-0F0911E21229}"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556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030D5C-8135-4847-970A-0F0911E21229}"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54648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030D5C-8135-4847-970A-0F0911E21229}"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125995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030D5C-8135-4847-970A-0F0911E21229}"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17720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030D5C-8135-4847-970A-0F0911E21229}"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115892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030D5C-8135-4847-970A-0F0911E21229}"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27374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030D5C-8135-4847-970A-0F0911E21229}"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305768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30D5C-8135-4847-970A-0F0911E21229}"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292920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030D5C-8135-4847-970A-0F0911E21229}"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40243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030D5C-8135-4847-970A-0F0911E21229}"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278C9-F45B-4FA8-8DF0-B27A5172393B}" type="slidenum">
              <a:rPr lang="en-IN" smtClean="0"/>
              <a:t>‹#›</a:t>
            </a:fld>
            <a:endParaRPr lang="en-IN"/>
          </a:p>
        </p:txBody>
      </p:sp>
    </p:spTree>
    <p:extLst>
      <p:ext uri="{BB962C8B-B14F-4D97-AF65-F5344CB8AC3E}">
        <p14:creationId xmlns:p14="http://schemas.microsoft.com/office/powerpoint/2010/main" val="317543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30D5C-8135-4847-970A-0F0911E21229}" type="datetimeFigureOut">
              <a:rPr lang="en-IN" smtClean="0"/>
              <a:t>17-09-2022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278C9-F45B-4FA8-8DF0-B27A5172393B}" type="slidenum">
              <a:rPr lang="en-IN" smtClean="0"/>
              <a:t>‹#›</a:t>
            </a:fld>
            <a:endParaRPr lang="en-IN"/>
          </a:p>
        </p:txBody>
      </p:sp>
    </p:spTree>
    <p:extLst>
      <p:ext uri="{BB962C8B-B14F-4D97-AF65-F5344CB8AC3E}">
        <p14:creationId xmlns:p14="http://schemas.microsoft.com/office/powerpoint/2010/main" val="156389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data:image/svg+xml;nitro-empty-id=NjcyOjEzOA==-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data:image/svg+xml;nitro-empty-id=Njc5OjE0Mw==-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data:image/svg+xml;nitro-empty-id=NjkxOjEzOA==-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data:image/svg+xml;nitro-empty-id=Njk0OjEzOA==-1;base64,PHN2ZyB2aWV3Qm94PSIwIDAgMTAwMSAzMDEiIHdpZHRoPSIxMDAxIiBoZWlnaHQ9IjMwMSIgeG1sbnM9Imh0dHA6Ly93d3cudzMub3JnLzIwMDAvc3ZnIj48L3N2Zz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data:image/svg+xml;nitro-empty-id=NzI0OjEzOA==-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data:image/svg+xml;nitro-empty-id=NTY4OjEzNg==-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data:image/svg+xml;nitro-empty-id=NTk0OjEzMQ==-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data:image/svg+xml;nitro-empty-id=NjA5OjEzMQ==-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ata:image/svg+xml;nitro-empty-id=NjEyOjEzNg==-1;base64,PHN2ZyB2aWV3Qm94PSIwIDAgMTAwMSA2MDEiIHdpZHRoPSIxMDAxIiBoZWlnaHQ9IjYwMSIgeG1sbnM9Imh0dHA6Ly93d3cudzMub3JnLzIwMDAvc3ZnIj48L3N2Zz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data:image/svg+xml;nitro-empty-id=NjIyOjEzNg==-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data:image/svg+xml;nitro-empty-id=NjUxOjEzOA==-1;base64,PHN2ZyB2aWV3Qm94PSIwIDAgMTAwMSA2MDEiIHdpZHRoPSIxMDAxIiBoZWlnaHQ9IjYwMSIgeG1sbnM9Imh0dHA6Ly93d3cudzMub3JnLzIwMDAvc3ZnIj48L3N2Zz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b="1" kern="1800" cap="all" spc="75" dirty="0">
                <a:solidFill>
                  <a:srgbClr val="5AC8FF"/>
                </a:solidFill>
                <a:latin typeface="Arial" panose="020B0604020202020204" pitchFamily="34" charset="0"/>
                <a:ea typeface="Times New Roman" panose="02020603050405020304" pitchFamily="18" charset="0"/>
              </a:rPr>
              <a:t>SOFTWARE DEVELOPMENT MODELS COMPARISON: </a:t>
            </a:r>
            <a:endParaRPr lang="en-IN" dirty="0"/>
          </a:p>
        </p:txBody>
      </p:sp>
      <p:sp>
        <p:nvSpPr>
          <p:cNvPr id="5" name="Subtitle 4"/>
          <p:cNvSpPr>
            <a:spLocks noGrp="1"/>
          </p:cNvSpPr>
          <p:nvPr>
            <p:ph type="subTitle" idx="1"/>
          </p:nvPr>
        </p:nvSpPr>
        <p:spPr/>
        <p:txBody>
          <a:bodyPr>
            <a:normAutofit/>
          </a:bodyPr>
          <a:lstStyle/>
          <a:p>
            <a:r>
              <a:rPr lang="en-IN" sz="3600" b="1" kern="1800" cap="all" spc="75" dirty="0">
                <a:solidFill>
                  <a:srgbClr val="5AC8FF"/>
                </a:solidFill>
                <a:latin typeface="Arial" panose="020B0604020202020204" pitchFamily="34" charset="0"/>
                <a:ea typeface="Times New Roman" panose="02020603050405020304" pitchFamily="18" charset="0"/>
              </a:rPr>
              <a:t>HOW TO CHOOSE THE RIGHT ONE?</a:t>
            </a:r>
            <a:endParaRPr lang="en-IN" sz="3600" dirty="0"/>
          </a:p>
        </p:txBody>
      </p:sp>
    </p:spTree>
    <p:extLst>
      <p:ext uri="{BB962C8B-B14F-4D97-AF65-F5344CB8AC3E}">
        <p14:creationId xmlns:p14="http://schemas.microsoft.com/office/powerpoint/2010/main" val="345423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fontScale="90000"/>
          </a:bodyPr>
          <a:lstStyle/>
          <a:p>
            <a:pPr marL="0" marR="0">
              <a:lnSpc>
                <a:spcPts val="2400"/>
              </a:lnSpc>
              <a:spcBef>
                <a:spcPts val="3600"/>
              </a:spcBef>
              <a:spcAft>
                <a:spcPts val="800"/>
              </a:spcAft>
            </a:pP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When to implement the V-Shaped </a:t>
            </a: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Model</a:t>
            </a: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a:t>
            </a:r>
            <a:endParaRPr lang="en-IN" sz="2800" dirty="0">
              <a:effectLst/>
              <a:latin typeface="Calibri" panose="020F0502020204030204" pitchFamily="34" charset="0"/>
              <a:ea typeface="Calibri" panose="020F0502020204030204" pitchFamily="34" charset="0"/>
              <a:cs typeface="Raavi" panose="020B0502040204020203" pitchFamily="34" charset="0"/>
            </a:endParaRPr>
          </a:p>
        </p:txBody>
      </p:sp>
      <p:sp>
        <p:nvSpPr>
          <p:cNvPr id="3" name="Content Placeholder 2"/>
          <p:cNvSpPr>
            <a:spLocks noGrp="1"/>
          </p:cNvSpPr>
          <p:nvPr>
            <p:ph idx="1"/>
          </p:nvPr>
        </p:nvSpPr>
        <p:spPr>
          <a:xfrm>
            <a:off x="838200" y="1551709"/>
            <a:ext cx="10515600" cy="3796146"/>
          </a:xfrm>
        </p:spPr>
        <p:txBody>
          <a:bodyPr/>
          <a:lstStyle/>
          <a:p>
            <a:pPr lvl="0"/>
            <a:r>
              <a:rPr lang="en-IN" dirty="0" smtClean="0"/>
              <a:t>There are clearly defined, documented, and stable requirements</a:t>
            </a:r>
          </a:p>
          <a:p>
            <a:pPr lvl="0"/>
            <a:r>
              <a:rPr lang="en-IN" dirty="0" smtClean="0"/>
              <a:t>The technology used is also stable and the project team has a full understanding of it</a:t>
            </a:r>
          </a:p>
          <a:p>
            <a:pPr lvl="0"/>
            <a:r>
              <a:rPr lang="en-IN" dirty="0" smtClean="0"/>
              <a:t>All of the requirements are extra clear</a:t>
            </a:r>
          </a:p>
          <a:p>
            <a:pPr lvl="0"/>
            <a:r>
              <a:rPr lang="en-IN" dirty="0" smtClean="0"/>
              <a:t>The project is short-term and not complex</a:t>
            </a:r>
            <a:endParaRPr lang="en-IN" dirty="0"/>
          </a:p>
        </p:txBody>
      </p:sp>
    </p:spTree>
    <p:extLst>
      <p:ext uri="{BB962C8B-B14F-4D97-AF65-F5344CB8AC3E}">
        <p14:creationId xmlns:p14="http://schemas.microsoft.com/office/powerpoint/2010/main" val="9290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40327" y="263236"/>
            <a:ext cx="11111345" cy="6414655"/>
          </a:xfrm>
          <a:prstGeom prst="rect">
            <a:avLst/>
          </a:prstGeom>
          <a:noFill/>
          <a:ln>
            <a:noFill/>
          </a:ln>
        </p:spPr>
      </p:pic>
    </p:spTree>
    <p:extLst>
      <p:ext uri="{BB962C8B-B14F-4D97-AF65-F5344CB8AC3E}">
        <p14:creationId xmlns:p14="http://schemas.microsoft.com/office/powerpoint/2010/main" val="66908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fontScale="90000"/>
          </a:bodyPr>
          <a:lstStyle/>
          <a:p>
            <a:r>
              <a:rPr lang="en-IN" b="1" dirty="0">
                <a:solidFill>
                  <a:srgbClr val="5AC8FF"/>
                </a:solidFill>
                <a:latin typeface="Arial" panose="020B0604020202020204" pitchFamily="34" charset="0"/>
                <a:ea typeface="Times New Roman" panose="02020603050405020304" pitchFamily="18" charset="0"/>
              </a:rPr>
              <a:t>Prototype Model</a:t>
            </a:r>
            <a:endParaRPr lang="en-IN" dirty="0"/>
          </a:p>
        </p:txBody>
      </p:sp>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06582" y="1108364"/>
            <a:ext cx="10875818" cy="5403272"/>
          </a:xfrm>
          <a:prstGeom prst="rect">
            <a:avLst/>
          </a:prstGeom>
          <a:noFill/>
          <a:ln>
            <a:noFill/>
          </a:ln>
        </p:spPr>
      </p:pic>
    </p:spTree>
    <p:extLst>
      <p:ext uri="{BB962C8B-B14F-4D97-AF65-F5344CB8AC3E}">
        <p14:creationId xmlns:p14="http://schemas.microsoft.com/office/powerpoint/2010/main" val="349692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ts val="2400"/>
              </a:lnSpc>
              <a:spcBef>
                <a:spcPts val="0"/>
              </a:spcBef>
              <a:spcAft>
                <a:spcPts val="800"/>
              </a:spcAft>
            </a:pP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Where and when is the Prototyping </a:t>
            </a: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Model </a:t>
            </a: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applicable?</a:t>
            </a:r>
            <a:endParaRPr lang="en-IN" sz="2800" dirty="0">
              <a:effectLst/>
              <a:latin typeface="Calibri" panose="020F0502020204030204" pitchFamily="34" charset="0"/>
              <a:ea typeface="Calibri" panose="020F0502020204030204" pitchFamily="34" charset="0"/>
              <a:cs typeface="Raavi" panose="020B0502040204020203" pitchFamily="34" charset="0"/>
            </a:endParaRPr>
          </a:p>
        </p:txBody>
      </p:sp>
      <p:sp>
        <p:nvSpPr>
          <p:cNvPr id="3" name="Content Placeholder 2"/>
          <p:cNvSpPr>
            <a:spLocks noGrp="1"/>
          </p:cNvSpPr>
          <p:nvPr>
            <p:ph idx="1"/>
          </p:nvPr>
        </p:nvSpPr>
        <p:spPr/>
        <p:txBody>
          <a:bodyPr/>
          <a:lstStyle/>
          <a:p>
            <a:r>
              <a:rPr lang="en-IN" dirty="0"/>
              <a:t>Prototyping is applicable to online software system development where there is a high level of user interaction. For example,</a:t>
            </a:r>
          </a:p>
          <a:p>
            <a:pPr lvl="0"/>
            <a:r>
              <a:rPr lang="en-IN" dirty="0"/>
              <a:t>Systems that require users to fill out forms</a:t>
            </a:r>
          </a:p>
          <a:p>
            <a:pPr lvl="0"/>
            <a:r>
              <a:rPr lang="en-IN" dirty="0"/>
              <a:t>Software that requires lots of data processing</a:t>
            </a:r>
          </a:p>
          <a:p>
            <a:endParaRPr lang="en-IN" dirty="0"/>
          </a:p>
        </p:txBody>
      </p:sp>
    </p:spTree>
    <p:extLst>
      <p:ext uri="{BB962C8B-B14F-4D97-AF65-F5344CB8AC3E}">
        <p14:creationId xmlns:p14="http://schemas.microsoft.com/office/powerpoint/2010/main" val="262354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091" y="263235"/>
            <a:ext cx="11665527" cy="6470073"/>
          </a:xfrm>
          <a:prstGeom prst="rect">
            <a:avLst/>
          </a:prstGeom>
          <a:noFill/>
          <a:ln>
            <a:noFill/>
          </a:ln>
        </p:spPr>
      </p:pic>
    </p:spTree>
    <p:extLst>
      <p:ext uri="{BB962C8B-B14F-4D97-AF65-F5344CB8AC3E}">
        <p14:creationId xmlns:p14="http://schemas.microsoft.com/office/powerpoint/2010/main" val="411818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IN" b="1" dirty="0">
                <a:solidFill>
                  <a:srgbClr val="5AC8FF"/>
                </a:solidFill>
                <a:latin typeface="Arial" panose="020B0604020202020204" pitchFamily="34" charset="0"/>
                <a:ea typeface="Times New Roman" panose="02020603050405020304" pitchFamily="18" charset="0"/>
              </a:rPr>
              <a:t>Agile Model</a:t>
            </a:r>
            <a:endParaRPr lang="en-IN" dirty="0"/>
          </a:p>
        </p:txBody>
      </p:sp>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97527" y="1260764"/>
            <a:ext cx="10356273" cy="5250872"/>
          </a:xfrm>
          <a:prstGeom prst="rect">
            <a:avLst/>
          </a:prstGeom>
          <a:noFill/>
          <a:ln>
            <a:noFill/>
          </a:ln>
        </p:spPr>
      </p:pic>
    </p:spTree>
    <p:extLst>
      <p:ext uri="{BB962C8B-B14F-4D97-AF65-F5344CB8AC3E}">
        <p14:creationId xmlns:p14="http://schemas.microsoft.com/office/powerpoint/2010/main" val="327459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fontScale="90000"/>
          </a:bodyPr>
          <a:lstStyle/>
          <a:p>
            <a:pPr marL="0" marR="0">
              <a:lnSpc>
                <a:spcPts val="2400"/>
              </a:lnSpc>
              <a:spcBef>
                <a:spcPts val="0"/>
              </a:spcBef>
              <a:spcAft>
                <a:spcPts val="800"/>
              </a:spcAft>
            </a:pP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When can we use the Agile </a:t>
            </a: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Methodology</a:t>
            </a: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a:t>
            </a:r>
            <a:r>
              <a:rPr lang="en-IN" sz="2800" dirty="0" smtClean="0">
                <a:effectLst/>
                <a:latin typeface="Calibri" panose="020F0502020204030204" pitchFamily="34" charset="0"/>
                <a:ea typeface="Calibri" panose="020F0502020204030204" pitchFamily="34" charset="0"/>
                <a:cs typeface="Raavi" panose="020B0502040204020203" pitchFamily="34" charset="0"/>
              </a:rPr>
              <a:t/>
            </a:r>
            <a:br>
              <a:rPr lang="en-IN" sz="2800" dirty="0" smtClean="0">
                <a:effectLst/>
                <a:latin typeface="Calibri" panose="020F0502020204030204" pitchFamily="34" charset="0"/>
                <a:ea typeface="Calibri" panose="020F0502020204030204" pitchFamily="34" charset="0"/>
                <a:cs typeface="Raavi" panose="020B0502040204020203" pitchFamily="34" charset="0"/>
              </a:rPr>
            </a:br>
            <a:endParaRPr lang="en-IN" dirty="0"/>
          </a:p>
        </p:txBody>
      </p:sp>
      <p:sp>
        <p:nvSpPr>
          <p:cNvPr id="3" name="Content Placeholder 2"/>
          <p:cNvSpPr>
            <a:spLocks noGrp="1"/>
          </p:cNvSpPr>
          <p:nvPr>
            <p:ph idx="1"/>
          </p:nvPr>
        </p:nvSpPr>
        <p:spPr>
          <a:xfrm>
            <a:off x="838200" y="1413164"/>
            <a:ext cx="10515600" cy="4763799"/>
          </a:xfrm>
        </p:spPr>
        <p:txBody>
          <a:bodyPr>
            <a:normAutofit lnSpcReduction="10000"/>
          </a:bodyPr>
          <a:lstStyle/>
          <a:p>
            <a:pPr lvl="0"/>
            <a:r>
              <a:rPr lang="en-IN" dirty="0"/>
              <a:t>In small to medium-sized software projects</a:t>
            </a:r>
          </a:p>
          <a:p>
            <a:pPr lvl="0"/>
            <a:r>
              <a:rPr lang="en-IN" dirty="0"/>
              <a:t>To produce the required multiple variants of the product</a:t>
            </a:r>
          </a:p>
          <a:p>
            <a:pPr lvl="0"/>
            <a:r>
              <a:rPr lang="en-IN" dirty="0"/>
              <a:t>When you need to break down the development process into smaller parts – iterations</a:t>
            </a:r>
          </a:p>
          <a:p>
            <a:pPr lvl="0"/>
            <a:r>
              <a:rPr lang="en-IN" dirty="0"/>
              <a:t>When there’s a need for software delivery acceleration</a:t>
            </a:r>
          </a:p>
          <a:p>
            <a:pPr lvl="0"/>
            <a:r>
              <a:rPr lang="en-IN" dirty="0"/>
              <a:t>When the team needs to be flexible in changing priorities</a:t>
            </a:r>
          </a:p>
          <a:p>
            <a:pPr lvl="0"/>
            <a:r>
              <a:rPr lang="en-IN" dirty="0"/>
              <a:t>When the need is to enhance software quality, productivity, and predictability in delivery</a:t>
            </a:r>
          </a:p>
          <a:p>
            <a:pPr lvl="0"/>
            <a:r>
              <a:rPr lang="en-IN" dirty="0"/>
              <a:t>To promote project risk reduction and achieve cost reduction possibilities</a:t>
            </a:r>
          </a:p>
          <a:p>
            <a:pPr lvl="0"/>
            <a:r>
              <a:rPr lang="en-IN" dirty="0"/>
              <a:t>To manage the distributed teams effectively on the project</a:t>
            </a:r>
          </a:p>
        </p:txBody>
      </p:sp>
    </p:spTree>
    <p:extLst>
      <p:ext uri="{BB962C8B-B14F-4D97-AF65-F5344CB8AC3E}">
        <p14:creationId xmlns:p14="http://schemas.microsoft.com/office/powerpoint/2010/main" val="39272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 Software Development Models Comparison | Inoxoft.com">
            <a:hlinkClick r:id="rId2"/>
          </p:cNvPr>
          <p:cNvPicPr/>
          <p:nvPr/>
        </p:nvPicPr>
        <p:blipFill rotWithShape="1">
          <a:blip r:embed="rId3">
            <a:extLst>
              <a:ext uri="{28A0092B-C50C-407E-A947-70E740481C1C}">
                <a14:useLocalDpi xmlns:a14="http://schemas.microsoft.com/office/drawing/2010/main" val="0"/>
              </a:ext>
            </a:extLst>
          </a:blip>
          <a:srcRect l="12315" r="10409"/>
          <a:stretch/>
        </p:blipFill>
        <p:spPr bwMode="auto">
          <a:xfrm>
            <a:off x="637308" y="180110"/>
            <a:ext cx="11042073" cy="64700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230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fontScale="90000"/>
          </a:bodyPr>
          <a:lstStyle/>
          <a:p>
            <a:pPr marL="0" marR="0">
              <a:lnSpc>
                <a:spcPts val="2700"/>
              </a:lnSpc>
              <a:spcBef>
                <a:spcPts val="3600"/>
              </a:spcBef>
              <a:spcAft>
                <a:spcPts val="0"/>
              </a:spcAft>
            </a:pPr>
            <a:r>
              <a:rPr lang="en-IN" b="1" dirty="0">
                <a:solidFill>
                  <a:srgbClr val="5AC8FF"/>
                </a:solidFill>
                <a:latin typeface="Arial" panose="020B0604020202020204" pitchFamily="34" charset="0"/>
                <a:ea typeface="Times New Roman" panose="02020603050405020304" pitchFamily="18" charset="0"/>
                <a:cs typeface="Raavi" panose="020B0502040204020203" pitchFamily="34" charset="0"/>
              </a:rPr>
              <a:t>How to choose the SDLC Model that </a:t>
            </a:r>
            <a:r>
              <a:rPr lang="en-IN" b="1" dirty="0" smtClean="0">
                <a:solidFill>
                  <a:srgbClr val="5AC8FF"/>
                </a:solidFill>
                <a:latin typeface="Arial" panose="020B0604020202020204" pitchFamily="34" charset="0"/>
                <a:ea typeface="Times New Roman" panose="02020603050405020304" pitchFamily="18" charset="0"/>
                <a:cs typeface="Raavi" panose="020B0502040204020203" pitchFamily="34" charset="0"/>
              </a:rPr>
              <a:t/>
            </a:r>
            <a:br>
              <a:rPr lang="en-IN" b="1" dirty="0" smtClean="0">
                <a:solidFill>
                  <a:srgbClr val="5AC8FF"/>
                </a:solidFill>
                <a:latin typeface="Arial" panose="020B0604020202020204" pitchFamily="34" charset="0"/>
                <a:ea typeface="Times New Roman" panose="02020603050405020304" pitchFamily="18" charset="0"/>
                <a:cs typeface="Raavi" panose="020B0502040204020203" pitchFamily="34" charset="0"/>
              </a:rPr>
            </a:br>
            <a:r>
              <a:rPr lang="en-IN" b="1" dirty="0">
                <a:solidFill>
                  <a:srgbClr val="5AC8FF"/>
                </a:solidFill>
                <a:latin typeface="Arial" panose="020B0604020202020204" pitchFamily="34" charset="0"/>
                <a:ea typeface="Times New Roman" panose="02020603050405020304" pitchFamily="18" charset="0"/>
                <a:cs typeface="Raavi" panose="020B0502040204020203" pitchFamily="34" charset="0"/>
              </a:rPr>
              <a:t/>
            </a:r>
            <a:br>
              <a:rPr lang="en-IN" b="1" dirty="0">
                <a:solidFill>
                  <a:srgbClr val="5AC8FF"/>
                </a:solidFill>
                <a:latin typeface="Arial" panose="020B0604020202020204" pitchFamily="34" charset="0"/>
                <a:ea typeface="Times New Roman" panose="02020603050405020304" pitchFamily="18" charset="0"/>
                <a:cs typeface="Raavi" panose="020B0502040204020203" pitchFamily="34" charset="0"/>
              </a:rPr>
            </a:br>
            <a:r>
              <a:rPr lang="en-IN" b="1" dirty="0" smtClean="0">
                <a:solidFill>
                  <a:srgbClr val="5AC8FF"/>
                </a:solidFill>
                <a:latin typeface="Arial" panose="020B0604020202020204" pitchFamily="34" charset="0"/>
                <a:ea typeface="Times New Roman" panose="02020603050405020304" pitchFamily="18" charset="0"/>
                <a:cs typeface="Raavi" panose="020B0502040204020203" pitchFamily="34" charset="0"/>
              </a:rPr>
              <a:t>will </a:t>
            </a:r>
            <a:r>
              <a:rPr lang="en-IN" b="1" dirty="0">
                <a:solidFill>
                  <a:srgbClr val="5AC8FF"/>
                </a:solidFill>
                <a:latin typeface="Arial" panose="020B0604020202020204" pitchFamily="34" charset="0"/>
                <a:ea typeface="Times New Roman" panose="02020603050405020304" pitchFamily="18" charset="0"/>
                <a:cs typeface="Raavi" panose="020B0502040204020203" pitchFamily="34" charset="0"/>
              </a:rPr>
              <a:t>suit you best?</a:t>
            </a:r>
            <a:r>
              <a:rPr lang="en-IN" sz="2000" dirty="0" smtClean="0">
                <a:effectLst/>
                <a:latin typeface="Calibri" panose="020F0502020204030204" pitchFamily="34" charset="0"/>
                <a:ea typeface="Calibri" panose="020F0502020204030204" pitchFamily="34" charset="0"/>
                <a:cs typeface="Raavi" panose="020B0502040204020203" pitchFamily="34" charset="0"/>
              </a:rPr>
              <a:t/>
            </a:r>
            <a:br>
              <a:rPr lang="en-IN" sz="2000" dirty="0" smtClean="0">
                <a:effectLst/>
                <a:latin typeface="Calibri" panose="020F0502020204030204" pitchFamily="34" charset="0"/>
                <a:ea typeface="Calibri" panose="020F0502020204030204" pitchFamily="34" charset="0"/>
                <a:cs typeface="Raavi" panose="020B0502040204020203" pitchFamily="34" charset="0"/>
              </a:rPr>
            </a:br>
            <a:endParaRPr lang="en-IN" dirty="0"/>
          </a:p>
        </p:txBody>
      </p:sp>
      <p:sp>
        <p:nvSpPr>
          <p:cNvPr id="3" name="Content Placeholder 2"/>
          <p:cNvSpPr>
            <a:spLocks noGrp="1"/>
          </p:cNvSpPr>
          <p:nvPr>
            <p:ph idx="1"/>
          </p:nvPr>
        </p:nvSpPr>
        <p:spPr>
          <a:xfrm>
            <a:off x="838200" y="1648690"/>
            <a:ext cx="10515600" cy="4902345"/>
          </a:xfrm>
        </p:spPr>
        <p:txBody>
          <a:bodyPr>
            <a:normAutofit/>
          </a:bodyPr>
          <a:lstStyle/>
          <a:p>
            <a:r>
              <a:rPr lang="en-IN" dirty="0"/>
              <a:t>There is no right or wrong software development model if you approach the process of choosing one with several important steps.</a:t>
            </a:r>
            <a:endParaRPr lang="en-IN" sz="2000" dirty="0"/>
          </a:p>
          <a:p>
            <a:r>
              <a:rPr lang="en-IN" dirty="0"/>
              <a:t>Step 1: Look through all the existing software development models to understand which one is closer to your beliefs and principles as well as business needs.</a:t>
            </a:r>
            <a:endParaRPr lang="en-IN" sz="2000" dirty="0"/>
          </a:p>
          <a:p>
            <a:r>
              <a:rPr lang="en-IN" dirty="0"/>
              <a:t>Step 2: Are there any needs of Stakeholders you should listen to first? Hear out every stakeholder as they can make a difference to your final decision.</a:t>
            </a:r>
            <a:endParaRPr lang="en-IN" sz="2000" dirty="0"/>
          </a:p>
          <a:p>
            <a:endParaRPr lang="en-IN" dirty="0"/>
          </a:p>
        </p:txBody>
      </p:sp>
    </p:spTree>
    <p:extLst>
      <p:ext uri="{BB962C8B-B14F-4D97-AF65-F5344CB8AC3E}">
        <p14:creationId xmlns:p14="http://schemas.microsoft.com/office/powerpoint/2010/main" val="15022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164"/>
            <a:ext cx="10515600" cy="5525799"/>
          </a:xfrm>
        </p:spPr>
        <p:txBody>
          <a:bodyPr>
            <a:normAutofit lnSpcReduction="10000"/>
          </a:bodyPr>
          <a:lstStyle/>
          <a:p>
            <a:r>
              <a:rPr lang="en-IN" dirty="0" smtClean="0"/>
              <a:t>Step 3: Think about the acceptance criteria and try to answer the following questions:</a:t>
            </a:r>
            <a:endParaRPr lang="en-IN" sz="2000" dirty="0" smtClean="0"/>
          </a:p>
          <a:p>
            <a:pPr lvl="1"/>
            <a:r>
              <a:rPr lang="en-IN" dirty="0" smtClean="0"/>
              <a:t>Is the model suitable for the size of the team and their skills?</a:t>
            </a:r>
            <a:endParaRPr lang="en-IN" sz="1800" dirty="0" smtClean="0"/>
          </a:p>
          <a:p>
            <a:pPr lvl="1"/>
            <a:r>
              <a:rPr lang="en-IN" dirty="0" smtClean="0"/>
              <a:t>Is the model suitable for the technologies used in the project?</a:t>
            </a:r>
            <a:endParaRPr lang="en-IN" sz="1800" dirty="0" smtClean="0"/>
          </a:p>
          <a:p>
            <a:pPr lvl="1"/>
            <a:r>
              <a:rPr lang="en-IN" dirty="0" smtClean="0"/>
              <a:t>Is the model suitable for both the client and the stakeholders?</a:t>
            </a:r>
            <a:endParaRPr lang="en-IN" sz="1800" dirty="0" smtClean="0"/>
          </a:p>
          <a:p>
            <a:pPr lvl="1"/>
            <a:r>
              <a:rPr lang="en-IN" dirty="0" smtClean="0"/>
              <a:t>Is the model suitable for the project size and its complexity?</a:t>
            </a:r>
            <a:endParaRPr lang="en-IN" sz="1800" dirty="0" smtClean="0"/>
          </a:p>
          <a:p>
            <a:pPr lvl="1"/>
            <a:r>
              <a:rPr lang="en-IN" dirty="0" smtClean="0"/>
              <a:t>Is there a project risk if we choose this model?</a:t>
            </a:r>
            <a:endParaRPr lang="en-IN" sz="1800" dirty="0" smtClean="0"/>
          </a:p>
          <a:p>
            <a:pPr lvl="1"/>
            <a:r>
              <a:rPr lang="en-IN" dirty="0" smtClean="0"/>
              <a:t>Are there going to be any changes in the process of product development?</a:t>
            </a:r>
            <a:endParaRPr lang="en-IN" sz="1800" dirty="0" smtClean="0"/>
          </a:p>
          <a:p>
            <a:pPr lvl="1"/>
            <a:r>
              <a:rPr lang="en-IN" dirty="0" smtClean="0"/>
              <a:t>Are the requirements fixed or flexible and may emerge during production?</a:t>
            </a:r>
            <a:endParaRPr lang="en-IN" sz="1800" dirty="0" smtClean="0"/>
          </a:p>
          <a:p>
            <a:r>
              <a:rPr lang="en-IN" dirty="0" smtClean="0"/>
              <a:t>Step 4: Decide which model fits your intentions</a:t>
            </a:r>
            <a:endParaRPr lang="en-IN" sz="2000" dirty="0" smtClean="0"/>
          </a:p>
          <a:p>
            <a:r>
              <a:rPr lang="en-IN" dirty="0" smtClean="0"/>
              <a:t>Step 5: Optimize the model according to your project</a:t>
            </a:r>
            <a:endParaRPr lang="en-IN" sz="2000" dirty="0" smtClean="0"/>
          </a:p>
          <a:p>
            <a:r>
              <a:rPr lang="en-IN" dirty="0" smtClean="0"/>
              <a:t>Now, as you have acknowledged all the project development nuances and found the model that will make a performance boost – select it and proceed with the product development.</a:t>
            </a:r>
            <a:endParaRPr lang="en-IN" sz="2000" dirty="0" smtClean="0"/>
          </a:p>
          <a:p>
            <a:endParaRPr lang="en-IN" dirty="0"/>
          </a:p>
        </p:txBody>
      </p:sp>
    </p:spTree>
    <p:extLst>
      <p:ext uri="{BB962C8B-B14F-4D97-AF65-F5344CB8AC3E}">
        <p14:creationId xmlns:p14="http://schemas.microsoft.com/office/powerpoint/2010/main" val="163658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28255" y="346364"/>
            <a:ext cx="10515600" cy="6386945"/>
          </a:xfrm>
          <a:prstGeom prst="rect">
            <a:avLst/>
          </a:prstGeom>
          <a:noFill/>
          <a:ln>
            <a:noFill/>
          </a:ln>
        </p:spPr>
      </p:pic>
    </p:spTree>
    <p:extLst>
      <p:ext uri="{BB962C8B-B14F-4D97-AF65-F5344CB8AC3E}">
        <p14:creationId xmlns:p14="http://schemas.microsoft.com/office/powerpoint/2010/main" val="389458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fontScale="90000"/>
          </a:bodyPr>
          <a:lstStyle/>
          <a:p>
            <a:r>
              <a:rPr lang="en-IN" dirty="0"/>
              <a:t>Examples of various software developed using different process models:</a:t>
            </a:r>
            <a:br>
              <a:rPr lang="en-IN" dirty="0"/>
            </a:br>
            <a:endParaRPr lang="en-IN" dirty="0"/>
          </a:p>
        </p:txBody>
      </p:sp>
      <p:sp>
        <p:nvSpPr>
          <p:cNvPr id="3" name="Content Placeholder 2"/>
          <p:cNvSpPr>
            <a:spLocks noGrp="1"/>
          </p:cNvSpPr>
          <p:nvPr>
            <p:ph idx="1"/>
          </p:nvPr>
        </p:nvSpPr>
        <p:spPr>
          <a:xfrm>
            <a:off x="838200" y="1233056"/>
            <a:ext cx="10515600" cy="4943907"/>
          </a:xfrm>
        </p:spPr>
        <p:txBody>
          <a:bodyPr>
            <a:normAutofit lnSpcReduction="10000"/>
          </a:bodyPr>
          <a:lstStyle/>
          <a:p>
            <a:r>
              <a:rPr lang="en-IN" dirty="0"/>
              <a:t>Waterfall model was used to develop enterprise applications like Customer Relationship Management (CRM) systems, Human Resource Management Systems (HRMS), Supply Chain Management Systems, Inventory Management Systems, Point of Sales (POS) systems for Retail chains etc</a:t>
            </a:r>
            <a:r>
              <a:rPr lang="en-IN" dirty="0" smtClean="0"/>
              <a:t>.</a:t>
            </a:r>
          </a:p>
          <a:p>
            <a:r>
              <a:rPr lang="en-IN" dirty="0"/>
              <a:t>Typically, online systems, web interfaces have a very high amount of interaction with end users, are best suited for Prototype model. It might take a while for a system to be built that allows ease of use and needs minimal training for the end user.</a:t>
            </a:r>
          </a:p>
          <a:p>
            <a:r>
              <a:rPr lang="en-IN" dirty="0"/>
              <a:t>WhatsApp, Windows, MS Office all are the examples of incremental model as day to day requirements change people want something better so they again analyse the requirement and repeat the SDLC process</a:t>
            </a:r>
          </a:p>
          <a:p>
            <a:endParaRPr lang="en-IN" dirty="0"/>
          </a:p>
        </p:txBody>
      </p:sp>
    </p:spTree>
    <p:extLst>
      <p:ext uri="{BB962C8B-B14F-4D97-AF65-F5344CB8AC3E}">
        <p14:creationId xmlns:p14="http://schemas.microsoft.com/office/powerpoint/2010/main" val="1764298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309"/>
            <a:ext cx="10515600" cy="5539654"/>
          </a:xfrm>
        </p:spPr>
        <p:txBody>
          <a:bodyPr>
            <a:normAutofit lnSpcReduction="10000"/>
          </a:bodyPr>
          <a:lstStyle/>
          <a:p>
            <a:r>
              <a:rPr lang="en-IN" dirty="0"/>
              <a:t>V-model example: embedded system for elevator, military projects </a:t>
            </a:r>
            <a:r>
              <a:rPr lang="en-IN" dirty="0" smtClean="0"/>
              <a:t>etc. A </a:t>
            </a:r>
            <a:r>
              <a:rPr lang="en-IN" dirty="0"/>
              <a:t>good example of the V-model used in the automotive software realm is the ECU development process as outlined by D-Space 10. In the automotive industry, it is common to test how a specific module of a system will function when possibly a number of the other components of the system (both hardware and software) have not been built yet. </a:t>
            </a:r>
            <a:endParaRPr lang="en-IN" dirty="0" smtClean="0"/>
          </a:p>
          <a:p>
            <a:endParaRPr lang="en-IN" dirty="0" smtClean="0"/>
          </a:p>
          <a:p>
            <a:r>
              <a:rPr lang="en-IN" dirty="0"/>
              <a:t>Example of Software delivered using agile </a:t>
            </a:r>
            <a:r>
              <a:rPr lang="en-IN" dirty="0" smtClean="0"/>
              <a:t>methodology</a:t>
            </a:r>
            <a:r>
              <a:rPr lang="en-IN" dirty="0"/>
              <a:t> </a:t>
            </a:r>
            <a:r>
              <a:rPr lang="en-IN" dirty="0" smtClean="0"/>
              <a:t>:</a:t>
            </a:r>
            <a:endParaRPr lang="en-IN" dirty="0"/>
          </a:p>
          <a:p>
            <a:pPr lvl="1"/>
            <a:r>
              <a:rPr lang="en-IN" dirty="0"/>
              <a:t>Siemens </a:t>
            </a:r>
            <a:r>
              <a:rPr lang="en-IN" dirty="0" err="1"/>
              <a:t>Teamplay</a:t>
            </a:r>
            <a:r>
              <a:rPr lang="en-IN" dirty="0"/>
              <a:t> applications for medical software</a:t>
            </a:r>
          </a:p>
          <a:p>
            <a:pPr lvl="1"/>
            <a:r>
              <a:rPr lang="en-IN" dirty="0"/>
              <a:t>The UK Government (HMRC) tax platform</a:t>
            </a:r>
          </a:p>
          <a:p>
            <a:pPr lvl="1"/>
            <a:r>
              <a:rPr lang="en-IN" dirty="0"/>
              <a:t>Network International’s payment gateway</a:t>
            </a:r>
          </a:p>
          <a:p>
            <a:pPr lvl="1"/>
            <a:r>
              <a:rPr lang="en-IN" dirty="0"/>
              <a:t>Netflix systems</a:t>
            </a:r>
          </a:p>
          <a:p>
            <a:pPr lvl="1"/>
            <a:r>
              <a:rPr lang="en-IN" dirty="0"/>
              <a:t>Spotify systems</a:t>
            </a:r>
          </a:p>
          <a:p>
            <a:endParaRPr lang="en-IN" dirty="0"/>
          </a:p>
        </p:txBody>
      </p:sp>
    </p:spTree>
    <p:extLst>
      <p:ext uri="{BB962C8B-B14F-4D97-AF65-F5344CB8AC3E}">
        <p14:creationId xmlns:p14="http://schemas.microsoft.com/office/powerpoint/2010/main" val="384353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857"/>
          </a:xfrm>
        </p:spPr>
        <p:txBody>
          <a:bodyPr>
            <a:normAutofit fontScale="90000"/>
          </a:bodyPr>
          <a:lstStyle/>
          <a:p>
            <a:r>
              <a:rPr lang="en-IN" b="1" dirty="0">
                <a:solidFill>
                  <a:srgbClr val="5AC8FF"/>
                </a:solidFill>
                <a:latin typeface="Arial" panose="020B0604020202020204" pitchFamily="34" charset="0"/>
                <a:ea typeface="Times New Roman" panose="02020603050405020304" pitchFamily="18" charset="0"/>
              </a:rPr>
              <a:t>Waterfall Model</a:t>
            </a:r>
            <a:endParaRPr lang="en-IN" dirty="0"/>
          </a:p>
        </p:txBody>
      </p:sp>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11382"/>
            <a:ext cx="10799618" cy="5694218"/>
          </a:xfrm>
          <a:prstGeom prst="rect">
            <a:avLst/>
          </a:prstGeom>
          <a:noFill/>
          <a:ln>
            <a:noFill/>
          </a:ln>
        </p:spPr>
      </p:pic>
    </p:spTree>
    <p:extLst>
      <p:ext uri="{BB962C8B-B14F-4D97-AF65-F5344CB8AC3E}">
        <p14:creationId xmlns:p14="http://schemas.microsoft.com/office/powerpoint/2010/main" val="345999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normAutofit fontScale="90000"/>
          </a:bodyPr>
          <a:lstStyle/>
          <a:p>
            <a:pPr marL="0" marR="0">
              <a:lnSpc>
                <a:spcPts val="2400"/>
              </a:lnSpc>
              <a:spcBef>
                <a:spcPts val="3600"/>
              </a:spcBef>
              <a:spcAft>
                <a:spcPts val="800"/>
              </a:spcAft>
            </a:pP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What factors contribute to </a:t>
            </a: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choosing</a:t>
            </a:r>
            <a:b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
            </a:r>
            <a:b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br>
            <a:r>
              <a:rPr lang="en-IN" b="1" dirty="0" smtClean="0">
                <a:solidFill>
                  <a:srgbClr val="5A6F79"/>
                </a:solidFill>
                <a:latin typeface="Arial" panose="020B0604020202020204" pitchFamily="34" charset="0"/>
                <a:ea typeface="Times New Roman" panose="02020603050405020304" pitchFamily="18" charset="0"/>
                <a:cs typeface="Raavi" panose="020B0502040204020203" pitchFamily="34" charset="0"/>
              </a:rPr>
              <a:t> </a:t>
            </a:r>
            <a:r>
              <a:rPr lang="en-IN" b="1" dirty="0">
                <a:solidFill>
                  <a:srgbClr val="5A6F79"/>
                </a:solidFill>
                <a:latin typeface="Arial" panose="020B0604020202020204" pitchFamily="34" charset="0"/>
                <a:ea typeface="Times New Roman" panose="02020603050405020304" pitchFamily="18" charset="0"/>
                <a:cs typeface="Raavi" panose="020B0502040204020203" pitchFamily="34" charset="0"/>
              </a:rPr>
              <a:t>the Waterfall approach?</a:t>
            </a:r>
            <a:endParaRPr lang="en-IN" sz="2800" dirty="0">
              <a:effectLst/>
              <a:latin typeface="Calibri" panose="020F0502020204030204" pitchFamily="34" charset="0"/>
              <a:ea typeface="Calibri" panose="020F0502020204030204" pitchFamily="34" charset="0"/>
              <a:cs typeface="Raavi" panose="020B0502040204020203" pitchFamily="34" charset="0"/>
            </a:endParaRPr>
          </a:p>
        </p:txBody>
      </p:sp>
      <p:sp>
        <p:nvSpPr>
          <p:cNvPr id="3" name="Content Placeholder 2"/>
          <p:cNvSpPr>
            <a:spLocks noGrp="1"/>
          </p:cNvSpPr>
          <p:nvPr>
            <p:ph idx="1"/>
          </p:nvPr>
        </p:nvSpPr>
        <p:spPr>
          <a:xfrm>
            <a:off x="838200" y="1607129"/>
            <a:ext cx="10515600" cy="4985471"/>
          </a:xfrm>
        </p:spPr>
        <p:txBody>
          <a:bodyPr/>
          <a:lstStyle/>
          <a:p>
            <a:pPr lvl="0"/>
            <a:r>
              <a:rPr lang="en-IN" dirty="0"/>
              <a:t>Short-term projects</a:t>
            </a:r>
          </a:p>
          <a:p>
            <a:pPr lvl="0"/>
            <a:r>
              <a:rPr lang="en-IN" dirty="0"/>
              <a:t>Clear, fixed, and well-documented requirements</a:t>
            </a:r>
          </a:p>
          <a:p>
            <a:pPr lvl="0"/>
            <a:r>
              <a:rPr lang="en-IN" dirty="0"/>
              <a:t>Static technology that is understood</a:t>
            </a:r>
          </a:p>
          <a:p>
            <a:pPr lvl="0"/>
            <a:r>
              <a:rPr lang="en-IN" dirty="0"/>
              <a:t>Stable product definition</a:t>
            </a:r>
          </a:p>
          <a:p>
            <a:pPr lvl="0"/>
            <a:r>
              <a:rPr lang="en-IN" dirty="0"/>
              <a:t>A variety of resources for product support</a:t>
            </a:r>
          </a:p>
          <a:p>
            <a:pPr lvl="0"/>
            <a:r>
              <a:rPr lang="en-IN" dirty="0"/>
              <a:t>Low Product Owner Involvement</a:t>
            </a:r>
          </a:p>
          <a:p>
            <a:pPr lvl="0"/>
            <a:r>
              <a:rPr lang="en-IN" dirty="0"/>
              <a:t>Strictly-set timeline</a:t>
            </a:r>
          </a:p>
          <a:p>
            <a:pPr lvl="0"/>
            <a:r>
              <a:rPr lang="en-IN" dirty="0"/>
              <a:t>Fixed budget that cannot be changed</a:t>
            </a:r>
          </a:p>
        </p:txBody>
      </p:sp>
    </p:spTree>
    <p:extLst>
      <p:ext uri="{BB962C8B-B14F-4D97-AF65-F5344CB8AC3E}">
        <p14:creationId xmlns:p14="http://schemas.microsoft.com/office/powerpoint/2010/main" val="171889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28971" y="311351"/>
            <a:ext cx="10881360" cy="6217920"/>
          </a:xfrm>
          <a:prstGeom prst="rect">
            <a:avLst/>
          </a:prstGeom>
          <a:noFill/>
          <a:ln>
            <a:noFill/>
          </a:ln>
        </p:spPr>
      </p:pic>
    </p:spTree>
    <p:extLst>
      <p:ext uri="{BB962C8B-B14F-4D97-AF65-F5344CB8AC3E}">
        <p14:creationId xmlns:p14="http://schemas.microsoft.com/office/powerpoint/2010/main" val="381156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1161"/>
            <a:ext cx="10515600" cy="1325563"/>
          </a:xfrm>
        </p:spPr>
        <p:txBody>
          <a:bodyPr/>
          <a:lstStyle/>
          <a:p>
            <a:r>
              <a:rPr lang="en-IN" b="1" dirty="0">
                <a:solidFill>
                  <a:srgbClr val="5AC8FF"/>
                </a:solidFill>
                <a:latin typeface="Arial" panose="020B0604020202020204" pitchFamily="34" charset="0"/>
                <a:ea typeface="Times New Roman" panose="02020603050405020304" pitchFamily="18" charset="0"/>
              </a:rPr>
              <a:t>Incremental Model</a:t>
            </a:r>
            <a:endParaRPr lang="en-IN" dirty="0"/>
          </a:p>
        </p:txBody>
      </p:sp>
      <p:pic>
        <p:nvPicPr>
          <p:cNvPr id="4" name="Picture 3" descr="7 Software Development Models Comparison | Inoxoft.com">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199" y="1136938"/>
            <a:ext cx="10058400" cy="5486400"/>
          </a:xfrm>
          <a:prstGeom prst="rect">
            <a:avLst/>
          </a:prstGeom>
          <a:noFill/>
          <a:ln>
            <a:noFill/>
          </a:ln>
        </p:spPr>
      </p:pic>
    </p:spTree>
    <p:extLst>
      <p:ext uri="{BB962C8B-B14F-4D97-AF65-F5344CB8AC3E}">
        <p14:creationId xmlns:p14="http://schemas.microsoft.com/office/powerpoint/2010/main" val="167612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IN" sz="4000" b="1" dirty="0">
                <a:solidFill>
                  <a:srgbClr val="5AC8FF"/>
                </a:solidFill>
                <a:latin typeface="Arial" panose="020B0604020202020204" pitchFamily="34" charset="0"/>
                <a:ea typeface="Times New Roman" panose="02020603050405020304" pitchFamily="18" charset="0"/>
              </a:rPr>
              <a:t>Where is the Incremental Model applicable in software development?</a:t>
            </a:r>
          </a:p>
        </p:txBody>
      </p:sp>
      <p:sp>
        <p:nvSpPr>
          <p:cNvPr id="3" name="Content Placeholder 2"/>
          <p:cNvSpPr>
            <a:spLocks noGrp="1"/>
          </p:cNvSpPr>
          <p:nvPr>
            <p:ph idx="1"/>
          </p:nvPr>
        </p:nvSpPr>
        <p:spPr>
          <a:xfrm>
            <a:off x="838200" y="1690255"/>
            <a:ext cx="10515600" cy="4876800"/>
          </a:xfrm>
        </p:spPr>
        <p:txBody>
          <a:bodyPr/>
          <a:lstStyle/>
          <a:p>
            <a:pPr lvl="0"/>
            <a:r>
              <a:rPr lang="en-IN"/>
              <a:t>System requirements are clearly defined and fully understood</a:t>
            </a:r>
          </a:p>
          <a:p>
            <a:pPr lvl="0"/>
            <a:r>
              <a:rPr lang="en-IN"/>
              <a:t>Additional requirements can occur with time</a:t>
            </a:r>
          </a:p>
          <a:p>
            <a:pPr lvl="0"/>
            <a:r>
              <a:rPr lang="en-IN"/>
              <a:t>When the team learns new technology and works on the project simultaneously</a:t>
            </a:r>
          </a:p>
          <a:p>
            <a:pPr lvl="0"/>
            <a:r>
              <a:rPr lang="en-IN"/>
              <a:t>Specific resources are to be used only when they are required for specific iterations according to the contract</a:t>
            </a:r>
          </a:p>
          <a:p>
            <a:pPr lvl="0"/>
            <a:r>
              <a:rPr lang="en-IN"/>
              <a:t>When the business goals might change in the future due to high-risk features</a:t>
            </a:r>
          </a:p>
        </p:txBody>
      </p:sp>
    </p:spTree>
    <p:extLst>
      <p:ext uri="{BB962C8B-B14F-4D97-AF65-F5344CB8AC3E}">
        <p14:creationId xmlns:p14="http://schemas.microsoft.com/office/powerpoint/2010/main" val="156063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 Software Development Models Comparison | Inoxoft.com">
            <a:hlinkClick r:id="rId2"/>
          </p:cNvPr>
          <p:cNvPicPr/>
          <p:nvPr/>
        </p:nvPicPr>
        <p:blipFill rotWithShape="1">
          <a:blip r:embed="rId3">
            <a:extLst>
              <a:ext uri="{28A0092B-C50C-407E-A947-70E740481C1C}">
                <a14:useLocalDpi xmlns:a14="http://schemas.microsoft.com/office/drawing/2010/main" val="0"/>
              </a:ext>
            </a:extLst>
          </a:blip>
          <a:srcRect l="8837" r="18140"/>
          <a:stretch/>
        </p:blipFill>
        <p:spPr bwMode="auto">
          <a:xfrm>
            <a:off x="207819" y="0"/>
            <a:ext cx="11540836" cy="6857999"/>
          </a:xfrm>
          <a:prstGeom prst="rect">
            <a:avLst/>
          </a:prstGeom>
          <a:noFill/>
          <a:ln>
            <a:noFill/>
          </a:ln>
        </p:spPr>
      </p:pic>
    </p:spTree>
    <p:extLst>
      <p:ext uri="{BB962C8B-B14F-4D97-AF65-F5344CB8AC3E}">
        <p14:creationId xmlns:p14="http://schemas.microsoft.com/office/powerpoint/2010/main" val="328980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0002"/>
          </a:xfrm>
        </p:spPr>
        <p:txBody>
          <a:bodyPr>
            <a:normAutofit fontScale="90000"/>
          </a:bodyPr>
          <a:lstStyle/>
          <a:p>
            <a:r>
              <a:rPr lang="en-IN" b="1" dirty="0">
                <a:solidFill>
                  <a:srgbClr val="5AC8FF"/>
                </a:solidFill>
                <a:latin typeface="Arial" panose="020B0604020202020204" pitchFamily="34" charset="0"/>
                <a:ea typeface="Times New Roman" panose="02020603050405020304" pitchFamily="18" charset="0"/>
              </a:rPr>
              <a:t>V-shaped Model</a:t>
            </a:r>
            <a:endParaRPr lang="en-IN" dirty="0"/>
          </a:p>
        </p:txBody>
      </p:sp>
      <p:pic>
        <p:nvPicPr>
          <p:cNvPr id="4" name="Picture 3" descr="7 Software Development Models Comparison | Inoxoft.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92728" y="845128"/>
            <a:ext cx="10945090" cy="5735781"/>
          </a:xfrm>
          <a:prstGeom prst="rect">
            <a:avLst/>
          </a:prstGeom>
          <a:noFill/>
          <a:ln>
            <a:noFill/>
          </a:ln>
        </p:spPr>
      </p:pic>
    </p:spTree>
    <p:extLst>
      <p:ext uri="{BB962C8B-B14F-4D97-AF65-F5344CB8AC3E}">
        <p14:creationId xmlns:p14="http://schemas.microsoft.com/office/powerpoint/2010/main" val="1049471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761</Words>
  <Application>Microsoft Office PowerPoint</Application>
  <PresentationFormat>Widescreen</PresentationFormat>
  <Paragraphs>68</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Raavi</vt:lpstr>
      <vt:lpstr>Times New Roman</vt:lpstr>
      <vt:lpstr>Office Theme</vt:lpstr>
      <vt:lpstr>SOFTWARE DEVELOPMENT MODELS COMPARISON: </vt:lpstr>
      <vt:lpstr>PowerPoint Presentation</vt:lpstr>
      <vt:lpstr>Waterfall Model</vt:lpstr>
      <vt:lpstr>What factors contribute to choosing   the Waterfall approach?</vt:lpstr>
      <vt:lpstr>PowerPoint Presentation</vt:lpstr>
      <vt:lpstr>Incremental Model</vt:lpstr>
      <vt:lpstr>Where is the Incremental Model applicable in software development?</vt:lpstr>
      <vt:lpstr>PowerPoint Presentation</vt:lpstr>
      <vt:lpstr>V-shaped Model</vt:lpstr>
      <vt:lpstr>When to implement the V-Shaped   Model?</vt:lpstr>
      <vt:lpstr>PowerPoint Presentation</vt:lpstr>
      <vt:lpstr>Prototype Model</vt:lpstr>
      <vt:lpstr>Where and when is the Prototyping   Model applicable?</vt:lpstr>
      <vt:lpstr>PowerPoint Presentation</vt:lpstr>
      <vt:lpstr>Agile Model</vt:lpstr>
      <vt:lpstr>When can we use the Agile   Methodology? </vt:lpstr>
      <vt:lpstr>PowerPoint Presentation</vt:lpstr>
      <vt:lpstr>How to choose the SDLC Model that   will suit you best? </vt:lpstr>
      <vt:lpstr>PowerPoint Presentation</vt:lpstr>
      <vt:lpstr>Examples of various software developed using different process models: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MODELS COMPARISON: </dc:title>
  <dc:creator>parveen salan</dc:creator>
  <cp:lastModifiedBy>parveen salan</cp:lastModifiedBy>
  <cp:revision>12</cp:revision>
  <dcterms:created xsi:type="dcterms:W3CDTF">2022-09-17T08:29:30Z</dcterms:created>
  <dcterms:modified xsi:type="dcterms:W3CDTF">2022-09-18T09:11:50Z</dcterms:modified>
</cp:coreProperties>
</file>