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43"/>
  </p:notesMasterIdLst>
  <p:handoutMasterIdLst>
    <p:handoutMasterId r:id="rId44"/>
  </p:handoutMasterIdLst>
  <p:sldIdLst>
    <p:sldId id="269" r:id="rId2"/>
    <p:sldId id="354" r:id="rId3"/>
    <p:sldId id="361" r:id="rId4"/>
    <p:sldId id="362" r:id="rId5"/>
    <p:sldId id="363" r:id="rId6"/>
    <p:sldId id="365" r:id="rId7"/>
    <p:sldId id="397" r:id="rId8"/>
    <p:sldId id="366" r:id="rId9"/>
    <p:sldId id="371" r:id="rId10"/>
    <p:sldId id="367" r:id="rId11"/>
    <p:sldId id="380" r:id="rId12"/>
    <p:sldId id="401" r:id="rId13"/>
    <p:sldId id="377" r:id="rId14"/>
    <p:sldId id="403" r:id="rId15"/>
    <p:sldId id="378" r:id="rId16"/>
    <p:sldId id="404" r:id="rId17"/>
    <p:sldId id="373" r:id="rId18"/>
    <p:sldId id="405" r:id="rId19"/>
    <p:sldId id="374" r:id="rId20"/>
    <p:sldId id="382" r:id="rId21"/>
    <p:sldId id="402" r:id="rId22"/>
    <p:sldId id="375" r:id="rId23"/>
    <p:sldId id="376" r:id="rId24"/>
    <p:sldId id="383" r:id="rId25"/>
    <p:sldId id="385" r:id="rId26"/>
    <p:sldId id="386" r:id="rId27"/>
    <p:sldId id="388" r:id="rId28"/>
    <p:sldId id="387" r:id="rId29"/>
    <p:sldId id="389" r:id="rId30"/>
    <p:sldId id="390" r:id="rId31"/>
    <p:sldId id="391" r:id="rId32"/>
    <p:sldId id="392" r:id="rId33"/>
    <p:sldId id="393" r:id="rId34"/>
    <p:sldId id="394" r:id="rId35"/>
    <p:sldId id="396" r:id="rId36"/>
    <p:sldId id="398" r:id="rId37"/>
    <p:sldId id="399" r:id="rId38"/>
    <p:sldId id="400" r:id="rId39"/>
    <p:sldId id="406" r:id="rId40"/>
    <p:sldId id="407" r:id="rId41"/>
    <p:sldId id="35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08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OBJECT ORIENTED PROGRAMMING USING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CAP444</a:t>
            </a:r>
            <a:br>
              <a:rPr lang="en-US" dirty="0"/>
            </a:br>
            <a:r>
              <a:rPr lang="en-US" dirty="0"/>
              <a:t>OBJECT ORIENTED PROGRAMMING USING C++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Unit5</a:t>
            </a:r>
          </a:p>
        </p:txBody>
      </p:sp>
      <p:pic>
        <p:nvPicPr>
          <p:cNvPr id="20482" name="Picture 2" descr="C++ APK 1.10.1 - download free apk from APKSum">
            <a:extLst>
              <a:ext uri="{FF2B5EF4-FFF2-40B4-BE49-F238E27FC236}">
                <a16:creationId xmlns="" xmlns:a16="http://schemas.microsoft.com/office/drawing/2014/main" id="{B5E672F1-6BC3-4B9B-87BB-D607A2AA3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49580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0257B5-FD97-4F5F-B2A4-0C9FFDA3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Class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C1BD96-49B4-498F-A130-0638A8DB2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template :</a:t>
            </a:r>
          </a:p>
          <a:p>
            <a:pPr marL="0" indent="0">
              <a:buNone/>
            </a:pPr>
            <a:r>
              <a:rPr lang="en-US" dirty="0"/>
              <a:t>To create class in generic form.</a:t>
            </a:r>
          </a:p>
          <a:p>
            <a:pPr marL="0" indent="0">
              <a:buNone/>
            </a:pPr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template &lt;class type&gt;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5886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5683602-B2AE-4267-A950-FC25B230C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will be out put?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template&lt;class T&gt;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  public: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A(){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&lt;&lt;"Created";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~A(){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&lt;&lt;"Destroyed";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int main()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A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return 0;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2A9815C-0CDA-4467-9E57-2C6F73003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533400"/>
            <a:ext cx="4038600" cy="5592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A: Created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B. Destroyed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C. </a:t>
            </a:r>
            <a:r>
              <a:rPr lang="en-US" dirty="0" err="1"/>
              <a:t>CreatedDestroyed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D. Compilation Error</a:t>
            </a:r>
          </a:p>
        </p:txBody>
      </p:sp>
    </p:spTree>
    <p:extLst>
      <p:ext uri="{BB962C8B-B14F-4D97-AF65-F5344CB8AC3E}">
        <p14:creationId xmlns:p14="http://schemas.microsoft.com/office/powerpoint/2010/main" val="650663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5683602-B2AE-4267-A950-FC25B230C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will be out put?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template&lt;class T&gt;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  public: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A(){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&lt;&lt;"Created";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~A(){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&lt;&lt;"Destroyed";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int main()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A &lt;int&gt;a;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return 0;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2A9815C-0CDA-4467-9E57-2C6F73003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533400"/>
            <a:ext cx="4038600" cy="5592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A: Created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B. Destroyed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C. </a:t>
            </a:r>
            <a:r>
              <a:rPr lang="en-US" dirty="0" err="1"/>
              <a:t>CreatedDestroyed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D. Compilation Error</a:t>
            </a:r>
          </a:p>
        </p:txBody>
      </p:sp>
    </p:spTree>
    <p:extLst>
      <p:ext uri="{BB962C8B-B14F-4D97-AF65-F5344CB8AC3E}">
        <p14:creationId xmlns:p14="http://schemas.microsoft.com/office/powerpoint/2010/main" val="3753827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13181D-26E4-4138-8176-AF1880FF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b="0" i="0" u="none" strike="noStrike" baseline="0" dirty="0">
                <a:latin typeface="Verdana" panose="020B0604030504040204" pitchFamily="34" charset="0"/>
              </a:rPr>
              <a:t/>
            </a:r>
            <a:br>
              <a:rPr lang="en-US" sz="3600" b="0" i="0" u="none" strike="noStrike" baseline="0" dirty="0">
                <a:latin typeface="Verdana" panose="020B0604030504040204" pitchFamily="34" charset="0"/>
              </a:rPr>
            </a:br>
            <a:r>
              <a:rPr lang="en-US" sz="3600" i="0" u="none" strike="noStrike" baseline="0" dirty="0">
                <a:solidFill>
                  <a:srgbClr val="FF0000"/>
                </a:solidFill>
                <a:latin typeface="Verdana" panose="020B0604030504040204" pitchFamily="34" charset="0"/>
              </a:rPr>
              <a:t>overloading of function template</a:t>
            </a:r>
            <a:r>
              <a:rPr lang="en-US" sz="3600" b="0" i="0" u="none" strike="noStrike" baseline="0" dirty="0">
                <a:latin typeface="Verdana" panose="020B0604030504040204" pitchFamily="34" charset="0"/>
              </a:rPr>
              <a:t/>
            </a:r>
            <a:br>
              <a:rPr lang="en-US" sz="3600" b="0" i="0" u="none" strike="noStrike" baseline="0" dirty="0">
                <a:latin typeface="Verdana" panose="020B0604030504040204" pitchFamily="34" charset="0"/>
              </a:rPr>
            </a:b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CD0206-E442-4211-B7EF-9BA3FACA2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Function template also can be overload </a:t>
            </a:r>
          </a:p>
          <a:p>
            <a:pPr algn="just"/>
            <a:r>
              <a:rPr lang="en-US" sz="3000" dirty="0"/>
              <a:t>Same function name with different signature</a:t>
            </a:r>
          </a:p>
          <a:p>
            <a:pPr marL="0" indent="0" algn="just">
              <a:buNone/>
            </a:pPr>
            <a:r>
              <a:rPr lang="en-US" sz="3000" dirty="0"/>
              <a:t>is called function overloading and same thing we can apply for template also.</a:t>
            </a:r>
          </a:p>
          <a:p>
            <a:pPr marL="0" indent="0" algn="just">
              <a:buNone/>
            </a:pPr>
            <a:r>
              <a:rPr lang="en-US" sz="3000" dirty="0"/>
              <a:t>For example there is a template function for insert which take one parameter and with the same name insert we can create one more template with two parameters. 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98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E79F6ED-FD15-4AE7-809A-2B4C9FA0E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What is the output of this program?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#include&lt;iostream&gt;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#include&lt;string&gt;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using namespace std;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template &lt;</a:t>
            </a:r>
            <a:r>
              <a:rPr lang="en-US" dirty="0" err="1">
                <a:solidFill>
                  <a:schemeClr val="tx1"/>
                </a:solidFill>
              </a:rPr>
              <a:t>typename</a:t>
            </a:r>
            <a:r>
              <a:rPr lang="en-US" dirty="0">
                <a:solidFill>
                  <a:schemeClr val="tx1"/>
                </a:solidFill>
              </a:rPr>
              <a:t> T&gt;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en-US" dirty="0" err="1">
                <a:solidFill>
                  <a:schemeClr val="tx1"/>
                </a:solidFill>
              </a:rPr>
              <a:t>print_mydata</a:t>
            </a:r>
            <a:r>
              <a:rPr lang="en-US" dirty="0">
                <a:solidFill>
                  <a:schemeClr val="tx1"/>
                </a:solidFill>
              </a:rPr>
              <a:t>(T output)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&lt;&lt;output;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double d = 5.5;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string s("Hello World");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print_mydata</a:t>
            </a:r>
            <a:r>
              <a:rPr lang="en-US" dirty="0">
                <a:solidFill>
                  <a:schemeClr val="tx1"/>
                </a:solidFill>
              </a:rPr>
              <a:t>( d 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print_mydata</a:t>
            </a:r>
            <a:r>
              <a:rPr lang="en-US" dirty="0">
                <a:solidFill>
                  <a:schemeClr val="tx1"/>
                </a:solidFill>
              </a:rPr>
              <a:t>( s 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return 0;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821C603-2804-41B2-BD16-E574CA8AA6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5.5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Hello World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5.5Hello World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778754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391046-6B0E-40D1-A680-D40242B3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b="0" i="0" u="none" strike="noStrike" baseline="0" dirty="0">
                <a:latin typeface="Verdana" panose="020B0604030504040204" pitchFamily="34" charset="0"/>
              </a:rPr>
              <a:t/>
            </a:r>
            <a:br>
              <a:rPr lang="en-US" sz="3600" b="0" i="0" u="none" strike="noStrike" baseline="0" dirty="0">
                <a:latin typeface="Verdana" panose="020B0604030504040204" pitchFamily="34" charset="0"/>
              </a:rPr>
            </a:br>
            <a:r>
              <a:rPr lang="en-US" sz="3600" b="0" i="0" u="none" strike="noStrike" baseline="0" dirty="0">
                <a:solidFill>
                  <a:srgbClr val="FF0000"/>
                </a:solidFill>
                <a:latin typeface="Verdana" panose="020B0604030504040204" pitchFamily="34" charset="0"/>
              </a:rPr>
              <a:t>recursion with template function</a:t>
            </a:r>
            <a:r>
              <a:rPr lang="en-US" sz="3600" b="0" i="0" u="none" strike="noStrike" baseline="0" dirty="0">
                <a:latin typeface="Verdana" panose="020B0604030504040204" pitchFamily="34" charset="0"/>
              </a:rPr>
              <a:t/>
            </a:r>
            <a:br>
              <a:rPr lang="en-US" sz="3600" b="0" i="0" u="none" strike="noStrike" baseline="0" dirty="0">
                <a:latin typeface="Verdana" panose="020B0604030504040204" pitchFamily="34" charset="0"/>
              </a:rPr>
            </a:b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7A2E8F-DAF2-4A6E-8C1D-A0FC8DFD2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effectLst/>
                <a:latin typeface="urw-din"/>
              </a:rPr>
              <a:t>The process in which a function call by itself is called recursion and the corresponding function is called as recursive function.</a:t>
            </a:r>
          </a:p>
          <a:p>
            <a:pPr algn="just"/>
            <a:r>
              <a:rPr lang="en-US" dirty="0">
                <a:latin typeface="urw-din"/>
              </a:rPr>
              <a:t>We can create recursive </a:t>
            </a:r>
            <a:r>
              <a:rPr lang="en-US" sz="3200" b="0" i="0" u="none" strike="noStrike" baseline="0" dirty="0">
                <a:latin typeface="Verdana" panose="020B0604030504040204" pitchFamily="34" charset="0"/>
              </a:rPr>
              <a:t>template function</a:t>
            </a:r>
          </a:p>
          <a:p>
            <a:pPr marL="0" indent="0" algn="just">
              <a:buNone/>
            </a:pPr>
            <a:r>
              <a:rPr lang="en-US" dirty="0">
                <a:latin typeface="Verdana" panose="020B0604030504040204" pitchFamily="34" charset="0"/>
              </a:rPr>
              <a:t>Example: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50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11FC95-3613-4407-B57A-0140AFADD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685800"/>
            <a:ext cx="4038600" cy="5440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statement is correct about function template?</a:t>
            </a:r>
          </a:p>
          <a:p>
            <a:pPr marL="0" indent="0">
              <a:buNone/>
            </a:pPr>
            <a:r>
              <a:rPr lang="en-US" dirty="0"/>
              <a:t>Statement1:Function template also can be overload</a:t>
            </a:r>
          </a:p>
          <a:p>
            <a:pPr marL="0" indent="0">
              <a:buNone/>
            </a:pPr>
            <a:r>
              <a:rPr lang="en-US" dirty="0"/>
              <a:t>Statement2:We can create recursive template function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4EF6771-B5BC-4599-8995-09CB3060F4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Statement1 is 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Statement2 is 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both Statements are 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390913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9A5DBA-8EE8-4C13-8EC8-89629EBC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200" b="0" i="0" u="none" strike="noStrike" baseline="0" dirty="0">
                <a:latin typeface="Verdana" panose="020B0604030504040204" pitchFamily="34" charset="0"/>
              </a:rPr>
              <a:t/>
            </a:r>
            <a:br>
              <a:rPr lang="en-US" sz="3200" b="0" i="0" u="none" strike="noStrike" baseline="0" dirty="0">
                <a:latin typeface="Verdana" panose="020B0604030504040204" pitchFamily="34" charset="0"/>
              </a:rPr>
            </a:br>
            <a:r>
              <a:rPr lang="en-US" sz="3200" b="0" i="0" u="none" strike="noStrike" baseline="0" dirty="0">
                <a:latin typeface="Verdana" panose="020B0604030504040204" pitchFamily="34" charset="0"/>
              </a:rPr>
              <a:t>class template and inheritance</a:t>
            </a:r>
            <a:br>
              <a:rPr lang="en-US" sz="3200" b="0" i="0" u="none" strike="noStrike" baseline="0" dirty="0">
                <a:latin typeface="Verdana" panose="020B0604030504040204" pitchFamily="34" charset="0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50C910-A83C-48E9-964B-5232AE5BE0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One normal class inheriting template class:</a:t>
            </a:r>
          </a:p>
          <a:p>
            <a:pPr marL="0" indent="0">
              <a:buNone/>
            </a:pPr>
            <a:r>
              <a:rPr lang="en-US" dirty="0"/>
              <a:t>template&lt;class T&gt;</a:t>
            </a:r>
          </a:p>
          <a:p>
            <a:pPr marL="0" indent="0">
              <a:buNone/>
            </a:pPr>
            <a:r>
              <a:rPr lang="en-US" dirty="0"/>
              <a:t>class Base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T </a:t>
            </a:r>
            <a:r>
              <a:rPr lang="en-US" dirty="0" err="1"/>
              <a:t>VariableName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498FE3D9-64FD-4FF1-85E9-7EB361DC0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SFMono-Regular"/>
              </a:rPr>
              <a:t>class Der : public Base&lt;int&gt;</a:t>
            </a:r>
          </a:p>
          <a:p>
            <a:pPr marL="0" indent="0">
              <a:buNone/>
            </a:pPr>
            <a:r>
              <a:rPr lang="en-US" dirty="0">
                <a:latin typeface="SFMono-Regular"/>
              </a:rPr>
              <a:t>{</a:t>
            </a:r>
          </a:p>
          <a:p>
            <a:pPr marL="0" indent="0">
              <a:buNone/>
            </a:pPr>
            <a:endParaRPr lang="en-US" dirty="0"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latin typeface="SFMono-Regular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91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ADC102-87C8-4DD6-BCB9-438A9C1CC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685800"/>
            <a:ext cx="4038600" cy="5440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What is the output of this program?</a:t>
            </a:r>
          </a:p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template&lt;class T&gt;</a:t>
            </a:r>
          </a:p>
          <a:p>
            <a:pPr marL="0" indent="0">
              <a:buNone/>
            </a:pPr>
            <a:r>
              <a:rPr lang="en-US" dirty="0"/>
              <a:t>class A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public: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func</a:t>
            </a:r>
            <a:r>
              <a:rPr lang="en-US" dirty="0"/>
              <a:t>(T </a:t>
            </a:r>
            <a:r>
              <a:rPr lang="en-US" dirty="0" err="1"/>
              <a:t>a,T</a:t>
            </a:r>
            <a:r>
              <a:rPr lang="en-US" dirty="0"/>
              <a:t> b){return </a:t>
            </a:r>
            <a:r>
              <a:rPr lang="en-US" dirty="0" err="1"/>
              <a:t>a+b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A &lt;int&gt;a1;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&lt;&lt;a1.func(3,2);</a:t>
            </a:r>
          </a:p>
          <a:p>
            <a:pPr marL="0" indent="0">
              <a:buNone/>
            </a:pPr>
            <a:r>
              <a:rPr lang="en-US" dirty="0"/>
              <a:t>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3B32935-939B-4F7F-868F-B73970B5C0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Compilation Error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Nothing will print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620728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FA828B-BCFF-48EC-AF38-39823F1A9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One template class inheriting other template class:</a:t>
            </a:r>
          </a:p>
          <a:p>
            <a:pPr marL="0" indent="0">
              <a:buNone/>
            </a:pPr>
            <a:r>
              <a:rPr lang="en-US" dirty="0"/>
              <a:t>template&lt;class T&gt;</a:t>
            </a:r>
          </a:p>
          <a:p>
            <a:pPr marL="0" indent="0">
              <a:buNone/>
            </a:pPr>
            <a:r>
              <a:rPr lang="en-US" dirty="0"/>
              <a:t>class Base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T </a:t>
            </a:r>
            <a:r>
              <a:rPr lang="en-US" dirty="0" err="1"/>
              <a:t>VariableName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2162906-D23B-4C4D-AFB2-4D3D6F8D4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3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template&lt;class T&gt;</a:t>
            </a:r>
          </a:p>
          <a:p>
            <a:pPr marL="0" indent="0">
              <a:buNone/>
            </a:pPr>
            <a:r>
              <a:rPr lang="en-US" dirty="0"/>
              <a:t>class Derive: public Base&lt;int&gt;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T </a:t>
            </a:r>
            <a:r>
              <a:rPr lang="en-US" dirty="0" err="1"/>
              <a:t>VariableName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6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99E8A3-8E90-48B1-B0FD-382208B5B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Unit-5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86625D-0294-4D4D-B871-B3F4C74EF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1" i="0" u="none" strike="noStrike" baseline="0" dirty="0">
                <a:latin typeface="Verdana,Bold"/>
              </a:rPr>
              <a:t>Generic programming with templates 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Tahoma" panose="020B0604030504040204" pitchFamily="34" charset="0"/>
              </a:rPr>
              <a:t> </a:t>
            </a:r>
            <a:r>
              <a:rPr lang="en-US" sz="2000" b="0" i="0" u="none" strike="noStrike" baseline="0" dirty="0">
                <a:latin typeface="Verdana" panose="020B0604030504040204" pitchFamily="34" charset="0"/>
              </a:rPr>
              <a:t>need of template,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b="0" i="0" u="none" strike="noStrike" baseline="0" dirty="0">
                <a:latin typeface="Verdana" panose="020B0604030504040204" pitchFamily="34" charset="0"/>
              </a:rPr>
              <a:t>class template,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Verdana" panose="020B0604030504040204" pitchFamily="34" charset="0"/>
              </a:rPr>
              <a:t> function template,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Verdana" panose="020B0604030504040204" pitchFamily="34" charset="0"/>
              </a:rPr>
              <a:t>overloading of function template,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Verdana" panose="020B0604030504040204" pitchFamily="34" charset="0"/>
              </a:rPr>
              <a:t>recursion with template function,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Verdana" panose="020B0604030504040204" pitchFamily="34" charset="0"/>
              </a:rPr>
              <a:t>class template and inheritance,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Verdana" panose="020B0604030504040204" pitchFamily="34" charset="0"/>
              </a:rPr>
              <a:t>difference between templates and macros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9856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52C08A-E7AF-4E29-9B6E-FB59D7715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0" i="0" u="none" strike="noStrike" baseline="0" dirty="0">
                <a:latin typeface="Verdana" panose="020B0604030504040204" pitchFamily="34" charset="0"/>
              </a:rPr>
              <a:t>class template and inheritance:</a:t>
            </a:r>
          </a:p>
          <a:p>
            <a:pPr marL="514350" indent="-514350">
              <a:buAutoNum type="alphaUcPeriod"/>
            </a:pPr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template to template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B. </a:t>
            </a:r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class to template</a:t>
            </a:r>
          </a:p>
          <a:p>
            <a:pPr marL="0" indent="0">
              <a:buNone/>
            </a:pPr>
            <a:r>
              <a:rPr lang="en-US" sz="3200" b="0" i="0" u="none" strike="noStrike" baseline="0" dirty="0">
                <a:solidFill>
                  <a:srgbClr val="FF0000"/>
                </a:solidFill>
                <a:latin typeface="Verdana" panose="020B0604030504040204" pitchFamily="34" charset="0"/>
              </a:rPr>
              <a:t>C. </a:t>
            </a:r>
            <a:r>
              <a:rPr lang="en-US" sz="3200" b="1" u="none" strike="noStrike" baseline="0" dirty="0">
                <a:solidFill>
                  <a:srgbClr val="FF0000"/>
                </a:solidFill>
                <a:latin typeface="-apple-system"/>
              </a:rPr>
              <a:t>templ</a:t>
            </a:r>
            <a:r>
              <a:rPr lang="en-US" b="1" dirty="0">
                <a:solidFill>
                  <a:srgbClr val="FF0000"/>
                </a:solidFill>
                <a:latin typeface="-apple-system"/>
              </a:rPr>
              <a:t>ate</a:t>
            </a:r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 to class</a:t>
            </a:r>
          </a:p>
          <a:p>
            <a:pPr marL="0" indent="0">
              <a:buNone/>
            </a:pPr>
            <a:endParaRPr lang="en-US" sz="3200" b="0" i="0" u="none" strike="noStrike" baseline="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4400" b="0" i="0" u="none" strike="noStrike" baseline="0" dirty="0">
              <a:latin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169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C672984-0726-4A32-A570-08F1FB58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3037063F-DCB0-417F-9819-53561A41BB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Which statement is correct about template class?</a:t>
            </a:r>
          </a:p>
          <a:p>
            <a:pPr marL="0" indent="0">
              <a:buNone/>
            </a:pPr>
            <a:r>
              <a:rPr lang="en-US" dirty="0"/>
              <a:t>Statement1:One normal class inheriting template class</a:t>
            </a:r>
          </a:p>
          <a:p>
            <a:pPr marL="0" indent="0">
              <a:buNone/>
            </a:pPr>
            <a:r>
              <a:rPr lang="en-US" dirty="0"/>
              <a:t>Statement2:One template class inheriting other template class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48D6F52-BA16-4AA1-9F57-6511DF1D15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Statement1 is 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Statement2 is 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both Statements are 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828717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4158E2-73F3-4C59-9121-9046540F8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  <a:latin typeface="+mj-lt"/>
              </a:rPr>
              <a:t>What will be the output of the following C++ code?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#include &lt;iostream&gt;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using namespace std;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template &lt;class type&gt;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class Test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public: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type Funct1(type Var1)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{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    return Var1;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type Funct2(type Var2)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{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    return Var2;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};</a:t>
            </a:r>
            <a:endParaRPr lang="en-US" sz="1600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5E4F58F-D21D-49BB-9433-E9B625B22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/>
              <a:t>int main()</a:t>
            </a:r>
          </a:p>
          <a:p>
            <a:pPr marL="0" indent="0">
              <a:buNone/>
            </a:pPr>
            <a:r>
              <a:rPr lang="en-US" sz="2000" dirty="0"/>
              <a:t>    {</a:t>
            </a:r>
          </a:p>
          <a:p>
            <a:pPr marL="0" indent="0">
              <a:buNone/>
            </a:pPr>
            <a:r>
              <a:rPr lang="en-US" sz="2000" dirty="0"/>
              <a:t>        Test&lt;int&gt; Var1;</a:t>
            </a:r>
          </a:p>
          <a:p>
            <a:pPr marL="0" indent="0">
              <a:buNone/>
            </a:pPr>
            <a:r>
              <a:rPr lang="en-US" sz="2000" dirty="0"/>
              <a:t>        Test&lt;double&gt; Var2;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cout</a:t>
            </a:r>
            <a:r>
              <a:rPr lang="en-US" sz="2000" dirty="0"/>
              <a:t> &lt;&lt; Var1.Funct1(200);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cout</a:t>
            </a:r>
            <a:r>
              <a:rPr lang="en-US" sz="2000" dirty="0"/>
              <a:t> &lt;&lt; Var2.Funct2(3.123);</a:t>
            </a:r>
          </a:p>
          <a:p>
            <a:pPr marL="0" indent="0">
              <a:buNone/>
            </a:pPr>
            <a:r>
              <a:rPr lang="en-US" sz="2000" dirty="0"/>
              <a:t>        return 0;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pt-BR" sz="2000" dirty="0"/>
              <a:t>a) 100</a:t>
            </a:r>
          </a:p>
          <a:p>
            <a:pPr marL="0" indent="0">
              <a:buNone/>
            </a:pPr>
            <a:r>
              <a:rPr lang="pt-BR" sz="2000" dirty="0"/>
              <a:t>b) 200</a:t>
            </a:r>
          </a:p>
          <a:p>
            <a:pPr marL="0" indent="0">
              <a:buNone/>
            </a:pPr>
            <a:r>
              <a:rPr lang="pt-BR" sz="2000" dirty="0"/>
              <a:t>c) 3.123</a:t>
            </a:r>
          </a:p>
          <a:p>
            <a:pPr marL="0" indent="0">
              <a:buNone/>
            </a:pPr>
            <a:r>
              <a:rPr lang="pt-BR" sz="2000" dirty="0"/>
              <a:t>d) 2003.123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1972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4158E2-73F3-4C59-9121-9046540F8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  <a:latin typeface="+mj-lt"/>
              </a:rPr>
              <a:t>What will be the output of the following C++ code?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#include &lt;iostream&gt;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using namespace std;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template &lt;class type&gt;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class Test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public: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Test()       {       };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~Test()        {  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};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type Funct1(type Var1)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{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    return Var1;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}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};</a:t>
            </a:r>
            <a:endParaRPr lang="en-US" sz="1600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5E4F58F-D21D-49BB-9433-E9B625B22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/>
              <a:t>int main()</a:t>
            </a:r>
          </a:p>
          <a:p>
            <a:pPr marL="0" indent="0">
              <a:buNone/>
            </a:pPr>
            <a:r>
              <a:rPr lang="en-US" sz="2000" dirty="0"/>
              <a:t>    {</a:t>
            </a:r>
          </a:p>
          <a:p>
            <a:pPr marL="0" indent="0">
              <a:buNone/>
            </a:pPr>
            <a:r>
              <a:rPr lang="en-US" sz="2000" dirty="0"/>
              <a:t>        Test&lt;int&gt; Var1;</a:t>
            </a:r>
          </a:p>
          <a:p>
            <a:pPr marL="0" indent="0">
              <a:buNone/>
            </a:pPr>
            <a:r>
              <a:rPr lang="en-US" sz="2000"/>
              <a:t>         cout</a:t>
            </a:r>
            <a:r>
              <a:rPr lang="en-US" sz="2000" dirty="0"/>
              <a:t> &lt;&lt; Var1.Funct1(200);</a:t>
            </a:r>
          </a:p>
          <a:p>
            <a:pPr marL="0" indent="0">
              <a:buNone/>
            </a:pPr>
            <a:r>
              <a:rPr lang="en-US" sz="2000" dirty="0"/>
              <a:t>          return 0;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pt-BR" sz="2000" dirty="0"/>
              <a:t>a) 100</a:t>
            </a:r>
          </a:p>
          <a:p>
            <a:pPr marL="0" indent="0">
              <a:buNone/>
            </a:pPr>
            <a:r>
              <a:rPr lang="pt-BR" sz="2000" dirty="0"/>
              <a:t>b) 200</a:t>
            </a:r>
          </a:p>
          <a:p>
            <a:pPr marL="0" indent="0">
              <a:buNone/>
            </a:pPr>
            <a:r>
              <a:rPr lang="pt-BR" sz="2000" dirty="0"/>
              <a:t>c) 3.123</a:t>
            </a:r>
          </a:p>
          <a:p>
            <a:pPr marL="0" indent="0">
              <a:buNone/>
            </a:pPr>
            <a:r>
              <a:rPr lang="pt-BR" sz="2000" dirty="0"/>
              <a:t>d) 2003.123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751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A9741413-2366-43B7-85F5-C60A7C648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#include &lt;iostream&gt;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using namespace std;</a:t>
            </a:r>
          </a:p>
          <a:p>
            <a:pPr marL="0" indent="0">
              <a:buNone/>
            </a:pPr>
            <a:r>
              <a:rPr lang="en-US" sz="1600" dirty="0"/>
              <a:t>template&lt;class T&gt;</a:t>
            </a:r>
          </a:p>
          <a:p>
            <a:pPr marL="0" indent="0">
              <a:buNone/>
            </a:pPr>
            <a:r>
              <a:rPr lang="en-US" sz="1600" dirty="0"/>
              <a:t>class A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   public:</a:t>
            </a:r>
          </a:p>
          <a:p>
            <a:pPr marL="0" indent="0">
              <a:buNone/>
            </a:pPr>
            <a:r>
              <a:rPr lang="en-US" sz="1600" dirty="0"/>
              <a:t>	T </a:t>
            </a:r>
            <a:r>
              <a:rPr lang="en-US" sz="1600" dirty="0" err="1"/>
              <a:t>func</a:t>
            </a:r>
            <a:r>
              <a:rPr lang="en-US" sz="1600" dirty="0"/>
              <a:t>(T a, T b){</a:t>
            </a:r>
          </a:p>
          <a:p>
            <a:pPr marL="0" indent="0">
              <a:buNone/>
            </a:pPr>
            <a:r>
              <a:rPr lang="en-US" sz="1600" dirty="0"/>
              <a:t>		return a/b;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};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int main()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	A &lt;int&gt;a1;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cout</a:t>
            </a:r>
            <a:r>
              <a:rPr lang="en-US" sz="1600" dirty="0"/>
              <a:t>&lt;&lt;a1.func(3,2);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cout</a:t>
            </a:r>
            <a:r>
              <a:rPr lang="en-US" sz="1600" dirty="0"/>
              <a:t>&lt;&lt;a1.func(3.0,2.0);</a:t>
            </a:r>
          </a:p>
          <a:p>
            <a:pPr marL="0" indent="0">
              <a:buNone/>
            </a:pPr>
            <a:r>
              <a:rPr lang="en-US" sz="1600" dirty="0"/>
              <a:t>	return 0;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68F9A85-942B-41A1-BADA-67263DD1D3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sz="4000" dirty="0"/>
              <a:t>11</a:t>
            </a:r>
          </a:p>
          <a:p>
            <a:pPr marL="514350" indent="-514350">
              <a:buAutoNum type="alphaUcPeriod"/>
            </a:pPr>
            <a:r>
              <a:rPr lang="en-US" sz="4000" dirty="0"/>
              <a:t>12</a:t>
            </a:r>
          </a:p>
          <a:p>
            <a:pPr marL="514350" indent="-514350">
              <a:buAutoNum type="alphaUcPeriod"/>
            </a:pPr>
            <a:r>
              <a:rPr lang="en-US" sz="4000" dirty="0"/>
              <a:t>10</a:t>
            </a:r>
          </a:p>
          <a:p>
            <a:pPr marL="514350" indent="-514350">
              <a:buAutoNum type="alphaUcPeriod"/>
            </a:pPr>
            <a:r>
              <a:rPr lang="en-US" sz="4000" dirty="0"/>
              <a:t>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A14A464-8509-469B-87DB-7AD148F69744}"/>
              </a:ext>
            </a:extLst>
          </p:cNvPr>
          <p:cNvSpPr txBox="1"/>
          <p:nvPr/>
        </p:nvSpPr>
        <p:spPr>
          <a:xfrm>
            <a:off x="304800" y="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will be output?</a:t>
            </a:r>
          </a:p>
        </p:txBody>
      </p:sp>
    </p:spTree>
    <p:extLst>
      <p:ext uri="{BB962C8B-B14F-4D97-AF65-F5344CB8AC3E}">
        <p14:creationId xmlns:p14="http://schemas.microsoft.com/office/powerpoint/2010/main" val="1430018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20C013-BFE0-4F4F-81B0-C10202D0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42B222-A123-4F4D-8110-2253EAC71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preprocessors statements means a instructions to the compiler to preprocess the information before actual compilation starts.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All preprocessor statement begin with #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There are number of preprocessor statements like #include, #define, #if, #else, #line,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</a:rPr>
              <a:t>The #define preprocessor statement creates symbolic constants. The symbolic constant is called a macro</a:t>
            </a:r>
          </a:p>
          <a:p>
            <a:pPr marL="0" indent="0">
              <a:buNone/>
            </a:pPr>
            <a:r>
              <a:rPr lang="en-US" sz="2400" dirty="0"/>
              <a:t>syntax: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#define macro-name replacement-text </a:t>
            </a:r>
          </a:p>
        </p:txBody>
      </p:sp>
    </p:spTree>
    <p:extLst>
      <p:ext uri="{BB962C8B-B14F-4D97-AF65-F5344CB8AC3E}">
        <p14:creationId xmlns:p14="http://schemas.microsoft.com/office/powerpoint/2010/main" val="1306806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458EBA-0CDD-4714-B48C-17C28F41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7C7545-E105-4BF6-9380-5002C403B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#define PI 3.14159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 ()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"Value of PI :" &lt;&lt; PI &lt;&lt; </a:t>
            </a:r>
            <a:r>
              <a:rPr lang="en-US" dirty="0" err="1"/>
              <a:t>endl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2055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A22D74-BFAA-4123-BA8C-A99F3B722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__LINE__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This contains the current line number of the program when it is being compiled.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__FILE__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This contains the current file name of the program when it is being compiled.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__DATE__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This contains a string of the form month/day/year that is the date of the translation of the source file into object code.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__TIME__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This contains a string of the form hour: minute: second that is the time at which the program was compiled.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D996CF0-36F7-4FA7-808E-73FDD038B759}"/>
              </a:ext>
            </a:extLst>
          </p:cNvPr>
          <p:cNvSpPr txBox="1"/>
          <p:nvPr/>
        </p:nvSpPr>
        <p:spPr>
          <a:xfrm>
            <a:off x="457200" y="514290"/>
            <a:ext cx="2024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Predefine Macros</a:t>
            </a:r>
          </a:p>
        </p:txBody>
      </p:sp>
    </p:spTree>
    <p:extLst>
      <p:ext uri="{BB962C8B-B14F-4D97-AF65-F5344CB8AC3E}">
        <p14:creationId xmlns:p14="http://schemas.microsoft.com/office/powerpoint/2010/main" val="1149827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EA38D6-0A09-4E0A-B877-5C274EE2F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What will be the output of the following C++ code?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#include &lt;iostream&gt;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using namespace std;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int main 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&lt;&lt; "Value of __LINE__ : " &lt;&lt; __LINE__ &lt;&lt; </a:t>
            </a:r>
            <a:r>
              <a:rPr lang="en-US" dirty="0" err="1">
                <a:solidFill>
                  <a:schemeClr val="tx1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&lt;&lt; "Value of __FILE__ : " &lt;&lt; __FILE__ &lt;&lt; </a:t>
            </a:r>
            <a:r>
              <a:rPr lang="en-US" dirty="0" err="1">
                <a:solidFill>
                  <a:schemeClr val="tx1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&lt;&lt; "Value of __DATE__ : " &lt;&lt; __DATE__ &lt;&lt; </a:t>
            </a:r>
            <a:r>
              <a:rPr lang="en-US" dirty="0" err="1">
                <a:solidFill>
                  <a:schemeClr val="tx1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&lt;&lt; "Value of __TIME__ : " &lt;&lt; __TIME__ &lt;&lt; </a:t>
            </a:r>
            <a:r>
              <a:rPr lang="en-US" dirty="0" err="1">
                <a:solidFill>
                  <a:schemeClr val="tx1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return 0;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a) 5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b) details about your file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c) compile time error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d) runtime error</a:t>
            </a:r>
          </a:p>
        </p:txBody>
      </p:sp>
    </p:spTree>
    <p:extLst>
      <p:ext uri="{BB962C8B-B14F-4D97-AF65-F5344CB8AC3E}">
        <p14:creationId xmlns:p14="http://schemas.microsoft.com/office/powerpoint/2010/main" val="20663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637F4A-3B29-4D64-9C70-E1C4C9EE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3A7551-7925-4375-9BB4-339A407B4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longer</a:t>
            </a:r>
          </a:p>
          <a:p>
            <a:r>
              <a:rPr lang="en-US" dirty="0"/>
              <a:t>No repetition</a:t>
            </a:r>
          </a:p>
          <a:p>
            <a:r>
              <a:rPr lang="en-US" dirty="0"/>
              <a:t>Define in short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6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30DA0B-69F8-45DD-9AA0-A122915D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Template in C++: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2826AD-8397-4769-A7CB-09F982CC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features which provide us a generic function and generic class</a:t>
            </a:r>
          </a:p>
          <a:p>
            <a:r>
              <a:rPr lang="en-US" dirty="0"/>
              <a:t>It represents in two ways:</a:t>
            </a:r>
          </a:p>
          <a:p>
            <a:pPr lvl="1"/>
            <a:r>
              <a:rPr lang="en-US" dirty="0"/>
              <a:t>Function template</a:t>
            </a:r>
          </a:p>
          <a:p>
            <a:pPr lvl="1"/>
            <a:r>
              <a:rPr lang="en-US" dirty="0"/>
              <a:t>Class template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62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66B43E-EC4F-4E18-AF14-F8E02F26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93875D-576E-4A1A-A5D1-58A1636E0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#define </a:t>
            </a:r>
            <a:r>
              <a:rPr lang="en-US" dirty="0" err="1"/>
              <a:t>kv</a:t>
            </a: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&lt;&lt;"kumar </a:t>
            </a:r>
            <a:r>
              <a:rPr lang="en-US" dirty="0" err="1"/>
              <a:t>vishal</a:t>
            </a:r>
            <a:r>
              <a:rPr lang="en-US" dirty="0"/>
              <a:t>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kv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620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2CC075-59B1-4FBF-9D43-0DD06CCB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What will be output?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14FA14-92C1-4C13-B217-66D0A8339C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#define pi=3.14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double r=2;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&lt;&lt;"Area"&lt;&lt;pi*r*r&lt;&lt;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35AAA12-72F0-456F-BF46-E6C8568F74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AutoNum type="alphaUcPeriod"/>
            </a:pPr>
            <a:r>
              <a:rPr lang="en-US" dirty="0"/>
              <a:t>Area12.56</a:t>
            </a:r>
          </a:p>
          <a:p>
            <a:pPr marL="514350" indent="-514350">
              <a:buAutoNum type="alphaUcPeriod"/>
            </a:pPr>
            <a:r>
              <a:rPr lang="en-US" dirty="0"/>
              <a:t>Area0</a:t>
            </a:r>
          </a:p>
          <a:p>
            <a:pPr marL="514350" indent="-514350">
              <a:buAutoNum type="alphaUcPeriod"/>
            </a:pPr>
            <a:r>
              <a:rPr lang="en-US" dirty="0"/>
              <a:t>Compilation error</a:t>
            </a:r>
          </a:p>
          <a:p>
            <a:pPr marL="514350" indent="-514350">
              <a:buAutoNum type="alphaUcPeriod"/>
            </a:pPr>
            <a:r>
              <a:rPr lang="en-US" dirty="0"/>
              <a:t>Run time error </a:t>
            </a:r>
          </a:p>
        </p:txBody>
      </p:sp>
    </p:spTree>
    <p:extLst>
      <p:ext uri="{BB962C8B-B14F-4D97-AF65-F5344CB8AC3E}">
        <p14:creationId xmlns:p14="http://schemas.microsoft.com/office/powerpoint/2010/main" val="192859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2CC075-59B1-4FBF-9D43-0DD06CCB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What will be output?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14FA14-92C1-4C13-B217-66D0A8339C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#define pi 3.14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double r=2;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&lt;&lt;"Area"&lt;&lt;pi*r*r&lt;&lt;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35AAA12-72F0-456F-BF46-E6C8568F74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AutoNum type="alphaUcPeriod"/>
            </a:pPr>
            <a:r>
              <a:rPr lang="en-US" dirty="0"/>
              <a:t>Area12.56</a:t>
            </a:r>
          </a:p>
          <a:p>
            <a:pPr marL="514350" indent="-514350">
              <a:buAutoNum type="alphaUcPeriod"/>
            </a:pPr>
            <a:r>
              <a:rPr lang="en-US" dirty="0"/>
              <a:t>Area0</a:t>
            </a:r>
          </a:p>
          <a:p>
            <a:pPr marL="514350" indent="-514350">
              <a:buAutoNum type="alphaUcPeriod"/>
            </a:pPr>
            <a:r>
              <a:rPr lang="en-US" dirty="0"/>
              <a:t>Compilation error</a:t>
            </a:r>
          </a:p>
          <a:p>
            <a:pPr marL="514350" indent="-514350">
              <a:buAutoNum type="alphaUcPeriod"/>
            </a:pPr>
            <a:r>
              <a:rPr lang="en-US" dirty="0"/>
              <a:t>Run time error </a:t>
            </a:r>
          </a:p>
        </p:txBody>
      </p:sp>
    </p:spTree>
    <p:extLst>
      <p:ext uri="{BB962C8B-B14F-4D97-AF65-F5344CB8AC3E}">
        <p14:creationId xmlns:p14="http://schemas.microsoft.com/office/powerpoint/2010/main" val="116255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99646E8B-1976-4CFA-ACF2-5244A3B2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What will be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567429-FCF0-4B03-9E56-17D8F5C2F6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#define </a:t>
            </a:r>
            <a:r>
              <a:rPr lang="en-US" dirty="0" err="1"/>
              <a:t>kv</a:t>
            </a:r>
            <a:r>
              <a:rPr lang="en-US" dirty="0"/>
              <a:t>(name) </a:t>
            </a:r>
            <a:r>
              <a:rPr lang="en-US" dirty="0" err="1"/>
              <a:t>cout</a:t>
            </a:r>
            <a:r>
              <a:rPr lang="en-US" dirty="0"/>
              <a:t>&lt;&lt;name;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kv</a:t>
            </a:r>
            <a:r>
              <a:rPr lang="en-US" dirty="0"/>
              <a:t>("kumar")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kv</a:t>
            </a:r>
            <a:r>
              <a:rPr lang="en-US" dirty="0"/>
              <a:t>("</a:t>
            </a:r>
            <a:r>
              <a:rPr lang="en-US" dirty="0" err="1"/>
              <a:t>vishal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kv</a:t>
            </a:r>
            <a:r>
              <a:rPr lang="en-US" dirty="0"/>
              <a:t>("Rohit")</a:t>
            </a:r>
          </a:p>
          <a:p>
            <a:pPr marL="0" indent="0">
              <a:buNone/>
            </a:pPr>
            <a:r>
              <a:rPr lang="en-US" dirty="0"/>
              <a:t>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46AA0B3-46D1-46F3-BD37-095D840A52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dirty="0" err="1"/>
              <a:t>kumarvishalRohit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 err="1"/>
              <a:t>kumarvishal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 err="1"/>
              <a:t>kumarRohit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33336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CA7BCA-59B5-495F-8C24-44A6AE189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Macro in single line</a:t>
            </a:r>
          </a:p>
          <a:p>
            <a:pPr marL="0" indent="0">
              <a:buNone/>
            </a:pPr>
            <a:r>
              <a:rPr lang="en-US" dirty="0"/>
              <a:t>#define </a:t>
            </a:r>
            <a:r>
              <a:rPr lang="en-US" dirty="0" err="1"/>
              <a:t>kv</a:t>
            </a: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&lt;&lt;"kumar </a:t>
            </a:r>
            <a:r>
              <a:rPr lang="en-US" dirty="0" err="1"/>
              <a:t>vishal</a:t>
            </a:r>
            <a:r>
              <a:rPr lang="en-US" dirty="0"/>
              <a:t>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Macro in multi line: use \</a:t>
            </a:r>
          </a:p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#define product(</a:t>
            </a:r>
            <a:r>
              <a:rPr lang="en-US" dirty="0" err="1"/>
              <a:t>x,y</a:t>
            </a:r>
            <a:r>
              <a:rPr lang="en-US" dirty="0"/>
              <a:t>)\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cout</a:t>
            </a:r>
            <a:r>
              <a:rPr lang="en-US" dirty="0"/>
              <a:t>&lt;&lt;\</a:t>
            </a:r>
          </a:p>
          <a:p>
            <a:pPr marL="0" indent="0">
              <a:buNone/>
            </a:pPr>
            <a:r>
              <a:rPr lang="en-US" dirty="0"/>
              <a:t>(x*y);}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product(5,4)</a:t>
            </a:r>
          </a:p>
          <a:p>
            <a:pPr marL="0" indent="0">
              <a:buNone/>
            </a:pPr>
            <a:r>
              <a:rPr lang="en-US" dirty="0"/>
              <a:t>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4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6C0058B2-C7D9-4E9B-A651-D95258BD9B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19868"/>
              </p:ext>
            </p:extLst>
          </p:nvPr>
        </p:nvGraphicFramePr>
        <p:xfrm>
          <a:off x="457200" y="1143000"/>
          <a:ext cx="8229600" cy="3699215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4292069911"/>
                    </a:ext>
                  </a:extLst>
                </a:gridCol>
                <a:gridCol w="4114800">
                  <a:extLst>
                    <a:ext uri="{9D8B030D-6E8A-4147-A177-3AD203B41FA5}">
                      <a16:colId xmlns="" xmlns:a16="http://schemas.microsoft.com/office/drawing/2014/main" val="1368624944"/>
                    </a:ext>
                  </a:extLst>
                </a:gridCol>
              </a:tblGrid>
              <a:tr h="48228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cap="all" dirty="0">
                          <a:solidFill>
                            <a:schemeClr val="tx1"/>
                          </a:solidFill>
                          <a:effectLst/>
                        </a:rPr>
                        <a:t>MACRO</a:t>
                      </a:r>
                    </a:p>
                  </a:txBody>
                  <a:tcPr marL="64657" marR="64657" marT="64657" marB="6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cap="all">
                          <a:solidFill>
                            <a:schemeClr val="tx1"/>
                          </a:solidFill>
                          <a:effectLst/>
                        </a:rPr>
                        <a:t>FUNCTION</a:t>
                      </a:r>
                    </a:p>
                  </a:txBody>
                  <a:tcPr marL="64657" marR="64657" marT="64657" marB="6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12089525"/>
                  </a:ext>
                </a:extLst>
              </a:tr>
              <a:tr h="4607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Macro is Preprocessed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Function is Compiled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82337910"/>
                  </a:ext>
                </a:extLst>
              </a:tr>
              <a:tr h="4607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Using Macro increases the code length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Using Function keeps the code length unaffected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36650174"/>
                  </a:ext>
                </a:extLst>
              </a:tr>
              <a:tr h="4607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Speed of Execution using Macro is Faster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Speed of Execution using Function is Slower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30976868"/>
                  </a:ext>
                </a:extLst>
              </a:tr>
              <a:tr h="4607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Before Compilation, macro name is replaced by macro value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During function call, transfer of control takes place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17875016"/>
                  </a:ext>
                </a:extLst>
              </a:tr>
              <a:tr h="7708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Macros are useful when small code is repeated many times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Functions are useful when large code is to be written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669892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207D342-6319-49D7-81A4-809B7622DB3F}"/>
              </a:ext>
            </a:extLst>
          </p:cNvPr>
          <p:cNvSpPr txBox="1"/>
          <p:nvPr/>
        </p:nvSpPr>
        <p:spPr>
          <a:xfrm>
            <a:off x="457200" y="685800"/>
            <a:ext cx="539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C00000"/>
                </a:solidFill>
                <a:latin typeface="Verdana" panose="020B0604030504040204" pitchFamily="34" charset="0"/>
              </a:rPr>
              <a:t>difference between macro and function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97EA81-556B-4862-9C6D-59F6EE9C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386A522-5C08-488D-9173-32D0AF77B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Can we specify default value for template arguments?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Yes, like normal parameters, we can specify default arguments to templates.</a:t>
            </a:r>
          </a:p>
        </p:txBody>
      </p:sp>
    </p:spTree>
    <p:extLst>
      <p:ext uri="{BB962C8B-B14F-4D97-AF65-F5344CB8AC3E}">
        <p14:creationId xmlns:p14="http://schemas.microsoft.com/office/powerpoint/2010/main" val="173603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0209C1-E470-43D6-8D1C-08DA9491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E6BB4D-81E4-42B6-B563-AB4EF5839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template&lt;class T1, class T2 = char&gt;</a:t>
            </a:r>
          </a:p>
          <a:p>
            <a:pPr marL="0" indent="0">
              <a:buNone/>
            </a:pPr>
            <a:r>
              <a:rPr lang="en-US" dirty="0"/>
              <a:t>class A  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T1 x;</a:t>
            </a:r>
          </a:p>
          <a:p>
            <a:pPr marL="0" indent="0">
              <a:buNone/>
            </a:pPr>
            <a:r>
              <a:rPr lang="en-US" dirty="0"/>
              <a:t>    T2 y;</a:t>
            </a:r>
          </a:p>
          <a:p>
            <a:pPr marL="0" indent="0">
              <a:buNone/>
            </a:pPr>
            <a:r>
              <a:rPr lang="en-US" dirty="0"/>
              <a:t>    A() {   </a:t>
            </a:r>
            <a:r>
              <a:rPr lang="en-US" dirty="0" err="1"/>
              <a:t>cout</a:t>
            </a:r>
            <a:r>
              <a:rPr lang="en-US" dirty="0"/>
              <a:t>&lt;&lt;"Constructor Called"&lt;&lt;</a:t>
            </a:r>
            <a:r>
              <a:rPr lang="en-US" dirty="0" err="1"/>
              <a:t>endl</a:t>
            </a:r>
            <a:r>
              <a:rPr lang="en-US" dirty="0"/>
              <a:t>;  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5472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C06624-66F2-4825-A0C7-0D8667B5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64DEFF-9EBE-4880-9B7F-556E87636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</a:t>
            </a:r>
            <a:r>
              <a:rPr lang="en-US" dirty="0"/>
              <a:t>namespace </a:t>
            </a:r>
            <a:r>
              <a:rPr lang="en-US" dirty="0" err="1"/>
              <a:t>std</a:t>
            </a:r>
            <a:r>
              <a:rPr lang="en-US" dirty="0" smtClean="0"/>
              <a:t>;</a:t>
            </a:r>
          </a:p>
          <a:p>
            <a:r>
              <a:rPr lang="en-US" dirty="0" smtClean="0"/>
              <a:t>template </a:t>
            </a:r>
            <a:r>
              <a:rPr lang="en-US" dirty="0"/>
              <a:t>&lt;class T1,class T2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void </a:t>
            </a:r>
            <a:r>
              <a:rPr lang="en-US" dirty="0"/>
              <a:t>add(T1 a,T2 b</a:t>
            </a:r>
            <a:r>
              <a:rPr lang="en-US" dirty="0" smtClean="0"/>
              <a:t>)</a:t>
            </a:r>
          </a:p>
          <a:p>
            <a:r>
              <a:rPr lang="en-US" dirty="0" smtClean="0"/>
              <a:t>{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a+b</a:t>
            </a:r>
            <a:r>
              <a:rPr lang="en-US" dirty="0" smtClean="0"/>
              <a:t>;}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/>
              <a:t>main</a:t>
            </a:r>
            <a:r>
              <a:rPr lang="en-US" smtClean="0"/>
              <a:t>()</a:t>
            </a:r>
          </a:p>
          <a:p>
            <a:r>
              <a:rPr lang="en-US" smtClean="0"/>
              <a:t>{    </a:t>
            </a:r>
            <a:r>
              <a:rPr lang="en-US" dirty="0"/>
              <a:t>add(5,4.6f);    return 0;}</a:t>
            </a:r>
          </a:p>
        </p:txBody>
      </p:sp>
    </p:spTree>
    <p:extLst>
      <p:ext uri="{BB962C8B-B14F-4D97-AF65-F5344CB8AC3E}">
        <p14:creationId xmlns:p14="http://schemas.microsoft.com/office/powerpoint/2010/main" val="14621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609600"/>
            <a:ext cx="4038600" cy="6096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&gt;using namespace </a:t>
            </a:r>
            <a:r>
              <a:rPr lang="en-US" dirty="0" err="1"/>
              <a:t>std;template</a:t>
            </a:r>
            <a:r>
              <a:rPr lang="en-US" dirty="0"/>
              <a:t>&lt;class </a:t>
            </a:r>
            <a:r>
              <a:rPr lang="en-US" dirty="0" smtClean="0"/>
              <a:t>T</a:t>
            </a:r>
          </a:p>
          <a:p>
            <a:r>
              <a:rPr lang="en-US" dirty="0" smtClean="0"/>
              <a:t>class addition</a:t>
            </a:r>
          </a:p>
          <a:p>
            <a:r>
              <a:rPr lang="en-US" dirty="0" smtClean="0"/>
              <a:t>{    </a:t>
            </a:r>
            <a:r>
              <a:rPr lang="en-US" dirty="0"/>
              <a:t>public: </a:t>
            </a:r>
            <a:endParaRPr lang="en-US" dirty="0" smtClean="0"/>
          </a:p>
          <a:p>
            <a:r>
              <a:rPr lang="en-US" dirty="0" smtClean="0"/>
              <a:t>           </a:t>
            </a:r>
            <a:r>
              <a:rPr lang="en-US" dirty="0"/>
              <a:t>T </a:t>
            </a:r>
            <a:r>
              <a:rPr lang="en-US" dirty="0" smtClean="0"/>
              <a:t>a;   </a:t>
            </a:r>
            <a:r>
              <a:rPr lang="en-US" dirty="0"/>
              <a:t>T b;   </a:t>
            </a:r>
            <a:r>
              <a:rPr lang="en-US" dirty="0" smtClean="0"/>
              <a:t>T </a:t>
            </a:r>
            <a:r>
              <a:rPr lang="en-US" dirty="0"/>
              <a:t>res;           </a:t>
            </a:r>
            <a:endParaRPr lang="en-US" dirty="0" smtClean="0"/>
          </a:p>
          <a:p>
            <a:r>
              <a:rPr lang="en-US" dirty="0" smtClean="0"/>
              <a:t>T </a:t>
            </a:r>
            <a:r>
              <a:rPr lang="en-US" dirty="0"/>
              <a:t>add(T </a:t>
            </a:r>
            <a:r>
              <a:rPr lang="en-US" dirty="0" err="1"/>
              <a:t>x,T</a:t>
            </a:r>
            <a:r>
              <a:rPr lang="en-US" dirty="0"/>
              <a:t> y)     </a:t>
            </a:r>
            <a:endParaRPr lang="en-US" dirty="0" smtClean="0"/>
          </a:p>
          <a:p>
            <a:r>
              <a:rPr lang="en-US" dirty="0" smtClean="0"/>
              <a:t>{        </a:t>
            </a:r>
            <a:r>
              <a:rPr lang="en-US" dirty="0"/>
              <a:t>a=x;        b=y;        res=</a:t>
            </a:r>
            <a:r>
              <a:rPr lang="en-US" dirty="0" err="1"/>
              <a:t>a+b</a:t>
            </a:r>
            <a:r>
              <a:rPr lang="en-US" dirty="0"/>
              <a:t>;        return res;    }    void </a:t>
            </a:r>
            <a:r>
              <a:rPr lang="en-US" dirty="0" err="1"/>
              <a:t>get_result</a:t>
            </a:r>
            <a:r>
              <a:rPr lang="en-US" dirty="0"/>
              <a:t>() 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/>
              <a:t>{        </a:t>
            </a:r>
            <a:r>
              <a:rPr lang="en-US" dirty="0" err="1"/>
              <a:t>cout</a:t>
            </a:r>
            <a:r>
              <a:rPr lang="en-US" dirty="0"/>
              <a:t>&lt;&lt;res;              </a:t>
            </a:r>
            <a:r>
              <a:rPr lang="en-US" dirty="0" smtClean="0"/>
              <a:t>}};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038600" cy="54403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int</a:t>
            </a:r>
            <a:r>
              <a:rPr lang="en-US" dirty="0"/>
              <a:t> main(){   addition &lt;</a:t>
            </a:r>
            <a:r>
              <a:rPr lang="en-US" dirty="0" err="1"/>
              <a:t>int</a:t>
            </a:r>
            <a:r>
              <a:rPr lang="en-US" dirty="0"/>
              <a:t>&gt; a1;   a1.add(12,13);   a1.get_result();   return 0;}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4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4106F6-C14A-40E9-AC4C-4D69B740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Function template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24FA4D-60A0-4664-ADE0-895E9B4D9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b="0" i="0" dirty="0">
                <a:solidFill>
                  <a:schemeClr val="tx2"/>
                </a:solidFill>
                <a:effectLst/>
                <a:latin typeface="verdana" panose="020B0604030504040204" pitchFamily="34" charset="0"/>
              </a:rPr>
              <a:t>We can define a template for a function.</a:t>
            </a:r>
          </a:p>
          <a:p>
            <a:pPr algn="just"/>
            <a:r>
              <a:rPr lang="en-US" sz="2400" b="0" i="0" dirty="0">
                <a:solidFill>
                  <a:schemeClr val="tx2"/>
                </a:solidFill>
                <a:effectLst/>
                <a:latin typeface="verdana" panose="020B0604030504040204" pitchFamily="34" charset="0"/>
              </a:rPr>
              <a:t>Generic functions use the concept of a function template.</a:t>
            </a:r>
          </a:p>
          <a:p>
            <a:pPr algn="just"/>
            <a:r>
              <a:rPr lang="en-US" sz="2400" b="0" dirty="0">
                <a:solidFill>
                  <a:schemeClr val="tx2"/>
                </a:solidFill>
                <a:effectLst/>
                <a:latin typeface="verdana" panose="020B0604030504040204" pitchFamily="34" charset="0"/>
              </a:rPr>
              <a:t>The type of the data that the function will define it depends up on the type of the data passed as a parameter.</a:t>
            </a:r>
          </a:p>
          <a:p>
            <a:pPr algn="just"/>
            <a:r>
              <a:rPr lang="en-US" sz="2400" b="0" i="0" dirty="0">
                <a:solidFill>
                  <a:schemeClr val="tx2"/>
                </a:solidFill>
                <a:effectLst/>
                <a:latin typeface="verdana" panose="020B0604030504040204" pitchFamily="34" charset="0"/>
              </a:rPr>
              <a:t>It is created by using the keyword template</a:t>
            </a:r>
          </a:p>
          <a:p>
            <a:pPr marL="0" indent="0">
              <a:buNone/>
            </a:pPr>
            <a:r>
              <a:rPr lang="en-US" sz="3000" dirty="0"/>
              <a:t>Syntax: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</a:rPr>
              <a:t>template &lt;class </a:t>
            </a:r>
            <a:r>
              <a:rPr lang="en-US" sz="2600" dirty="0" err="1">
                <a:solidFill>
                  <a:srgbClr val="C00000"/>
                </a:solidFill>
              </a:rPr>
              <a:t>Ttype</a:t>
            </a:r>
            <a:r>
              <a:rPr lang="en-US" sz="2600" dirty="0">
                <a:solidFill>
                  <a:srgbClr val="C00000"/>
                </a:solidFill>
              </a:rPr>
              <a:t>&gt; </a:t>
            </a:r>
          </a:p>
          <a:p>
            <a:pPr marL="0" indent="0">
              <a:buNone/>
            </a:pPr>
            <a:r>
              <a:rPr lang="en-US" sz="2600" dirty="0" err="1">
                <a:solidFill>
                  <a:srgbClr val="C00000"/>
                </a:solidFill>
              </a:rPr>
              <a:t>returnType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 err="1">
                <a:solidFill>
                  <a:srgbClr val="C00000"/>
                </a:solidFill>
              </a:rPr>
              <a:t>functionName</a:t>
            </a:r>
            <a:r>
              <a:rPr lang="en-US" sz="2600" dirty="0">
                <a:solidFill>
                  <a:srgbClr val="C00000"/>
                </a:solidFill>
              </a:rPr>
              <a:t>(</a:t>
            </a:r>
            <a:r>
              <a:rPr lang="en-US" sz="2600" dirty="0" err="1">
                <a:solidFill>
                  <a:srgbClr val="C00000"/>
                </a:solidFill>
              </a:rPr>
              <a:t>parameterList</a:t>
            </a:r>
            <a:r>
              <a:rPr lang="en-US" sz="2600" dirty="0">
                <a:solidFill>
                  <a:srgbClr val="C00000"/>
                </a:solidFill>
              </a:rPr>
              <a:t>) 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</a:rPr>
              <a:t>{ 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</a:rPr>
              <a:t>    // body of function. 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56843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09600"/>
            <a:ext cx="4038600" cy="5516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&gt;using namespace </a:t>
            </a:r>
            <a:r>
              <a:rPr lang="en-US" dirty="0" err="1"/>
              <a:t>std;template</a:t>
            </a:r>
            <a:r>
              <a:rPr lang="en-US" dirty="0"/>
              <a:t>&lt;class </a:t>
            </a:r>
            <a:r>
              <a:rPr lang="en-US" dirty="0" err="1"/>
              <a:t>T,int</a:t>
            </a:r>
            <a:r>
              <a:rPr lang="en-US" dirty="0"/>
              <a:t> </a:t>
            </a:r>
            <a:r>
              <a:rPr lang="en-US" dirty="0" err="1"/>
              <a:t>arraySize</a:t>
            </a:r>
            <a:r>
              <a:rPr lang="en-US" dirty="0"/>
              <a:t>&gt;class </a:t>
            </a:r>
            <a:r>
              <a:rPr lang="en-US" dirty="0" err="1"/>
              <a:t>arrayList</a:t>
            </a:r>
            <a:r>
              <a:rPr lang="en-US" dirty="0"/>
              <a:t>{</a:t>
            </a:r>
            <a:r>
              <a:rPr lang="en-US" dirty="0" err="1"/>
              <a:t>public:T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[</a:t>
            </a:r>
            <a:r>
              <a:rPr lang="en-US" dirty="0" err="1"/>
              <a:t>arraySize</a:t>
            </a:r>
            <a:r>
              <a:rPr lang="en-US" dirty="0"/>
              <a:t>];</a:t>
            </a:r>
            <a:r>
              <a:rPr lang="en-US" dirty="0" err="1"/>
              <a:t>arrayList</a:t>
            </a:r>
            <a:r>
              <a:rPr lang="en-US" dirty="0"/>
              <a:t>(){}void add(T n[]){for(</a:t>
            </a:r>
            <a:r>
              <a:rPr lang="en-US" dirty="0" err="1"/>
              <a:t>int</a:t>
            </a:r>
            <a:r>
              <a:rPr lang="en-US" dirty="0"/>
              <a:t> i=0;i&lt;</a:t>
            </a:r>
            <a:r>
              <a:rPr lang="en-US" dirty="0" err="1"/>
              <a:t>arraySize;i</a:t>
            </a:r>
            <a:r>
              <a:rPr lang="en-US" dirty="0"/>
              <a:t>++){</a:t>
            </a:r>
            <a:r>
              <a:rPr lang="en-US" dirty="0" err="1"/>
              <a:t>num</a:t>
            </a:r>
            <a:r>
              <a:rPr lang="en-US" dirty="0"/>
              <a:t>[i]=n[i];}}void </a:t>
            </a:r>
            <a:r>
              <a:rPr lang="en-US" dirty="0" err="1"/>
              <a:t>disp</a:t>
            </a:r>
            <a:r>
              <a:rPr lang="en-US" dirty="0"/>
              <a:t>(){for(</a:t>
            </a:r>
            <a:r>
              <a:rPr lang="en-US" dirty="0" err="1"/>
              <a:t>int</a:t>
            </a:r>
            <a:r>
              <a:rPr lang="en-US" dirty="0"/>
              <a:t> i=0;i&lt;</a:t>
            </a:r>
            <a:r>
              <a:rPr lang="en-US" dirty="0" err="1"/>
              <a:t>arraySize;i</a:t>
            </a:r>
            <a:r>
              <a:rPr lang="en-US" dirty="0"/>
              <a:t>++){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num</a:t>
            </a:r>
            <a:r>
              <a:rPr lang="en-US" dirty="0"/>
              <a:t>[i</a:t>
            </a:r>
            <a:r>
              <a:rPr lang="en-US" dirty="0" smtClean="0"/>
              <a:t>];}}};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4038600" cy="6400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class derive: public </a:t>
            </a:r>
            <a:r>
              <a:rPr lang="en-US" dirty="0" err="1"/>
              <a:t>arrayList</a:t>
            </a:r>
            <a:r>
              <a:rPr lang="en-US" dirty="0"/>
              <a:t>&lt;int,5&gt;{};</a:t>
            </a:r>
            <a:r>
              <a:rPr lang="en-US" dirty="0" err="1"/>
              <a:t>int</a:t>
            </a:r>
            <a:r>
              <a:rPr lang="en-US" dirty="0"/>
              <a:t> main(){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[5]={11,2,1,4,6};derive d1;d1.add(</a:t>
            </a:r>
            <a:r>
              <a:rPr lang="en-US" dirty="0" err="1"/>
              <a:t>arr</a:t>
            </a:r>
            <a:r>
              <a:rPr lang="en-US"/>
              <a:t>);d1.disp();return 0;}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377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69241F-4644-410F-A218-698E565FD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Example:</a:t>
            </a:r>
          </a:p>
          <a:p>
            <a:pPr marL="0" indent="0">
              <a:buNone/>
            </a:pPr>
            <a:r>
              <a:rPr lang="fr-FR" sz="2400" dirty="0" err="1"/>
              <a:t>template</a:t>
            </a:r>
            <a:r>
              <a:rPr lang="fr-FR" sz="2400" dirty="0"/>
              <a:t> &lt;class T&gt;</a:t>
            </a:r>
          </a:p>
          <a:p>
            <a:pPr marL="0" indent="0">
              <a:buNone/>
            </a:pPr>
            <a:r>
              <a:rPr lang="fr-FR" sz="2400" dirty="0"/>
              <a:t>T </a:t>
            </a:r>
            <a:r>
              <a:rPr lang="fr-FR" sz="2400" dirty="0" err="1"/>
              <a:t>add</a:t>
            </a:r>
            <a:r>
              <a:rPr lang="fr-FR" sz="2400" dirty="0"/>
              <a:t>(T a, T b)</a:t>
            </a:r>
          </a:p>
          <a:p>
            <a:pPr marL="0" indent="0">
              <a:buNone/>
            </a:pPr>
            <a:r>
              <a:rPr lang="fr-FR" sz="2400" dirty="0"/>
              <a:t>{</a:t>
            </a:r>
          </a:p>
          <a:p>
            <a:pPr marL="0" indent="0">
              <a:buNone/>
            </a:pPr>
            <a:r>
              <a:rPr lang="fr-FR" sz="2400" dirty="0"/>
              <a:t>    T c=</a:t>
            </a:r>
            <a:r>
              <a:rPr lang="fr-FR" sz="2400" dirty="0" err="1"/>
              <a:t>a+b</a:t>
            </a:r>
            <a:r>
              <a:rPr lang="fr-FR" sz="2400" dirty="0"/>
              <a:t>;</a:t>
            </a:r>
          </a:p>
          <a:p>
            <a:pPr marL="0" indent="0">
              <a:buNone/>
            </a:pPr>
            <a:r>
              <a:rPr lang="fr-FR" sz="2400" dirty="0"/>
              <a:t>    return c;</a:t>
            </a:r>
          </a:p>
          <a:p>
            <a:pPr marL="0" indent="0">
              <a:buNone/>
            </a:pPr>
            <a:r>
              <a:rPr lang="fr-FR" sz="2400" dirty="0"/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42B6C264-A73B-4D2A-BE9B-FA1AA8EBC431}"/>
              </a:ext>
            </a:extLst>
          </p:cNvPr>
          <p:cNvCxnSpPr>
            <a:cxnSpLocks/>
          </p:cNvCxnSpPr>
          <p:nvPr/>
        </p:nvCxnSpPr>
        <p:spPr>
          <a:xfrm>
            <a:off x="2438400" y="1731844"/>
            <a:ext cx="25908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A3C709A-B7EB-4694-936A-BCECC4BC1B0A}"/>
              </a:ext>
            </a:extLst>
          </p:cNvPr>
          <p:cNvSpPr txBox="1"/>
          <p:nvPr/>
        </p:nvSpPr>
        <p:spPr>
          <a:xfrm>
            <a:off x="5195364" y="2567387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Placeholder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87B77DE-3A97-4B4B-9861-875A49464899}"/>
              </a:ext>
            </a:extLst>
          </p:cNvPr>
          <p:cNvSpPr txBox="1"/>
          <p:nvPr/>
        </p:nvSpPr>
        <p:spPr>
          <a:xfrm>
            <a:off x="1752600" y="3581400"/>
            <a:ext cx="491427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rgbClr val="C00000"/>
                </a:solidFill>
              </a:rPr>
              <a:t>template</a:t>
            </a:r>
            <a:r>
              <a:rPr lang="fr-FR" sz="2800" dirty="0">
                <a:solidFill>
                  <a:srgbClr val="C00000"/>
                </a:solidFill>
              </a:rPr>
              <a:t> &lt;</a:t>
            </a:r>
            <a:r>
              <a:rPr lang="fr-FR" sz="2800" dirty="0" err="1">
                <a:solidFill>
                  <a:srgbClr val="C00000"/>
                </a:solidFill>
              </a:rPr>
              <a:t>typename</a:t>
            </a:r>
            <a:r>
              <a:rPr lang="fr-FR" sz="2800" dirty="0">
                <a:solidFill>
                  <a:srgbClr val="C00000"/>
                </a:solidFill>
              </a:rPr>
              <a:t> T&gt;</a:t>
            </a:r>
          </a:p>
          <a:p>
            <a:pPr marL="0" indent="0">
              <a:buNone/>
            </a:pPr>
            <a:r>
              <a:rPr lang="fr-FR" sz="2800" dirty="0">
                <a:solidFill>
                  <a:srgbClr val="C00000"/>
                </a:solidFill>
              </a:rPr>
              <a:t>T </a:t>
            </a:r>
            <a:r>
              <a:rPr lang="fr-FR" sz="2800" dirty="0" err="1">
                <a:solidFill>
                  <a:srgbClr val="C00000"/>
                </a:solidFill>
              </a:rPr>
              <a:t>add</a:t>
            </a:r>
            <a:r>
              <a:rPr lang="fr-FR" sz="2800" dirty="0">
                <a:solidFill>
                  <a:srgbClr val="C00000"/>
                </a:solidFill>
              </a:rPr>
              <a:t>(T a, T b)</a:t>
            </a:r>
          </a:p>
          <a:p>
            <a:pPr marL="0" indent="0">
              <a:buNone/>
            </a:pPr>
            <a:r>
              <a:rPr lang="fr-FR" sz="2800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fr-FR" sz="2800" dirty="0">
                <a:solidFill>
                  <a:srgbClr val="C00000"/>
                </a:solidFill>
              </a:rPr>
              <a:t>    T c=</a:t>
            </a:r>
            <a:r>
              <a:rPr lang="fr-FR" sz="2800" dirty="0" err="1">
                <a:solidFill>
                  <a:srgbClr val="C00000"/>
                </a:solidFill>
              </a:rPr>
              <a:t>a+b</a:t>
            </a:r>
            <a:r>
              <a:rPr lang="fr-FR" sz="2800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fr-FR" sz="2800" dirty="0">
                <a:solidFill>
                  <a:srgbClr val="C00000"/>
                </a:solidFill>
              </a:rPr>
              <a:t>    return c;</a:t>
            </a:r>
          </a:p>
          <a:p>
            <a:pPr marL="0" indent="0">
              <a:buNone/>
            </a:pPr>
            <a:r>
              <a:rPr lang="fr-FR" sz="2800" dirty="0">
                <a:solidFill>
                  <a:srgbClr val="C00000"/>
                </a:solidFill>
              </a:rPr>
              <a:t>}</a:t>
            </a:r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A47070E3-A9D2-4628-B9B0-BE7AD4081AC7}"/>
              </a:ext>
            </a:extLst>
          </p:cNvPr>
          <p:cNvCxnSpPr>
            <a:stCxn id="7" idx="0"/>
          </p:cNvCxnSpPr>
          <p:nvPr/>
        </p:nvCxnSpPr>
        <p:spPr>
          <a:xfrm flipV="1">
            <a:off x="4209738" y="2819400"/>
            <a:ext cx="819462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53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8EED03FB-9EAA-498F-8B7A-31193EF65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using namespace std;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template &lt;class T&gt;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 add(T a, T b)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T c;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c=</a:t>
            </a:r>
            <a:r>
              <a:rPr lang="en-US" dirty="0" err="1">
                <a:solidFill>
                  <a:schemeClr val="tx1"/>
                </a:solidFill>
              </a:rPr>
              <a:t>a+b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return c;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&lt;&lt;add(5.5f,4);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return 0;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FA2A041-2939-4D31-BDE5-F59D2E4062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lphaUcPeriod"/>
            </a:pPr>
            <a:r>
              <a:rPr lang="en-US" dirty="0"/>
              <a:t>9.5</a:t>
            </a:r>
          </a:p>
          <a:p>
            <a:pPr marL="514350" indent="-514350">
              <a:buAutoNum type="alphaUcPeriod"/>
            </a:pPr>
            <a:r>
              <a:rPr lang="en-US" dirty="0"/>
              <a:t>9.0</a:t>
            </a:r>
          </a:p>
          <a:p>
            <a:pPr marL="514350" indent="-514350">
              <a:buAutoNum type="alphaUcPeriod"/>
            </a:pPr>
            <a:r>
              <a:rPr lang="en-US" dirty="0"/>
              <a:t>Compilation Error</a:t>
            </a:r>
          </a:p>
          <a:p>
            <a:pPr marL="514350" indent="-514350">
              <a:buAutoNum type="alphaUcPeriod"/>
            </a:pPr>
            <a:r>
              <a:rPr lang="en-US" dirty="0"/>
              <a:t>Nothing will print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DDC64B4-1985-417C-9B38-71A2EAEBED07}"/>
              </a:ext>
            </a:extLst>
          </p:cNvPr>
          <p:cNvSpPr txBox="1"/>
          <p:nvPr/>
        </p:nvSpPr>
        <p:spPr>
          <a:xfrm>
            <a:off x="304800" y="0"/>
            <a:ext cx="292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What will be output?</a:t>
            </a:r>
          </a:p>
        </p:txBody>
      </p:sp>
    </p:spTree>
    <p:extLst>
      <p:ext uri="{BB962C8B-B14F-4D97-AF65-F5344CB8AC3E}">
        <p14:creationId xmlns:p14="http://schemas.microsoft.com/office/powerpoint/2010/main" val="11243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882741-1A78-4D06-9A0C-A8F5ECD1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1836"/>
            <a:ext cx="8686800" cy="68580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Function template with different type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FD0AF7-D264-462B-BBFA-92D47B3DD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17638"/>
            <a:ext cx="6096000" cy="47085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Like :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template &lt;class T1,class T2&gt;</a:t>
            </a:r>
          </a:p>
          <a:p>
            <a:pPr marL="0" indent="0">
              <a:buNone/>
            </a:pPr>
            <a:r>
              <a:rPr lang="en-US" dirty="0"/>
              <a:t>here, T1 and T2 is different type  </a:t>
            </a: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dirty="0"/>
              <a:t>template &lt;class T1,class T2&gt;</a:t>
            </a:r>
          </a:p>
          <a:p>
            <a:pPr marL="0" indent="0">
              <a:buNone/>
            </a:pPr>
            <a:r>
              <a:rPr lang="en-US" dirty="0"/>
              <a:t>T1 add(T1 a, T2 b)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T1 c;</a:t>
            </a:r>
          </a:p>
          <a:p>
            <a:pPr marL="0" indent="0">
              <a:buNone/>
            </a:pPr>
            <a:r>
              <a:rPr lang="en-US" dirty="0"/>
              <a:t>    c=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return c;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782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2C273D-67F8-4A33-AAE9-E44527919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Restrictions of Generic Functions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Generic functions perform the same operation for all the different data type.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For example If function is performing addition then it will perform addition only it will not perform subtraction, multiplication etc.…</a:t>
            </a: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/>
              <a:t>There is the difference between function overloading and function template.</a:t>
            </a:r>
          </a:p>
        </p:txBody>
      </p:sp>
    </p:spTree>
    <p:extLst>
      <p:ext uri="{BB962C8B-B14F-4D97-AF65-F5344CB8AC3E}">
        <p14:creationId xmlns:p14="http://schemas.microsoft.com/office/powerpoint/2010/main" val="58050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921F42-1FD6-4DD5-8C17-D1C7FFE3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53B818-410C-46C1-B764-5FB6E9029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What is a template?</a:t>
            </a:r>
            <a:b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</a:br>
            <a:endParaRPr lang="en-US" b="0" i="0" dirty="0"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A. A template is a formula for creating a generic class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B. A template is used to manipulate the class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C. A template is used for creating the attributes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D. None of the above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74256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11023</TotalTime>
  <Words>1837</Words>
  <Application>Microsoft Office PowerPoint</Application>
  <PresentationFormat>On-screen Show (4:3)</PresentationFormat>
  <Paragraphs>491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Lpu theme final with copyright(S)</vt:lpstr>
      <vt:lpstr>CAP444 OBJECT ORIENTED PROGRAMMING USING C++ </vt:lpstr>
      <vt:lpstr>Unit-5</vt:lpstr>
      <vt:lpstr>Template in C++:</vt:lpstr>
      <vt:lpstr> Function template </vt:lpstr>
      <vt:lpstr>PowerPoint Presentation</vt:lpstr>
      <vt:lpstr>PowerPoint Presentation</vt:lpstr>
      <vt:lpstr>Function template with different type parameters</vt:lpstr>
      <vt:lpstr>PowerPoint Presentation</vt:lpstr>
      <vt:lpstr>PowerPoint Presentation</vt:lpstr>
      <vt:lpstr>Class template</vt:lpstr>
      <vt:lpstr>PowerPoint Presentation</vt:lpstr>
      <vt:lpstr>PowerPoint Presentation</vt:lpstr>
      <vt:lpstr> overloading of function template </vt:lpstr>
      <vt:lpstr>PowerPoint Presentation</vt:lpstr>
      <vt:lpstr> recursion with template function </vt:lpstr>
      <vt:lpstr>PowerPoint Presentation</vt:lpstr>
      <vt:lpstr> class template and inheritance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Macros</vt:lpstr>
      <vt:lpstr>Example:</vt:lpstr>
      <vt:lpstr>PowerPoint Presentation</vt:lpstr>
      <vt:lpstr>PowerPoint Presentation</vt:lpstr>
      <vt:lpstr>Macro</vt:lpstr>
      <vt:lpstr>PowerPoint Presentation</vt:lpstr>
      <vt:lpstr>What will be output? </vt:lpstr>
      <vt:lpstr>What will be output? </vt:lpstr>
      <vt:lpstr>What will be output?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Windows User</cp:lastModifiedBy>
  <cp:revision>629</cp:revision>
  <dcterms:created xsi:type="dcterms:W3CDTF">2014-05-25T11:13:57Z</dcterms:created>
  <dcterms:modified xsi:type="dcterms:W3CDTF">2022-11-11T05:40:40Z</dcterms:modified>
</cp:coreProperties>
</file>