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30"/>
  </p:notesMasterIdLst>
  <p:handoutMasterIdLst>
    <p:handoutMasterId r:id="rId31"/>
  </p:handoutMasterIdLst>
  <p:sldIdLst>
    <p:sldId id="269" r:id="rId2"/>
    <p:sldId id="384" r:id="rId3"/>
    <p:sldId id="354" r:id="rId4"/>
    <p:sldId id="355" r:id="rId5"/>
    <p:sldId id="356" r:id="rId6"/>
    <p:sldId id="357" r:id="rId7"/>
    <p:sldId id="358" r:id="rId8"/>
    <p:sldId id="385" r:id="rId9"/>
    <p:sldId id="390" r:id="rId10"/>
    <p:sldId id="360" r:id="rId11"/>
    <p:sldId id="366" r:id="rId12"/>
    <p:sldId id="362" r:id="rId13"/>
    <p:sldId id="363" r:id="rId14"/>
    <p:sldId id="365" r:id="rId15"/>
    <p:sldId id="376" r:id="rId16"/>
    <p:sldId id="367" r:id="rId17"/>
    <p:sldId id="368" r:id="rId18"/>
    <p:sldId id="364" r:id="rId19"/>
    <p:sldId id="369" r:id="rId20"/>
    <p:sldId id="372" r:id="rId21"/>
    <p:sldId id="370" r:id="rId22"/>
    <p:sldId id="371" r:id="rId23"/>
    <p:sldId id="373" r:id="rId24"/>
    <p:sldId id="392" r:id="rId25"/>
    <p:sldId id="391" r:id="rId26"/>
    <p:sldId id="374" r:id="rId27"/>
    <p:sldId id="375" r:id="rId28"/>
    <p:sldId id="35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12/14/2021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CAP202-Lec#0</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rPr>
              <a:t>OBJECT ORIENTED PROGRAMMING USING C++</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6575"/>
            <a:ext cx="7772400" cy="1470025"/>
          </a:xfrm>
        </p:spPr>
        <p:txBody>
          <a:bodyPr>
            <a:normAutofit fontScale="90000"/>
          </a:bodyPr>
          <a:lstStyle/>
          <a:p>
            <a:r>
              <a:rPr lang="en-US" dirty="0"/>
              <a:t>CAP444</a:t>
            </a:r>
            <a:br>
              <a:rPr lang="en-US" dirty="0"/>
            </a:br>
            <a:r>
              <a:rPr lang="en-US" dirty="0"/>
              <a:t>OBJECT ORIENTED PROGRAMMING USING C++</a:t>
            </a:r>
            <a:br>
              <a:rPr lang="en-US" dirty="0"/>
            </a:br>
            <a:endParaRPr lang="en-US" dirty="0"/>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Unit6</a:t>
            </a:r>
          </a:p>
        </p:txBody>
      </p:sp>
      <p:pic>
        <p:nvPicPr>
          <p:cNvPr id="20482"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495800"/>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1A92F-5039-4348-A418-51CCD7806115}"/>
              </a:ext>
            </a:extLst>
          </p:cNvPr>
          <p:cNvSpPr>
            <a:spLocks noGrp="1"/>
          </p:cNvSpPr>
          <p:nvPr>
            <p:ph idx="1"/>
          </p:nvPr>
        </p:nvSpPr>
        <p:spPr>
          <a:xfrm>
            <a:off x="457200" y="838200"/>
            <a:ext cx="8229600" cy="5287963"/>
          </a:xfrm>
        </p:spPr>
        <p:txBody>
          <a:bodyPr>
            <a:normAutofit fontScale="85000" lnSpcReduction="20000"/>
          </a:bodyPr>
          <a:lstStyle/>
          <a:p>
            <a:pPr marL="0" indent="0" algn="l">
              <a:buNone/>
            </a:pPr>
            <a:r>
              <a:rPr lang="en-US" b="0" i="0" dirty="0">
                <a:solidFill>
                  <a:srgbClr val="C00000"/>
                </a:solidFill>
                <a:effectLst/>
                <a:latin typeface="Cambria" panose="02040503050406030204" pitchFamily="18" charset="0"/>
              </a:rPr>
              <a:t>Which of the following statements are true about Catch handler?</a:t>
            </a:r>
          </a:p>
          <a:p>
            <a:pPr marL="0" indent="0" algn="l">
              <a:buNone/>
            </a:pPr>
            <a:r>
              <a:rPr lang="en-US" b="0" i="0" dirty="0" err="1">
                <a:solidFill>
                  <a:srgbClr val="333333"/>
                </a:solidFill>
                <a:effectLst/>
                <a:latin typeface="Cambria" panose="02040503050406030204" pitchFamily="18" charset="0"/>
              </a:rPr>
              <a:t>i</a:t>
            </a:r>
            <a:r>
              <a:rPr lang="en-US" b="0" i="0" dirty="0">
                <a:solidFill>
                  <a:srgbClr val="333333"/>
                </a:solidFill>
                <a:effectLst/>
                <a:latin typeface="Cambria" panose="02040503050406030204" pitchFamily="18" charset="0"/>
              </a:rPr>
              <a:t>) It must be placed immediately after try block . </a:t>
            </a:r>
          </a:p>
          <a:p>
            <a:pPr marL="0" indent="0" algn="l">
              <a:buNone/>
            </a:pPr>
            <a:r>
              <a:rPr lang="en-US" b="0" i="0" dirty="0">
                <a:solidFill>
                  <a:srgbClr val="333333"/>
                </a:solidFill>
                <a:effectLst/>
                <a:latin typeface="Cambria" panose="02040503050406030204" pitchFamily="18" charset="0"/>
              </a:rPr>
              <a:t>ii) It can have multiple parameters. </a:t>
            </a:r>
          </a:p>
          <a:p>
            <a:pPr marL="0" indent="0" algn="l">
              <a:buNone/>
            </a:pPr>
            <a:r>
              <a:rPr lang="en-US" b="0" i="0" dirty="0">
                <a:solidFill>
                  <a:srgbClr val="333333"/>
                </a:solidFill>
                <a:effectLst/>
                <a:latin typeface="Cambria" panose="02040503050406030204" pitchFamily="18" charset="0"/>
              </a:rPr>
              <a:t>iii) There must be only one catch handler for every try block.</a:t>
            </a:r>
          </a:p>
          <a:p>
            <a:pPr marL="0" indent="0" algn="l">
              <a:buNone/>
            </a:pPr>
            <a:r>
              <a:rPr lang="en-US" b="0" i="0" dirty="0">
                <a:solidFill>
                  <a:srgbClr val="333333"/>
                </a:solidFill>
                <a:effectLst/>
                <a:latin typeface="Cambria" panose="02040503050406030204" pitchFamily="18" charset="0"/>
              </a:rPr>
              <a:t>iv) There can be multiple catch handler for a try block . </a:t>
            </a:r>
          </a:p>
          <a:p>
            <a:pPr marL="0" indent="0" algn="l">
              <a:buNone/>
            </a:pPr>
            <a:r>
              <a:rPr lang="en-US" b="0" i="0" dirty="0">
                <a:solidFill>
                  <a:srgbClr val="333333"/>
                </a:solidFill>
                <a:effectLst/>
                <a:latin typeface="Cambria" panose="02040503050406030204" pitchFamily="18" charset="0"/>
              </a:rPr>
              <a:t>v) Generic catch handler can be placed anywhere after try block.</a:t>
            </a:r>
            <a:br>
              <a:rPr lang="en-US" b="0" i="0" dirty="0">
                <a:solidFill>
                  <a:srgbClr val="333333"/>
                </a:solidFill>
                <a:effectLst/>
                <a:latin typeface="Cambria" panose="02040503050406030204" pitchFamily="18" charset="0"/>
              </a:rPr>
            </a:br>
            <a:endParaRPr lang="en-US" b="0" i="0" dirty="0">
              <a:solidFill>
                <a:srgbClr val="333333"/>
              </a:solidFill>
              <a:effectLst/>
              <a:latin typeface="Cambria" panose="02040503050406030204" pitchFamily="18" charset="0"/>
            </a:endParaRPr>
          </a:p>
          <a:p>
            <a:pPr marL="0" indent="0" algn="l">
              <a:buNone/>
            </a:pPr>
            <a:r>
              <a:rPr lang="en-US" b="0" i="0" dirty="0">
                <a:solidFill>
                  <a:schemeClr val="tx2"/>
                </a:solidFill>
                <a:effectLst/>
                <a:latin typeface="Josefin Sans"/>
              </a:rPr>
              <a:t>A. Only </a:t>
            </a:r>
            <a:r>
              <a:rPr lang="en-US" b="0" i="0" dirty="0" err="1">
                <a:solidFill>
                  <a:schemeClr val="tx2"/>
                </a:solidFill>
                <a:effectLst/>
                <a:latin typeface="Josefin Sans"/>
              </a:rPr>
              <a:t>i</a:t>
            </a:r>
            <a:r>
              <a:rPr lang="en-US" b="0" i="0" dirty="0">
                <a:solidFill>
                  <a:schemeClr val="tx2"/>
                </a:solidFill>
                <a:effectLst/>
                <a:latin typeface="Josefin Sans"/>
              </a:rPr>
              <a:t>, iv, v</a:t>
            </a:r>
            <a:br>
              <a:rPr lang="en-US" b="0" i="0" dirty="0">
                <a:solidFill>
                  <a:schemeClr val="tx2"/>
                </a:solidFill>
                <a:effectLst/>
                <a:latin typeface="Josefin Sans"/>
              </a:rPr>
            </a:br>
            <a:r>
              <a:rPr lang="en-US" b="0" i="0" dirty="0">
                <a:solidFill>
                  <a:schemeClr val="tx2"/>
                </a:solidFill>
                <a:effectLst/>
                <a:latin typeface="Josefin Sans"/>
              </a:rPr>
              <a:t>B. Only </a:t>
            </a:r>
            <a:r>
              <a:rPr lang="en-US" b="0" i="0" dirty="0" err="1">
                <a:solidFill>
                  <a:schemeClr val="tx2"/>
                </a:solidFill>
                <a:effectLst/>
                <a:latin typeface="Josefin Sans"/>
              </a:rPr>
              <a:t>i</a:t>
            </a:r>
            <a:r>
              <a:rPr lang="en-US" b="0" i="0" dirty="0">
                <a:solidFill>
                  <a:schemeClr val="tx2"/>
                </a:solidFill>
                <a:effectLst/>
                <a:latin typeface="Josefin Sans"/>
              </a:rPr>
              <a:t>, ii, iii</a:t>
            </a:r>
            <a:br>
              <a:rPr lang="en-US" b="0" i="0" dirty="0">
                <a:solidFill>
                  <a:schemeClr val="tx2"/>
                </a:solidFill>
                <a:effectLst/>
                <a:latin typeface="Josefin Sans"/>
              </a:rPr>
            </a:br>
            <a:r>
              <a:rPr lang="en-US" b="0" i="0" dirty="0">
                <a:solidFill>
                  <a:schemeClr val="tx2"/>
                </a:solidFill>
                <a:effectLst/>
                <a:latin typeface="Josefin Sans"/>
              </a:rPr>
              <a:t>C. Only </a:t>
            </a:r>
            <a:r>
              <a:rPr lang="en-US" b="0" i="0" dirty="0" err="1">
                <a:solidFill>
                  <a:schemeClr val="tx2"/>
                </a:solidFill>
                <a:effectLst/>
                <a:latin typeface="Josefin Sans"/>
              </a:rPr>
              <a:t>i</a:t>
            </a:r>
            <a:r>
              <a:rPr lang="en-US" b="0" i="0" dirty="0">
                <a:solidFill>
                  <a:schemeClr val="tx2"/>
                </a:solidFill>
                <a:effectLst/>
                <a:latin typeface="Josefin Sans"/>
              </a:rPr>
              <a:t>, iv</a:t>
            </a:r>
            <a:br>
              <a:rPr lang="en-US" b="0" i="0" dirty="0">
                <a:solidFill>
                  <a:schemeClr val="tx2"/>
                </a:solidFill>
                <a:effectLst/>
                <a:latin typeface="Josefin Sans"/>
              </a:rPr>
            </a:br>
            <a:r>
              <a:rPr lang="en-US" b="0" i="0" dirty="0">
                <a:solidFill>
                  <a:schemeClr val="tx2"/>
                </a:solidFill>
                <a:effectLst/>
                <a:latin typeface="Josefin Sans"/>
              </a:rPr>
              <a:t>D. Only </a:t>
            </a:r>
            <a:r>
              <a:rPr lang="en-US" b="0" i="0" dirty="0" err="1">
                <a:solidFill>
                  <a:schemeClr val="tx2"/>
                </a:solidFill>
                <a:effectLst/>
                <a:latin typeface="Josefin Sans"/>
              </a:rPr>
              <a:t>i</a:t>
            </a:r>
            <a:r>
              <a:rPr lang="en-US" b="0" i="0" dirty="0">
                <a:solidFill>
                  <a:schemeClr val="tx2"/>
                </a:solidFill>
                <a:effectLst/>
                <a:latin typeface="Josefin Sans"/>
              </a:rPr>
              <a:t>, ii</a:t>
            </a:r>
          </a:p>
          <a:p>
            <a:pPr marL="0" indent="0">
              <a:buNone/>
            </a:pPr>
            <a:endParaRPr lang="en-US" dirty="0"/>
          </a:p>
        </p:txBody>
      </p:sp>
    </p:spTree>
    <p:extLst>
      <p:ext uri="{BB962C8B-B14F-4D97-AF65-F5344CB8AC3E}">
        <p14:creationId xmlns:p14="http://schemas.microsoft.com/office/powerpoint/2010/main" val="212016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98C9-6912-456B-B7A3-842EC2433B91}"/>
              </a:ext>
            </a:extLst>
          </p:cNvPr>
          <p:cNvSpPr>
            <a:spLocks noGrp="1"/>
          </p:cNvSpPr>
          <p:nvPr>
            <p:ph type="title"/>
          </p:nvPr>
        </p:nvSpPr>
        <p:spPr/>
        <p:txBody>
          <a:bodyPr>
            <a:normAutofit fontScale="90000"/>
          </a:bodyPr>
          <a:lstStyle/>
          <a:p>
            <a:pPr algn="l"/>
            <a:br>
              <a:rPr lang="en-US" b="1" dirty="0">
                <a:solidFill>
                  <a:srgbClr val="FF0000"/>
                </a:solidFill>
              </a:rPr>
            </a:br>
            <a:br>
              <a:rPr lang="en-US" b="1" dirty="0">
                <a:solidFill>
                  <a:srgbClr val="FF0000"/>
                </a:solidFill>
              </a:rPr>
            </a:br>
            <a:r>
              <a:rPr lang="en-US" b="1" dirty="0">
                <a:solidFill>
                  <a:srgbClr val="FF0000"/>
                </a:solidFill>
              </a:rPr>
              <a:t>multiple catch statements:</a:t>
            </a:r>
            <a:br>
              <a:rPr lang="en-US" b="1" dirty="0">
                <a:solidFill>
                  <a:srgbClr val="FF0000"/>
                </a:solidFill>
              </a:rPr>
            </a:br>
            <a:endParaRPr lang="en-US" dirty="0"/>
          </a:p>
        </p:txBody>
      </p:sp>
      <p:sp>
        <p:nvSpPr>
          <p:cNvPr id="3" name="Content Placeholder 2">
            <a:extLst>
              <a:ext uri="{FF2B5EF4-FFF2-40B4-BE49-F238E27FC236}">
                <a16:creationId xmlns:a16="http://schemas.microsoft.com/office/drawing/2014/main" id="{6A4DD378-7E73-4C41-8617-1F72DF44AEF5}"/>
              </a:ext>
            </a:extLst>
          </p:cNvPr>
          <p:cNvSpPr>
            <a:spLocks noGrp="1"/>
          </p:cNvSpPr>
          <p:nvPr>
            <p:ph idx="1"/>
          </p:nvPr>
        </p:nvSpPr>
        <p:spPr/>
        <p:txBody>
          <a:bodyPr>
            <a:normAutofit/>
          </a:bodyPr>
          <a:lstStyle/>
          <a:p>
            <a:pPr marL="0" indent="0" algn="just">
              <a:buNone/>
            </a:pPr>
            <a:r>
              <a:rPr lang="en-US" sz="2800" b="0" i="0" dirty="0">
                <a:solidFill>
                  <a:srgbClr val="000000"/>
                </a:solidFill>
                <a:effectLst/>
              </a:rPr>
              <a:t>A </a:t>
            </a:r>
            <a:r>
              <a:rPr lang="en-US" sz="2800" b="1" i="0" dirty="0">
                <a:solidFill>
                  <a:srgbClr val="31373A"/>
                </a:solidFill>
                <a:effectLst/>
              </a:rPr>
              <a:t>single try statement</a:t>
            </a:r>
            <a:r>
              <a:rPr lang="en-US" sz="2800" b="0" i="0" dirty="0">
                <a:solidFill>
                  <a:srgbClr val="000000"/>
                </a:solidFill>
                <a:effectLst/>
              </a:rPr>
              <a:t> can have multiple catch statements. Execution of particular catch block depends on the type of exception thrown by the throw keyword. If throw keyword send exception of integer type, catch block with integer parameter will get execute.</a:t>
            </a:r>
            <a:endParaRPr lang="en-US" sz="2800" dirty="0"/>
          </a:p>
        </p:txBody>
      </p:sp>
    </p:spTree>
    <p:extLst>
      <p:ext uri="{BB962C8B-B14F-4D97-AF65-F5344CB8AC3E}">
        <p14:creationId xmlns:p14="http://schemas.microsoft.com/office/powerpoint/2010/main" val="23076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5E9F5-7208-4AE0-AB08-47C158398734}"/>
              </a:ext>
            </a:extLst>
          </p:cNvPr>
          <p:cNvSpPr>
            <a:spLocks noGrp="1"/>
          </p:cNvSpPr>
          <p:nvPr>
            <p:ph idx="1"/>
          </p:nvPr>
        </p:nvSpPr>
        <p:spPr>
          <a:xfrm>
            <a:off x="457200" y="609600"/>
            <a:ext cx="8229600" cy="6096000"/>
          </a:xfrm>
        </p:spPr>
        <p:txBody>
          <a:bodyPr>
            <a:normAutofit fontScale="85000" lnSpcReduction="20000"/>
          </a:bodyPr>
          <a:lstStyle/>
          <a:p>
            <a:pPr marL="0" indent="0">
              <a:buNone/>
            </a:pPr>
            <a:r>
              <a:rPr lang="en-US" b="1" dirty="0">
                <a:solidFill>
                  <a:srgbClr val="FF0000"/>
                </a:solidFill>
              </a:rPr>
              <a:t>multiple catch statements:</a:t>
            </a:r>
          </a:p>
          <a:p>
            <a:pPr marL="0" indent="0">
              <a:buNone/>
            </a:pPr>
            <a:r>
              <a:rPr lang="en-US" b="1"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 		try</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a:t>
            </a:r>
            <a:r>
              <a:rPr lang="en-US" b="0" i="0">
                <a:solidFill>
                  <a:srgbClr val="000000"/>
                </a:solidFill>
                <a:effectLst/>
                <a:latin typeface="Times New Roman" panose="02020603050405020304" pitchFamily="18" charset="0"/>
              </a:rPr>
              <a:t>throw value</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catch(type1 </a:t>
            </a:r>
            <a:r>
              <a:rPr lang="en-US" b="0" i="0" dirty="0" err="1">
                <a:solidFill>
                  <a:srgbClr val="000000"/>
                </a:solidFill>
                <a:effectLst/>
                <a:latin typeface="Times New Roman" panose="02020603050405020304" pitchFamily="18" charset="0"/>
              </a:rPr>
              <a:t>arg</a:t>
            </a:r>
            <a:r>
              <a:rPr lang="en-US" b="0" i="0" dirty="0">
                <a:solidFill>
                  <a:srgbClr val="000000"/>
                </a:solidFill>
                <a:effectLst/>
                <a:latin typeface="Times New Roman" panose="02020603050405020304" pitchFamily="18" charset="0"/>
              </a:rPr>
              <a:t>)</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 block1</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catch(type2 </a:t>
            </a:r>
            <a:r>
              <a:rPr lang="en-US" b="0" i="0" dirty="0" err="1">
                <a:solidFill>
                  <a:srgbClr val="000000"/>
                </a:solidFill>
                <a:effectLst/>
                <a:latin typeface="Times New Roman" panose="02020603050405020304" pitchFamily="18" charset="0"/>
              </a:rPr>
              <a:t>arg</a:t>
            </a:r>
            <a:r>
              <a:rPr lang="en-US" b="0" i="0" dirty="0">
                <a:solidFill>
                  <a:srgbClr val="000000"/>
                </a:solidFill>
                <a:effectLst/>
                <a:latin typeface="Times New Roman" panose="02020603050405020304" pitchFamily="18" charset="0"/>
              </a:rPr>
              <a:t>)</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//catch block2</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a:t>
            </a:r>
            <a:br>
              <a:rPr lang="en-US" dirty="0"/>
            </a:br>
            <a:r>
              <a:rPr lang="en-US" b="0" i="0" dirty="0">
                <a:solidFill>
                  <a:srgbClr val="000000"/>
                </a:solidFill>
                <a:effectLst/>
                <a:latin typeface="Times New Roman" panose="02020603050405020304" pitchFamily="18" charset="0"/>
              </a:rPr>
              <a:t>                        ……… </a:t>
            </a:r>
            <a:r>
              <a:rPr lang="en-US" sz="3200" b="0" i="0" dirty="0">
                <a:solidFill>
                  <a:srgbClr val="000000"/>
                </a:solidFill>
                <a:effectLst/>
              </a:rPr>
              <a:t> . If throw keyword send exception of integer type, catch block with integer parameter will get execute. </a:t>
            </a:r>
            <a:endParaRPr lang="en-US" dirty="0"/>
          </a:p>
        </p:txBody>
      </p:sp>
    </p:spTree>
    <p:extLst>
      <p:ext uri="{BB962C8B-B14F-4D97-AF65-F5344CB8AC3E}">
        <p14:creationId xmlns:p14="http://schemas.microsoft.com/office/powerpoint/2010/main" val="368362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3FB1-0460-4FBF-B78A-FED6A03C5C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1B9529-B026-4F3F-96E1-3339F60264B1}"/>
              </a:ext>
            </a:extLst>
          </p:cNvPr>
          <p:cNvSpPr>
            <a:spLocks noGrp="1"/>
          </p:cNvSpPr>
          <p:nvPr>
            <p:ph idx="1"/>
          </p:nvPr>
        </p:nvSpPr>
        <p:spPr/>
        <p:txBody>
          <a:bodyPr/>
          <a:lstStyle/>
          <a:p>
            <a:pPr marL="0" indent="0">
              <a:buNone/>
            </a:pPr>
            <a:r>
              <a:rPr lang="en-US" dirty="0"/>
              <a:t>Which of the following statements are correct?</a:t>
            </a:r>
          </a:p>
          <a:p>
            <a:pPr marL="0" indent="0">
              <a:buNone/>
            </a:pPr>
            <a:r>
              <a:rPr lang="en-US" dirty="0"/>
              <a:t> A. The execution of a throw statement is called throwing an exception.</a:t>
            </a:r>
          </a:p>
          <a:p>
            <a:pPr marL="0" indent="0">
              <a:buNone/>
            </a:pPr>
            <a:r>
              <a:rPr lang="en-US" dirty="0"/>
              <a:t> B. You can throw a value of any type.</a:t>
            </a:r>
          </a:p>
          <a:p>
            <a:pPr marL="0" indent="0">
              <a:buNone/>
            </a:pPr>
            <a:r>
              <a:rPr lang="en-US" dirty="0"/>
              <a:t>C. The catch block contains the code that are executed when an exception occurs.</a:t>
            </a:r>
          </a:p>
          <a:p>
            <a:pPr marL="0" indent="0">
              <a:buNone/>
            </a:pPr>
            <a:r>
              <a:rPr lang="en-US" dirty="0"/>
              <a:t>D. All of the above</a:t>
            </a:r>
          </a:p>
        </p:txBody>
      </p:sp>
    </p:spTree>
    <p:extLst>
      <p:ext uri="{BB962C8B-B14F-4D97-AF65-F5344CB8AC3E}">
        <p14:creationId xmlns:p14="http://schemas.microsoft.com/office/powerpoint/2010/main" val="267837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58C2B-92F7-40C6-A260-3C312E8D5B06}"/>
              </a:ext>
            </a:extLst>
          </p:cNvPr>
          <p:cNvSpPr>
            <a:spLocks noGrp="1"/>
          </p:cNvSpPr>
          <p:nvPr>
            <p:ph type="title"/>
          </p:nvPr>
        </p:nvSpPr>
        <p:spPr/>
        <p:txBody>
          <a:bodyPr/>
          <a:lstStyle/>
          <a:p>
            <a:pPr algn="l"/>
            <a:r>
              <a:rPr lang="en-US" dirty="0"/>
              <a:t>Catch All Exceptions</a:t>
            </a:r>
          </a:p>
        </p:txBody>
      </p:sp>
      <p:sp>
        <p:nvSpPr>
          <p:cNvPr id="6" name="Content Placeholder 5">
            <a:extLst>
              <a:ext uri="{FF2B5EF4-FFF2-40B4-BE49-F238E27FC236}">
                <a16:creationId xmlns:a16="http://schemas.microsoft.com/office/drawing/2014/main" id="{6ADFA130-8172-49FE-9418-325D6CDB58E4}"/>
              </a:ext>
            </a:extLst>
          </p:cNvPr>
          <p:cNvSpPr>
            <a:spLocks noGrp="1"/>
          </p:cNvSpPr>
          <p:nvPr>
            <p:ph idx="1"/>
          </p:nvPr>
        </p:nvSpPr>
        <p:spPr/>
        <p:txBody>
          <a:bodyPr/>
          <a:lstStyle/>
          <a:p>
            <a:pPr marL="0" indent="0" algn="just">
              <a:buNone/>
            </a:pPr>
            <a:r>
              <a:rPr lang="en-US" b="0" i="0" dirty="0">
                <a:solidFill>
                  <a:srgbClr val="000000"/>
                </a:solidFill>
                <a:effectLst/>
              </a:rPr>
              <a:t>We can use the catch statement with three dots as parameter (...) so that it can handle all types of exceptions.</a:t>
            </a:r>
          </a:p>
          <a:p>
            <a:pPr marL="0" indent="0" algn="just">
              <a:buNone/>
            </a:pPr>
            <a:r>
              <a:rPr lang="en-US" b="0" i="0" dirty="0">
                <a:solidFill>
                  <a:srgbClr val="000000"/>
                </a:solidFill>
                <a:effectLst/>
              </a:rPr>
              <a:t>catch(…)</a:t>
            </a:r>
          </a:p>
          <a:p>
            <a:pPr marL="0" indent="0" algn="just">
              <a:buNone/>
            </a:pPr>
            <a:r>
              <a:rPr lang="en-US" dirty="0">
                <a:solidFill>
                  <a:srgbClr val="000000"/>
                </a:solidFill>
              </a:rPr>
              <a:t>{</a:t>
            </a:r>
          </a:p>
          <a:p>
            <a:pPr marL="0" indent="0" algn="just">
              <a:buNone/>
            </a:pPr>
            <a:r>
              <a:rPr lang="en-US" b="0" i="0" dirty="0">
                <a:solidFill>
                  <a:srgbClr val="000000"/>
                </a:solidFill>
                <a:effectLst/>
              </a:rPr>
              <a:t>}</a:t>
            </a:r>
          </a:p>
          <a:p>
            <a:pPr marL="0" indent="0" algn="just">
              <a:buNone/>
            </a:pPr>
            <a:r>
              <a:rPr lang="en-US" dirty="0">
                <a:solidFill>
                  <a:srgbClr val="000000"/>
                </a:solidFill>
              </a:rPr>
              <a:t>Note: </a:t>
            </a:r>
            <a:r>
              <a:rPr lang="en-US" b="0" i="0" dirty="0">
                <a:solidFill>
                  <a:srgbClr val="333333"/>
                </a:solidFill>
                <a:effectLst/>
                <a:latin typeface="Josefin Sans"/>
              </a:rPr>
              <a:t>The catch(...) must be the last catch block.</a:t>
            </a:r>
            <a:endParaRPr lang="en-US" dirty="0"/>
          </a:p>
          <a:p>
            <a:pPr marL="0" indent="0" algn="just">
              <a:buNone/>
            </a:pPr>
            <a:endParaRPr lang="en-US" b="0" i="0" dirty="0">
              <a:solidFill>
                <a:srgbClr val="000000"/>
              </a:solidFill>
              <a:effectLst/>
            </a:endParaRPr>
          </a:p>
          <a:p>
            <a:pPr marL="0" indent="0">
              <a:buNone/>
            </a:pPr>
            <a:endParaRPr lang="en-US" dirty="0"/>
          </a:p>
        </p:txBody>
      </p:sp>
    </p:spTree>
    <p:extLst>
      <p:ext uri="{BB962C8B-B14F-4D97-AF65-F5344CB8AC3E}">
        <p14:creationId xmlns:p14="http://schemas.microsoft.com/office/powerpoint/2010/main" val="16446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BF5860-0E50-4D9E-9C7A-6952997C68AF}"/>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106D60B-6BDA-4445-976D-D0B8EE5F6D5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593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50D8-9BA7-4AD9-B3D0-16F4B6C8B439}"/>
              </a:ext>
            </a:extLst>
          </p:cNvPr>
          <p:cNvSpPr>
            <a:spLocks noGrp="1"/>
          </p:cNvSpPr>
          <p:nvPr>
            <p:ph type="title"/>
          </p:nvPr>
        </p:nvSpPr>
        <p:spPr/>
        <p:txBody>
          <a:bodyPr/>
          <a:lstStyle/>
          <a:p>
            <a:pPr algn="l"/>
            <a:r>
              <a:rPr lang="en-US" dirty="0"/>
              <a:t>Rethrowing Exceptions</a:t>
            </a:r>
          </a:p>
        </p:txBody>
      </p:sp>
      <p:sp>
        <p:nvSpPr>
          <p:cNvPr id="3" name="Content Placeholder 2">
            <a:extLst>
              <a:ext uri="{FF2B5EF4-FFF2-40B4-BE49-F238E27FC236}">
                <a16:creationId xmlns:a16="http://schemas.microsoft.com/office/drawing/2014/main" id="{EB94F822-9A54-49FB-980E-1AFE38EE509B}"/>
              </a:ext>
            </a:extLst>
          </p:cNvPr>
          <p:cNvSpPr>
            <a:spLocks noGrp="1"/>
          </p:cNvSpPr>
          <p:nvPr>
            <p:ph idx="1"/>
          </p:nvPr>
        </p:nvSpPr>
        <p:spPr/>
        <p:txBody>
          <a:bodyPr/>
          <a:lstStyle/>
          <a:p>
            <a:pPr algn="just"/>
            <a:r>
              <a:rPr lang="en-US" dirty="0"/>
              <a:t>An exception to be thrown from inner catch block to outer catch block is called rethrowing exception.</a:t>
            </a:r>
          </a:p>
          <a:p>
            <a:pPr algn="just"/>
            <a:r>
              <a:rPr lang="en-US" dirty="0"/>
              <a:t>Rethrowing exception is possible in case of Nested try-catch statement.</a:t>
            </a:r>
          </a:p>
        </p:txBody>
      </p:sp>
    </p:spTree>
    <p:extLst>
      <p:ext uri="{BB962C8B-B14F-4D97-AF65-F5344CB8AC3E}">
        <p14:creationId xmlns:p14="http://schemas.microsoft.com/office/powerpoint/2010/main" val="264005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B5C6E-C0E0-4CF7-B05C-8ED07A5C4DF0}"/>
              </a:ext>
            </a:extLst>
          </p:cNvPr>
          <p:cNvSpPr>
            <a:spLocks noGrp="1"/>
          </p:cNvSpPr>
          <p:nvPr>
            <p:ph idx="1"/>
          </p:nvPr>
        </p:nvSpPr>
        <p:spPr>
          <a:xfrm>
            <a:off x="457200" y="838200"/>
            <a:ext cx="8229600" cy="5287963"/>
          </a:xfrm>
        </p:spPr>
        <p:txBody>
          <a:bodyPr>
            <a:normAutofit fontScale="70000" lnSpcReduction="20000"/>
          </a:bodyPr>
          <a:lstStyle/>
          <a:p>
            <a:pPr marL="0" indent="0">
              <a:buNone/>
            </a:pPr>
            <a:r>
              <a:rPr lang="en-US" dirty="0"/>
              <a:t>try{</a:t>
            </a:r>
          </a:p>
          <a:p>
            <a:pPr marL="0" indent="0">
              <a:buNone/>
            </a:pPr>
            <a:r>
              <a:rPr lang="en-US" dirty="0"/>
              <a:t>	try{</a:t>
            </a:r>
          </a:p>
          <a:p>
            <a:pPr marL="0" indent="0">
              <a:buNone/>
            </a:pPr>
            <a:r>
              <a:rPr lang="en-US" dirty="0"/>
              <a:t>                     throw </a:t>
            </a:r>
            <a:r>
              <a:rPr lang="en-US" dirty="0" err="1"/>
              <a:t>val</a:t>
            </a:r>
            <a:r>
              <a:rPr lang="en-US" dirty="0"/>
              <a:t>;</a:t>
            </a:r>
          </a:p>
          <a:p>
            <a:pPr marL="0" indent="0">
              <a:buNone/>
            </a:pPr>
            <a:r>
              <a:rPr lang="en-US" dirty="0"/>
              <a:t>		}</a:t>
            </a:r>
          </a:p>
          <a:p>
            <a:pPr marL="0" indent="0">
              <a:buNone/>
            </a:pPr>
            <a:r>
              <a:rPr lang="en-US" dirty="0"/>
              <a:t>             catch(type a)                                                   throws exception  </a:t>
            </a:r>
          </a:p>
          <a:p>
            <a:pPr marL="0" indent="0">
              <a:buNone/>
            </a:pPr>
            <a:r>
              <a:rPr lang="en-US" dirty="0"/>
              <a:t>                   {</a:t>
            </a:r>
          </a:p>
          <a:p>
            <a:pPr marL="0" indent="0">
              <a:buNone/>
            </a:pPr>
            <a:r>
              <a:rPr lang="en-US" dirty="0"/>
              <a:t>		throw </a:t>
            </a:r>
            <a:r>
              <a:rPr lang="en-US" dirty="0" err="1"/>
              <a:t>val</a:t>
            </a:r>
            <a:r>
              <a:rPr lang="en-US" dirty="0"/>
              <a:t> </a:t>
            </a:r>
          </a:p>
          <a:p>
            <a:pPr marL="0" indent="0">
              <a:buNone/>
            </a:pPr>
            <a:r>
              <a:rPr lang="en-US" dirty="0"/>
              <a:t>		}</a:t>
            </a:r>
          </a:p>
          <a:p>
            <a:pPr marL="0" indent="0">
              <a:buNone/>
            </a:pPr>
            <a:r>
              <a:rPr lang="en-US" dirty="0"/>
              <a:t>     }                                               rethrows exception</a:t>
            </a:r>
          </a:p>
          <a:p>
            <a:pPr marL="0" indent="0">
              <a:buNone/>
            </a:pPr>
            <a:r>
              <a:rPr lang="en-US" dirty="0"/>
              <a:t>catch(type b)</a:t>
            </a:r>
          </a:p>
          <a:p>
            <a:pPr marL="0" indent="0">
              <a:buNone/>
            </a:pPr>
            <a:r>
              <a:rPr lang="en-US" dirty="0"/>
              <a:t>{</a:t>
            </a:r>
          </a:p>
          <a:p>
            <a:pPr marL="0" indent="0">
              <a:buNone/>
            </a:pPr>
            <a:endParaRPr lang="en-US" dirty="0"/>
          </a:p>
          <a:p>
            <a:pPr marL="0" indent="0">
              <a:buNone/>
            </a:pPr>
            <a:r>
              <a:rPr lang="en-US" dirty="0"/>
              <a:t>}</a:t>
            </a:r>
          </a:p>
          <a:p>
            <a:pPr marL="0" indent="0">
              <a:buNone/>
            </a:pPr>
            <a:r>
              <a:rPr lang="en-US" dirty="0"/>
              <a:t>  </a:t>
            </a:r>
          </a:p>
          <a:p>
            <a:pPr marL="0" indent="0">
              <a:buNone/>
            </a:pPr>
            <a:endParaRPr lang="en-US" dirty="0"/>
          </a:p>
        </p:txBody>
      </p:sp>
      <p:sp>
        <p:nvSpPr>
          <p:cNvPr id="4" name="Right Brace 3">
            <a:extLst>
              <a:ext uri="{FF2B5EF4-FFF2-40B4-BE49-F238E27FC236}">
                <a16:creationId xmlns:a16="http://schemas.microsoft.com/office/drawing/2014/main" id="{5F945063-B7C0-4783-BCF5-27226B28A05F}"/>
              </a:ext>
            </a:extLst>
          </p:cNvPr>
          <p:cNvSpPr/>
          <p:nvPr/>
        </p:nvSpPr>
        <p:spPr>
          <a:xfrm>
            <a:off x="3352800" y="1600200"/>
            <a:ext cx="2590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ight Brace 4">
            <a:extLst>
              <a:ext uri="{FF2B5EF4-FFF2-40B4-BE49-F238E27FC236}">
                <a16:creationId xmlns:a16="http://schemas.microsoft.com/office/drawing/2014/main" id="{0804B04E-65A0-4F50-9E8C-E98F65C19F77}"/>
              </a:ext>
            </a:extLst>
          </p:cNvPr>
          <p:cNvSpPr/>
          <p:nvPr/>
        </p:nvSpPr>
        <p:spPr>
          <a:xfrm>
            <a:off x="2743200" y="3200400"/>
            <a:ext cx="1066800" cy="1219200"/>
          </a:xfrm>
          <a:prstGeom prst="rightBrace">
            <a:avLst>
              <a:gd name="adj1" fmla="val 8333"/>
              <a:gd name="adj2" fmla="val 418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052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4340FD-CAAB-41B1-9345-3C5E37D35189}"/>
              </a:ext>
            </a:extLst>
          </p:cNvPr>
          <p:cNvSpPr>
            <a:spLocks noGrp="1"/>
          </p:cNvSpPr>
          <p:nvPr>
            <p:ph sz="half" idx="1"/>
          </p:nvPr>
        </p:nvSpPr>
        <p:spPr>
          <a:xfrm>
            <a:off x="457200" y="457200"/>
            <a:ext cx="4038600" cy="5668963"/>
          </a:xfrm>
        </p:spPr>
        <p:txBody>
          <a:bodyPr>
            <a:normAutofit fontScale="25000" lnSpcReduction="20000"/>
          </a:bodyPr>
          <a:lstStyle/>
          <a:p>
            <a:pPr marL="0" indent="0">
              <a:buNone/>
            </a:pPr>
            <a:r>
              <a:rPr lang="en-US" sz="7200" dirty="0"/>
              <a:t>#include &lt;iostream&gt;</a:t>
            </a:r>
          </a:p>
          <a:p>
            <a:pPr marL="0" indent="0">
              <a:buNone/>
            </a:pPr>
            <a:r>
              <a:rPr lang="en-US" sz="7200" dirty="0"/>
              <a:t>using namespace std;</a:t>
            </a:r>
          </a:p>
          <a:p>
            <a:pPr marL="0" indent="0">
              <a:buNone/>
            </a:pPr>
            <a:r>
              <a:rPr lang="en-US" sz="7200" dirty="0"/>
              <a:t>int main()</a:t>
            </a:r>
          </a:p>
          <a:p>
            <a:pPr marL="0" indent="0">
              <a:buNone/>
            </a:pPr>
            <a:r>
              <a:rPr lang="en-US" sz="7200" dirty="0"/>
              <a:t>{</a:t>
            </a:r>
          </a:p>
          <a:p>
            <a:pPr marL="0" indent="0">
              <a:buNone/>
            </a:pPr>
            <a:r>
              <a:rPr lang="en-US" sz="7200" dirty="0"/>
              <a:t>  </a:t>
            </a:r>
            <a:r>
              <a:rPr lang="en-US" sz="7200" dirty="0" err="1"/>
              <a:t>cout</a:t>
            </a:r>
            <a:r>
              <a:rPr lang="en-US" sz="7200" dirty="0"/>
              <a:t> &lt;&lt; "Enter two integers: ";</a:t>
            </a:r>
          </a:p>
          <a:p>
            <a:pPr marL="0" indent="0">
              <a:buNone/>
            </a:pPr>
            <a:r>
              <a:rPr lang="en-US" sz="7200" dirty="0"/>
              <a:t>  int number1, number2;</a:t>
            </a:r>
          </a:p>
          <a:p>
            <a:pPr marL="0" indent="0">
              <a:buNone/>
            </a:pPr>
            <a:r>
              <a:rPr lang="en-US" sz="7200" dirty="0"/>
              <a:t>  </a:t>
            </a:r>
            <a:r>
              <a:rPr lang="en-US" sz="7200" dirty="0" err="1"/>
              <a:t>cin</a:t>
            </a:r>
            <a:r>
              <a:rPr lang="en-US" sz="7200" dirty="0"/>
              <a:t> &gt;&gt; number1 &gt;&gt; number2;</a:t>
            </a:r>
          </a:p>
          <a:p>
            <a:pPr marL="0" indent="0">
              <a:buNone/>
            </a:pPr>
            <a:r>
              <a:rPr lang="en-US" sz="7200" dirty="0"/>
              <a:t>  try</a:t>
            </a:r>
          </a:p>
          <a:p>
            <a:pPr marL="0" indent="0">
              <a:buNone/>
            </a:pPr>
            <a:r>
              <a:rPr lang="en-US" sz="7200" dirty="0"/>
              <a:t>  {</a:t>
            </a:r>
          </a:p>
          <a:p>
            <a:pPr marL="0" indent="0">
              <a:buNone/>
            </a:pPr>
            <a:r>
              <a:rPr lang="en-US" sz="7200" dirty="0"/>
              <a:t>    if (number2 == 0)</a:t>
            </a:r>
          </a:p>
          <a:p>
            <a:pPr marL="0" indent="0">
              <a:buNone/>
            </a:pPr>
            <a:r>
              <a:rPr lang="en-US" sz="7200" dirty="0"/>
              <a:t>      throw number1;</a:t>
            </a:r>
          </a:p>
          <a:p>
            <a:pPr marL="0" indent="0">
              <a:buNone/>
            </a:pPr>
            <a:r>
              <a:rPr lang="en-US" sz="7200" dirty="0"/>
              <a:t> </a:t>
            </a:r>
            <a:r>
              <a:rPr lang="en-US" sz="7200" dirty="0" err="1"/>
              <a:t>cout</a:t>
            </a:r>
            <a:r>
              <a:rPr lang="en-US" sz="7200" dirty="0"/>
              <a:t> &lt;&lt; number1 &lt;&lt; " / " &lt;&lt; number2 &lt;&lt; " is "</a:t>
            </a:r>
          </a:p>
          <a:p>
            <a:pPr marL="0" indent="0">
              <a:buNone/>
            </a:pPr>
            <a:r>
              <a:rPr lang="en-US" sz="7200" dirty="0"/>
              <a:t>      &lt;&lt; (number1 / number2) &lt;&lt; </a:t>
            </a:r>
            <a:r>
              <a:rPr lang="en-US" sz="7200" dirty="0" err="1"/>
              <a:t>endl</a:t>
            </a:r>
            <a:r>
              <a:rPr lang="en-US" sz="7200" dirty="0"/>
              <a:t>;</a:t>
            </a:r>
          </a:p>
          <a:p>
            <a:pPr marL="0" indent="0">
              <a:buNone/>
            </a:pPr>
            <a:r>
              <a:rPr lang="en-US" sz="7200" dirty="0"/>
              <a:t>    </a:t>
            </a:r>
            <a:r>
              <a:rPr lang="en-US" sz="7200" dirty="0" err="1"/>
              <a:t>cout</a:t>
            </a:r>
            <a:r>
              <a:rPr lang="en-US" sz="7200" dirty="0"/>
              <a:t> &lt;&lt; "C" &lt;&lt; </a:t>
            </a:r>
            <a:r>
              <a:rPr lang="en-US" sz="7200" dirty="0" err="1"/>
              <a:t>endl</a:t>
            </a:r>
            <a:r>
              <a:rPr lang="en-US" sz="7200" dirty="0"/>
              <a:t>;</a:t>
            </a:r>
          </a:p>
          <a:p>
            <a:pPr marL="0" indent="0">
              <a:buNone/>
            </a:pPr>
            <a:r>
              <a:rPr lang="en-US" sz="7200" dirty="0"/>
              <a:t>  }</a:t>
            </a:r>
          </a:p>
          <a:p>
            <a:pPr marL="0" indent="0">
              <a:buNone/>
            </a:pPr>
            <a:r>
              <a:rPr lang="en-US" sz="7200" dirty="0"/>
              <a:t>  catch (int e)</a:t>
            </a:r>
          </a:p>
          <a:p>
            <a:pPr marL="0" indent="0">
              <a:buNone/>
            </a:pPr>
            <a:r>
              <a:rPr lang="en-US" sz="7200" dirty="0"/>
              <a:t>  {</a:t>
            </a:r>
          </a:p>
          <a:p>
            <a:pPr marL="0" indent="0">
              <a:buNone/>
            </a:pPr>
            <a:r>
              <a:rPr lang="en-US" sz="7200" dirty="0"/>
              <a:t>    </a:t>
            </a:r>
            <a:r>
              <a:rPr lang="en-US" sz="7200" dirty="0" err="1"/>
              <a:t>cout</a:t>
            </a:r>
            <a:r>
              <a:rPr lang="en-US" sz="7200" dirty="0"/>
              <a:t> &lt;&lt; "A";</a:t>
            </a:r>
          </a:p>
          <a:p>
            <a:pPr marL="0" indent="0">
              <a:buNone/>
            </a:pPr>
            <a:r>
              <a:rPr lang="en-US" sz="7200" dirty="0"/>
              <a:t>  }</a:t>
            </a:r>
          </a:p>
          <a:p>
            <a:pPr marL="0" indent="0">
              <a:buNone/>
            </a:pPr>
            <a:r>
              <a:rPr lang="en-US" sz="7200" dirty="0"/>
              <a:t>  </a:t>
            </a:r>
            <a:r>
              <a:rPr lang="en-US" sz="7200" dirty="0" err="1"/>
              <a:t>cout</a:t>
            </a:r>
            <a:r>
              <a:rPr lang="en-US" sz="7200" dirty="0"/>
              <a:t> &lt;&lt; "B";   return 0;</a:t>
            </a:r>
          </a:p>
          <a:p>
            <a:pPr marL="0" indent="0">
              <a:buNone/>
            </a:pPr>
            <a:r>
              <a:rPr lang="en-US" sz="7200" dirty="0"/>
              <a:t>}</a:t>
            </a:r>
          </a:p>
          <a:p>
            <a:pPr marL="0" indent="0">
              <a:buNone/>
            </a:pPr>
            <a:endParaRPr lang="en-US" dirty="0"/>
          </a:p>
        </p:txBody>
      </p:sp>
      <p:sp>
        <p:nvSpPr>
          <p:cNvPr id="7" name="TextBox 6">
            <a:extLst>
              <a:ext uri="{FF2B5EF4-FFF2-40B4-BE49-F238E27FC236}">
                <a16:creationId xmlns:a16="http://schemas.microsoft.com/office/drawing/2014/main" id="{E7A66D3E-D598-4D6A-B879-B80D2876B0E6}"/>
              </a:ext>
            </a:extLst>
          </p:cNvPr>
          <p:cNvSpPr txBox="1"/>
          <p:nvPr/>
        </p:nvSpPr>
        <p:spPr>
          <a:xfrm>
            <a:off x="5257800" y="1295400"/>
            <a:ext cx="3886200" cy="2985433"/>
          </a:xfrm>
          <a:prstGeom prst="rect">
            <a:avLst/>
          </a:prstGeom>
          <a:noFill/>
        </p:spPr>
        <p:txBody>
          <a:bodyPr wrap="square" rtlCol="0">
            <a:spAutoFit/>
          </a:bodyPr>
          <a:lstStyle/>
          <a:p>
            <a:r>
              <a:rPr lang="en-US" sz="2400" b="0" i="0" dirty="0">
                <a:solidFill>
                  <a:srgbClr val="000000"/>
                </a:solidFill>
                <a:effectLst/>
                <a:latin typeface="+mj-lt"/>
              </a:rPr>
              <a:t>If you enter 1 0, what is the output of the following code?</a:t>
            </a:r>
            <a:endParaRPr lang="en-US" sz="2400" dirty="0">
              <a:latin typeface="+mj-lt"/>
            </a:endParaRPr>
          </a:p>
          <a:p>
            <a:r>
              <a:rPr lang="en-US" sz="2800" dirty="0"/>
              <a:t>Options:</a:t>
            </a:r>
          </a:p>
          <a:p>
            <a:pPr marL="342900" indent="-342900">
              <a:buAutoNum type="alphaUcPeriod"/>
            </a:pPr>
            <a:r>
              <a:rPr lang="en-US" sz="2800" dirty="0"/>
              <a:t>A</a:t>
            </a:r>
          </a:p>
          <a:p>
            <a:pPr marL="342900" indent="-342900">
              <a:buAutoNum type="alphaUcPeriod"/>
            </a:pPr>
            <a:r>
              <a:rPr lang="en-US" sz="2800" dirty="0"/>
              <a:t>B</a:t>
            </a:r>
          </a:p>
          <a:p>
            <a:pPr marL="342900" indent="-342900">
              <a:buAutoNum type="alphaUcPeriod"/>
            </a:pPr>
            <a:r>
              <a:rPr lang="en-US" sz="2800" dirty="0"/>
              <a:t>C</a:t>
            </a:r>
          </a:p>
          <a:p>
            <a:pPr marL="342900" indent="-342900">
              <a:buAutoNum type="alphaUcPeriod"/>
            </a:pPr>
            <a:r>
              <a:rPr lang="en-US" sz="2800" dirty="0"/>
              <a:t>AB</a:t>
            </a:r>
          </a:p>
        </p:txBody>
      </p:sp>
    </p:spTree>
    <p:extLst>
      <p:ext uri="{BB962C8B-B14F-4D97-AF65-F5344CB8AC3E}">
        <p14:creationId xmlns:p14="http://schemas.microsoft.com/office/powerpoint/2010/main" val="267577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022C35-2ED4-42C5-B8C3-52CE0A58BF22}"/>
              </a:ext>
            </a:extLst>
          </p:cNvPr>
          <p:cNvSpPr>
            <a:spLocks noGrp="1"/>
          </p:cNvSpPr>
          <p:nvPr>
            <p:ph type="title"/>
          </p:nvPr>
        </p:nvSpPr>
        <p:spPr/>
        <p:txBody>
          <a:bodyPr>
            <a:noAutofit/>
          </a:bodyPr>
          <a:lstStyle/>
          <a:p>
            <a:br>
              <a:rPr lang="en-US" sz="3200" b="0" i="0" dirty="0">
                <a:solidFill>
                  <a:srgbClr val="333333"/>
                </a:solidFill>
                <a:effectLst/>
                <a:latin typeface="Helvetica Neue"/>
              </a:rPr>
            </a:br>
            <a:br>
              <a:rPr lang="en-US" sz="3200" b="0" i="0" dirty="0">
                <a:solidFill>
                  <a:srgbClr val="333333"/>
                </a:solidFill>
                <a:effectLst/>
                <a:latin typeface="Helvetica Neue"/>
              </a:rPr>
            </a:br>
            <a:r>
              <a:rPr lang="en-US" sz="3200" b="0" i="0" dirty="0">
                <a:solidFill>
                  <a:srgbClr val="C00000"/>
                </a:solidFill>
                <a:effectLst/>
                <a:latin typeface="Helvetica Neue"/>
              </a:rPr>
              <a:t>Exceptions in Constructors and Destructors</a:t>
            </a:r>
            <a:br>
              <a:rPr lang="en-US" sz="3200" b="0" i="0" dirty="0">
                <a:solidFill>
                  <a:srgbClr val="333333"/>
                </a:solidFill>
                <a:effectLst/>
                <a:latin typeface="Helvetica Neue"/>
              </a:rPr>
            </a:br>
            <a:endParaRPr lang="en-US" sz="3200" dirty="0"/>
          </a:p>
        </p:txBody>
      </p:sp>
      <p:sp>
        <p:nvSpPr>
          <p:cNvPr id="6" name="Content Placeholder 5">
            <a:extLst>
              <a:ext uri="{FF2B5EF4-FFF2-40B4-BE49-F238E27FC236}">
                <a16:creationId xmlns:a16="http://schemas.microsoft.com/office/drawing/2014/main" id="{CDD6B884-E3C9-46E4-8A80-5C723020CF1E}"/>
              </a:ext>
            </a:extLst>
          </p:cNvPr>
          <p:cNvSpPr>
            <a:spLocks noGrp="1"/>
          </p:cNvSpPr>
          <p:nvPr>
            <p:ph idx="1"/>
          </p:nvPr>
        </p:nvSpPr>
        <p:spPr/>
        <p:txBody>
          <a:bodyPr>
            <a:normAutofit lnSpcReduction="10000"/>
          </a:bodyPr>
          <a:lstStyle/>
          <a:p>
            <a:pPr algn="just"/>
            <a:r>
              <a:rPr lang="en-US" sz="2800" b="0" i="0" dirty="0">
                <a:solidFill>
                  <a:srgbClr val="333333"/>
                </a:solidFill>
                <a:effectLst/>
                <a:latin typeface="Times New Roman" panose="02020603050405020304" pitchFamily="18" charset="0"/>
                <a:cs typeface="Times New Roman" panose="02020603050405020304" pitchFamily="18" charset="0"/>
              </a:rPr>
              <a:t>If an exception is raised in a constructor, memory might be allocated to some data members and might not be allocated for others. This might lead to memory leakage problem.</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Similarly, when an exception is raised in a destructor, memory might not be deallocated which may again lead to memory leakage problem. </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So, it is better to provide exception handling within the constructor and destructor to avoid such problems.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06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A3CF-6E2C-4308-A857-BE28E13E612D}"/>
              </a:ext>
            </a:extLst>
          </p:cNvPr>
          <p:cNvSpPr>
            <a:spLocks noGrp="1"/>
          </p:cNvSpPr>
          <p:nvPr>
            <p:ph type="title"/>
          </p:nvPr>
        </p:nvSpPr>
        <p:spPr/>
        <p:txBody>
          <a:bodyPr/>
          <a:lstStyle/>
          <a:p>
            <a:pPr algn="l"/>
            <a:r>
              <a:rPr lang="en-US" dirty="0"/>
              <a:t>Unit-6</a:t>
            </a:r>
          </a:p>
        </p:txBody>
      </p:sp>
      <p:sp>
        <p:nvSpPr>
          <p:cNvPr id="3" name="Content Placeholder 2">
            <a:extLst>
              <a:ext uri="{FF2B5EF4-FFF2-40B4-BE49-F238E27FC236}">
                <a16:creationId xmlns:a16="http://schemas.microsoft.com/office/drawing/2014/main" id="{1A9577E3-3E0C-4BD2-A18F-423E052AD6ED}"/>
              </a:ext>
            </a:extLst>
          </p:cNvPr>
          <p:cNvSpPr>
            <a:spLocks noGrp="1"/>
          </p:cNvSpPr>
          <p:nvPr>
            <p:ph idx="1"/>
          </p:nvPr>
        </p:nvSpPr>
        <p:spPr/>
        <p:txBody>
          <a:bodyPr/>
          <a:lstStyle/>
          <a:p>
            <a:pPr marL="0" indent="0" algn="l">
              <a:buNone/>
            </a:pPr>
            <a:r>
              <a:rPr lang="en-US" sz="1800" b="1" i="0" u="none" strike="noStrike" baseline="0" dirty="0">
                <a:latin typeface="Verdana,Bold"/>
              </a:rPr>
              <a:t>Exception handling </a:t>
            </a:r>
            <a:r>
              <a:rPr lang="en-US" sz="1800" b="0" i="0" u="none" strike="noStrike" baseline="0" dirty="0">
                <a:latin typeface="Tahoma" panose="020B0604030504040204" pitchFamily="34" charset="0"/>
              </a:rPr>
              <a:t>: </a:t>
            </a:r>
          </a:p>
          <a:p>
            <a:pPr algn="l">
              <a:buFont typeface="Wingdings" panose="05000000000000000000" pitchFamily="2" charset="2"/>
              <a:buChar char="Ø"/>
            </a:pPr>
            <a:r>
              <a:rPr lang="en-US" sz="2000" b="0" i="0" u="none" strike="noStrike" baseline="0" dirty="0">
                <a:latin typeface="Verdana" panose="020B0604030504040204" pitchFamily="34" charset="0"/>
              </a:rPr>
              <a:t>principles of exception handling,</a:t>
            </a:r>
          </a:p>
          <a:p>
            <a:pPr algn="l">
              <a:buFont typeface="Wingdings" panose="05000000000000000000" pitchFamily="2" charset="2"/>
              <a:buChar char="Ø"/>
            </a:pPr>
            <a:r>
              <a:rPr lang="en-US" sz="2000" b="0" i="0" u="none" strike="noStrike" baseline="0" dirty="0">
                <a:latin typeface="Verdana" panose="020B0604030504040204" pitchFamily="34" charset="0"/>
              </a:rPr>
              <a:t>exception handling mechanism, </a:t>
            </a:r>
          </a:p>
          <a:p>
            <a:pPr algn="l">
              <a:buFont typeface="Wingdings" panose="05000000000000000000" pitchFamily="2" charset="2"/>
              <a:buChar char="Ø"/>
            </a:pPr>
            <a:r>
              <a:rPr lang="en-US" sz="2000" b="0" i="0" u="none" strike="noStrike" baseline="0" dirty="0">
                <a:latin typeface="Verdana" panose="020B0604030504040204" pitchFamily="34" charset="0"/>
              </a:rPr>
              <a:t>Multiple catch statements, </a:t>
            </a:r>
          </a:p>
          <a:p>
            <a:pPr algn="l">
              <a:buFont typeface="Wingdings" panose="05000000000000000000" pitchFamily="2" charset="2"/>
              <a:buChar char="Ø"/>
            </a:pPr>
            <a:r>
              <a:rPr lang="en-US" sz="2000" b="0" i="0" u="none" strike="noStrike" baseline="0" dirty="0">
                <a:latin typeface="Verdana" panose="020B0604030504040204" pitchFamily="34" charset="0"/>
              </a:rPr>
              <a:t>catching multiple exceptions,</a:t>
            </a:r>
          </a:p>
          <a:p>
            <a:pPr algn="l">
              <a:buFont typeface="Wingdings" panose="05000000000000000000" pitchFamily="2" charset="2"/>
              <a:buChar char="Ø"/>
            </a:pPr>
            <a:r>
              <a:rPr lang="en-US" sz="2000" b="0" i="0" u="none" strike="noStrike" baseline="0" dirty="0">
                <a:latin typeface="Verdana" panose="020B0604030504040204" pitchFamily="34" charset="0"/>
              </a:rPr>
              <a:t>re-throwing exceptions, </a:t>
            </a:r>
          </a:p>
          <a:p>
            <a:pPr algn="l">
              <a:buFont typeface="Wingdings" panose="05000000000000000000" pitchFamily="2" charset="2"/>
              <a:buChar char="Ø"/>
            </a:pPr>
            <a:r>
              <a:rPr lang="en-US" sz="2000" b="0" i="0" u="none" strike="noStrike" baseline="0" dirty="0">
                <a:latin typeface="Verdana" panose="020B0604030504040204" pitchFamily="34" charset="0"/>
              </a:rPr>
              <a:t>exceptions in constructors and destructors,</a:t>
            </a:r>
          </a:p>
          <a:p>
            <a:pPr algn="l">
              <a:buFont typeface="Wingdings" panose="05000000000000000000" pitchFamily="2" charset="2"/>
              <a:buChar char="Ø"/>
            </a:pPr>
            <a:r>
              <a:rPr lang="en-US" sz="2000" b="0" i="0" u="none" strike="noStrike" baseline="0" dirty="0">
                <a:latin typeface="Verdana" panose="020B0604030504040204" pitchFamily="34" charset="0"/>
              </a:rPr>
              <a:t>controlling uncaught exceptions</a:t>
            </a:r>
            <a:endParaRPr lang="en-US" sz="3600" dirty="0"/>
          </a:p>
        </p:txBody>
      </p:sp>
    </p:spTree>
    <p:extLst>
      <p:ext uri="{BB962C8B-B14F-4D97-AF65-F5344CB8AC3E}">
        <p14:creationId xmlns:p14="http://schemas.microsoft.com/office/powerpoint/2010/main" val="304735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6D92F-F850-4010-A4A1-18281BA478F2}"/>
              </a:ext>
            </a:extLst>
          </p:cNvPr>
          <p:cNvSpPr>
            <a:spLocks noGrp="1"/>
          </p:cNvSpPr>
          <p:nvPr>
            <p:ph type="title"/>
          </p:nvPr>
        </p:nvSpPr>
        <p:spPr/>
        <p:txBody>
          <a:bodyPr>
            <a:normAutofit/>
          </a:bodyPr>
          <a:lstStyle/>
          <a:p>
            <a:pPr algn="l"/>
            <a:r>
              <a:rPr lang="en-US" sz="2800" dirty="0"/>
              <a:t>Syntax:</a:t>
            </a:r>
          </a:p>
        </p:txBody>
      </p:sp>
      <p:sp>
        <p:nvSpPr>
          <p:cNvPr id="3" name="Content Placeholder 2">
            <a:extLst>
              <a:ext uri="{FF2B5EF4-FFF2-40B4-BE49-F238E27FC236}">
                <a16:creationId xmlns:a16="http://schemas.microsoft.com/office/drawing/2014/main" id="{E2BEBC57-A896-43A1-B834-4EE5590AFDE0}"/>
              </a:ext>
            </a:extLst>
          </p:cNvPr>
          <p:cNvSpPr>
            <a:spLocks noGrp="1"/>
          </p:cNvSpPr>
          <p:nvPr>
            <p:ph sz="half" idx="1"/>
          </p:nvPr>
        </p:nvSpPr>
        <p:spPr/>
        <p:txBody>
          <a:bodyPr>
            <a:normAutofit fontScale="85000" lnSpcReduction="20000"/>
          </a:bodyPr>
          <a:lstStyle/>
          <a:p>
            <a:pPr marL="0" indent="0">
              <a:buNone/>
            </a:pPr>
            <a:r>
              <a:rPr lang="en-US" dirty="0"/>
              <a:t>class division</a:t>
            </a:r>
          </a:p>
          <a:p>
            <a:pPr marL="0" indent="0">
              <a:buNone/>
            </a:pPr>
            <a:r>
              <a:rPr lang="en-US" dirty="0"/>
              <a:t>{</a:t>
            </a:r>
          </a:p>
          <a:p>
            <a:pPr marL="0" indent="0">
              <a:buNone/>
            </a:pPr>
            <a:r>
              <a:rPr lang="en-US" dirty="0"/>
              <a:t>	division()</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catch()</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r>
              <a:rPr lang="en-US" dirty="0"/>
              <a:t>};</a:t>
            </a:r>
          </a:p>
        </p:txBody>
      </p:sp>
      <p:sp>
        <p:nvSpPr>
          <p:cNvPr id="5" name="Content Placeholder 4">
            <a:extLst>
              <a:ext uri="{FF2B5EF4-FFF2-40B4-BE49-F238E27FC236}">
                <a16:creationId xmlns:a16="http://schemas.microsoft.com/office/drawing/2014/main" id="{00DB2810-1AF2-4E06-874E-878C0A90356A}"/>
              </a:ext>
            </a:extLst>
          </p:cNvPr>
          <p:cNvSpPr>
            <a:spLocks noGrp="1"/>
          </p:cNvSpPr>
          <p:nvPr>
            <p:ph sz="half" idx="2"/>
          </p:nvPr>
        </p:nvSpPr>
        <p:spPr/>
        <p:txBody>
          <a:bodyPr>
            <a:normAutofit fontScale="85000" lnSpcReduction="20000"/>
          </a:bodyPr>
          <a:lstStyle/>
          <a:p>
            <a:pPr marL="0" indent="0">
              <a:buNone/>
            </a:pPr>
            <a:r>
              <a:rPr lang="en-US" dirty="0"/>
              <a:t>~division()</a:t>
            </a:r>
          </a:p>
          <a:p>
            <a:pPr marL="0" indent="0">
              <a:buNone/>
            </a:pPr>
            <a:r>
              <a:rPr lang="en-US" dirty="0"/>
              <a:t>	{</a:t>
            </a:r>
          </a:p>
          <a:p>
            <a:pPr marL="0" indent="0">
              <a:buNone/>
            </a:pPr>
            <a:r>
              <a:rPr lang="en-US" dirty="0"/>
              <a:t>		try{</a:t>
            </a:r>
          </a:p>
          <a:p>
            <a:pPr marL="0" indent="0">
              <a:buNone/>
            </a:pPr>
            <a:r>
              <a:rPr lang="en-US" dirty="0"/>
              <a:t>		 }</a:t>
            </a:r>
          </a:p>
          <a:p>
            <a:pPr marL="0" indent="0">
              <a:buNone/>
            </a:pPr>
            <a:r>
              <a:rPr lang="en-US" dirty="0"/>
              <a:t>			catch()</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10552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91C9D-786F-4941-A0B3-73E470F6AFDF}"/>
              </a:ext>
            </a:extLst>
          </p:cNvPr>
          <p:cNvSpPr>
            <a:spLocks noGrp="1"/>
          </p:cNvSpPr>
          <p:nvPr>
            <p:ph idx="1"/>
          </p:nvPr>
        </p:nvSpPr>
        <p:spPr>
          <a:xfrm>
            <a:off x="457200" y="1143000"/>
            <a:ext cx="8229600" cy="4983163"/>
          </a:xfrm>
        </p:spPr>
        <p:txBody>
          <a:bodyPr/>
          <a:lstStyle/>
          <a:p>
            <a:pPr marL="0" indent="0" algn="l">
              <a:buNone/>
            </a:pPr>
            <a:r>
              <a:rPr lang="en-US" b="0" i="0" dirty="0">
                <a:solidFill>
                  <a:srgbClr val="333333"/>
                </a:solidFill>
                <a:effectLst/>
                <a:latin typeface="Cambria" panose="02040503050406030204" pitchFamily="18" charset="0"/>
              </a:rPr>
              <a:t>If inner catch handler is not able to handle the exception then__________ .</a:t>
            </a:r>
          </a:p>
          <a:p>
            <a:pPr marL="0" indent="0" algn="l">
              <a:buNone/>
            </a:pPr>
            <a:br>
              <a:rPr lang="en-US" b="0" i="0" dirty="0">
                <a:solidFill>
                  <a:srgbClr val="333333"/>
                </a:solidFill>
                <a:effectLst/>
                <a:latin typeface="Cambria" panose="02040503050406030204" pitchFamily="18" charset="0"/>
              </a:rPr>
            </a:br>
            <a:r>
              <a:rPr lang="en-US" b="0" i="0" dirty="0">
                <a:solidFill>
                  <a:srgbClr val="333333"/>
                </a:solidFill>
                <a:effectLst/>
                <a:latin typeface="Josefin Sans"/>
              </a:rPr>
              <a:t>A. Compiler will look for outer try handler</a:t>
            </a:r>
            <a:br>
              <a:rPr lang="en-US" b="0" i="0" dirty="0">
                <a:solidFill>
                  <a:srgbClr val="333333"/>
                </a:solidFill>
                <a:effectLst/>
                <a:latin typeface="Josefin Sans"/>
              </a:rPr>
            </a:br>
            <a:r>
              <a:rPr lang="en-US" b="0" i="0" dirty="0">
                <a:solidFill>
                  <a:srgbClr val="333333"/>
                </a:solidFill>
                <a:effectLst/>
                <a:latin typeface="Josefin Sans"/>
              </a:rPr>
              <a:t>B. Program terminates abnormally</a:t>
            </a:r>
            <a:br>
              <a:rPr lang="en-US" b="0" i="0" dirty="0">
                <a:solidFill>
                  <a:srgbClr val="333333"/>
                </a:solidFill>
                <a:effectLst/>
                <a:latin typeface="Josefin Sans"/>
              </a:rPr>
            </a:br>
            <a:r>
              <a:rPr lang="en-US" b="0" i="0" dirty="0">
                <a:solidFill>
                  <a:srgbClr val="333333"/>
                </a:solidFill>
                <a:effectLst/>
                <a:latin typeface="Josefin Sans"/>
              </a:rPr>
              <a:t>C. Compiler will check for appropriate catch handler of outer try block</a:t>
            </a:r>
            <a:br>
              <a:rPr lang="en-US" b="0" i="0" dirty="0">
                <a:solidFill>
                  <a:srgbClr val="333333"/>
                </a:solidFill>
                <a:effectLst/>
                <a:latin typeface="Josefin Sans"/>
              </a:rPr>
            </a:br>
            <a:r>
              <a:rPr lang="en-US" b="0" i="0" dirty="0">
                <a:solidFill>
                  <a:srgbClr val="333333"/>
                </a:solidFill>
                <a:effectLst/>
                <a:latin typeface="Josefin Sans"/>
              </a:rPr>
              <a:t>D. None of the above</a:t>
            </a:r>
          </a:p>
          <a:p>
            <a:pPr marL="0" indent="0">
              <a:buNone/>
            </a:pPr>
            <a:endParaRPr lang="en-US" dirty="0"/>
          </a:p>
        </p:txBody>
      </p:sp>
    </p:spTree>
    <p:extLst>
      <p:ext uri="{BB962C8B-B14F-4D97-AF65-F5344CB8AC3E}">
        <p14:creationId xmlns:p14="http://schemas.microsoft.com/office/powerpoint/2010/main" val="107065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E5492A6-1081-401E-9820-5402C436FAEA}"/>
              </a:ext>
            </a:extLst>
          </p:cNvPr>
          <p:cNvSpPr>
            <a:spLocks noGrp="1"/>
          </p:cNvSpPr>
          <p:nvPr>
            <p:ph sz="half" idx="1"/>
          </p:nvPr>
        </p:nvSpPr>
        <p:spPr>
          <a:xfrm>
            <a:off x="228600" y="457200"/>
            <a:ext cx="4267200" cy="5668963"/>
          </a:xfrm>
        </p:spPr>
        <p:txBody>
          <a:bodyPr>
            <a:normAutofit fontScale="55000" lnSpcReduction="20000"/>
          </a:bodyPr>
          <a:lstStyle/>
          <a:p>
            <a:pPr marL="0" indent="0">
              <a:buNone/>
            </a:pPr>
            <a:r>
              <a:rPr lang="en-US" sz="3200" dirty="0">
                <a:solidFill>
                  <a:schemeClr val="tx1"/>
                </a:solidFill>
              </a:rPr>
              <a:t>#include &lt;iostream&gt;</a:t>
            </a:r>
          </a:p>
          <a:p>
            <a:pPr marL="0" indent="0">
              <a:buNone/>
            </a:pPr>
            <a:r>
              <a:rPr lang="en-US" sz="3200" dirty="0">
                <a:solidFill>
                  <a:schemeClr val="tx1"/>
                </a:solidFill>
              </a:rPr>
              <a:t>using namespace std;</a:t>
            </a:r>
          </a:p>
          <a:p>
            <a:pPr marL="0" indent="0">
              <a:buNone/>
            </a:pPr>
            <a:r>
              <a:rPr lang="en-US" sz="3200" dirty="0">
                <a:solidFill>
                  <a:schemeClr val="tx1"/>
                </a:solidFill>
              </a:rPr>
              <a:t>int main()</a:t>
            </a:r>
          </a:p>
          <a:p>
            <a:pPr marL="0" indent="0">
              <a:buNone/>
            </a:pPr>
            <a:r>
              <a:rPr lang="en-US" sz="3200" dirty="0">
                <a:solidFill>
                  <a:schemeClr val="tx1"/>
                </a:solidFill>
              </a:rPr>
              <a:t>{</a:t>
            </a:r>
          </a:p>
          <a:p>
            <a:pPr marL="0" indent="0">
              <a:buNone/>
            </a:pPr>
            <a:r>
              <a:rPr lang="en-US" sz="3200" dirty="0">
                <a:solidFill>
                  <a:schemeClr val="tx1"/>
                </a:solidFill>
              </a:rPr>
              <a:t>    try</a:t>
            </a:r>
          </a:p>
          <a:p>
            <a:pPr marL="0" indent="0">
              <a:buNone/>
            </a:pPr>
            <a:r>
              <a:rPr lang="en-US" sz="3200" dirty="0">
                <a:solidFill>
                  <a:schemeClr val="tx1"/>
                </a:solidFill>
              </a:rPr>
              <a:t>    {</a:t>
            </a:r>
          </a:p>
          <a:p>
            <a:pPr marL="0" indent="0">
              <a:buNone/>
            </a:pPr>
            <a:r>
              <a:rPr lang="en-US" sz="3200" dirty="0">
                <a:solidFill>
                  <a:schemeClr val="tx1"/>
                </a:solidFill>
              </a:rPr>
              <a:t>       throw 'b';</a:t>
            </a:r>
          </a:p>
          <a:p>
            <a:pPr marL="0" indent="0">
              <a:buNone/>
            </a:pPr>
            <a:r>
              <a:rPr lang="en-US" sz="3200" dirty="0">
                <a:solidFill>
                  <a:schemeClr val="tx1"/>
                </a:solidFill>
              </a:rPr>
              <a:t>    }</a:t>
            </a:r>
          </a:p>
          <a:p>
            <a:pPr marL="0" indent="0">
              <a:buNone/>
            </a:pPr>
            <a:r>
              <a:rPr lang="en-US" sz="3200" dirty="0">
                <a:solidFill>
                  <a:schemeClr val="tx1"/>
                </a:solidFill>
              </a:rPr>
              <a:t>    catch (int param)</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"Int Exception";</a:t>
            </a:r>
          </a:p>
          <a:p>
            <a:pPr marL="0" indent="0">
              <a:buNone/>
            </a:pPr>
            <a:r>
              <a:rPr lang="en-US" sz="3200" dirty="0">
                <a:solidFill>
                  <a:schemeClr val="tx1"/>
                </a:solidFill>
              </a:rPr>
              <a:t>    }</a:t>
            </a:r>
          </a:p>
          <a:p>
            <a:pPr marL="0" indent="0">
              <a:buNone/>
            </a:pPr>
            <a:r>
              <a:rPr lang="en-US" sz="3200" dirty="0">
                <a:solidFill>
                  <a:schemeClr val="tx1"/>
                </a:solidFill>
              </a:rPr>
              <a:t>    catch (...)</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"Default Exception";</a:t>
            </a:r>
          </a:p>
          <a:p>
            <a:pPr marL="0" indent="0">
              <a:buNone/>
            </a:pPr>
            <a:r>
              <a:rPr lang="en-US" sz="3200" dirty="0">
                <a:solidFill>
                  <a:schemeClr val="tx1"/>
                </a:solidFill>
              </a:rPr>
              <a:t>    }</a:t>
            </a:r>
          </a:p>
          <a:p>
            <a:pPr marL="0" indent="0">
              <a:buNone/>
            </a:pPr>
            <a:r>
              <a:rPr lang="en-US" sz="3200" dirty="0">
                <a:solidFill>
                  <a:schemeClr val="tx1"/>
                </a:solidFill>
              </a:rPr>
              <a:t>    </a:t>
            </a:r>
            <a:r>
              <a:rPr lang="en-US" sz="3200" dirty="0" err="1">
                <a:solidFill>
                  <a:schemeClr val="tx1"/>
                </a:solidFill>
              </a:rPr>
              <a:t>cout</a:t>
            </a:r>
            <a:r>
              <a:rPr lang="en-US" sz="3200" dirty="0">
                <a:solidFill>
                  <a:schemeClr val="tx1"/>
                </a:solidFill>
              </a:rPr>
              <a:t> &lt;&lt; "After Exception";</a:t>
            </a:r>
          </a:p>
          <a:p>
            <a:pPr marL="0" indent="0">
              <a:buNone/>
            </a:pPr>
            <a:r>
              <a:rPr lang="en-US" sz="3200" dirty="0">
                <a:solidFill>
                  <a:schemeClr val="tx1"/>
                </a:solidFill>
              </a:rPr>
              <a:t>    return 0;</a:t>
            </a:r>
          </a:p>
          <a:p>
            <a:pPr marL="0" indent="0">
              <a:buNone/>
            </a:pPr>
            <a:r>
              <a:rPr lang="en-US" sz="3200" dirty="0">
                <a:solidFill>
                  <a:schemeClr val="tx1"/>
                </a:solidFill>
              </a:rPr>
              <a:t>}</a:t>
            </a:r>
          </a:p>
        </p:txBody>
      </p:sp>
      <p:sp>
        <p:nvSpPr>
          <p:cNvPr id="6" name="Content Placeholder 5">
            <a:extLst>
              <a:ext uri="{FF2B5EF4-FFF2-40B4-BE49-F238E27FC236}">
                <a16:creationId xmlns:a16="http://schemas.microsoft.com/office/drawing/2014/main" id="{5354C50D-2BE6-43E7-9EE2-FA3BB5600469}"/>
              </a:ext>
            </a:extLst>
          </p:cNvPr>
          <p:cNvSpPr>
            <a:spLocks noGrp="1"/>
          </p:cNvSpPr>
          <p:nvPr>
            <p:ph sz="half" idx="2"/>
          </p:nvPr>
        </p:nvSpPr>
        <p:spPr>
          <a:xfrm>
            <a:off x="4648200" y="914400"/>
            <a:ext cx="4038600" cy="5211763"/>
          </a:xfrm>
        </p:spPr>
        <p:txBody>
          <a:bodyPr>
            <a:normAutofit fontScale="55000" lnSpcReduction="20000"/>
          </a:bodyPr>
          <a:lstStyle/>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A. Default Exception After Exception</a:t>
            </a:r>
          </a:p>
          <a:p>
            <a:pPr marL="0" indent="0">
              <a:buNone/>
            </a:pPr>
            <a:r>
              <a:rPr lang="en-US" sz="3600" dirty="0">
                <a:latin typeface="Times New Roman" panose="02020603050405020304" pitchFamily="18" charset="0"/>
                <a:cs typeface="Times New Roman" panose="02020603050405020304" pitchFamily="18" charset="0"/>
              </a:rPr>
              <a:t>B. Int Exception After Exception</a:t>
            </a:r>
          </a:p>
          <a:p>
            <a:pPr marL="0" indent="0">
              <a:buNone/>
            </a:pPr>
            <a:r>
              <a:rPr lang="en-US" sz="3600" dirty="0">
                <a:latin typeface="Times New Roman" panose="02020603050405020304" pitchFamily="18" charset="0"/>
                <a:cs typeface="Times New Roman" panose="02020603050405020304" pitchFamily="18" charset="0"/>
              </a:rPr>
              <a:t>C. Int Exception</a:t>
            </a:r>
          </a:p>
          <a:p>
            <a:pPr marL="0" indent="0">
              <a:buNone/>
            </a:pPr>
            <a:r>
              <a:rPr lang="en-US" sz="3600" dirty="0">
                <a:latin typeface="Times New Roman" panose="02020603050405020304" pitchFamily="18" charset="0"/>
                <a:cs typeface="Times New Roman" panose="02020603050405020304" pitchFamily="18" charset="0"/>
              </a:rPr>
              <a:t>D. Default Exception</a:t>
            </a:r>
          </a:p>
        </p:txBody>
      </p:sp>
      <p:sp>
        <p:nvSpPr>
          <p:cNvPr id="8" name="TextBox 7">
            <a:extLst>
              <a:ext uri="{FF2B5EF4-FFF2-40B4-BE49-F238E27FC236}">
                <a16:creationId xmlns:a16="http://schemas.microsoft.com/office/drawing/2014/main" id="{5D56CDD3-44E6-4660-B452-BCB3A6D90DCF}"/>
              </a:ext>
            </a:extLst>
          </p:cNvPr>
          <p:cNvSpPr txBox="1"/>
          <p:nvPr/>
        </p:nvSpPr>
        <p:spPr>
          <a:xfrm>
            <a:off x="228600" y="0"/>
            <a:ext cx="2165465" cy="369332"/>
          </a:xfrm>
          <a:prstGeom prst="rect">
            <a:avLst/>
          </a:prstGeom>
          <a:noFill/>
        </p:spPr>
        <p:txBody>
          <a:bodyPr wrap="none" rtlCol="0">
            <a:spAutoFit/>
          </a:bodyPr>
          <a:lstStyle/>
          <a:p>
            <a:r>
              <a:rPr lang="en-US" dirty="0"/>
              <a:t>What will be output?</a:t>
            </a:r>
          </a:p>
        </p:txBody>
      </p:sp>
    </p:spTree>
    <p:extLst>
      <p:ext uri="{BB962C8B-B14F-4D97-AF65-F5344CB8AC3E}">
        <p14:creationId xmlns:p14="http://schemas.microsoft.com/office/powerpoint/2010/main" val="336967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EA2E33-3969-4282-A88B-48A03C37834A}"/>
              </a:ext>
            </a:extLst>
          </p:cNvPr>
          <p:cNvSpPr>
            <a:spLocks noGrp="1"/>
          </p:cNvSpPr>
          <p:nvPr>
            <p:ph type="title"/>
          </p:nvPr>
        </p:nvSpPr>
        <p:spPr/>
        <p:txBody>
          <a:bodyPr>
            <a:normAutofit/>
          </a:bodyPr>
          <a:lstStyle/>
          <a:p>
            <a:pPr algn="l"/>
            <a:r>
              <a:rPr lang="en-US" sz="4000" i="0" dirty="0">
                <a:solidFill>
                  <a:srgbClr val="C00000"/>
                </a:solidFill>
                <a:effectLst/>
                <a:latin typeface="verdana" panose="020B0604030504040204" pitchFamily="34" charset="0"/>
              </a:rPr>
              <a:t>Uncaught exceptions</a:t>
            </a:r>
            <a:endParaRPr lang="en-US" sz="4000" dirty="0">
              <a:solidFill>
                <a:srgbClr val="C00000"/>
              </a:solidFill>
            </a:endParaRPr>
          </a:p>
        </p:txBody>
      </p:sp>
      <p:sp>
        <p:nvSpPr>
          <p:cNvPr id="6" name="Content Placeholder 5">
            <a:extLst>
              <a:ext uri="{FF2B5EF4-FFF2-40B4-BE49-F238E27FC236}">
                <a16:creationId xmlns:a16="http://schemas.microsoft.com/office/drawing/2014/main" id="{89080287-4B83-4649-BCF3-DB9BFBF77ECF}"/>
              </a:ext>
            </a:extLst>
          </p:cNvPr>
          <p:cNvSpPr>
            <a:spLocks noGrp="1"/>
          </p:cNvSpPr>
          <p:nvPr>
            <p:ph idx="1"/>
          </p:nvPr>
        </p:nvSpPr>
        <p:spPr/>
        <p:txBody>
          <a:bodyPr/>
          <a:lstStyle/>
          <a:p>
            <a:pPr marL="0" indent="0">
              <a:buNone/>
            </a:pPr>
            <a:r>
              <a:rPr lang="en-US" b="0" i="0" dirty="0">
                <a:effectLst/>
                <a:latin typeface="urw-din"/>
              </a:rPr>
              <a:t>In some case when an exception is thrown but isn’t caught because the exception handling subsystem fails to find a matching catch block for that particular exception.</a:t>
            </a:r>
          </a:p>
          <a:p>
            <a:pPr marL="0" indent="0">
              <a:buNone/>
            </a:pPr>
            <a:r>
              <a:rPr lang="en-US" dirty="0"/>
              <a:t>If there’s no exception handler then main() terminates. </a:t>
            </a:r>
          </a:p>
        </p:txBody>
      </p:sp>
    </p:spTree>
    <p:extLst>
      <p:ext uri="{BB962C8B-B14F-4D97-AF65-F5344CB8AC3E}">
        <p14:creationId xmlns:p14="http://schemas.microsoft.com/office/powerpoint/2010/main" val="369999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2E4B-ACB1-4BF3-A931-D700A92E1DCF}"/>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43BA28B6-CF5A-460D-BC7D-81D09C7FF647}"/>
              </a:ext>
            </a:extLst>
          </p:cNvPr>
          <p:cNvSpPr>
            <a:spLocks noGrp="1"/>
          </p:cNvSpPr>
          <p:nvPr>
            <p:ph idx="1"/>
          </p:nvPr>
        </p:nvSpPr>
        <p:spPr>
          <a:xfrm>
            <a:off x="457200" y="1417638"/>
            <a:ext cx="8229600" cy="4708525"/>
          </a:xfrm>
        </p:spPr>
        <p:txBody>
          <a:bodyPr>
            <a:normAutofit fontScale="62500" lnSpcReduction="20000"/>
          </a:bodyPr>
          <a:lstStyle/>
          <a:p>
            <a:pPr marL="0" indent="0">
              <a:buNone/>
            </a:pPr>
            <a:r>
              <a:rPr lang="en-US" dirty="0">
                <a:solidFill>
                  <a:schemeClr val="tx1"/>
                </a:solidFill>
              </a:rPr>
              <a:t>#include &lt;iostream&gt;</a:t>
            </a:r>
          </a:p>
          <a:p>
            <a:pPr marL="0" indent="0">
              <a:buNone/>
            </a:pPr>
            <a:r>
              <a:rPr lang="en-US" dirty="0">
                <a:solidFill>
                  <a:schemeClr val="tx1"/>
                </a:solidFill>
              </a:rPr>
              <a:t>using namespace std;</a:t>
            </a:r>
          </a:p>
          <a:p>
            <a:pPr marL="0" indent="0">
              <a:buNone/>
            </a:pPr>
            <a:endParaRPr lang="en-US" dirty="0">
              <a:solidFill>
                <a:schemeClr val="tx1"/>
              </a:solidFill>
            </a:endParaRP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a:solidFill>
                  <a:schemeClr val="tx1"/>
                </a:solidFill>
              </a:rPr>
              <a:t>    int x=5;</a:t>
            </a:r>
          </a:p>
          <a:p>
            <a:pPr marL="0" indent="0">
              <a:buNone/>
            </a:pPr>
            <a:r>
              <a:rPr lang="en-US" dirty="0">
                <a:solidFill>
                  <a:schemeClr val="tx1"/>
                </a:solidFill>
              </a:rPr>
              <a:t>    try{</a:t>
            </a:r>
          </a:p>
          <a:p>
            <a:pPr marL="0" indent="0">
              <a:buNone/>
            </a:pPr>
            <a:r>
              <a:rPr lang="en-US" dirty="0">
                <a:solidFill>
                  <a:schemeClr val="tx1"/>
                </a:solidFill>
              </a:rPr>
              <a:t>        throw 0;</a:t>
            </a:r>
          </a:p>
          <a:p>
            <a:pPr marL="0" indent="0">
              <a:buNone/>
            </a:pPr>
            <a:r>
              <a:rPr lang="en-US" dirty="0">
                <a:solidFill>
                  <a:schemeClr val="tx1"/>
                </a:solidFill>
              </a:rPr>
              <a:t>    }</a:t>
            </a:r>
          </a:p>
          <a:p>
            <a:pPr marL="0" indent="0">
              <a:buNone/>
            </a:pPr>
            <a:r>
              <a:rPr lang="en-US" dirty="0">
                <a:solidFill>
                  <a:schemeClr val="tx1"/>
                </a:solidFill>
              </a:rPr>
              <a:t>    catch(char c)</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&lt;&lt;"exception";</a:t>
            </a:r>
          </a:p>
          <a:p>
            <a:pPr marL="0" indent="0">
              <a:buNone/>
            </a:pPr>
            <a:r>
              <a:rPr lang="en-US" dirty="0">
                <a:solidFill>
                  <a:schemeClr val="tx1"/>
                </a:solidFill>
              </a:rPr>
              <a:t>    }</a:t>
            </a:r>
          </a:p>
          <a:p>
            <a:pPr marL="0" indent="0">
              <a:buNone/>
            </a:pPr>
            <a:r>
              <a:rPr lang="en-US" dirty="0">
                <a:solidFill>
                  <a:schemeClr val="tx1"/>
                </a:solidFill>
              </a:rPr>
              <a:t>    return 0;</a:t>
            </a:r>
          </a:p>
          <a:p>
            <a:pPr marL="0" indent="0">
              <a:buNone/>
            </a:pPr>
            <a:r>
              <a:rPr lang="en-US" dirty="0">
                <a:solidFill>
                  <a:schemeClr val="tx1"/>
                </a:solidFill>
              </a:rPr>
              <a:t>}</a:t>
            </a:r>
          </a:p>
        </p:txBody>
      </p:sp>
    </p:spTree>
    <p:extLst>
      <p:ext uri="{BB962C8B-B14F-4D97-AF65-F5344CB8AC3E}">
        <p14:creationId xmlns:p14="http://schemas.microsoft.com/office/powerpoint/2010/main" val="305889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77523E8-8B6D-42EC-9B58-A19340A0A46F}"/>
              </a:ext>
            </a:extLst>
          </p:cNvPr>
          <p:cNvSpPr>
            <a:spLocks noGrp="1" noChangeArrowheads="1"/>
          </p:cNvSpPr>
          <p:nvPr>
            <p:ph idx="1"/>
          </p:nvPr>
        </p:nvSpPr>
        <p:spPr bwMode="auto">
          <a:xfrm>
            <a:off x="152400" y="1112058"/>
            <a:ext cx="949468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What function will be called when we have a uncaught exception?</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 catch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B. throw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 terminate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D. none of the mentioned</a:t>
            </a:r>
          </a:p>
        </p:txBody>
      </p:sp>
    </p:spTree>
    <p:extLst>
      <p:ext uri="{BB962C8B-B14F-4D97-AF65-F5344CB8AC3E}">
        <p14:creationId xmlns:p14="http://schemas.microsoft.com/office/powerpoint/2010/main" val="778631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8C516AC-6939-439E-AD97-5A807E414612}"/>
              </a:ext>
            </a:extLst>
          </p:cNvPr>
          <p:cNvSpPr>
            <a:spLocks noGrp="1"/>
          </p:cNvSpPr>
          <p:nvPr>
            <p:ph sz="half" idx="1"/>
          </p:nvPr>
        </p:nvSpPr>
        <p:spPr>
          <a:xfrm>
            <a:off x="457200" y="990600"/>
            <a:ext cx="4038600" cy="5135563"/>
          </a:xfrm>
        </p:spPr>
        <p:txBody>
          <a:bodyPr>
            <a:normAutofit fontScale="6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a:t>
            </a:r>
          </a:p>
          <a:p>
            <a:pPr marL="0" indent="0">
              <a:buNone/>
            </a:pPr>
            <a:r>
              <a:rPr lang="en-US" dirty="0"/>
              <a:t>{</a:t>
            </a:r>
          </a:p>
          <a:p>
            <a:pPr marL="0" indent="0">
              <a:buNone/>
            </a:pPr>
            <a:r>
              <a:rPr lang="en-US" dirty="0"/>
              <a:t>    try</a:t>
            </a:r>
          </a:p>
          <a:p>
            <a:pPr marL="0" indent="0">
              <a:buNone/>
            </a:pPr>
            <a:r>
              <a:rPr lang="en-US" dirty="0"/>
              <a:t>    {</a:t>
            </a:r>
          </a:p>
          <a:p>
            <a:pPr marL="0" indent="0">
              <a:buNone/>
            </a:pPr>
            <a:r>
              <a:rPr lang="en-US" dirty="0"/>
              <a:t>       throw 10;</a:t>
            </a:r>
          </a:p>
          <a:p>
            <a:pPr marL="0" indent="0">
              <a:buNone/>
            </a:pPr>
            <a:r>
              <a:rPr lang="en-US" dirty="0"/>
              <a:t>    }</a:t>
            </a:r>
          </a:p>
          <a:p>
            <a:pPr marL="0" indent="0">
              <a:buNone/>
            </a:pPr>
            <a:r>
              <a:rPr lang="en-US" dirty="0"/>
              <a:t>    catch (...)</a:t>
            </a:r>
          </a:p>
          <a:p>
            <a:pPr marL="0" indent="0">
              <a:buNone/>
            </a:pPr>
            <a:r>
              <a:rPr lang="en-US" dirty="0"/>
              <a:t>    {</a:t>
            </a:r>
          </a:p>
          <a:p>
            <a:pPr marL="0" indent="0">
              <a:buNone/>
            </a:pPr>
            <a:r>
              <a:rPr lang="en-US" dirty="0"/>
              <a:t>        </a:t>
            </a:r>
            <a:r>
              <a:rPr lang="en-US" dirty="0" err="1"/>
              <a:t>cout</a:t>
            </a:r>
            <a:r>
              <a:rPr lang="en-US" dirty="0"/>
              <a:t> &lt;&lt; "Default </a:t>
            </a:r>
            <a:r>
              <a:rPr lang="en-US" dirty="0" err="1"/>
              <a:t>Exceptionn</a:t>
            </a:r>
            <a:r>
              <a:rPr lang="en-US" dirty="0"/>
              <a:t>";</a:t>
            </a:r>
          </a:p>
          <a:p>
            <a:pPr marL="0" indent="0">
              <a:buNone/>
            </a:pPr>
            <a:r>
              <a:rPr lang="en-US" dirty="0"/>
              <a:t>    }</a:t>
            </a:r>
          </a:p>
          <a:p>
            <a:pPr marL="0" indent="0">
              <a:buNone/>
            </a:pPr>
            <a:r>
              <a:rPr lang="en-US" dirty="0"/>
              <a:t>    catch (int param)</a:t>
            </a:r>
          </a:p>
          <a:p>
            <a:pPr marL="0" indent="0">
              <a:buNone/>
            </a:pPr>
            <a:r>
              <a:rPr lang="en-US" dirty="0"/>
              <a:t>    {</a:t>
            </a:r>
          </a:p>
          <a:p>
            <a:pPr marL="0" indent="0">
              <a:buNone/>
            </a:pPr>
            <a:r>
              <a:rPr lang="en-US" dirty="0"/>
              <a:t>        </a:t>
            </a:r>
            <a:r>
              <a:rPr lang="en-US" dirty="0" err="1"/>
              <a:t>cout</a:t>
            </a:r>
            <a:r>
              <a:rPr lang="en-US" dirty="0"/>
              <a:t> &lt;&lt; "Int </a:t>
            </a:r>
            <a:r>
              <a:rPr lang="en-US" dirty="0" err="1"/>
              <a:t>Exceptionn</a:t>
            </a:r>
            <a:r>
              <a:rPr lang="en-US" dirty="0"/>
              <a:t>";</a:t>
            </a:r>
          </a:p>
          <a:p>
            <a:pPr marL="0" indent="0">
              <a:buNone/>
            </a:pPr>
            <a:r>
              <a:rPr lang="en-US" dirty="0"/>
              <a:t>    }</a:t>
            </a:r>
          </a:p>
          <a:p>
            <a:pPr marL="0" indent="0">
              <a:buNone/>
            </a:pPr>
            <a:r>
              <a:rPr lang="en-US" dirty="0"/>
              <a:t>    return 0;</a:t>
            </a:r>
          </a:p>
          <a:p>
            <a:pPr marL="0" indent="0">
              <a:buNone/>
            </a:pPr>
            <a:r>
              <a:rPr lang="en-US" dirty="0"/>
              <a:t>}</a:t>
            </a:r>
          </a:p>
        </p:txBody>
      </p:sp>
      <p:sp>
        <p:nvSpPr>
          <p:cNvPr id="6" name="Content Placeholder 5">
            <a:extLst>
              <a:ext uri="{FF2B5EF4-FFF2-40B4-BE49-F238E27FC236}">
                <a16:creationId xmlns:a16="http://schemas.microsoft.com/office/drawing/2014/main" id="{DA82FBEE-7ACF-497C-837A-CACC5835E633}"/>
              </a:ext>
            </a:extLst>
          </p:cNvPr>
          <p:cNvSpPr>
            <a:spLocks noGrp="1"/>
          </p:cNvSpPr>
          <p:nvPr>
            <p:ph sz="half" idx="2"/>
          </p:nvPr>
        </p:nvSpPr>
        <p:spPr/>
        <p:txBody>
          <a:bodyPr>
            <a:normAutofit fontScale="62500" lnSpcReduction="20000"/>
          </a:bodyPr>
          <a:lstStyle/>
          <a:p>
            <a:pPr marL="0" indent="0">
              <a:buNone/>
            </a:pPr>
            <a:r>
              <a:rPr lang="en-US" dirty="0"/>
              <a:t>A. Default Exception</a:t>
            </a:r>
          </a:p>
          <a:p>
            <a:pPr marL="0" indent="0">
              <a:buNone/>
            </a:pPr>
            <a:r>
              <a:rPr lang="en-US" dirty="0"/>
              <a:t>B. Int Exception</a:t>
            </a:r>
          </a:p>
          <a:p>
            <a:pPr marL="0" indent="0">
              <a:buNone/>
            </a:pPr>
            <a:r>
              <a:rPr lang="en-US" dirty="0"/>
              <a:t>C. Compiler Error</a:t>
            </a:r>
          </a:p>
          <a:p>
            <a:pPr marL="0" indent="0">
              <a:buNone/>
            </a:pPr>
            <a:r>
              <a:rPr lang="en-US" dirty="0"/>
              <a:t>D. None of the above</a:t>
            </a:r>
          </a:p>
        </p:txBody>
      </p:sp>
    </p:spTree>
    <p:extLst>
      <p:ext uri="{BB962C8B-B14F-4D97-AF65-F5344CB8AC3E}">
        <p14:creationId xmlns:p14="http://schemas.microsoft.com/office/powerpoint/2010/main" val="3649031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5898E-7711-4EC1-AA06-1565457D3C4B}"/>
              </a:ext>
            </a:extLst>
          </p:cNvPr>
          <p:cNvSpPr>
            <a:spLocks noGrp="1"/>
          </p:cNvSpPr>
          <p:nvPr>
            <p:ph sz="half" idx="1"/>
          </p:nvPr>
        </p:nvSpPr>
        <p:spPr>
          <a:xfrm>
            <a:off x="457200" y="304800"/>
            <a:ext cx="4038600" cy="5821363"/>
          </a:xfrm>
        </p:spPr>
        <p:txBody>
          <a:bodyPr>
            <a:normAutofit fontScale="62500" lnSpcReduction="20000"/>
          </a:bodyPr>
          <a:lstStyle/>
          <a:p>
            <a:pPr marL="0" indent="0">
              <a:buNone/>
            </a:pPr>
            <a:endParaRPr lang="en-US" dirty="0"/>
          </a:p>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int P = -1;</a:t>
            </a:r>
          </a:p>
          <a:p>
            <a:pPr marL="0" indent="0">
              <a:buNone/>
            </a:pPr>
            <a:r>
              <a:rPr lang="en-US" dirty="0"/>
              <a:t>   try {</a:t>
            </a:r>
          </a:p>
          <a:p>
            <a:pPr marL="0" indent="0">
              <a:buNone/>
            </a:pPr>
            <a:r>
              <a:rPr lang="en-US" dirty="0"/>
              <a:t>      </a:t>
            </a:r>
            <a:r>
              <a:rPr lang="en-US" dirty="0" err="1"/>
              <a:t>cout</a:t>
            </a:r>
            <a:r>
              <a:rPr lang="en-US" dirty="0"/>
              <a:t> &lt;&lt; "Inside try";</a:t>
            </a:r>
          </a:p>
          <a:p>
            <a:pPr marL="0" indent="0">
              <a:buNone/>
            </a:pPr>
            <a:r>
              <a:rPr lang="en-US" dirty="0"/>
              <a:t>      if (P &lt; 0)</a:t>
            </a:r>
          </a:p>
          <a:p>
            <a:pPr marL="0" indent="0">
              <a:buNone/>
            </a:pPr>
            <a:r>
              <a:rPr lang="en-US" dirty="0"/>
              <a:t>      {</a:t>
            </a:r>
          </a:p>
          <a:p>
            <a:pPr marL="0" indent="0">
              <a:buNone/>
            </a:pPr>
            <a:r>
              <a:rPr lang="en-US" dirty="0"/>
              <a:t>         throw P;</a:t>
            </a:r>
          </a:p>
          <a:p>
            <a:pPr marL="0" indent="0">
              <a:buNone/>
            </a:pPr>
            <a:r>
              <a:rPr lang="en-US" dirty="0"/>
              <a:t>         </a:t>
            </a:r>
            <a:r>
              <a:rPr lang="en-US" dirty="0" err="1"/>
              <a:t>cout</a:t>
            </a:r>
            <a:r>
              <a:rPr lang="en-US" dirty="0"/>
              <a:t> &lt;&lt; "After throw";</a:t>
            </a:r>
          </a:p>
          <a:p>
            <a:pPr marL="0" indent="0">
              <a:buNone/>
            </a:pPr>
            <a:r>
              <a:rPr lang="en-US" dirty="0"/>
              <a:t>      }</a:t>
            </a:r>
          </a:p>
          <a:p>
            <a:pPr marL="0" indent="0">
              <a:buNone/>
            </a:pPr>
            <a:r>
              <a:rPr lang="en-US" dirty="0"/>
              <a:t>   }</a:t>
            </a:r>
          </a:p>
          <a:p>
            <a:pPr marL="0" indent="0">
              <a:buNone/>
            </a:pPr>
            <a:r>
              <a:rPr lang="en-US" dirty="0"/>
              <a:t>   catch (int P ) {</a:t>
            </a:r>
          </a:p>
          <a:p>
            <a:pPr marL="0" indent="0">
              <a:buNone/>
            </a:pPr>
            <a:r>
              <a:rPr lang="en-US" dirty="0"/>
              <a:t>      </a:t>
            </a:r>
            <a:r>
              <a:rPr lang="en-US" dirty="0" err="1"/>
              <a:t>cout</a:t>
            </a:r>
            <a:r>
              <a:rPr lang="en-US" dirty="0"/>
              <a:t> &lt;&lt; "Exception Caught";</a:t>
            </a:r>
          </a:p>
          <a:p>
            <a:pPr marL="0" indent="0">
              <a:buNone/>
            </a:pPr>
            <a:r>
              <a:rPr lang="en-US" dirty="0"/>
              <a:t>   }</a:t>
            </a:r>
          </a:p>
          <a:p>
            <a:pPr marL="0" indent="0">
              <a:buNone/>
            </a:pPr>
            <a:r>
              <a:rPr lang="en-US" dirty="0"/>
              <a:t>   </a:t>
            </a:r>
            <a:r>
              <a:rPr lang="en-US" dirty="0" err="1"/>
              <a:t>cout</a:t>
            </a:r>
            <a:r>
              <a:rPr lang="en-US" dirty="0"/>
              <a:t> &lt;&lt; "After catch";</a:t>
            </a:r>
          </a:p>
          <a:p>
            <a:pPr marL="0" indent="0">
              <a:buNone/>
            </a:pPr>
            <a:r>
              <a:rPr lang="en-US" dirty="0"/>
              <a:t>   return 0;</a:t>
            </a:r>
          </a:p>
          <a:p>
            <a:pPr marL="0" indent="0">
              <a:buNone/>
            </a:pPr>
            <a:r>
              <a:rPr lang="en-US" dirty="0"/>
              <a:t>}</a:t>
            </a:r>
          </a:p>
        </p:txBody>
      </p:sp>
      <p:sp>
        <p:nvSpPr>
          <p:cNvPr id="4" name="Content Placeholder 3">
            <a:extLst>
              <a:ext uri="{FF2B5EF4-FFF2-40B4-BE49-F238E27FC236}">
                <a16:creationId xmlns:a16="http://schemas.microsoft.com/office/drawing/2014/main" id="{57321948-0528-4204-81DF-B8668A08CA6E}"/>
              </a:ext>
            </a:extLst>
          </p:cNvPr>
          <p:cNvSpPr>
            <a:spLocks noGrp="1"/>
          </p:cNvSpPr>
          <p:nvPr>
            <p:ph sz="half" idx="2"/>
          </p:nvPr>
        </p:nvSpPr>
        <p:spPr/>
        <p:txBody>
          <a:bodyPr>
            <a:normAutofit fontScale="62500" lnSpcReduction="20000"/>
          </a:bodyPr>
          <a:lstStyle/>
          <a:p>
            <a:pPr marL="0" indent="0">
              <a:buNone/>
            </a:pPr>
            <a:r>
              <a:rPr lang="en-US" dirty="0"/>
              <a:t>A. Inside try Exception Caught After throw After catch</a:t>
            </a:r>
          </a:p>
          <a:p>
            <a:pPr marL="0" indent="0">
              <a:buNone/>
            </a:pPr>
            <a:r>
              <a:rPr lang="en-US" dirty="0"/>
              <a:t>B. Inside try Exception Caught After catch</a:t>
            </a:r>
          </a:p>
          <a:p>
            <a:pPr marL="0" indent="0">
              <a:buNone/>
            </a:pPr>
            <a:r>
              <a:rPr lang="en-US" dirty="0"/>
              <a:t>C. Inside try Exception Caught</a:t>
            </a:r>
          </a:p>
          <a:p>
            <a:pPr marL="0" indent="0">
              <a:buNone/>
            </a:pPr>
            <a:r>
              <a:rPr lang="en-US" dirty="0"/>
              <a:t>D. Inside try After throw After catch</a:t>
            </a:r>
          </a:p>
        </p:txBody>
      </p:sp>
    </p:spTree>
    <p:extLst>
      <p:ext uri="{BB962C8B-B14F-4D97-AF65-F5344CB8AC3E}">
        <p14:creationId xmlns:p14="http://schemas.microsoft.com/office/powerpoint/2010/main" val="3030858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
        <p:nvSpPr>
          <p:cNvPr id="5" name="TextBox 4">
            <a:extLst>
              <a:ext uri="{FF2B5EF4-FFF2-40B4-BE49-F238E27FC236}">
                <a16:creationId xmlns:a16="http://schemas.microsoft.com/office/drawing/2014/main" id="{07FD46BF-4425-4B22-88D6-22A5FC4F1FCD}"/>
              </a:ext>
            </a:extLst>
          </p:cNvPr>
          <p:cNvSpPr txBox="1"/>
          <p:nvPr/>
        </p:nvSpPr>
        <p:spPr>
          <a:xfrm>
            <a:off x="2563813" y="4419600"/>
            <a:ext cx="1510350" cy="461665"/>
          </a:xfrm>
          <a:prstGeom prst="rect">
            <a:avLst/>
          </a:prstGeom>
          <a:noFill/>
        </p:spPr>
        <p:txBody>
          <a:bodyPr wrap="none" rtlCol="0">
            <a:spAutoFit/>
          </a:bodyPr>
          <a:lstStyle/>
          <a:p>
            <a:pPr algn="ctr"/>
            <a:r>
              <a:rPr lang="en-US" sz="2400" dirty="0">
                <a:solidFill>
                  <a:srgbClr val="FF0000"/>
                </a:solidFill>
              </a:rPr>
              <a:t>Unit-6 End</a:t>
            </a: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dern Multimedia Desktop PC Stock Photo, Picture And Royalty Free Image.  Image 24905247.">
            <a:extLst>
              <a:ext uri="{FF2B5EF4-FFF2-40B4-BE49-F238E27FC236}">
                <a16:creationId xmlns:a16="http://schemas.microsoft.com/office/drawing/2014/main" id="{F83143E9-4D74-4FBA-88F8-7677BF462E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159992"/>
            <a:ext cx="3810000" cy="25380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07CE19-500C-4105-BE57-75C124B3D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883267"/>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ight Glowing Incandescent Light Bulb On A White Background Royalty Free  Cliparts, Vectors, And Stock Illustration. Image 48123160.">
            <a:extLst>
              <a:ext uri="{FF2B5EF4-FFF2-40B4-BE49-F238E27FC236}">
                <a16:creationId xmlns:a16="http://schemas.microsoft.com/office/drawing/2014/main" id="{715AD1D1-4DA7-4933-A8F9-E41E3D017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641" y="783630"/>
            <a:ext cx="137636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3d Render Of Light Bulb On White Stock Photo, Picture And Royalty Free  Image. Image 6109526.">
            <a:extLst>
              <a:ext uri="{FF2B5EF4-FFF2-40B4-BE49-F238E27FC236}">
                <a16:creationId xmlns:a16="http://schemas.microsoft.com/office/drawing/2014/main" id="{2CB17812-66D2-4B80-A010-5188A0685D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5047" y="1578108"/>
            <a:ext cx="1293306" cy="13763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25FC90-7DC9-480E-900B-ADFD77B34F02}"/>
              </a:ext>
            </a:extLst>
          </p:cNvPr>
          <p:cNvSpPr txBox="1"/>
          <p:nvPr/>
        </p:nvSpPr>
        <p:spPr>
          <a:xfrm>
            <a:off x="18738" y="0"/>
            <a:ext cx="1813766" cy="369332"/>
          </a:xfrm>
          <a:prstGeom prst="rect">
            <a:avLst/>
          </a:prstGeom>
          <a:noFill/>
        </p:spPr>
        <p:txBody>
          <a:bodyPr wrap="none" rtlCol="0">
            <a:spAutoFit/>
          </a:bodyPr>
          <a:lstStyle/>
          <a:p>
            <a:r>
              <a:rPr lang="en-US" dirty="0"/>
              <a:t>Real Life Example</a:t>
            </a:r>
          </a:p>
        </p:txBody>
      </p:sp>
    </p:spTree>
    <p:extLst>
      <p:ext uri="{BB962C8B-B14F-4D97-AF65-F5344CB8AC3E}">
        <p14:creationId xmlns:p14="http://schemas.microsoft.com/office/powerpoint/2010/main" val="27018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AE645-0353-48A9-B8DE-CBAC0EAFE958}"/>
              </a:ext>
            </a:extLst>
          </p:cNvPr>
          <p:cNvSpPr>
            <a:spLocks noGrp="1"/>
          </p:cNvSpPr>
          <p:nvPr>
            <p:ph idx="1"/>
          </p:nvPr>
        </p:nvSpPr>
        <p:spPr/>
        <p:txBody>
          <a:bodyPr>
            <a:normAutofit/>
          </a:bodyPr>
          <a:lstStyle/>
          <a:p>
            <a:pPr algn="ctr">
              <a:buFont typeface="Wingdings" panose="05000000000000000000" pitchFamily="2" charset="2"/>
              <a:buChar char="v"/>
            </a:pPr>
            <a:r>
              <a:rPr lang="en-US" sz="2800" i="0" u="none" strike="noStrike" baseline="0" dirty="0">
                <a:solidFill>
                  <a:srgbClr val="FF0000"/>
                </a:solidFill>
                <a:latin typeface="Verdana" panose="020B0604030504040204" pitchFamily="34" charset="0"/>
                <a:ea typeface="Verdana" panose="020B0604030504040204" pitchFamily="34" charset="0"/>
              </a:rPr>
              <a:t>Exception handling</a:t>
            </a:r>
            <a:endParaRPr lang="en-US" sz="4400"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303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C427-994E-4D60-844A-F1DA623D38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F3E0A5-5955-44F2-AEDD-937D95D56308}"/>
              </a:ext>
            </a:extLst>
          </p:cNvPr>
          <p:cNvSpPr>
            <a:spLocks noGrp="1"/>
          </p:cNvSpPr>
          <p:nvPr>
            <p:ph idx="1"/>
          </p:nvPr>
        </p:nvSpPr>
        <p:spPr/>
        <p:txBody>
          <a:bodyPr/>
          <a:lstStyle/>
          <a:p>
            <a:pPr marL="274320" indent="-274320" algn="just" eaLnBrk="1" fontAlgn="auto" hangingPunct="1">
              <a:spcAft>
                <a:spcPts val="0"/>
              </a:spcAft>
              <a:buFont typeface="Wingdings"/>
              <a:buChar char=""/>
              <a:defRPr/>
            </a:pPr>
            <a:r>
              <a:rPr lang="en-US" dirty="0"/>
              <a:t>Exception is an abnormal condition.</a:t>
            </a:r>
          </a:p>
          <a:p>
            <a:pPr marL="274320" indent="-274320" algn="just" eaLnBrk="1" fontAlgn="auto" hangingPunct="1">
              <a:spcAft>
                <a:spcPts val="0"/>
              </a:spcAft>
              <a:buFont typeface="Wingdings"/>
              <a:buChar char=""/>
              <a:defRPr/>
            </a:pPr>
            <a:r>
              <a:rPr lang="en-US" dirty="0"/>
              <a:t>Exception is an event that disturbs the normal flow of the program. </a:t>
            </a:r>
          </a:p>
          <a:p>
            <a:pPr marL="274320" indent="-274320" algn="just" eaLnBrk="1" fontAlgn="auto" hangingPunct="1">
              <a:spcAft>
                <a:spcPts val="0"/>
              </a:spcAft>
              <a:buFont typeface="Wingdings"/>
              <a:buChar char=""/>
              <a:defRPr/>
            </a:pPr>
            <a:r>
              <a:rPr lang="en-US" dirty="0"/>
              <a:t>Result out of expectation </a:t>
            </a:r>
          </a:p>
          <a:p>
            <a:endParaRPr lang="en-US" dirty="0"/>
          </a:p>
        </p:txBody>
      </p:sp>
    </p:spTree>
    <p:extLst>
      <p:ext uri="{BB962C8B-B14F-4D97-AF65-F5344CB8AC3E}">
        <p14:creationId xmlns:p14="http://schemas.microsoft.com/office/powerpoint/2010/main" val="38412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3B4E1-7E89-4BAB-86A3-D29EA99487F7}"/>
              </a:ext>
            </a:extLst>
          </p:cNvPr>
          <p:cNvSpPr>
            <a:spLocks noGrp="1"/>
          </p:cNvSpPr>
          <p:nvPr>
            <p:ph idx="1"/>
          </p:nvPr>
        </p:nvSpPr>
        <p:spPr>
          <a:xfrm>
            <a:off x="457200" y="1143000"/>
            <a:ext cx="8229600" cy="4983163"/>
          </a:xfrm>
        </p:spPr>
        <p:txBody>
          <a:bodyPr>
            <a:normAutofit/>
          </a:bodyPr>
          <a:lstStyle/>
          <a:p>
            <a:pPr marL="0" indent="0">
              <a:buNone/>
            </a:pPr>
            <a:r>
              <a:rPr lang="en-US" b="1" i="0" dirty="0">
                <a:solidFill>
                  <a:srgbClr val="C00000"/>
                </a:solidFill>
                <a:effectLst/>
                <a:latin typeface="Source Sans Pro" panose="020B0503030403020204" pitchFamily="34" charset="0"/>
              </a:rPr>
              <a:t>Exception Handling Keywords:</a:t>
            </a:r>
          </a:p>
          <a:p>
            <a:pPr algn="just">
              <a:buFont typeface="Arial" panose="020B0604020202020204" pitchFamily="34" charset="0"/>
              <a:buChar char="•"/>
            </a:pPr>
            <a:r>
              <a:rPr lang="en-US" b="1" i="0" dirty="0">
                <a:solidFill>
                  <a:srgbClr val="31373A"/>
                </a:solidFill>
                <a:effectLst/>
                <a:latin typeface="Arial" panose="020B0604020202020204" pitchFamily="34" charset="0"/>
              </a:rPr>
              <a:t>Try :</a:t>
            </a:r>
            <a:r>
              <a:rPr lang="en-US" b="0" i="0" dirty="0">
                <a:solidFill>
                  <a:srgbClr val="000000"/>
                </a:solidFill>
                <a:effectLst/>
                <a:latin typeface="Arial" panose="020B0604020202020204" pitchFamily="34" charset="0"/>
              </a:rPr>
              <a:t> The try block contain statements which may generate exceptions.</a:t>
            </a:r>
          </a:p>
          <a:p>
            <a:pPr algn="just">
              <a:buFont typeface="Arial" panose="020B0604020202020204" pitchFamily="34" charset="0"/>
              <a:buChar char="•"/>
            </a:pPr>
            <a:r>
              <a:rPr lang="en-US" b="1" i="0" dirty="0">
                <a:solidFill>
                  <a:srgbClr val="31373A"/>
                </a:solidFill>
                <a:effectLst/>
                <a:latin typeface="Arial" panose="020B0604020202020204" pitchFamily="34" charset="0"/>
              </a:rPr>
              <a:t>Throw :</a:t>
            </a:r>
            <a:r>
              <a:rPr lang="en-US" b="0" i="0" dirty="0">
                <a:solidFill>
                  <a:srgbClr val="000000"/>
                </a:solidFill>
                <a:effectLst/>
                <a:latin typeface="Arial" panose="020B0604020202020204" pitchFamily="34" charset="0"/>
              </a:rPr>
              <a:t> When an exception occur in try block, it is thrown to the catch block using throw keyword.</a:t>
            </a:r>
          </a:p>
          <a:p>
            <a:pPr algn="just">
              <a:buFont typeface="Arial" panose="020B0604020202020204" pitchFamily="34" charset="0"/>
              <a:buChar char="•"/>
            </a:pPr>
            <a:r>
              <a:rPr lang="en-US" b="1" i="0" dirty="0">
                <a:solidFill>
                  <a:srgbClr val="31373A"/>
                </a:solidFill>
                <a:effectLst/>
                <a:latin typeface="Arial" panose="020B0604020202020204" pitchFamily="34" charset="0"/>
              </a:rPr>
              <a:t>Catch :</a:t>
            </a:r>
            <a:r>
              <a:rPr lang="en-US" b="0" i="0" dirty="0">
                <a:solidFill>
                  <a:srgbClr val="000000"/>
                </a:solidFill>
                <a:effectLst/>
                <a:latin typeface="Arial" panose="020B0604020202020204" pitchFamily="34" charset="0"/>
              </a:rPr>
              <a:t>The catch block defines the action to be taken, when an exception occur.</a:t>
            </a:r>
          </a:p>
        </p:txBody>
      </p:sp>
    </p:spTree>
    <p:extLst>
      <p:ext uri="{BB962C8B-B14F-4D97-AF65-F5344CB8AC3E}">
        <p14:creationId xmlns:p14="http://schemas.microsoft.com/office/powerpoint/2010/main" val="41713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853A-A540-4847-9A9E-0792BB29A137}"/>
              </a:ext>
            </a:extLst>
          </p:cNvPr>
          <p:cNvSpPr>
            <a:spLocks noGrp="1"/>
          </p:cNvSpPr>
          <p:nvPr>
            <p:ph type="title"/>
          </p:nvPr>
        </p:nvSpPr>
        <p:spPr/>
        <p:txBody>
          <a:bodyPr>
            <a:normAutofit/>
          </a:bodyPr>
          <a:lstStyle/>
          <a:p>
            <a:pPr algn="l"/>
            <a:r>
              <a:rPr lang="en-US" sz="3600" dirty="0"/>
              <a:t>Syntax:</a:t>
            </a:r>
          </a:p>
        </p:txBody>
      </p:sp>
      <p:sp>
        <p:nvSpPr>
          <p:cNvPr id="3" name="Content Placeholder 2">
            <a:extLst>
              <a:ext uri="{FF2B5EF4-FFF2-40B4-BE49-F238E27FC236}">
                <a16:creationId xmlns:a16="http://schemas.microsoft.com/office/drawing/2014/main" id="{A610D6BF-4651-422C-B7A1-37EF27E0D194}"/>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try</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Block of code to try</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throw</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exception</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Throw an exception when a problem arise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catch</a:t>
            </a:r>
            <a:r>
              <a:rPr lang="en-US" b="0" i="0" dirty="0">
                <a:solidFill>
                  <a:srgbClr val="000000"/>
                </a:solidFill>
                <a:effectLst/>
                <a:latin typeface="Consolas" panose="020B0609020204030204" pitchFamily="49" charset="0"/>
              </a:rPr>
              <a:t> () {</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Block of code to handle exception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61013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DF89788-CBBB-460F-8E95-EFBD5601F713}"/>
              </a:ext>
            </a:extLst>
          </p:cNvPr>
          <p:cNvSpPr>
            <a:spLocks noGrp="1"/>
          </p:cNvSpPr>
          <p:nvPr>
            <p:ph sz="half" idx="1"/>
          </p:nvPr>
        </p:nvSpPr>
        <p:spPr>
          <a:xfrm>
            <a:off x="457200" y="457200"/>
            <a:ext cx="4038600" cy="5668963"/>
          </a:xfrm>
        </p:spPr>
        <p:txBody>
          <a:bodyPr>
            <a:normAutofit fontScale="47500" lnSpcReduction="20000"/>
          </a:bodyPr>
          <a:lstStyle/>
          <a:p>
            <a:pPr marL="0" indent="0">
              <a:buNone/>
            </a:pPr>
            <a:r>
              <a:rPr lang="en-US" sz="5800" dirty="0">
                <a:solidFill>
                  <a:schemeClr val="tx1"/>
                </a:solidFill>
              </a:rPr>
              <a:t>#include &lt;iostream&gt;</a:t>
            </a:r>
          </a:p>
          <a:p>
            <a:pPr marL="0" indent="0">
              <a:buNone/>
            </a:pPr>
            <a:endParaRPr lang="en-US" sz="5800" dirty="0">
              <a:solidFill>
                <a:schemeClr val="tx1"/>
              </a:solidFill>
            </a:endParaRPr>
          </a:p>
          <a:p>
            <a:pPr marL="0" indent="0">
              <a:buNone/>
            </a:pPr>
            <a:r>
              <a:rPr lang="en-US" sz="5800" dirty="0">
                <a:solidFill>
                  <a:schemeClr val="tx1"/>
                </a:solidFill>
              </a:rPr>
              <a:t>using namespace std;</a:t>
            </a:r>
          </a:p>
          <a:p>
            <a:pPr marL="0" indent="0">
              <a:buNone/>
            </a:pPr>
            <a:r>
              <a:rPr lang="en-US" sz="5800" dirty="0">
                <a:solidFill>
                  <a:schemeClr val="tx1"/>
                </a:solidFill>
              </a:rPr>
              <a:t>float division(float x, float y)</a:t>
            </a:r>
          </a:p>
          <a:p>
            <a:pPr marL="0" indent="0">
              <a:buNone/>
            </a:pPr>
            <a:r>
              <a:rPr lang="en-US" sz="5800" dirty="0">
                <a:solidFill>
                  <a:schemeClr val="tx1"/>
                </a:solidFill>
              </a:rPr>
              <a:t>{</a:t>
            </a:r>
          </a:p>
          <a:p>
            <a:pPr marL="0" indent="0">
              <a:buNone/>
            </a:pPr>
            <a:r>
              <a:rPr lang="en-US" sz="5800" dirty="0">
                <a:solidFill>
                  <a:schemeClr val="tx1"/>
                </a:solidFill>
              </a:rPr>
              <a:t>    return x/y;</a:t>
            </a:r>
          </a:p>
          <a:p>
            <a:pPr marL="0" indent="0">
              <a:buNone/>
            </a:pPr>
            <a:r>
              <a:rPr lang="en-US" sz="5800" dirty="0">
                <a:solidFill>
                  <a:schemeClr val="tx1"/>
                </a:solidFill>
              </a:rPr>
              <a:t>}</a:t>
            </a:r>
          </a:p>
          <a:p>
            <a:pPr marL="0" indent="0">
              <a:buNone/>
            </a:pPr>
            <a:r>
              <a:rPr lang="en-US" sz="5800" dirty="0">
                <a:solidFill>
                  <a:schemeClr val="tx1"/>
                </a:solidFill>
              </a:rPr>
              <a:t>int main()</a:t>
            </a:r>
          </a:p>
          <a:p>
            <a:pPr marL="0" indent="0">
              <a:buNone/>
            </a:pPr>
            <a:r>
              <a:rPr lang="en-US" sz="5800" dirty="0">
                <a:solidFill>
                  <a:schemeClr val="tx1"/>
                </a:solidFill>
              </a:rPr>
              <a:t>{</a:t>
            </a:r>
          </a:p>
          <a:p>
            <a:pPr marL="0" indent="0">
              <a:buNone/>
            </a:pPr>
            <a:r>
              <a:rPr lang="en-US" sz="5800" dirty="0">
                <a:solidFill>
                  <a:schemeClr val="tx1"/>
                </a:solidFill>
              </a:rPr>
              <a:t>    </a:t>
            </a:r>
            <a:r>
              <a:rPr lang="en-US" sz="5800" dirty="0" err="1">
                <a:solidFill>
                  <a:schemeClr val="tx1"/>
                </a:solidFill>
              </a:rPr>
              <a:t>cout</a:t>
            </a:r>
            <a:r>
              <a:rPr lang="en-US" sz="5800" dirty="0">
                <a:solidFill>
                  <a:schemeClr val="tx1"/>
                </a:solidFill>
              </a:rPr>
              <a:t>&lt;&lt;division(5.0f,0);</a:t>
            </a:r>
          </a:p>
          <a:p>
            <a:pPr marL="0" indent="0">
              <a:buNone/>
            </a:pPr>
            <a:r>
              <a:rPr lang="en-US" sz="5800" dirty="0">
                <a:solidFill>
                  <a:schemeClr val="tx1"/>
                </a:solidFill>
              </a:rPr>
              <a:t>    return 0;</a:t>
            </a:r>
          </a:p>
          <a:p>
            <a:pPr marL="0" indent="0">
              <a:buNone/>
            </a:pPr>
            <a:r>
              <a:rPr lang="en-US" sz="5800" dirty="0">
                <a:solidFill>
                  <a:schemeClr val="tx1"/>
                </a:solidFill>
              </a:rPr>
              <a:t>}</a:t>
            </a:r>
          </a:p>
          <a:p>
            <a:pPr marL="0" indent="0">
              <a:buNone/>
            </a:pPr>
            <a:endParaRPr lang="en-US" dirty="0"/>
          </a:p>
        </p:txBody>
      </p:sp>
      <p:sp>
        <p:nvSpPr>
          <p:cNvPr id="6" name="Content Placeholder 5">
            <a:extLst>
              <a:ext uri="{FF2B5EF4-FFF2-40B4-BE49-F238E27FC236}">
                <a16:creationId xmlns:a16="http://schemas.microsoft.com/office/drawing/2014/main" id="{F89AA799-E413-4F7C-84FA-B83F61A7590D}"/>
              </a:ext>
            </a:extLst>
          </p:cNvPr>
          <p:cNvSpPr>
            <a:spLocks noGrp="1"/>
          </p:cNvSpPr>
          <p:nvPr>
            <p:ph sz="half" idx="2"/>
          </p:nvPr>
        </p:nvSpPr>
        <p:spPr>
          <a:xfrm>
            <a:off x="4648200" y="457200"/>
            <a:ext cx="4038600" cy="6248400"/>
          </a:xfrm>
        </p:spPr>
        <p:txBody>
          <a:bodyPr>
            <a:noAutofit/>
          </a:bodyPr>
          <a:lstStyle/>
          <a:p>
            <a:pPr marL="0" indent="0">
              <a:buNone/>
            </a:pPr>
            <a:r>
              <a:rPr lang="en-US" sz="1600" dirty="0">
                <a:solidFill>
                  <a:schemeClr val="tx1"/>
                </a:solidFill>
              </a:rPr>
              <a:t>    #include &lt;iostream&gt;  </a:t>
            </a:r>
          </a:p>
          <a:p>
            <a:pPr marL="0" indent="0">
              <a:buNone/>
            </a:pPr>
            <a:r>
              <a:rPr lang="en-US" sz="1600" dirty="0">
                <a:solidFill>
                  <a:schemeClr val="tx1"/>
                </a:solidFill>
              </a:rPr>
              <a:t>    using namespace std;  </a:t>
            </a:r>
          </a:p>
          <a:p>
            <a:pPr marL="0" indent="0">
              <a:buNone/>
            </a:pPr>
            <a:r>
              <a:rPr lang="en-US" sz="1600" dirty="0">
                <a:solidFill>
                  <a:schemeClr val="tx1"/>
                </a:solidFill>
              </a:rPr>
              <a:t>    float division(float x, float y) {  </a:t>
            </a:r>
          </a:p>
          <a:p>
            <a:pPr marL="0" indent="0">
              <a:buNone/>
            </a:pPr>
            <a:r>
              <a:rPr lang="en-US" sz="1600" dirty="0">
                <a:solidFill>
                  <a:schemeClr val="tx1"/>
                </a:solidFill>
              </a:rPr>
              <a:t>       if( y == 0 ) {  </a:t>
            </a:r>
          </a:p>
          <a:p>
            <a:pPr marL="0" indent="0">
              <a:buNone/>
            </a:pPr>
            <a:r>
              <a:rPr lang="en-US" sz="1600" dirty="0">
                <a:solidFill>
                  <a:schemeClr val="tx1"/>
                </a:solidFill>
              </a:rPr>
              <a:t>          throw "Attempted to divide by zero!";  </a:t>
            </a:r>
          </a:p>
          <a:p>
            <a:pPr marL="0" indent="0">
              <a:buNone/>
            </a:pPr>
            <a:r>
              <a:rPr lang="en-US" sz="1600" dirty="0">
                <a:solidFill>
                  <a:schemeClr val="tx1"/>
                </a:solidFill>
              </a:rPr>
              <a:t>       }  </a:t>
            </a:r>
          </a:p>
          <a:p>
            <a:pPr marL="0" indent="0">
              <a:buNone/>
            </a:pPr>
            <a:r>
              <a:rPr lang="en-US" sz="1600" dirty="0">
                <a:solidFill>
                  <a:schemeClr val="tx1"/>
                </a:solidFill>
              </a:rPr>
              <a:t>       return (x/y);  </a:t>
            </a:r>
          </a:p>
          <a:p>
            <a:pPr marL="0" indent="0">
              <a:buNone/>
            </a:pPr>
            <a:r>
              <a:rPr lang="en-US" sz="1600" dirty="0">
                <a:solidFill>
                  <a:schemeClr val="tx1"/>
                </a:solidFill>
              </a:rPr>
              <a:t>    }  </a:t>
            </a:r>
          </a:p>
          <a:p>
            <a:pPr marL="0" indent="0">
              <a:buNone/>
            </a:pPr>
            <a:r>
              <a:rPr lang="en-US" sz="1600" dirty="0">
                <a:solidFill>
                  <a:schemeClr val="tx1"/>
                </a:solidFill>
              </a:rPr>
              <a:t>int main()</a:t>
            </a:r>
          </a:p>
          <a:p>
            <a:pPr marL="0" indent="0">
              <a:buNone/>
            </a:pPr>
            <a:r>
              <a:rPr lang="en-US" sz="1600" dirty="0">
                <a:solidFill>
                  <a:schemeClr val="tx1"/>
                </a:solidFill>
              </a:rPr>
              <a:t>{</a:t>
            </a:r>
          </a:p>
          <a:p>
            <a:pPr marL="0" indent="0">
              <a:buNone/>
            </a:pPr>
            <a:r>
              <a:rPr lang="en-US" sz="1600" dirty="0">
                <a:solidFill>
                  <a:schemeClr val="tx1"/>
                </a:solidFill>
              </a:rPr>
              <a:t>try{</a:t>
            </a:r>
          </a:p>
          <a:p>
            <a:pPr marL="0" indent="0">
              <a:buNone/>
            </a:pPr>
            <a:r>
              <a:rPr lang="en-US" sz="1600" dirty="0">
                <a:solidFill>
                  <a:schemeClr val="tx1"/>
                </a:solidFill>
              </a:rPr>
              <a:t>    </a:t>
            </a:r>
            <a:r>
              <a:rPr lang="en-US" sz="1600" dirty="0" err="1">
                <a:solidFill>
                  <a:schemeClr val="tx1"/>
                </a:solidFill>
              </a:rPr>
              <a:t>cout</a:t>
            </a:r>
            <a:r>
              <a:rPr lang="en-US" sz="1600" dirty="0">
                <a:solidFill>
                  <a:schemeClr val="tx1"/>
                </a:solidFill>
              </a:rPr>
              <a:t>&lt;&lt;division(5.0f,0);</a:t>
            </a:r>
          </a:p>
          <a:p>
            <a:pPr marL="0" indent="0">
              <a:buNone/>
            </a:pPr>
            <a:r>
              <a:rPr lang="en-US" sz="1600" dirty="0">
                <a:solidFill>
                  <a:schemeClr val="tx1"/>
                </a:solidFill>
              </a:rPr>
              <a:t>}</a:t>
            </a:r>
          </a:p>
          <a:p>
            <a:pPr marL="0" indent="0">
              <a:buNone/>
            </a:pPr>
            <a:r>
              <a:rPr lang="en-US" sz="1600" dirty="0">
                <a:solidFill>
                  <a:schemeClr val="tx1"/>
                </a:solidFill>
              </a:rPr>
              <a:t>catch(const char *</a:t>
            </a:r>
            <a:r>
              <a:rPr lang="en-US" sz="1600" dirty="0" err="1">
                <a:solidFill>
                  <a:schemeClr val="tx1"/>
                </a:solidFill>
              </a:rPr>
              <a:t>excep</a:t>
            </a:r>
            <a:r>
              <a:rPr lang="en-US" sz="1600" dirty="0">
                <a:solidFill>
                  <a:schemeClr val="tx1"/>
                </a:solidFill>
              </a:rPr>
              <a:t>)</a:t>
            </a:r>
          </a:p>
          <a:p>
            <a:pPr marL="0" indent="0">
              <a:buNone/>
            </a:pPr>
            <a:r>
              <a:rPr lang="en-US" sz="1600" dirty="0">
                <a:solidFill>
                  <a:schemeClr val="tx1"/>
                </a:solidFill>
              </a:rPr>
              <a:t>{</a:t>
            </a:r>
          </a:p>
          <a:p>
            <a:pPr marL="0" indent="0">
              <a:buNone/>
            </a:pPr>
            <a:r>
              <a:rPr lang="en-US" sz="1600" dirty="0" err="1">
                <a:solidFill>
                  <a:schemeClr val="tx1"/>
                </a:solidFill>
              </a:rPr>
              <a:t>cerr</a:t>
            </a:r>
            <a:r>
              <a:rPr lang="en-US" sz="1600" dirty="0">
                <a:solidFill>
                  <a:schemeClr val="tx1"/>
                </a:solidFill>
              </a:rPr>
              <a:t>&lt;&lt;</a:t>
            </a:r>
            <a:r>
              <a:rPr lang="en-US" sz="1600" dirty="0" err="1">
                <a:solidFill>
                  <a:schemeClr val="tx1"/>
                </a:solidFill>
              </a:rPr>
              <a:t>excep</a:t>
            </a:r>
            <a:r>
              <a:rPr lang="en-US" sz="1600" dirty="0">
                <a:solidFill>
                  <a:schemeClr val="tx1"/>
                </a:solidFill>
              </a:rPr>
              <a:t>;</a:t>
            </a:r>
          </a:p>
          <a:p>
            <a:pPr marL="0" indent="0">
              <a:buNone/>
            </a:pPr>
            <a:r>
              <a:rPr lang="en-US" sz="1600" dirty="0">
                <a:solidFill>
                  <a:schemeClr val="tx1"/>
                </a:solidFill>
              </a:rPr>
              <a:t>}</a:t>
            </a:r>
          </a:p>
          <a:p>
            <a:pPr marL="0" indent="0">
              <a:buNone/>
            </a:pPr>
            <a:r>
              <a:rPr lang="en-US" sz="1600" dirty="0">
                <a:solidFill>
                  <a:schemeClr val="tx1"/>
                </a:solidFill>
              </a:rPr>
              <a:t>    return 0;</a:t>
            </a:r>
          </a:p>
          <a:p>
            <a:pPr marL="0" indent="0">
              <a:buNone/>
            </a:pPr>
            <a:r>
              <a:rPr lang="en-US" sz="1600" dirty="0">
                <a:solidFill>
                  <a:schemeClr val="tx1"/>
                </a:solidFill>
              </a:rPr>
              <a:t>}</a:t>
            </a:r>
          </a:p>
          <a:p>
            <a:pPr marL="0" indent="0">
              <a:buNone/>
            </a:pPr>
            <a:r>
              <a:rPr lang="en-US" sz="1600" dirty="0">
                <a:solidFill>
                  <a:schemeClr val="tx1"/>
                </a:solidFill>
              </a:rPr>
              <a:t> </a:t>
            </a:r>
          </a:p>
        </p:txBody>
      </p:sp>
    </p:spTree>
    <p:extLst>
      <p:ext uri="{BB962C8B-B14F-4D97-AF65-F5344CB8AC3E}">
        <p14:creationId xmlns:p14="http://schemas.microsoft.com/office/powerpoint/2010/main" val="203000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980171-B9B5-4358-A6DB-6D96E7EB9B50}"/>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BBB64C2-D327-4C31-9309-1128EEAAEB13}"/>
              </a:ext>
            </a:extLst>
          </p:cNvPr>
          <p:cNvSpPr>
            <a:spLocks noGrp="1"/>
          </p:cNvSpPr>
          <p:nvPr>
            <p:ph idx="1"/>
          </p:nvPr>
        </p:nvSpPr>
        <p:spPr/>
        <p:txBody>
          <a:bodyPr/>
          <a:lstStyle/>
          <a:p>
            <a:pPr marL="0" indent="0">
              <a:buNone/>
            </a:pPr>
            <a:r>
              <a:rPr lang="en-US" b="1" dirty="0"/>
              <a:t>Standard error stream (</a:t>
            </a:r>
            <a:r>
              <a:rPr lang="en-US" b="1" dirty="0" err="1"/>
              <a:t>cerr</a:t>
            </a:r>
            <a:r>
              <a:rPr lang="en-US" b="1" dirty="0"/>
              <a:t>):</a:t>
            </a:r>
            <a:r>
              <a:rPr lang="en-US" dirty="0"/>
              <a:t> </a:t>
            </a:r>
            <a:r>
              <a:rPr lang="en-US" b="1" dirty="0" err="1"/>
              <a:t>cerr</a:t>
            </a:r>
            <a:r>
              <a:rPr lang="en-US" dirty="0"/>
              <a:t> is the standard error stream which is used to output the errors. It is an instance of the ostream class.</a:t>
            </a:r>
          </a:p>
        </p:txBody>
      </p:sp>
    </p:spTree>
    <p:extLst>
      <p:ext uri="{BB962C8B-B14F-4D97-AF65-F5344CB8AC3E}">
        <p14:creationId xmlns:p14="http://schemas.microsoft.com/office/powerpoint/2010/main" val="119616274"/>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5989</TotalTime>
  <Words>1463</Words>
  <Application>Microsoft Office PowerPoint</Application>
  <PresentationFormat>On-screen Show (4:3)</PresentationFormat>
  <Paragraphs>250</Paragraphs>
  <Slides>28</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28</vt:i4>
      </vt:variant>
    </vt:vector>
  </HeadingPairs>
  <TitlesOfParts>
    <vt:vector size="46" baseType="lpstr">
      <vt:lpstr>Arial</vt:lpstr>
      <vt:lpstr>Arial Black</vt:lpstr>
      <vt:lpstr>Arial Rounded MT Bold</vt:lpstr>
      <vt:lpstr>Calibri</vt:lpstr>
      <vt:lpstr>Cambria</vt:lpstr>
      <vt:lpstr>Consolas</vt:lpstr>
      <vt:lpstr>Courier New</vt:lpstr>
      <vt:lpstr>Helvetica Neue</vt:lpstr>
      <vt:lpstr>Josefin Sans</vt:lpstr>
      <vt:lpstr>Source Sans Pro</vt:lpstr>
      <vt:lpstr>Tahoma</vt:lpstr>
      <vt:lpstr>Times New Roman</vt:lpstr>
      <vt:lpstr>urw-din</vt:lpstr>
      <vt:lpstr>verdana</vt:lpstr>
      <vt:lpstr>verdana</vt:lpstr>
      <vt:lpstr>Verdana,Bold</vt:lpstr>
      <vt:lpstr>Wingdings</vt:lpstr>
      <vt:lpstr>Lpu theme final with copyright(S)</vt:lpstr>
      <vt:lpstr>CAP444 OBJECT ORIENTED PROGRAMMING USING C++ </vt:lpstr>
      <vt:lpstr>Unit-6</vt:lpstr>
      <vt:lpstr>PowerPoint Presentation</vt:lpstr>
      <vt:lpstr>PowerPoint Presentation</vt:lpstr>
      <vt:lpstr>PowerPoint Presentation</vt:lpstr>
      <vt:lpstr>PowerPoint Presentation</vt:lpstr>
      <vt:lpstr>Syntax:</vt:lpstr>
      <vt:lpstr>PowerPoint Presentation</vt:lpstr>
      <vt:lpstr>PowerPoint Presentation</vt:lpstr>
      <vt:lpstr>PowerPoint Presentation</vt:lpstr>
      <vt:lpstr>  multiple catch statements: </vt:lpstr>
      <vt:lpstr>PowerPoint Presentation</vt:lpstr>
      <vt:lpstr>PowerPoint Presentation</vt:lpstr>
      <vt:lpstr>Catch All Exceptions</vt:lpstr>
      <vt:lpstr>PowerPoint Presentation</vt:lpstr>
      <vt:lpstr>Rethrowing Exceptions</vt:lpstr>
      <vt:lpstr>PowerPoint Presentation</vt:lpstr>
      <vt:lpstr>PowerPoint Presentation</vt:lpstr>
      <vt:lpstr>  Exceptions in Constructors and Destructors </vt:lpstr>
      <vt:lpstr>Syntax:</vt:lpstr>
      <vt:lpstr>PowerPoint Presentation</vt:lpstr>
      <vt:lpstr>PowerPoint Presentation</vt:lpstr>
      <vt:lpstr>Uncaught exceptions</vt:lpstr>
      <vt:lpstr>Example:</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rockstar</cp:lastModifiedBy>
  <cp:revision>293</cp:revision>
  <dcterms:created xsi:type="dcterms:W3CDTF">2014-05-25T11:13:57Z</dcterms:created>
  <dcterms:modified xsi:type="dcterms:W3CDTF">2021-12-14T04:00:30Z</dcterms:modified>
</cp:coreProperties>
</file>