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95" r:id="rId11"/>
    <p:sldId id="265" r:id="rId12"/>
    <p:sldId id="266" r:id="rId13"/>
    <p:sldId id="270" r:id="rId14"/>
    <p:sldId id="271" r:id="rId15"/>
    <p:sldId id="267" r:id="rId16"/>
    <p:sldId id="268" r:id="rId17"/>
    <p:sldId id="272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  <p:sldId id="282" r:id="rId30"/>
    <p:sldId id="284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1CBFE-67FC-426A-832A-9768CB55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429000"/>
            <a:ext cx="8915399" cy="134838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0F2C01-31D6-4C5C-BD08-393323CF8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150" y="4777381"/>
            <a:ext cx="2572011" cy="49607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Extending Classes</a:t>
            </a:r>
          </a:p>
        </p:txBody>
      </p:sp>
    </p:spTree>
    <p:extLst>
      <p:ext uri="{BB962C8B-B14F-4D97-AF65-F5344CB8AC3E}">
        <p14:creationId xmlns:p14="http://schemas.microsoft.com/office/powerpoint/2010/main" val="101515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401356-C1C5-42B9-A383-C65ADF22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84328"/>
            <a:ext cx="8346010" cy="362837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when the base class is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publicly inherited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'public members' of the base class become “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of the derived class.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they are accessible to the objects of the derived class.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both the cases, the private members are not inherited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private members of a base class will never become the members of its derived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250D02-0426-4A42-BB8E-0C8DCC63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Derived Classes 		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0722E-679B-4D32-9ED6-B9669BAA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884" y="29124"/>
            <a:ext cx="8911687" cy="60970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5A61C-5BC0-489E-803E-73E27DB6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409" y="866487"/>
            <a:ext cx="4375255" cy="588504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	int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a=5;	b=10;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return a;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”&lt;&lt;a;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</a:t>
            </a:r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derivation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multi()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c = b*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”&lt;&lt;c;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25F7A4-B7EC-465D-B5FF-7DAABB8B435D}"/>
              </a:ext>
            </a:extLst>
          </p:cNvPr>
          <p:cNvSpPr/>
          <p:nvPr/>
        </p:nvSpPr>
        <p:spPr>
          <a:xfrm>
            <a:off x="8534401" y="1536174"/>
            <a:ext cx="23006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Derived d;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ab(};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d.multi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(};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d.show_a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d.multi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ay();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B7C52B-B83E-47BE-82AF-775B1472B1EC}"/>
              </a:ext>
            </a:extLst>
          </p:cNvPr>
          <p:cNvCxnSpPr>
            <a:cxnSpLocks/>
          </p:cNvCxnSpPr>
          <p:nvPr/>
        </p:nvCxnSpPr>
        <p:spPr>
          <a:xfrm>
            <a:off x="7540668" y="1004273"/>
            <a:ext cx="0" cy="56470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4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60DE72-D2D5-42E7-9E57-B56D4137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03" y="1996465"/>
            <a:ext cx="4193724" cy="45931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35093D-2CF6-4956-9DAA-8C7516E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82913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More Members to 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0E90BE-F9BF-4274-BEBA-33F746CE4B9F}"/>
              </a:ext>
            </a:extLst>
          </p:cNvPr>
          <p:cNvSpPr txBox="1"/>
          <p:nvPr/>
        </p:nvSpPr>
        <p:spPr>
          <a:xfrm>
            <a:off x="8329808" y="1158843"/>
            <a:ext cx="22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Public Derivation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E330F4-8B5A-4A65-964E-F7E0C92274AB}"/>
              </a:ext>
            </a:extLst>
          </p:cNvPr>
          <p:cNvSpPr txBox="1"/>
          <p:nvPr/>
        </p:nvSpPr>
        <p:spPr>
          <a:xfrm>
            <a:off x="6058422" y="1999328"/>
            <a:ext cx="90604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erived</a:t>
            </a:r>
            <a:endParaRPr lang="en-IN" sz="14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A91836-0E85-4297-A894-24D441306650}"/>
              </a:ext>
            </a:extLst>
          </p:cNvPr>
          <p:cNvSpPr txBox="1"/>
          <p:nvPr/>
        </p:nvSpPr>
        <p:spPr>
          <a:xfrm>
            <a:off x="7901836" y="3491630"/>
            <a:ext cx="55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ase</a:t>
            </a:r>
            <a:endParaRPr lang="en-IN" sz="14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0722E-679B-4D32-9ED6-B9669BAA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14" y="29124"/>
            <a:ext cx="8911687" cy="60970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5A61C-5BC0-489E-803E-73E27DB6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410" y="728701"/>
            <a:ext cx="4375254" cy="60500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	int a;				</a:t>
            </a:r>
            <a:r>
              <a:rPr lang="en-I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Not inheritable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a=5;	b=10;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return a;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”&lt;&lt;a;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private Base	         </a:t>
            </a:r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derivation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multi()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 = b*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”&lt;&lt;c; 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25F7A4-B7EC-465D-B5FF-7DAABB8B435D}"/>
              </a:ext>
            </a:extLst>
          </p:cNvPr>
          <p:cNvSpPr/>
          <p:nvPr/>
        </p:nvSpPr>
        <p:spPr>
          <a:xfrm>
            <a:off x="8534401" y="1536174"/>
            <a:ext cx="30646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Derived d;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ab(); 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work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d.multi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(};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d.show_a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work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20;   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work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d.multi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ay();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B7C52B-B83E-47BE-82AF-775B1472B1EC}"/>
              </a:ext>
            </a:extLst>
          </p:cNvPr>
          <p:cNvCxnSpPr>
            <a:cxnSpLocks/>
          </p:cNvCxnSpPr>
          <p:nvPr/>
        </p:nvCxnSpPr>
        <p:spPr>
          <a:xfrm>
            <a:off x="7540668" y="1004273"/>
            <a:ext cx="0" cy="56470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35093D-2CF6-4956-9DAA-8C7516E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82913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More Members to 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0E90BE-F9BF-4274-BEBA-33F746CE4B9F}"/>
              </a:ext>
            </a:extLst>
          </p:cNvPr>
          <p:cNvSpPr txBox="1"/>
          <p:nvPr/>
        </p:nvSpPr>
        <p:spPr>
          <a:xfrm>
            <a:off x="8279704" y="1158843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Private Derivation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6610D1-01C5-4D1C-9AD1-AEE51CF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52" y="1996465"/>
            <a:ext cx="4193724" cy="4593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D659E8-E574-4CE7-8D0E-6CEA824E320A}"/>
              </a:ext>
            </a:extLst>
          </p:cNvPr>
          <p:cNvSpPr txBox="1"/>
          <p:nvPr/>
        </p:nvSpPr>
        <p:spPr>
          <a:xfrm>
            <a:off x="5820428" y="1999328"/>
            <a:ext cx="90604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erived</a:t>
            </a:r>
            <a:endParaRPr lang="en-IN" sz="14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BACBD4-71D7-4A25-9B06-642E92919531}"/>
              </a:ext>
            </a:extLst>
          </p:cNvPr>
          <p:cNvSpPr txBox="1"/>
          <p:nvPr/>
        </p:nvSpPr>
        <p:spPr>
          <a:xfrm>
            <a:off x="7676368" y="3228584"/>
            <a:ext cx="55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ase</a:t>
            </a:r>
            <a:endParaRPr lang="en-IN" sz="14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0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AE079C-024E-4D90-B74D-14B57332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83288"/>
            <a:ext cx="8458744" cy="2529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such as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d.get_ab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get_ab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private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d.get_a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		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d.show_a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;		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work.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functions can be used inside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and display() like normal functions 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1E1A0B-5DFD-4149-8D3E-8B8ECEF8234F}"/>
              </a:ext>
            </a:extLst>
          </p:cNvPr>
          <p:cNvSpPr/>
          <p:nvPr/>
        </p:nvSpPr>
        <p:spPr>
          <a:xfrm>
            <a:off x="7227017" y="4663557"/>
            <a:ext cx="27974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&lt;&lt;“b = ” &lt;&lt; b;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&lt;&lt;“c = ” &lt;&lt;c;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0795C5-0EAE-4862-A395-4DE24A2D8BE7}"/>
              </a:ext>
            </a:extLst>
          </p:cNvPr>
          <p:cNvSpPr/>
          <p:nvPr/>
        </p:nvSpPr>
        <p:spPr>
          <a:xfrm>
            <a:off x="3314220" y="4663557"/>
            <a:ext cx="2660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 = b 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4A4728-06B1-49E1-8B73-E3648900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69" y="656272"/>
            <a:ext cx="8911687" cy="8719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Derivation</a:t>
            </a:r>
          </a:p>
        </p:txBody>
      </p:sp>
    </p:spTree>
    <p:extLst>
      <p:ext uri="{BB962C8B-B14F-4D97-AF65-F5344CB8AC3E}">
        <p14:creationId xmlns:p14="http://schemas.microsoft.com/office/powerpoint/2010/main" val="126121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4EFD0-60E5-42A3-87CB-E045236E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0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a Private Member Inheritable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C102E5-7EC4-4CA1-9C93-8DEAB657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6689"/>
            <a:ext cx="8915400" cy="421720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private member of a base class cannot be inherited. What to do if the private data needs to be inherited by a derived class?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accomplished by changing the visibility mode from private to public.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would make it accessible to all the other functions of the program, thus taking away the advantage of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hiding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a third visibility modifier,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serve the limited purpose.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member declared as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accessible by member functions within its class and any class immediately derived from it and not accessible to the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functions. </a:t>
            </a: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4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9C63C-FE90-4B74-93CA-608ED8C0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46" y="2237874"/>
            <a:ext cx="8584004" cy="399601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 is inherited in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mode, it becomes protected in the derived class too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is accessible by the member functions of the derived class.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ready for further inheritance.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 inherited in the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mode, becomes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derived class.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it is available to the member functions of the derived class, it is not available for further inheritance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024815-E7E8-4501-9AC7-C1F02DBB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0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a Private Member Inheritable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9EF7-5A3E-4FAC-A1CB-D203CE4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with All Visibility Modes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E29C7-753C-425B-BA22-EBE28377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490" y="1933183"/>
            <a:ext cx="6091325" cy="44862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alpha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fr-F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fr-F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endParaRPr lang="fr-FR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--------		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visible to member functions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--------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within its class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protected: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--------	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visible to member functions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--------	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its own and derived class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public: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--------	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visible to all functions</a:t>
            </a:r>
            <a:endParaRPr lang="en-I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--------	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 the program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529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D21AF-4A42-41C1-83C5-C6422C4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1" y="624110"/>
            <a:ext cx="9331891" cy="86648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Inheritance on Visibility of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E4A85D-B7C7-4B30-B975-1D4A40B2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99" y="1801368"/>
            <a:ext cx="6080233" cy="45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C7669-424E-4081-96B0-F981158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48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7710F-EE26-4962-BB15-1BEE43E7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746843" cy="377762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 is one of the most powerful feature of OOP.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nice if we could reuse something that already exists rather than trying to create the same all over again.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not only save time and money but also reduce frustration and increase reliability.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reuse of a class that has already been tested, debugged and used many times can save us the effort of developing and testing the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again.</a:t>
            </a:r>
          </a:p>
        </p:txBody>
      </p:sp>
    </p:spTree>
    <p:extLst>
      <p:ext uri="{BB962C8B-B14F-4D97-AF65-F5344CB8AC3E}">
        <p14:creationId xmlns:p14="http://schemas.microsoft.com/office/powerpoint/2010/main" val="224364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A06116-33D6-4ADE-AA5A-73743535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409" y="1881101"/>
            <a:ext cx="7256629" cy="45078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keywords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private, protected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appear in any order and any number of times in the declaration of a class.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 beta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};							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valid class definition.</a:t>
            </a:r>
            <a:endParaRPr lang="en-I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460B14A-9CC5-4194-8C0F-8B1440FC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 Modes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2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DD6D4B-5536-4F93-BECF-4C1C394F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908" y="1989881"/>
            <a:ext cx="6004285" cy="427313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normal practice is to use them as follows: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 beta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private by default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};			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6A1D332-8E9A-4573-8970-C33C04E8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 Modes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2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428BF-99DA-4458-B063-20E7B12B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64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 of Inherited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BB8350-F75F-4BCC-A5B5-9F4C32AF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35" y="1915943"/>
            <a:ext cx="6112664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inherit a base class in protected mode (known as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derivation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this, both the public and protected members of the base class become protected members of the derived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52DA05-3165-44EB-8EA0-BC98918F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49" y="4157979"/>
            <a:ext cx="8058150" cy="2237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19CDFA4-CC6D-470A-A845-61DD68F49957}"/>
              </a:ext>
            </a:extLst>
          </p:cNvPr>
          <p:cNvSpPr/>
          <p:nvPr/>
        </p:nvSpPr>
        <p:spPr>
          <a:xfrm>
            <a:off x="3407079" y="3753761"/>
            <a:ext cx="7377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 of Base Class Members in Different Types of Derivation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1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098C3-EB82-4B1C-8F94-FEA7E782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45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64E039-539A-4BDA-ACA1-FA4A536F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55" y="2133599"/>
            <a:ext cx="8609056" cy="410029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various functions that can have access to the private and protected members of a class? 	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could be: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1. A function that is a friend of the class.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A member function of a class that is a friend of the other class.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 A member function of a derived class.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can access the private data through the member functions of the base class.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A00A7-3234-4887-9E23-6F0116E2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Access Control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6CF41A-DC6F-49CA-9CAD-C62D244F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0" y="1580148"/>
            <a:ext cx="6129018" cy="47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47F8B-710B-4AE6-AC5E-CD4BD416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Simplified View of Access Control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A89D38-B768-4912-97C8-B7C311C5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06" y="2233861"/>
            <a:ext cx="6871373" cy="35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B9F76-1D1C-42E8-9A5C-8DC2B96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64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77F16-B017-471F-9621-B23F8049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831" y="1767033"/>
            <a:ext cx="8179496" cy="65772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is derived from another derived class, is known as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AF2E4C-7EE1-4B15-AF9D-19F88197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83" y="2537493"/>
            <a:ext cx="2650802" cy="21347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C2360EA-6B65-4EB9-99F6-BD8E7877AE01}"/>
              </a:ext>
            </a:extLst>
          </p:cNvPr>
          <p:cNvSpPr txBox="1">
            <a:spLocks/>
          </p:cNvSpPr>
          <p:nvPr/>
        </p:nvSpPr>
        <p:spPr>
          <a:xfrm>
            <a:off x="2943616" y="4884325"/>
            <a:ext cx="8041711" cy="1741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 serves as a base class for the derived class B, which in turn serves as a base class for the derived class C.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 is known as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it provides a link for the inheritance between A and C.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chain ABC is known as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path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08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10FC81-B5F8-4718-9994-6B8E0643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127" y="1863907"/>
            <a:ext cx="8630396" cy="46201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derived class with multilevel inheritance is declared as follows:</a:t>
            </a:r>
          </a:p>
          <a:p>
            <a:pPr marL="1257300" lvl="3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A{ ------ } ;				// 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B: public A { ------ };		// 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derived from A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C: public B {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		// 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derived from B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can be extended to any number of levels.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test results of a batch of students are stored in three different classes. </a:t>
            </a:r>
          </a:p>
          <a:p>
            <a:pPr marL="1257300" lvl="3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257300" lvl="3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the marks obtained in two subjects and </a:t>
            </a:r>
          </a:p>
          <a:p>
            <a:pPr marL="1257300" lvl="3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total marks obtained in the test. 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inherit the details of the marks obtained in the test and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students through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8DB65AB-8D5B-49FC-978B-244732E3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64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404592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84E58-E80D-4AE9-97B7-C5412355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389" y="166910"/>
            <a:ext cx="8911687" cy="6632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7333E5-E032-4D50-9515-656D8A28790A}"/>
              </a:ext>
            </a:extLst>
          </p:cNvPr>
          <p:cNvSpPr/>
          <p:nvPr/>
        </p:nvSpPr>
        <p:spPr>
          <a:xfrm>
            <a:off x="2374235" y="856357"/>
            <a:ext cx="486877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</a:rPr>
              <a:t>class student</a:t>
            </a:r>
          </a:p>
          <a:p>
            <a:r>
              <a:rPr lang="en-IN" sz="1600" dirty="0">
                <a:latin typeface="Arial" panose="020B0604020202020204" pitchFamily="34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protected:	int </a:t>
            </a:r>
            <a:r>
              <a:rPr lang="en-IN" sz="1600" dirty="0" err="1">
                <a:latin typeface="Times New Roman" panose="02020603050405020304" pitchFamily="18" charset="0"/>
              </a:rPr>
              <a:t>rollno</a:t>
            </a:r>
            <a:r>
              <a:rPr lang="en-IN" sz="1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</a:rPr>
              <a:t>	publ</a:t>
            </a:r>
            <a:r>
              <a:rPr lang="en-IN" sz="1600" dirty="0">
                <a:latin typeface="Arial" panose="020B0604020202020204" pitchFamily="34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</a:rPr>
              <a:t>c: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		void </a:t>
            </a:r>
            <a:r>
              <a:rPr lang="en-IN" sz="1600" dirty="0" err="1">
                <a:latin typeface="Times New Roman" panose="02020603050405020304" pitchFamily="18" charset="0"/>
              </a:rPr>
              <a:t>get_no</a:t>
            </a:r>
            <a:r>
              <a:rPr lang="en-IN" sz="1600" dirty="0">
                <a:latin typeface="Times New Roman" panose="02020603050405020304" pitchFamily="18" charset="0"/>
              </a:rPr>
              <a:t>(int a)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</a:rPr>
              <a:t>			{     </a:t>
            </a:r>
            <a:r>
              <a:rPr lang="en-IN" sz="1600" dirty="0" err="1">
                <a:latin typeface="Times New Roman" panose="02020603050405020304" pitchFamily="18" charset="0"/>
              </a:rPr>
              <a:t>rollno</a:t>
            </a:r>
            <a:r>
              <a:rPr lang="en-IN" sz="1600" dirty="0">
                <a:latin typeface="Times New Roman" panose="02020603050405020304" pitchFamily="18" charset="0"/>
              </a:rPr>
              <a:t> = a;	   }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Times New Roman" panose="02020603050405020304" pitchFamily="18" charset="0"/>
              </a:rPr>
              <a:t>			void </a:t>
            </a:r>
            <a:r>
              <a:rPr lang="en-IN" sz="1600" dirty="0" err="1">
                <a:latin typeface="Times New Roman" panose="02020603050405020304" pitchFamily="18" charset="0"/>
              </a:rPr>
              <a:t>put_no</a:t>
            </a:r>
            <a:r>
              <a:rPr lang="en-IN" sz="16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Arial" panose="020B0604020202020204" pitchFamily="34" charset="0"/>
              </a:rPr>
              <a:t>			{    </a:t>
            </a:r>
            <a:r>
              <a:rPr lang="en-US" sz="1600" dirty="0" err="1">
                <a:latin typeface="Times New Roman" panose="02020603050405020304" pitchFamily="18" charset="0"/>
              </a:rPr>
              <a:t>cout</a:t>
            </a:r>
            <a:r>
              <a:rPr lang="en-US" sz="1600" dirty="0">
                <a:latin typeface="Times New Roman" panose="02020603050405020304" pitchFamily="18" charset="0"/>
              </a:rPr>
              <a:t> &lt;&lt;“Roll Number: ”</a:t>
            </a:r>
            <a:r>
              <a:rPr lang="en-US" sz="1600" dirty="0">
                <a:latin typeface="Arial" panose="020B0604020202020204" pitchFamily="34" charset="0"/>
              </a:rPr>
              <a:t>&lt;&lt; </a:t>
            </a:r>
            <a:r>
              <a:rPr lang="en-US" sz="1600" dirty="0" err="1">
                <a:latin typeface="Times New Roman" panose="02020603050405020304" pitchFamily="18" charset="0"/>
              </a:rPr>
              <a:t>rollno</a:t>
            </a:r>
            <a:r>
              <a:rPr lang="en-US" sz="1600" dirty="0">
                <a:latin typeface="Times New Roman" panose="02020603050405020304" pitchFamily="18" charset="0"/>
              </a:rPr>
              <a:t>;</a:t>
            </a:r>
            <a:r>
              <a:rPr lang="en-IN" sz="1600" dirty="0">
                <a:latin typeface="Arial" panose="020B0604020202020204" pitchFamily="34" charset="0"/>
              </a:rPr>
              <a:t>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: public student 			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derivation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	float sub1, sub2;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get_marks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(float x, float y)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sub2 = y;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void put_marks ()</a:t>
            </a:r>
          </a:p>
          <a:p>
            <a:pPr>
              <a:spcBef>
                <a:spcPts val="600"/>
              </a:spcBef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&lt;&lt;“Marks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=”&lt;&lt;sub1;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&lt;&lt;“Marks in Sub2 ="&lt;&lt;sub2;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44060B-DFC9-4F33-A270-28B6E59F8BA4}"/>
              </a:ext>
            </a:extLst>
          </p:cNvPr>
          <p:cNvSpPr/>
          <p:nvPr/>
        </p:nvSpPr>
        <p:spPr>
          <a:xfrm>
            <a:off x="7868658" y="979467"/>
            <a:ext cx="391025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class result : public test      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derivation</a:t>
            </a:r>
            <a:endParaRPr lang="en-IN" sz="16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	float total;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	void display()</a:t>
            </a:r>
          </a:p>
          <a:p>
            <a:r>
              <a:rPr lang="en-IN" sz="1600" dirty="0">
                <a:latin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total = sub1 + sub2;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put_marks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&lt;&lt;“Total = ”&lt;&lt;total;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result s1; </a:t>
            </a:r>
          </a:p>
          <a:p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s1.get_no(101);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s1.get_marks(85.5, 56.15);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sl.display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22B3A42-955C-4DF5-8E10-AAB60F004472}"/>
              </a:ext>
            </a:extLst>
          </p:cNvPr>
          <p:cNvCxnSpPr/>
          <p:nvPr/>
        </p:nvCxnSpPr>
        <p:spPr>
          <a:xfrm>
            <a:off x="7495671" y="979467"/>
            <a:ext cx="0" cy="5625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0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BF857-CB0C-4ECB-8FCE-1A0474F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4BC4C-37F6-4646-9B6A-7E3A6A93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05" y="2016690"/>
            <a:ext cx="9344417" cy="188154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inherits attributes of two or more classes, it is known as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combine the features of several existing classes as a starting point for defining new classes.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like a child inheriting the physical features of one parent &amp; the intelligence of another</a:t>
            </a: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F467C9-2983-461C-A408-D7D9F7AA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76" y="4166791"/>
            <a:ext cx="4852111" cy="23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599C8-8AC6-4B8C-AC6B-72183EBA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99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strongly supports the concept of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class has been written and tested, it can be adapted by other programmers to suit their requirements.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creating new classes &amp; reusing the properties of the existing ones.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of deriving a new class from an old one is called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old class is referred to as the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new one is called the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I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B99AB6A-AD43-4E37-964F-B7528CC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48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6221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EF1E03-3CBA-4FDF-A634-94181074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740" y="1592416"/>
            <a:ext cx="7527371" cy="3417995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derived class with multiple base classes is as follows: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 </a:t>
            </a: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B1, </a:t>
            </a:r>
            <a:r>
              <a:rPr lang="en-IN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B2, 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		 (Body of 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};</a:t>
            </a:r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either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base classes are separated by commas.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0C957F4-E10F-4A0D-BDF6-C84D3928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80787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30AA72-B7D4-4950-961E-C1C6CDF29F47}"/>
              </a:ext>
            </a:extLst>
          </p:cNvPr>
          <p:cNvSpPr/>
          <p:nvPr/>
        </p:nvSpPr>
        <p:spPr>
          <a:xfrm>
            <a:off x="5196735" y="4835047"/>
            <a:ext cx="41226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public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public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Base2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------	}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5137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C360A-5A7F-4D25-B05C-ED6F1FBF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86324"/>
            <a:ext cx="8911687" cy="766279"/>
          </a:xfrm>
        </p:spPr>
        <p:txBody>
          <a:bodyPr>
            <a:noAutofit/>
          </a:bodyPr>
          <a:lstStyle/>
          <a:p>
            <a:pPr algn="ctr"/>
            <a:r>
              <a:rPr lang="en-IN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Multiple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23F80D-B96D-41E5-A299-B37F2453ED37}"/>
              </a:ext>
            </a:extLst>
          </p:cNvPr>
          <p:cNvSpPr/>
          <p:nvPr/>
        </p:nvSpPr>
        <p:spPr>
          <a:xfrm>
            <a:off x="3098103" y="1524516"/>
            <a:ext cx="27640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b1;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get_b1(int x)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b1 = x;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get_b2(int y)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b2 = y;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BD53E0-FF12-48B1-B95E-C9C68E024A3A}"/>
              </a:ext>
            </a:extLst>
          </p:cNvPr>
          <p:cNvSpPr/>
          <p:nvPr/>
        </p:nvSpPr>
        <p:spPr>
          <a:xfrm>
            <a:off x="7006226" y="1511990"/>
            <a:ext cx="39916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Base1, public Base2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&lt;&lt;"b1 = "&lt;&lt;b1&lt;&lt;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&lt;&lt;"b2 = "&lt;&lt;b2&lt;&lt;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&lt;&lt;"b1*b2 = "&lt;&lt;b1*b2;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Derived D;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D.get_b1(10) 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D.get_b2(20) 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65D1CEF-9870-45B6-BE1D-8A7143A05A5F}"/>
              </a:ext>
            </a:extLst>
          </p:cNvPr>
          <p:cNvCxnSpPr>
            <a:cxnSpLocks/>
          </p:cNvCxnSpPr>
          <p:nvPr/>
        </p:nvCxnSpPr>
        <p:spPr>
          <a:xfrm>
            <a:off x="6451835" y="1603332"/>
            <a:ext cx="0" cy="4803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3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49D27-C1E0-4A41-B290-0A03AD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Problem in 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3685E0-4A34-4EA8-AD26-488D0FE8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503" y="1765043"/>
            <a:ext cx="8272401" cy="850209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problem may arise when a function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name appears in more than one base class. Compiler may get confuse which function to invoke.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77D6048-0956-4F0A-AB47-733A056979BB}"/>
              </a:ext>
            </a:extLst>
          </p:cNvPr>
          <p:cNvSpPr/>
          <p:nvPr/>
        </p:nvSpPr>
        <p:spPr>
          <a:xfrm>
            <a:off x="3250505" y="2795919"/>
            <a:ext cx="326302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b1;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get_b1(int x)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b1 = x;	}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&lt;&lt;“b1 = “&lt;&lt;b1;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4A90A4-CB89-4932-BAC4-693862A85150}"/>
              </a:ext>
            </a:extLst>
          </p:cNvPr>
          <p:cNvSpPr/>
          <p:nvPr/>
        </p:nvSpPr>
        <p:spPr>
          <a:xfrm>
            <a:off x="7559457" y="2795919"/>
            <a:ext cx="326302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get_b2(int y)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b2 = y;	}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&lt;&lt;“b2 = ”&lt;&lt;b2;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0FB4DBB-360B-45F4-85DA-3AD8499B0A5B}"/>
              </a:ext>
            </a:extLst>
          </p:cNvPr>
          <p:cNvSpPr txBox="1">
            <a:spLocks/>
          </p:cNvSpPr>
          <p:nvPr/>
        </p:nvSpPr>
        <p:spPr>
          <a:xfrm>
            <a:off x="2591300" y="6269268"/>
            <a:ext cx="8915400" cy="44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show() function is used by the derived class when we inherit these two classes?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3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F056C-9A74-471F-992B-00285B1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80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Ambiguity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14B460D-2D4A-426F-877E-A745E99C6D19}"/>
              </a:ext>
            </a:extLst>
          </p:cNvPr>
          <p:cNvSpPr/>
          <p:nvPr/>
        </p:nvSpPr>
        <p:spPr>
          <a:xfrm>
            <a:off x="4651330" y="3275658"/>
            <a:ext cx="4204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Base1, public Base2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Base1 :: show();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Base2 :: show();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&lt;&lt;"b1*b2 = "&lt;&lt;b1*b2;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7A84519-67F7-424C-BD7B-DD663460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980" y="1995813"/>
            <a:ext cx="7130985" cy="8726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problem can be solved by using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Resolution operator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0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27A1B7-3C26-4C2D-944D-0945C766B72E}"/>
              </a:ext>
            </a:extLst>
          </p:cNvPr>
          <p:cNvSpPr/>
          <p:nvPr/>
        </p:nvSpPr>
        <p:spPr>
          <a:xfrm>
            <a:off x="2893550" y="949786"/>
            <a:ext cx="3304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b1;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get_b1(int x)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b1 = x;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&lt;&lt;"b1 = "&lt;&lt;b1;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get_b2(int y)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b2 = y;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&lt;&lt;"b2 = "&lt;&lt;b2;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BA0B7C-495C-4A4E-B3BF-E07EF040D1C4}"/>
              </a:ext>
            </a:extLst>
          </p:cNvPr>
          <p:cNvSpPr/>
          <p:nvPr/>
        </p:nvSpPr>
        <p:spPr>
          <a:xfrm>
            <a:off x="7118960" y="1352594"/>
            <a:ext cx="387889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Base1, public Base2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Base1 :: show();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Base2 :: show();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&lt;&lt;"b1*b2 = "&lt;&lt;b1*b2;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Derived D;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D.get_b1(10) 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D.get_b2(20) 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BC6CA39-1EB8-495F-A7E3-72074D3D311B}"/>
              </a:ext>
            </a:extLst>
          </p:cNvPr>
          <p:cNvCxnSpPr>
            <a:cxnSpLocks/>
          </p:cNvCxnSpPr>
          <p:nvPr/>
        </p:nvCxnSpPr>
        <p:spPr>
          <a:xfrm>
            <a:off x="6652251" y="1164921"/>
            <a:ext cx="0" cy="5361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099194-66DA-4FAF-BEA9-91E99995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3175"/>
            <a:ext cx="8911687" cy="561694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Deal with Ambiguity Problem</a:t>
            </a:r>
          </a:p>
        </p:txBody>
      </p:sp>
    </p:spTree>
    <p:extLst>
      <p:ext uri="{BB962C8B-B14F-4D97-AF65-F5344CB8AC3E}">
        <p14:creationId xmlns:p14="http://schemas.microsoft.com/office/powerpoint/2010/main" val="1023099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367EF-0B83-4BE6-B3CC-D3D164F1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5293"/>
            <a:ext cx="8915400" cy="803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may also arise in single inheritance applications.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instance: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4C979F0-69C6-49F8-84E4-DFA5FB72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Problem in Single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27A121-C61C-4AB7-9635-C30B2D27DED3}"/>
              </a:ext>
            </a:extLst>
          </p:cNvPr>
          <p:cNvSpPr/>
          <p:nvPr/>
        </p:nvSpPr>
        <p:spPr>
          <a:xfrm>
            <a:off x="3187875" y="2795919"/>
            <a:ext cx="326302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b;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get(int x)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 = x;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“&lt;&lt;b;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6D904-C983-4722-8835-E1F2B9724A3F}"/>
              </a:ext>
            </a:extLst>
          </p:cNvPr>
          <p:cNvSpPr/>
          <p:nvPr/>
        </p:nvSpPr>
        <p:spPr>
          <a:xfrm>
            <a:off x="7219168" y="2570450"/>
            <a:ext cx="455529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&lt;&lt;“\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= "&lt;&lt;b*b;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Derived D;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	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Invokes show() of Derived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D.Base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::show();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Invokes show() of 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FFD8016-B07C-4E95-8A96-DF049E7911A4}"/>
              </a:ext>
            </a:extLst>
          </p:cNvPr>
          <p:cNvCxnSpPr>
            <a:cxnSpLocks/>
          </p:cNvCxnSpPr>
          <p:nvPr/>
        </p:nvCxnSpPr>
        <p:spPr>
          <a:xfrm>
            <a:off x="6764985" y="2770867"/>
            <a:ext cx="0" cy="3767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6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48029-3CA1-4BE2-B917-B6372B5E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8BE5DE-3D41-4605-824C-5DBE6003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304" y="1724687"/>
            <a:ext cx="7907600" cy="14697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many classes inherit attributes of a single base class, it is known as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Hierarchica1 Inheritance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programming problems can be cast into a hierarchy where certain features of one level are shared by many others below that level.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00B951-A176-442B-9D9D-92017134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57" y="3219449"/>
            <a:ext cx="5770247" cy="3014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21744B-1B4B-4CCE-A297-39DF7AF2D913}"/>
              </a:ext>
            </a:extLst>
          </p:cNvPr>
          <p:cNvSpPr/>
          <p:nvPr/>
        </p:nvSpPr>
        <p:spPr>
          <a:xfrm>
            <a:off x="5550857" y="6409253"/>
            <a:ext cx="3004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classification of students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85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95529-1CBE-42CA-80A5-246D5BE0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05" y="624110"/>
            <a:ext cx="8999407" cy="8038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Bank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A9060-D08D-48B3-A708-015BA242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977" y="5395177"/>
            <a:ext cx="7761714" cy="1231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problems can be easily converted into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includes all the features that are common to the subclasses. 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further serve as a base class for the lower level classes and so 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899557-79F9-44F4-9805-6A3B3148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01" y="1567307"/>
            <a:ext cx="5512879" cy="36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48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1EDDE-23DE-4DCB-91C0-565BA7AC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90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A92EDA-11E3-4040-81A4-EB2AEA35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185" y="1751555"/>
            <a:ext cx="8367349" cy="19772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situations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we need to apply two or more types of inheritance to design a program.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case of processing the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result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Assume that we have to give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weightage for sports before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finalising the results.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weightage for sports is stored in a separate class called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67FFF-D5EB-40C2-AAD0-5E1E0519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16" y="3728815"/>
            <a:ext cx="40481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30CBF8-215A-47BA-8F3D-BAFF8F54111A}"/>
              </a:ext>
            </a:extLst>
          </p:cNvPr>
          <p:cNvSpPr txBox="1"/>
          <p:nvPr/>
        </p:nvSpPr>
        <p:spPr>
          <a:xfrm>
            <a:off x="5839215" y="6413326"/>
            <a:ext cx="4281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Inheritance: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Multilevel &amp;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4181807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737D8-0646-492D-8146-DD4C49BB52BE}"/>
              </a:ext>
            </a:extLst>
          </p:cNvPr>
          <p:cNvSpPr/>
          <p:nvPr/>
        </p:nvSpPr>
        <p:spPr>
          <a:xfrm>
            <a:off x="2233808" y="600153"/>
            <a:ext cx="404173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a;	      }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&lt;&lt;"Roll No: "&lt;&lt;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float sub1, sub2;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 m1, float m2)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sub1 = m1;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sub2 = m2;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putmarks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obtained: ";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"&lt;&lt;sub1;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&lt;&lt;"\nSub2 = "&lt;&lt;sub2;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6B08AF-5E8F-4FD8-90B8-3EAF871776D3}"/>
              </a:ext>
            </a:extLst>
          </p:cNvPr>
          <p:cNvSpPr/>
          <p:nvPr/>
        </p:nvSpPr>
        <p:spPr>
          <a:xfrm>
            <a:off x="6597079" y="726510"/>
            <a:ext cx="4455091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protected: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float score;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 s)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score = s;	   }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putscore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nSports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Weight: "&lt;&lt;score;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test, public sports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float total;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</a:t>
            </a:r>
          </a:p>
          <a:p>
            <a:pPr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total = sub1 + sub2 + score;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putmarks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putscore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nTotal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Score: "&lt;&lt;total;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46ED7A-3EC8-47B2-A657-CFB7FB56F5E5}"/>
              </a:ext>
            </a:extLst>
          </p:cNvPr>
          <p:cNvSpPr/>
          <p:nvPr/>
        </p:nvSpPr>
        <p:spPr>
          <a:xfrm>
            <a:off x="9911687" y="825622"/>
            <a:ext cx="223086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 s1;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s1.getno(1408);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s1.getmarks(28.5, 34.0);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s1.getscore(8.0);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s1.display();</a:t>
            </a:r>
          </a:p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9731B3C-F0C8-4831-B488-17067FE227AE}"/>
              </a:ext>
            </a:extLst>
          </p:cNvPr>
          <p:cNvSpPr txBox="1">
            <a:spLocks/>
          </p:cNvSpPr>
          <p:nvPr/>
        </p:nvSpPr>
        <p:spPr>
          <a:xfrm>
            <a:off x="2555347" y="25054"/>
            <a:ext cx="8911687" cy="46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Hybrid Inheritance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AD27ED5-8E9C-4A52-A50A-BC09AD1BD4C6}"/>
              </a:ext>
            </a:extLst>
          </p:cNvPr>
          <p:cNvCxnSpPr>
            <a:cxnSpLocks/>
          </p:cNvCxnSpPr>
          <p:nvPr/>
        </p:nvCxnSpPr>
        <p:spPr>
          <a:xfrm>
            <a:off x="6376679" y="751562"/>
            <a:ext cx="0" cy="5887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7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F872F1-DACF-49A2-87C9-81587290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899" y="2133600"/>
            <a:ext cx="9197779" cy="391647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derived class with only one base class.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of deriving a class from another 'derived class’.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derived class with several base classes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traits of one class may be inherited by more than one class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–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blend of two or more types of inheritance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392318-5E9D-47FE-93E3-AB65F621B2C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904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9463E-84E1-47F7-BDE8-3B1D998C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40" y="3002593"/>
            <a:ext cx="7515579" cy="1278699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570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080D1-6395-41AB-B611-A6DD2EE1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06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Forms of Inheritance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FE4A73-C5D8-4BEE-A560-113610E1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42" y="1899063"/>
            <a:ext cx="7286130" cy="44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CA46ED-1646-4BEB-A43F-02653C6D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51" y="2468997"/>
            <a:ext cx="7371372" cy="34102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22AD8FF-F937-4830-AB3C-1935BD23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4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Forms of Inheritance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4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60EF6-3EF5-4AAA-BC1F-BE5584E5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64A04-8CE3-4155-B7C8-E9E084A5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679" y="1892473"/>
            <a:ext cx="8809473" cy="47212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derived class can he defined by specifying its relationship with the base class in addition to its own details.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class 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derived-class-name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visibility-mode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base-class-name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--------		// Members of derived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--------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colon indicates that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derived-class-name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the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base-class-name.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usability-mode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optional and, if present, may be either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visibility-mode is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Visibility mode specifies whether the features of the base class are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privately derived or publicly derived.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FF1A-43F3-4614-9AE4-F541B556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396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7584A-C453-4C7E-95D9-EF79AF66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906" y="1603332"/>
            <a:ext cx="6255711" cy="484861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ABC: private XYZ	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private derivation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of ABC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ABC: public XYZ	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public derivation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members of ABC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ABC: XYZ				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private derivation by default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members of ABC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2409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0A17E-10C0-4962-9AAB-5E75AC79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21280"/>
            <a:ext cx="8915400" cy="372858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base class is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privately inherited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derived class, 'public members' of the base class become 'private members' of the derived class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public members of the base class can only be accessed by the member functions of the derived class. They are inaccessible to the objects of the derived class.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Remember, a public member of a class can be accessed by its own objects using the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operator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no member of the base class is accessible to the objects of the derived class.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5FDB9D-DD9F-4092-8C7A-CE35B2C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988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1014</TotalTime>
  <Words>1387</Words>
  <Application>Microsoft Office PowerPoint</Application>
  <PresentationFormat>Widescreen</PresentationFormat>
  <Paragraphs>546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Century Gothic</vt:lpstr>
      <vt:lpstr>Times New Roman</vt:lpstr>
      <vt:lpstr>Wingdings 3</vt:lpstr>
      <vt:lpstr>Wisp</vt:lpstr>
      <vt:lpstr>Inheritance</vt:lpstr>
      <vt:lpstr>Introduction</vt:lpstr>
      <vt:lpstr>Introduction</vt:lpstr>
      <vt:lpstr>PowerPoint Presentation</vt:lpstr>
      <vt:lpstr>Various Forms of Inheritance</vt:lpstr>
      <vt:lpstr>Various Forms of Inheritance</vt:lpstr>
      <vt:lpstr>Defining Derived Classes</vt:lpstr>
      <vt:lpstr>Examples</vt:lpstr>
      <vt:lpstr>Defining Derived Classes</vt:lpstr>
      <vt:lpstr>Defining Derived Classes   (Contd…)</vt:lpstr>
      <vt:lpstr>Single Inheritance: Public Derivation</vt:lpstr>
      <vt:lpstr>Adding More Members to A Class</vt:lpstr>
      <vt:lpstr>Single Inheritance: Private Derivation</vt:lpstr>
      <vt:lpstr>Adding More Members to A Class</vt:lpstr>
      <vt:lpstr>Single Inheritance: Private Derivation</vt:lpstr>
      <vt:lpstr>Making a Private Member Inheritable</vt:lpstr>
      <vt:lpstr>Making a Private Member Inheritable</vt:lpstr>
      <vt:lpstr>Class with All Visibility Modes</vt:lpstr>
      <vt:lpstr>Effect of Inheritance on Visibility of Members</vt:lpstr>
      <vt:lpstr>Visibility Modes</vt:lpstr>
      <vt:lpstr>Visibility Modes</vt:lpstr>
      <vt:lpstr>Visibility of Inherited Members</vt:lpstr>
      <vt:lpstr>Access Control</vt:lpstr>
      <vt:lpstr>How Access Control Works?</vt:lpstr>
      <vt:lpstr>A Simplified View of Access Control</vt:lpstr>
      <vt:lpstr>Multilevel Inheritance</vt:lpstr>
      <vt:lpstr>Multilevel Inheritance</vt:lpstr>
      <vt:lpstr>Program Example</vt:lpstr>
      <vt:lpstr>Multiple Inheritance</vt:lpstr>
      <vt:lpstr>Multiple Inheritance</vt:lpstr>
      <vt:lpstr>Program to Demonstrate Multiple Inheritance</vt:lpstr>
      <vt:lpstr>Ambiguity Problem in Multiple Inheritance</vt:lpstr>
      <vt:lpstr>Solution to Ambiguity Problem</vt:lpstr>
      <vt:lpstr>Program to Deal with Ambiguity Problem</vt:lpstr>
      <vt:lpstr>Ambiguity Problem in Single Inheritance</vt:lpstr>
      <vt:lpstr>Hierarchical Inheritance</vt:lpstr>
      <vt:lpstr>Classification of Bank Accounts</vt:lpstr>
      <vt:lpstr>Hybrid Inheritance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Balraj Kumar</dc:creator>
  <cp:lastModifiedBy>HP</cp:lastModifiedBy>
  <cp:revision>133</cp:revision>
  <dcterms:created xsi:type="dcterms:W3CDTF">2018-09-21T04:14:10Z</dcterms:created>
  <dcterms:modified xsi:type="dcterms:W3CDTF">2021-07-05T03:26:14Z</dcterms:modified>
</cp:coreProperties>
</file>