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7"/>
  </p:notesMasterIdLst>
  <p:sldIdLst>
    <p:sldId id="256" r:id="rId2"/>
    <p:sldId id="303" r:id="rId3"/>
    <p:sldId id="304" r:id="rId4"/>
    <p:sldId id="308" r:id="rId5"/>
    <p:sldId id="305" r:id="rId6"/>
    <p:sldId id="311" r:id="rId7"/>
    <p:sldId id="312" r:id="rId8"/>
    <p:sldId id="306" r:id="rId9"/>
    <p:sldId id="307" r:id="rId10"/>
    <p:sldId id="330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31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10" r:id="rId30"/>
    <p:sldId id="257" r:id="rId31"/>
    <p:sldId id="258" r:id="rId32"/>
    <p:sldId id="268" r:id="rId33"/>
    <p:sldId id="269" r:id="rId34"/>
    <p:sldId id="271" r:id="rId35"/>
    <p:sldId id="274" r:id="rId36"/>
    <p:sldId id="272" r:id="rId37"/>
    <p:sldId id="261" r:id="rId38"/>
    <p:sldId id="262" r:id="rId39"/>
    <p:sldId id="298" r:id="rId40"/>
    <p:sldId id="281" r:id="rId41"/>
    <p:sldId id="263" r:id="rId42"/>
    <p:sldId id="275" r:id="rId43"/>
    <p:sldId id="266" r:id="rId44"/>
    <p:sldId id="286" r:id="rId45"/>
    <p:sldId id="267" r:id="rId46"/>
    <p:sldId id="282" r:id="rId47"/>
    <p:sldId id="299" r:id="rId48"/>
    <p:sldId id="276" r:id="rId49"/>
    <p:sldId id="283" r:id="rId50"/>
    <p:sldId id="285" r:id="rId51"/>
    <p:sldId id="289" r:id="rId52"/>
    <p:sldId id="284" r:id="rId53"/>
    <p:sldId id="294" r:id="rId54"/>
    <p:sldId id="277" r:id="rId55"/>
    <p:sldId id="293" r:id="rId56"/>
    <p:sldId id="297" r:id="rId57"/>
    <p:sldId id="300" r:id="rId58"/>
    <p:sldId id="301" r:id="rId59"/>
    <p:sldId id="278" r:id="rId60"/>
    <p:sldId id="290" r:id="rId61"/>
    <p:sldId id="279" r:id="rId62"/>
    <p:sldId id="302" r:id="rId63"/>
    <p:sldId id="332" r:id="rId64"/>
    <p:sldId id="333" r:id="rId65"/>
    <p:sldId id="280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6A228-9868-493D-AC05-2D3326F7F20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B9CD-7B1C-4C43-A23E-31116032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9CB4-5356-49A8-9EFA-609DEDF5554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37C5C-D8D7-420D-97A9-33F14F46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5A9E-D46B-4C1B-827C-817BCC0E983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657A-A615-404E-A3A0-502D43CF5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4B860-A9A6-4373-B3E1-7B135E17417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3ECB-BEA8-4F68-89FB-9FB11FCE1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C643-C9FE-4AE2-B15D-FEE983E2AA9D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5D4D-F0DF-4520-9CC0-5C07DE2D5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CB603-4436-4A76-8A24-2B8D0163A40D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1056-494E-485D-ACC6-4893F5C36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34E7-A54B-44B2-8146-94EE1FE4F4D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A71C-5825-4B09-87FD-851FB66DD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2FA8-ABAE-4B64-B100-96CB16B9EE57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342F-91F7-4410-B81E-2A56FBC5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14DE4-800F-4EB7-8E8F-157BBA51BA64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29087-2CB5-4060-B470-82448BF38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510EA-69DE-4AC9-B694-393F05B8A557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EFF33-2BAB-43D6-B3AE-A6D7FB63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A690F-C44E-4323-9115-4628DB125911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2C0FB-9370-4305-83F5-E77537E58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7B49-D38D-4D76-BBC2-FFCA08E9205A}" type="datetime1">
              <a:rPr lang="en-US" smtClean="0"/>
              <a:t>8/30/2022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5A93A-8BF6-4460-903D-94A67BD6A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9A06DE-AF06-4CBB-AE26-28D046127ACC}" type="datetime1">
              <a:rPr lang="en-US" smtClean="0"/>
              <a:t>8/30/2022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E5C1AA-07AF-4A17-A342-BC4CBAAC7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9" r:id="rId2"/>
    <p:sldLayoutId id="2147483818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9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and Classes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37C5C-D8D7-420D-97A9-33F14F461F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915400" cy="1143000"/>
          </a:xfrm>
        </p:spPr>
        <p:txBody>
          <a:bodyPr/>
          <a:lstStyle/>
          <a:p>
            <a:r>
              <a:rPr lang="en-US" dirty="0" smtClean="0"/>
              <a:t>Call by Value Vs. Call by reference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667000"/>
            <a:ext cx="5068007" cy="3648584"/>
          </a:xfrm>
        </p:spPr>
      </p:pic>
      <p:sp>
        <p:nvSpPr>
          <p:cNvPr id="7" name="Rectangle 6"/>
          <p:cNvSpPr/>
          <p:nvPr/>
        </p:nvSpPr>
        <p:spPr>
          <a:xfrm>
            <a:off x="381000" y="1951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two ways to pass value or data to function in </a:t>
            </a:r>
            <a:r>
              <a:rPr lang="en-US" dirty="0" smtClean="0"/>
              <a:t>C++ </a:t>
            </a:r>
            <a:r>
              <a:rPr lang="en-US" dirty="0"/>
              <a:t>language: call by value and call by reference. Original value is not modified in call by value but it is modified in call by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CALL </a:t>
            </a:r>
            <a:r>
              <a:rPr sz="4800" spc="-5" dirty="0"/>
              <a:t>BY</a:t>
            </a:r>
            <a:r>
              <a:rPr sz="4800" spc="-105" dirty="0"/>
              <a:t> </a:t>
            </a:r>
            <a:r>
              <a:rPr sz="4800" spc="-5" dirty="0"/>
              <a:t>VALUE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739800" y="2286000"/>
            <a:ext cx="7430770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By default when we pass arguments to </a:t>
            </a:r>
            <a:r>
              <a:rPr sz="2800" b="1" spc="-10" dirty="0">
                <a:latin typeface="Trebuchet MS"/>
                <a:cs typeface="Trebuchet MS"/>
              </a:rPr>
              <a:t>the  </a:t>
            </a:r>
            <a:r>
              <a:rPr sz="2800" b="1" spc="-5" dirty="0">
                <a:latin typeface="Trebuchet MS"/>
                <a:cs typeface="Trebuchet MS"/>
              </a:rPr>
              <a:t>function </a:t>
            </a:r>
            <a:r>
              <a:rPr sz="2800" b="1" spc="-10" dirty="0">
                <a:latin typeface="Trebuchet MS"/>
                <a:cs typeface="Trebuchet MS"/>
              </a:rPr>
              <a:t>their value </a:t>
            </a:r>
            <a:r>
              <a:rPr sz="2800" b="1" spc="-5" dirty="0">
                <a:latin typeface="Trebuchet MS"/>
                <a:cs typeface="Trebuchet MS"/>
              </a:rPr>
              <a:t>is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passed</a:t>
            </a:r>
            <a:r>
              <a:rPr sz="2800" b="1" spc="-5" dirty="0" smtClean="0">
                <a:latin typeface="Trebuchet MS"/>
                <a:cs typeface="Trebuchet MS"/>
              </a:rPr>
              <a:t>.</a:t>
            </a:r>
            <a:endParaRPr lang="en-US" sz="2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endParaRPr sz="3300" dirty="0">
              <a:latin typeface="Times New Roman"/>
              <a:cs typeface="Times New Roman"/>
            </a:endParaRPr>
          </a:p>
          <a:p>
            <a:pPr marL="355600" marR="281940" indent="-342900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It is just </a:t>
            </a:r>
            <a:r>
              <a:rPr sz="2800" b="1" spc="-10" dirty="0">
                <a:latin typeface="Trebuchet MS"/>
                <a:cs typeface="Trebuchet MS"/>
              </a:rPr>
              <a:t>the value </a:t>
            </a:r>
            <a:r>
              <a:rPr sz="2800" b="1" spc="-5" dirty="0">
                <a:latin typeface="Trebuchet MS"/>
                <a:cs typeface="Trebuchet MS"/>
              </a:rPr>
              <a:t>of actual arguments </a:t>
            </a:r>
            <a:r>
              <a:rPr sz="2800" b="1" spc="-10" dirty="0">
                <a:latin typeface="Trebuchet MS"/>
                <a:cs typeface="Trebuchet MS"/>
              </a:rPr>
              <a:t>is  </a:t>
            </a:r>
            <a:r>
              <a:rPr sz="2800" b="1" spc="-5" dirty="0">
                <a:latin typeface="Trebuchet MS"/>
                <a:cs typeface="Trebuchet MS"/>
              </a:rPr>
              <a:t>copied/passed into formal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arguments.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215" y="3805828"/>
            <a:ext cx="71081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It does </a:t>
            </a:r>
            <a:r>
              <a:rPr sz="2800" b="1" spc="-10" dirty="0">
                <a:latin typeface="Trebuchet MS"/>
                <a:cs typeface="Trebuchet MS"/>
              </a:rPr>
              <a:t>not </a:t>
            </a:r>
            <a:r>
              <a:rPr sz="2800" b="1" spc="-5" dirty="0">
                <a:latin typeface="Trebuchet MS"/>
                <a:cs typeface="Trebuchet MS"/>
              </a:rPr>
              <a:t>allow to work on actual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data.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21" y="629023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CALL </a:t>
            </a:r>
            <a:r>
              <a:rPr sz="4800" spc="-5" dirty="0"/>
              <a:t>BY VALUE</a:t>
            </a:r>
            <a:r>
              <a:rPr sz="4800" spc="-60" dirty="0"/>
              <a:t> </a:t>
            </a:r>
            <a:r>
              <a:rPr sz="4800" spc="-5" dirty="0"/>
              <a:t>EXAMPLE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749935"/>
            <a:ext cx="3719195" cy="510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void swap(int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x,int</a:t>
            </a:r>
            <a:r>
              <a:rPr sz="20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  <a:p>
            <a:pPr marL="393700" marR="1883410" indent="-381635">
              <a:lnSpc>
                <a:spcPts val="3400"/>
              </a:lnSpc>
              <a:spcBef>
                <a:spcPts val="275"/>
              </a:spcBef>
              <a:tabLst>
                <a:tab pos="427990" algn="l"/>
              </a:tabLst>
            </a:pPr>
            <a:r>
              <a:rPr sz="2000" b="1" dirty="0">
                <a:latin typeface="Trebuchet MS"/>
                <a:cs typeface="Trebuchet MS"/>
              </a:rPr>
              <a:t>{		int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temp=x;  </a:t>
            </a:r>
            <a:r>
              <a:rPr sz="2000" b="1" spc="-5" dirty="0">
                <a:latin typeface="Trebuchet MS"/>
                <a:cs typeface="Trebuchet MS"/>
              </a:rPr>
              <a:t>x=y;</a:t>
            </a:r>
            <a:endParaRPr sz="2000" dirty="0">
              <a:latin typeface="Trebuchet MS"/>
              <a:cs typeface="Trebuchet MS"/>
            </a:endParaRPr>
          </a:p>
          <a:p>
            <a:pPr marL="12700" marR="1986914" indent="381000">
              <a:lnSpc>
                <a:spcPts val="3400"/>
              </a:lnSpc>
              <a:spcBef>
                <a:spcPts val="5"/>
              </a:spcBef>
              <a:tabLst>
                <a:tab pos="1612900" algn="l"/>
              </a:tabLst>
            </a:pPr>
            <a:r>
              <a:rPr sz="2000" b="1" dirty="0">
                <a:latin typeface="Trebuchet MS"/>
                <a:cs typeface="Trebuchet MS"/>
              </a:rPr>
              <a:t>y=temp;	}  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427990" algn="l"/>
              </a:tabLst>
            </a:pPr>
            <a:r>
              <a:rPr sz="2000" b="1" dirty="0">
                <a:latin typeface="Trebuchet MS"/>
                <a:cs typeface="Trebuchet MS"/>
              </a:rPr>
              <a:t>{	int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a=4,b=6;</a:t>
            </a:r>
            <a:endParaRPr sz="2000" dirty="0">
              <a:latin typeface="Trebuchet MS"/>
              <a:cs typeface="Trebuchet MS"/>
            </a:endParaRPr>
          </a:p>
          <a:p>
            <a:pPr marL="393700" marR="325120">
              <a:lnSpc>
                <a:spcPct val="141500"/>
              </a:lnSpc>
              <a:spcBef>
                <a:spcPts val="10"/>
              </a:spcBef>
            </a:pPr>
            <a:r>
              <a:rPr sz="2000" b="1" spc="-5" dirty="0">
                <a:latin typeface="Trebuchet MS"/>
                <a:cs typeface="Trebuchet MS"/>
              </a:rPr>
              <a:t>cout&lt;&lt;a&lt;&lt;"\t"&lt;&lt;b&lt;&lt;endl; 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swap(a,b);</a:t>
            </a:r>
            <a:endParaRPr sz="200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cout&lt;&lt;"After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Swap:"&lt;&lt;endl;</a:t>
            </a:r>
            <a:endParaRPr sz="2000" dirty="0">
              <a:latin typeface="Trebuchet MS"/>
              <a:cs typeface="Trebuchet MS"/>
            </a:endParaRPr>
          </a:p>
          <a:p>
            <a:pPr marL="88900" marR="325120" indent="304800">
              <a:lnSpc>
                <a:spcPct val="141500"/>
              </a:lnSpc>
              <a:spcBef>
                <a:spcPts val="15"/>
              </a:spcBef>
            </a:pPr>
            <a:r>
              <a:rPr sz="2000" b="1" spc="-5" dirty="0">
                <a:latin typeface="Trebuchet MS"/>
                <a:cs typeface="Trebuchet MS"/>
              </a:rPr>
              <a:t>cout&lt;&lt;a&lt;&lt;"\t"&lt;&lt;b&lt;&lt;endl;  return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0" y="3352800"/>
            <a:ext cx="2059305" cy="2210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95325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4	6</a:t>
            </a:r>
            <a:endParaRPr sz="2000" dirty="0">
              <a:latin typeface="Trebuchet MS"/>
              <a:cs typeface="Trebuchet MS"/>
            </a:endParaRPr>
          </a:p>
          <a:p>
            <a:pPr marL="12700" marR="648335">
              <a:lnSpc>
                <a:spcPct val="141500"/>
              </a:lnSpc>
              <a:spcBef>
                <a:spcPts val="15"/>
              </a:spcBef>
              <a:tabLst>
                <a:tab pos="695325" algn="l"/>
              </a:tabLst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After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Swap: 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4	6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CALL </a:t>
            </a:r>
            <a:r>
              <a:rPr sz="4800" spc="-5" dirty="0"/>
              <a:t>BY</a:t>
            </a:r>
            <a:r>
              <a:rPr sz="4800" spc="-105" dirty="0"/>
              <a:t> </a:t>
            </a:r>
            <a:r>
              <a:rPr sz="4800" spc="-5" dirty="0"/>
              <a:t>REFERENCE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57200" y="2057400"/>
            <a:ext cx="7447280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42265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The formal arguments are </a:t>
            </a:r>
            <a:r>
              <a:rPr sz="2800" b="1" spc="-1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reference  variables.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It is </a:t>
            </a:r>
            <a:r>
              <a:rPr sz="2800" b="1" spc="-10" dirty="0">
                <a:latin typeface="Trebuchet MS"/>
                <a:cs typeface="Trebuchet MS"/>
              </a:rPr>
              <a:t>not </a:t>
            </a:r>
            <a:r>
              <a:rPr sz="2800" b="1" spc="-5" dirty="0">
                <a:latin typeface="Trebuchet MS"/>
                <a:cs typeface="Trebuchet MS"/>
              </a:rPr>
              <a:t>just </a:t>
            </a:r>
            <a:r>
              <a:rPr sz="2800" b="1" spc="-10" dirty="0">
                <a:latin typeface="Trebuchet MS"/>
                <a:cs typeface="Trebuchet MS"/>
              </a:rPr>
              <a:t>the value </a:t>
            </a:r>
            <a:r>
              <a:rPr sz="2800" b="1" spc="-5" dirty="0">
                <a:latin typeface="Trebuchet MS"/>
                <a:cs typeface="Trebuchet MS"/>
              </a:rPr>
              <a:t>of actual arguments  is copied/passed into formal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arguments.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603977"/>
            <a:ext cx="68592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rebuchet MS"/>
                <a:cs typeface="Trebuchet MS"/>
              </a:rPr>
              <a:t>It allow to work/modify on actual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data.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95" y="685800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CALL </a:t>
            </a:r>
            <a:r>
              <a:rPr sz="4800" spc="-5" dirty="0"/>
              <a:t>BY REFERENCE</a:t>
            </a:r>
            <a:r>
              <a:rPr sz="4800" spc="-90" dirty="0"/>
              <a:t> </a:t>
            </a:r>
            <a:r>
              <a:rPr sz="480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692" y="1524000"/>
            <a:ext cx="3719195" cy="510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void swap(int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x,int</a:t>
            </a:r>
            <a:r>
              <a:rPr sz="2000" b="1" spc="-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  <a:p>
            <a:pPr marL="393700" marR="1883410" indent="-381635">
              <a:lnSpc>
                <a:spcPts val="3400"/>
              </a:lnSpc>
              <a:spcBef>
                <a:spcPts val="275"/>
              </a:spcBef>
              <a:tabLst>
                <a:tab pos="427990" algn="l"/>
              </a:tabLst>
            </a:pPr>
            <a:r>
              <a:rPr sz="2000" b="1" dirty="0">
                <a:latin typeface="Trebuchet MS"/>
                <a:cs typeface="Trebuchet MS"/>
              </a:rPr>
              <a:t>{		int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temp=x;  </a:t>
            </a:r>
            <a:r>
              <a:rPr sz="2000" b="1" spc="-5" dirty="0">
                <a:latin typeface="Trebuchet MS"/>
                <a:cs typeface="Trebuchet MS"/>
              </a:rPr>
              <a:t>x=y;</a:t>
            </a:r>
            <a:endParaRPr sz="2000" dirty="0">
              <a:latin typeface="Trebuchet MS"/>
              <a:cs typeface="Trebuchet MS"/>
            </a:endParaRPr>
          </a:p>
          <a:p>
            <a:pPr marL="12700" marR="1986914" indent="381000">
              <a:lnSpc>
                <a:spcPts val="3400"/>
              </a:lnSpc>
              <a:spcBef>
                <a:spcPts val="5"/>
              </a:spcBef>
              <a:tabLst>
                <a:tab pos="1612900" algn="l"/>
              </a:tabLst>
            </a:pPr>
            <a:r>
              <a:rPr sz="2000" b="1" dirty="0">
                <a:latin typeface="Trebuchet MS"/>
                <a:cs typeface="Trebuchet MS"/>
              </a:rPr>
              <a:t>y=temp;	}  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427990" algn="l"/>
              </a:tabLst>
            </a:pPr>
            <a:r>
              <a:rPr sz="2000" b="1" dirty="0">
                <a:latin typeface="Trebuchet MS"/>
                <a:cs typeface="Trebuchet MS"/>
              </a:rPr>
              <a:t>{	int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a=4,b=6;</a:t>
            </a:r>
            <a:endParaRPr sz="2000" dirty="0">
              <a:latin typeface="Trebuchet MS"/>
              <a:cs typeface="Trebuchet MS"/>
            </a:endParaRPr>
          </a:p>
          <a:p>
            <a:pPr marL="393700" marR="325120">
              <a:lnSpc>
                <a:spcPct val="141500"/>
              </a:lnSpc>
              <a:spcBef>
                <a:spcPts val="10"/>
              </a:spcBef>
            </a:pPr>
            <a:r>
              <a:rPr sz="2000" b="1" spc="-5" dirty="0">
                <a:latin typeface="Trebuchet MS"/>
                <a:cs typeface="Trebuchet MS"/>
              </a:rPr>
              <a:t>cout&lt;&lt;a&lt;&lt;"\t"&lt;&lt;b&lt;&lt;endl; 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swap(a,b);</a:t>
            </a:r>
            <a:endParaRPr sz="200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cout&lt;&lt;"After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Swap:"&lt;&lt;endl;</a:t>
            </a:r>
            <a:endParaRPr sz="2000" dirty="0">
              <a:latin typeface="Trebuchet MS"/>
              <a:cs typeface="Trebuchet MS"/>
            </a:endParaRPr>
          </a:p>
          <a:p>
            <a:pPr marL="88900" marR="325120" indent="304800">
              <a:lnSpc>
                <a:spcPct val="141500"/>
              </a:lnSpc>
              <a:spcBef>
                <a:spcPts val="15"/>
              </a:spcBef>
            </a:pPr>
            <a:r>
              <a:rPr sz="2000" b="1" spc="-5" dirty="0">
                <a:latin typeface="Trebuchet MS"/>
                <a:cs typeface="Trebuchet MS"/>
              </a:rPr>
              <a:t>cout&lt;&lt;a&lt;&lt;"\t"&lt;&lt;b&lt;&lt;endl;  return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2209800"/>
            <a:ext cx="2059305" cy="2210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95325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4	6</a:t>
            </a:r>
            <a:endParaRPr sz="2000" dirty="0">
              <a:latin typeface="Trebuchet MS"/>
              <a:cs typeface="Trebuchet MS"/>
            </a:endParaRPr>
          </a:p>
          <a:p>
            <a:pPr marL="12700" marR="648335">
              <a:lnSpc>
                <a:spcPct val="141500"/>
              </a:lnSpc>
              <a:spcBef>
                <a:spcPts val="15"/>
              </a:spcBef>
              <a:tabLst>
                <a:tab pos="695325" algn="l"/>
              </a:tabLst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After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Swap: 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6	4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924" y="990600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INLINE</a:t>
            </a:r>
            <a:r>
              <a:rPr sz="4800" spc="-125" dirty="0"/>
              <a:t> </a:t>
            </a:r>
            <a:r>
              <a:rPr sz="480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39" y="2133600"/>
            <a:ext cx="7535545" cy="376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rebuchet MS"/>
                <a:cs typeface="Trebuchet MS"/>
              </a:rPr>
              <a:t>A function which is expanded at </a:t>
            </a:r>
            <a:r>
              <a:rPr sz="2400" b="1" spc="-10" dirty="0">
                <a:latin typeface="Trebuchet MS"/>
                <a:cs typeface="Trebuchet MS"/>
              </a:rPr>
              <a:t>the </a:t>
            </a:r>
            <a:r>
              <a:rPr sz="2400" b="1" spc="-5" dirty="0">
                <a:latin typeface="Trebuchet MS"/>
                <a:cs typeface="Trebuchet MS"/>
              </a:rPr>
              <a:t>line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of  call.</a:t>
            </a:r>
            <a:endParaRPr sz="2400" dirty="0">
              <a:latin typeface="Trebuchet MS"/>
              <a:cs typeface="Trebuchet MS"/>
            </a:endParaRPr>
          </a:p>
          <a:p>
            <a:pPr marL="355600" marR="229870" indent="-342900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rebuchet MS"/>
                <a:cs typeface="Trebuchet MS"/>
              </a:rPr>
              <a:t>Means compiler replaces </a:t>
            </a:r>
            <a:r>
              <a:rPr sz="2400" b="1" spc="-10" dirty="0">
                <a:latin typeface="Trebuchet MS"/>
                <a:cs typeface="Trebuchet MS"/>
              </a:rPr>
              <a:t>the </a:t>
            </a:r>
            <a:r>
              <a:rPr sz="2400" b="1" spc="-5" dirty="0">
                <a:latin typeface="Trebuchet MS"/>
                <a:cs typeface="Trebuchet MS"/>
              </a:rPr>
              <a:t>function call  with corresponding function  code/definition.</a:t>
            </a:r>
            <a:endParaRPr sz="2400" dirty="0">
              <a:latin typeface="Trebuchet MS"/>
              <a:cs typeface="Trebuchet MS"/>
            </a:endParaRPr>
          </a:p>
          <a:p>
            <a:pPr marL="355600" marR="558165" indent="-342900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rebuchet MS"/>
                <a:cs typeface="Trebuchet MS"/>
              </a:rPr>
              <a:t>An inline function </a:t>
            </a:r>
            <a:r>
              <a:rPr sz="2400" b="1" dirty="0">
                <a:latin typeface="Trebuchet MS"/>
                <a:cs typeface="Trebuchet MS"/>
              </a:rPr>
              <a:t>is </a:t>
            </a:r>
            <a:r>
              <a:rPr sz="2400" b="1" spc="-5" dirty="0">
                <a:latin typeface="Trebuchet MS"/>
                <a:cs typeface="Trebuchet MS"/>
              </a:rPr>
              <a:t>defined with inline  keyword.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rebuchet MS"/>
                <a:cs typeface="Trebuchet MS"/>
              </a:rPr>
              <a:t>No overhead of function call and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return.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INLINE</a:t>
            </a:r>
            <a:r>
              <a:rPr sz="4800" spc="-125" dirty="0"/>
              <a:t> </a:t>
            </a:r>
            <a:r>
              <a:rPr sz="4800" dirty="0"/>
              <a:t>FUNCTION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09954" y="2286000"/>
            <a:ext cx="753300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Trebuchet MS"/>
                <a:cs typeface="Trebuchet MS"/>
              </a:rPr>
              <a:t>Makes </a:t>
            </a:r>
            <a:r>
              <a:rPr sz="2000" b="1" spc="-5" dirty="0">
                <a:latin typeface="Trebuchet MS"/>
                <a:cs typeface="Trebuchet MS"/>
              </a:rPr>
              <a:t>a </a:t>
            </a:r>
            <a:r>
              <a:rPr sz="2000" b="1" spc="-15" dirty="0">
                <a:latin typeface="Trebuchet MS"/>
                <a:cs typeface="Trebuchet MS"/>
              </a:rPr>
              <a:t>program </a:t>
            </a:r>
            <a:r>
              <a:rPr sz="2000" b="1" spc="-10" dirty="0">
                <a:latin typeface="Trebuchet MS"/>
                <a:cs typeface="Trebuchet MS"/>
              </a:rPr>
              <a:t>run faster </a:t>
            </a:r>
            <a:r>
              <a:rPr sz="2000" b="1" spc="-5" dirty="0">
                <a:latin typeface="Trebuchet MS"/>
                <a:cs typeface="Trebuchet MS"/>
              </a:rPr>
              <a:t>as no overhead  of function call and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return.</a:t>
            </a:r>
            <a:endParaRPr sz="2000" dirty="0">
              <a:latin typeface="Trebuchet MS"/>
              <a:cs typeface="Trebuchet MS"/>
            </a:endParaRPr>
          </a:p>
          <a:p>
            <a:pPr marL="355600" marR="153035" indent="-342900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The </a:t>
            </a:r>
            <a:r>
              <a:rPr sz="2000" b="1" spc="-15" dirty="0">
                <a:latin typeface="Trebuchet MS"/>
                <a:cs typeface="Trebuchet MS"/>
              </a:rPr>
              <a:t>program </a:t>
            </a:r>
            <a:r>
              <a:rPr sz="2000" b="1" spc="-5" dirty="0">
                <a:latin typeface="Trebuchet MS"/>
                <a:cs typeface="Trebuchet MS"/>
              </a:rPr>
              <a:t>with inline function </a:t>
            </a:r>
            <a:r>
              <a:rPr sz="2000" b="1" spc="-10" dirty="0">
                <a:latin typeface="Trebuchet MS"/>
                <a:cs typeface="Trebuchet MS"/>
              </a:rPr>
              <a:t>takes </a:t>
            </a:r>
            <a:r>
              <a:rPr sz="2000" b="1" spc="-5" dirty="0">
                <a:latin typeface="Trebuchet MS"/>
                <a:cs typeface="Trebuchet MS"/>
              </a:rPr>
              <a:t>up  </a:t>
            </a:r>
            <a:r>
              <a:rPr sz="2000" b="1" spc="-10" dirty="0">
                <a:latin typeface="Trebuchet MS"/>
                <a:cs typeface="Trebuchet MS"/>
              </a:rPr>
              <a:t>more memory </a:t>
            </a:r>
            <a:r>
              <a:rPr sz="2000" b="1" spc="-5" dirty="0">
                <a:latin typeface="Trebuchet MS"/>
                <a:cs typeface="Trebuchet MS"/>
              </a:rPr>
              <a:t>as </a:t>
            </a:r>
            <a:r>
              <a:rPr sz="2000" b="1" spc="-10" dirty="0">
                <a:latin typeface="Trebuchet MS"/>
                <a:cs typeface="Trebuchet MS"/>
              </a:rPr>
              <a:t>statements </a:t>
            </a:r>
            <a:r>
              <a:rPr sz="2000" b="1" spc="-5" dirty="0">
                <a:latin typeface="Trebuchet MS"/>
                <a:cs typeface="Trebuchet MS"/>
              </a:rPr>
              <a:t>are  reproduced.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Trebuchet MS"/>
                <a:cs typeface="Trebuchet MS"/>
              </a:rPr>
              <a:t>Syntax:</a:t>
            </a:r>
            <a:endParaRPr sz="20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605"/>
              </a:spcBef>
            </a:pPr>
            <a:r>
              <a:rPr sz="2000" b="1" spc="-5" dirty="0">
                <a:latin typeface="Trebuchet MS"/>
                <a:cs typeface="Trebuchet MS"/>
              </a:rPr>
              <a:t>inline functionName(argument-list)</a:t>
            </a:r>
            <a:endParaRPr sz="20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  <a:tabLst>
                <a:tab pos="1841500" algn="l"/>
                <a:tab pos="4585335" algn="l"/>
              </a:tabLst>
            </a:pPr>
            <a:r>
              <a:rPr sz="2000" b="1" spc="-5" dirty="0">
                <a:latin typeface="Trebuchet MS"/>
                <a:cs typeface="Trebuchet MS"/>
              </a:rPr>
              <a:t>{	function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body	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INLINE FUNCTION</a:t>
            </a:r>
            <a:r>
              <a:rPr sz="4800" spc="-135" dirty="0"/>
              <a:t> </a:t>
            </a:r>
            <a:r>
              <a:rPr sz="4800" dirty="0"/>
              <a:t>EXAMPLE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385431" y="2491692"/>
            <a:ext cx="3459479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inline </a:t>
            </a: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cube(int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x)</a:t>
            </a:r>
            <a:endParaRPr sz="2000" dirty="0">
              <a:latin typeface="Trebuchet MS"/>
              <a:cs typeface="Trebuchet MS"/>
            </a:endParaRPr>
          </a:p>
          <a:p>
            <a:pPr marL="12700" marR="443230">
              <a:lnSpc>
                <a:spcPct val="129600"/>
              </a:lnSpc>
              <a:spcBef>
                <a:spcPts val="15"/>
              </a:spcBef>
              <a:tabLst>
                <a:tab pos="805180" algn="l"/>
              </a:tabLst>
            </a:pPr>
            <a:r>
              <a:rPr sz="2000" b="1" spc="-5" dirty="0">
                <a:latin typeface="Trebuchet MS"/>
                <a:cs typeface="Trebuchet MS"/>
              </a:rPr>
              <a:t>{	</a:t>
            </a:r>
            <a:r>
              <a:rPr sz="2000" b="1" spc="-10" dirty="0">
                <a:latin typeface="Trebuchet MS"/>
                <a:cs typeface="Trebuchet MS"/>
              </a:rPr>
              <a:t>return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x*x*x; 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marR="443230">
              <a:lnSpc>
                <a:spcPct val="129600"/>
              </a:lnSpc>
              <a:spcBef>
                <a:spcPts val="15"/>
              </a:spcBef>
              <a:tabLst>
                <a:tab pos="805180" algn="l"/>
              </a:tabLst>
            </a:pPr>
            <a:r>
              <a:rPr lang="en-US" sz="2000" b="1" spc="-5" dirty="0" smtClean="0">
                <a:latin typeface="Trebuchet MS"/>
                <a:cs typeface="Trebuchet MS"/>
              </a:rPr>
              <a:t>}</a:t>
            </a:r>
          </a:p>
          <a:p>
            <a:pPr marL="12700" marR="443230">
              <a:lnSpc>
                <a:spcPct val="129600"/>
              </a:lnSpc>
              <a:spcBef>
                <a:spcPts val="15"/>
              </a:spcBef>
              <a:tabLst>
                <a:tab pos="805180" algn="l"/>
              </a:tabLst>
            </a:pPr>
            <a:r>
              <a:rPr sz="2000" b="1" spc="-5" dirty="0" smtClean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31" y="4191000"/>
            <a:ext cx="48279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800" b="1" spc="-5" dirty="0">
                <a:latin typeface="Trebuchet MS"/>
                <a:cs typeface="Trebuchet MS"/>
              </a:rPr>
              <a:t>{	</a:t>
            </a: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n,ans;</a:t>
            </a:r>
            <a:endParaRPr sz="2000" dirty="0">
              <a:latin typeface="Trebuchet MS"/>
              <a:cs typeface="Trebuchet MS"/>
            </a:endParaRPr>
          </a:p>
          <a:p>
            <a:pPr marL="437515" marR="5080">
              <a:lnSpc>
                <a:spcPct val="129600"/>
              </a:lnSpc>
              <a:spcBef>
                <a:spcPts val="15"/>
              </a:spcBef>
            </a:pPr>
            <a:r>
              <a:rPr sz="2000" b="1" spc="-5" dirty="0">
                <a:latin typeface="Trebuchet MS"/>
                <a:cs typeface="Trebuchet MS"/>
              </a:rPr>
              <a:t>cout&lt;&lt;"Enter a </a:t>
            </a:r>
            <a:r>
              <a:rPr sz="2000" b="1" spc="-10" dirty="0">
                <a:latin typeface="Trebuchet MS"/>
                <a:cs typeface="Trebuchet MS"/>
              </a:rPr>
              <a:t>number: </a:t>
            </a:r>
            <a:r>
              <a:rPr sz="2000" b="1" spc="-5" dirty="0">
                <a:latin typeface="Trebuchet MS"/>
                <a:cs typeface="Trebuchet MS"/>
              </a:rPr>
              <a:t>";  cin&gt;&gt;n;</a:t>
            </a:r>
            <a:endParaRPr sz="2000" dirty="0">
              <a:latin typeface="Trebuchet MS"/>
              <a:cs typeface="Trebuchet MS"/>
            </a:endParaRPr>
          </a:p>
          <a:p>
            <a:pPr marL="437515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ans=cube(n);</a:t>
            </a:r>
            <a:endParaRPr sz="2000" dirty="0">
              <a:latin typeface="Trebuchet MS"/>
              <a:cs typeface="Trebuchet MS"/>
            </a:endParaRPr>
          </a:p>
          <a:p>
            <a:pPr marL="118745" marR="431800" indent="318135">
              <a:lnSpc>
                <a:spcPct val="129600"/>
              </a:lnSpc>
              <a:spcBef>
                <a:spcPts val="15"/>
              </a:spcBef>
            </a:pPr>
            <a:r>
              <a:rPr sz="2000" b="1" spc="-5" dirty="0">
                <a:latin typeface="Trebuchet MS"/>
                <a:cs typeface="Trebuchet MS"/>
              </a:rPr>
              <a:t>cout&lt;&lt;"Cube </a:t>
            </a:r>
            <a:r>
              <a:rPr sz="2000" b="1" dirty="0">
                <a:latin typeface="Trebuchet MS"/>
                <a:cs typeface="Trebuchet MS"/>
              </a:rPr>
              <a:t>is: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"&lt;&lt;ans;  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18745" marR="431800" indent="318135">
              <a:lnSpc>
                <a:spcPct val="129600"/>
              </a:lnSpc>
              <a:spcBef>
                <a:spcPts val="15"/>
              </a:spcBef>
            </a:pPr>
            <a:r>
              <a:rPr sz="2000" b="1" spc="-5" dirty="0" smtClean="0">
                <a:latin typeface="Trebuchet MS"/>
                <a:cs typeface="Trebuchet MS"/>
              </a:rPr>
              <a:t>return</a:t>
            </a:r>
            <a:r>
              <a:rPr sz="2000" b="1" spc="-100" dirty="0" smtClean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0517" y="2743200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200" y="3657600"/>
            <a:ext cx="2199640" cy="87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1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Enter a number:</a:t>
            </a:r>
            <a:r>
              <a:rPr sz="2000" b="1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5  Cube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r>
              <a:rPr sz="20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125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member function inline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Example:</a:t>
            </a:r>
          </a:p>
          <a:p>
            <a:pPr eaLnBrk="1" hangingPunct="1"/>
            <a:endParaRPr lang="en-US" b="1" smtClean="0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/>
              <a:t>inline </a:t>
            </a:r>
            <a:r>
              <a:rPr lang="en-US" b="1" i="1" dirty="0" err="1"/>
              <a:t>r</a:t>
            </a:r>
            <a:r>
              <a:rPr lang="en-US" dirty="0" err="1"/>
              <a:t>eturn_type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52578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/>
              <a:t>inline </a:t>
            </a:r>
            <a:r>
              <a:rPr lang="en-US" b="1" i="1" dirty="0" err="1"/>
              <a:t>int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DEFAULT</a:t>
            </a:r>
            <a:r>
              <a:rPr sz="4800" spc="-70" dirty="0"/>
              <a:t> </a:t>
            </a:r>
            <a:r>
              <a:rPr sz="4800" spc="-5" dirty="0"/>
              <a:t>ARGUMENTS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57200" y="2590800"/>
            <a:ext cx="7574280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These are default values </a:t>
            </a:r>
            <a:r>
              <a:rPr sz="2000" b="1" spc="5" dirty="0">
                <a:latin typeface="Trebuchet MS"/>
                <a:cs typeface="Trebuchet MS"/>
              </a:rPr>
              <a:t>provided </a:t>
            </a:r>
            <a:r>
              <a:rPr sz="2000" b="1" spc="-5" dirty="0">
                <a:latin typeface="Trebuchet MS"/>
                <a:cs typeface="Trebuchet MS"/>
              </a:rPr>
              <a:t>when </a:t>
            </a:r>
            <a:r>
              <a:rPr sz="2000" b="1" spc="-10" dirty="0">
                <a:latin typeface="Trebuchet MS"/>
                <a:cs typeface="Trebuchet MS"/>
              </a:rPr>
              <a:t>no  values </a:t>
            </a:r>
            <a:r>
              <a:rPr sz="2000" b="1" spc="-5" dirty="0">
                <a:latin typeface="Trebuchet MS"/>
                <a:cs typeface="Trebuchet MS"/>
              </a:rPr>
              <a:t>are passed in arguments during  function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call.</a:t>
            </a:r>
            <a:endParaRPr sz="2000" dirty="0">
              <a:latin typeface="Trebuchet MS"/>
              <a:cs typeface="Trebuchet MS"/>
            </a:endParaRPr>
          </a:p>
          <a:p>
            <a:pPr marL="355600" marR="882650" indent="-342900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Default arguments are specified when  function </a:t>
            </a:r>
            <a:r>
              <a:rPr sz="2000" b="1" dirty="0">
                <a:latin typeface="Trebuchet MS"/>
                <a:cs typeface="Trebuchet MS"/>
              </a:rPr>
              <a:t>is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declared.</a:t>
            </a:r>
            <a:endParaRPr sz="2000" dirty="0">
              <a:latin typeface="Trebuchet MS"/>
              <a:cs typeface="Trebuchet MS"/>
            </a:endParaRPr>
          </a:p>
          <a:p>
            <a:pPr marL="355600" marR="424815" indent="-342900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In case, </a:t>
            </a:r>
            <a:r>
              <a:rPr sz="2000" b="1" spc="-10" dirty="0">
                <a:latin typeface="Trebuchet MS"/>
                <a:cs typeface="Trebuchet MS"/>
              </a:rPr>
              <a:t>there </a:t>
            </a:r>
            <a:r>
              <a:rPr sz="2000" b="1" spc="-5" dirty="0">
                <a:latin typeface="Trebuchet MS"/>
                <a:cs typeface="Trebuchet MS"/>
              </a:rPr>
              <a:t>is no function </a:t>
            </a:r>
            <a:r>
              <a:rPr sz="2000" b="1" spc="-10" dirty="0">
                <a:latin typeface="Trebuchet MS"/>
                <a:cs typeface="Trebuchet MS"/>
              </a:rPr>
              <a:t>declaration,  then </a:t>
            </a:r>
            <a:r>
              <a:rPr sz="2000" b="1" spc="-5" dirty="0">
                <a:latin typeface="Trebuchet MS"/>
                <a:cs typeface="Trebuchet MS"/>
              </a:rPr>
              <a:t>at definition </a:t>
            </a:r>
            <a:r>
              <a:rPr sz="2000" b="1" spc="-10" dirty="0">
                <a:latin typeface="Trebuchet MS"/>
                <a:cs typeface="Trebuchet MS"/>
              </a:rPr>
              <a:t>time </a:t>
            </a:r>
            <a:r>
              <a:rPr sz="2000" b="1" spc="-5" dirty="0">
                <a:latin typeface="Trebuchet MS"/>
                <a:cs typeface="Trebuchet MS"/>
              </a:rPr>
              <a:t>you can </a:t>
            </a:r>
            <a:r>
              <a:rPr sz="2000" b="1" spc="-10" dirty="0">
                <a:latin typeface="Trebuchet MS"/>
                <a:cs typeface="Trebuchet MS"/>
              </a:rPr>
              <a:t>specify  </a:t>
            </a:r>
            <a:r>
              <a:rPr sz="2000" b="1" spc="-5" dirty="0">
                <a:latin typeface="Trebuchet MS"/>
                <a:cs typeface="Trebuchet MS"/>
              </a:rPr>
              <a:t>default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arguments.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functions</a:t>
            </a:r>
          </a:p>
          <a:p>
            <a:r>
              <a:rPr lang="en-US" dirty="0" smtClean="0"/>
              <a:t>Function prototyping</a:t>
            </a:r>
          </a:p>
          <a:p>
            <a:r>
              <a:rPr lang="en-US" dirty="0" smtClean="0"/>
              <a:t>Call by value and Call by reference</a:t>
            </a:r>
          </a:p>
          <a:p>
            <a:r>
              <a:rPr lang="en-US" dirty="0" smtClean="0"/>
              <a:t>Inline Functions</a:t>
            </a:r>
          </a:p>
          <a:p>
            <a:r>
              <a:rPr lang="en-US" dirty="0" smtClean="0"/>
              <a:t>Friend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2005"/>
            <a:ext cx="8229600" cy="745845"/>
          </a:xfrm>
          <a:prstGeom prst="rect">
            <a:avLst/>
          </a:prstGeom>
        </p:spPr>
        <p:txBody>
          <a:bodyPr vert="horz" wrap="square" lIns="0" tIns="2204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0" dirty="0"/>
              <a:t>DEFAULT </a:t>
            </a:r>
            <a:r>
              <a:rPr sz="3400" spc="-5" dirty="0"/>
              <a:t>ARGUMENTS DECLARATION</a:t>
            </a:r>
            <a:r>
              <a:rPr sz="3400" spc="-30" dirty="0"/>
              <a:t> </a:t>
            </a:r>
            <a:r>
              <a:rPr sz="3400" spc="-5" dirty="0"/>
              <a:t>TIME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337712" y="1977891"/>
            <a:ext cx="3641090" cy="2403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100"/>
              </a:lnSpc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add(int x,int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y=1);  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30100"/>
              </a:lnSpc>
            </a:pPr>
            <a:r>
              <a:rPr sz="2000" b="1" dirty="0" err="1" smtClean="0">
                <a:latin typeface="Trebuchet MS"/>
                <a:cs typeface="Trebuchet MS"/>
              </a:rPr>
              <a:t>int</a:t>
            </a:r>
            <a:r>
              <a:rPr sz="2000" b="1" spc="-100" dirty="0" smtClean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{</a:t>
            </a:r>
            <a:endParaRPr sz="2000" dirty="0">
              <a:latin typeface="Trebuchet MS"/>
              <a:cs typeface="Trebuchet MS"/>
            </a:endParaRPr>
          </a:p>
          <a:p>
            <a:pPr marL="438150" marR="1458595">
              <a:lnSpc>
                <a:spcPts val="4370"/>
              </a:lnSpc>
              <a:spcBef>
                <a:spcPts val="300"/>
              </a:spcBef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a=4,m;  </a:t>
            </a:r>
            <a:r>
              <a:rPr sz="2000" b="1" spc="-10" dirty="0">
                <a:latin typeface="Trebuchet MS"/>
                <a:cs typeface="Trebuchet MS"/>
              </a:rPr>
              <a:t>m=add(a);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712" y="4572000"/>
            <a:ext cx="51562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cout&lt;&lt;"Sum is: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"&lt;&lt;m&lt;&lt;endl;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return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add(int x,int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1016635" algn="l"/>
                <a:tab pos="3670935" algn="l"/>
              </a:tabLst>
            </a:pPr>
            <a:r>
              <a:rPr sz="2000" b="1" spc="-5" dirty="0">
                <a:latin typeface="Trebuchet MS"/>
                <a:cs typeface="Trebuchet MS"/>
              </a:rPr>
              <a:t>{	return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x+y;	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675" y="3429000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5510" y="4297685"/>
            <a:ext cx="1106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Sum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r>
              <a:rPr sz="20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5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2005"/>
            <a:ext cx="8229600" cy="745845"/>
          </a:xfrm>
          <a:prstGeom prst="rect">
            <a:avLst/>
          </a:prstGeom>
        </p:spPr>
        <p:txBody>
          <a:bodyPr vert="horz" wrap="square" lIns="0" tIns="2204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0" dirty="0"/>
              <a:t>DEFAULT </a:t>
            </a:r>
            <a:r>
              <a:rPr sz="3400" spc="-5" dirty="0"/>
              <a:t>ARGUMENTS DECLARATION</a:t>
            </a:r>
            <a:r>
              <a:rPr sz="3400" spc="-30" dirty="0"/>
              <a:t> </a:t>
            </a:r>
            <a:r>
              <a:rPr sz="3400" spc="-5" dirty="0"/>
              <a:t>TIME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52400" y="1971303"/>
            <a:ext cx="3641090" cy="2403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100"/>
              </a:lnSpc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add(int x,int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y=1);  </a:t>
            </a: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{</a:t>
            </a:r>
            <a:endParaRPr sz="2000" dirty="0">
              <a:latin typeface="Trebuchet MS"/>
              <a:cs typeface="Trebuchet MS"/>
            </a:endParaRPr>
          </a:p>
          <a:p>
            <a:pPr marL="438150" marR="1159510">
              <a:lnSpc>
                <a:spcPts val="4370"/>
              </a:lnSpc>
              <a:spcBef>
                <a:spcPts val="300"/>
              </a:spcBef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a=4,m;  </a:t>
            </a:r>
            <a:r>
              <a:rPr sz="2000" b="1" spc="-10" dirty="0">
                <a:latin typeface="Trebuchet MS"/>
                <a:cs typeface="Trebuchet MS"/>
              </a:rPr>
              <a:t>m=add(a,6</a:t>
            </a:r>
            <a:r>
              <a:rPr sz="2000" b="1" spc="10" dirty="0">
                <a:latin typeface="Trebuchet MS"/>
                <a:cs typeface="Trebuchet MS"/>
              </a:rPr>
              <a:t>)</a:t>
            </a:r>
            <a:r>
              <a:rPr sz="2000" b="1" spc="-5" dirty="0">
                <a:latin typeface="Trebuchet MS"/>
                <a:cs typeface="Trebuchet MS"/>
              </a:rPr>
              <a:t>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137" y="4495800"/>
            <a:ext cx="51562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cout&lt;&lt;"Sum is: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"&lt;&lt;m&lt;&lt;endl;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return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add(int x,int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1016635" algn="l"/>
                <a:tab pos="3670935" algn="l"/>
              </a:tabLst>
            </a:pPr>
            <a:r>
              <a:rPr sz="2000" b="1" spc="-5" dirty="0">
                <a:latin typeface="Trebuchet MS"/>
                <a:cs typeface="Trebuchet MS"/>
              </a:rPr>
              <a:t>{	return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x+y;	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0783" y="2737448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0783" y="3505200"/>
            <a:ext cx="12553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Sum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10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3544"/>
            <a:ext cx="8229600" cy="744306"/>
          </a:xfrm>
          <a:prstGeom prst="rect">
            <a:avLst/>
          </a:prstGeom>
        </p:spPr>
        <p:txBody>
          <a:bodyPr vert="horz" wrap="square" lIns="0" tIns="1732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10" dirty="0"/>
              <a:t>DEFAULT </a:t>
            </a:r>
            <a:r>
              <a:rPr sz="3700" spc="-5" dirty="0"/>
              <a:t>ARGUMENTS DEFINITION</a:t>
            </a:r>
            <a:r>
              <a:rPr sz="3700" spc="10" dirty="0"/>
              <a:t> </a:t>
            </a:r>
            <a:r>
              <a:rPr sz="3700" spc="-5" dirty="0"/>
              <a:t>TIME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190365" y="3808643"/>
            <a:ext cx="248602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latin typeface="Trebuchet MS"/>
                <a:cs typeface="Trebuchet MS"/>
              </a:rPr>
              <a:t>{</a:t>
            </a:r>
            <a:endParaRPr sz="20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a=2,m;</a:t>
            </a:r>
            <a:endParaRPr sz="20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m=add(a,6);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03" y="5638800"/>
            <a:ext cx="5156200" cy="836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5450">
              <a:lnSpc>
                <a:spcPct val="129600"/>
              </a:lnSpc>
            </a:pPr>
            <a:r>
              <a:rPr sz="2000" b="1" spc="-5" dirty="0">
                <a:latin typeface="Trebuchet MS"/>
                <a:cs typeface="Trebuchet MS"/>
              </a:rPr>
              <a:t>cout&lt;&lt;"Sum is: "&lt;&lt;m&lt;&lt;endl;  return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0;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88" y="2467250"/>
            <a:ext cx="663257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latin typeface="Trebuchet MS"/>
                <a:cs typeface="Trebuchet MS"/>
              </a:rPr>
              <a:t>add(int x,int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y=1)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016635" algn="l"/>
                <a:tab pos="3670935" algn="l"/>
              </a:tabLst>
            </a:pPr>
            <a:r>
              <a:rPr sz="2000" b="1" spc="-5" dirty="0">
                <a:latin typeface="Trebuchet MS"/>
                <a:cs typeface="Trebuchet MS"/>
              </a:rPr>
              <a:t>{	return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x+y;	</a:t>
            </a:r>
            <a:r>
              <a:rPr sz="2000" b="1" spc="-5" dirty="0" smtClean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586" y="3808643"/>
            <a:ext cx="11055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Sum is:</a:t>
            </a:r>
            <a:r>
              <a:rPr sz="20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8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3059668"/>
            <a:ext cx="93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826" y="798793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RECURSION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88026" y="1862382"/>
            <a:ext cx="741172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A situation when function calls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itself.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It seems like an infinite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loop.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10" dirty="0">
                <a:latin typeface="Trebuchet MS"/>
                <a:cs typeface="Trebuchet MS"/>
              </a:rPr>
              <a:t>But </a:t>
            </a:r>
            <a:r>
              <a:rPr sz="2000" b="1" spc="-5" dirty="0">
                <a:latin typeface="Trebuchet MS"/>
                <a:cs typeface="Trebuchet MS"/>
              </a:rPr>
              <a:t>a condition is </a:t>
            </a:r>
            <a:r>
              <a:rPr sz="2000" b="1" spc="-10" dirty="0">
                <a:latin typeface="Trebuchet MS"/>
                <a:cs typeface="Trebuchet MS"/>
              </a:rPr>
              <a:t>there </a:t>
            </a:r>
            <a:r>
              <a:rPr sz="2000" b="1" spc="-5" dirty="0">
                <a:latin typeface="Trebuchet MS"/>
                <a:cs typeface="Trebuchet MS"/>
              </a:rPr>
              <a:t>to get out of</a:t>
            </a:r>
            <a:r>
              <a:rPr sz="2000" b="1" spc="6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loop.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7932" y="3999146"/>
            <a:ext cx="990600" cy="1298258"/>
          </a:xfrm>
          <a:custGeom>
            <a:avLst/>
            <a:gdLst/>
            <a:ahLst/>
            <a:cxnLst/>
            <a:rect l="l" t="t" r="r" b="b"/>
            <a:pathLst>
              <a:path w="990600" h="1731010">
                <a:moveTo>
                  <a:pt x="990599" y="1040002"/>
                </a:moveTo>
                <a:lnTo>
                  <a:pt x="988881" y="999176"/>
                </a:lnTo>
                <a:lnTo>
                  <a:pt x="983782" y="958880"/>
                </a:lnTo>
                <a:lnTo>
                  <a:pt x="975389" y="919189"/>
                </a:lnTo>
                <a:lnTo>
                  <a:pt x="963788" y="880183"/>
                </a:lnTo>
                <a:lnTo>
                  <a:pt x="949063" y="841937"/>
                </a:lnTo>
                <a:lnTo>
                  <a:pt x="931301" y="804528"/>
                </a:lnTo>
                <a:lnTo>
                  <a:pt x="910587" y="768035"/>
                </a:lnTo>
                <a:lnTo>
                  <a:pt x="887007" y="732534"/>
                </a:lnTo>
                <a:lnTo>
                  <a:pt x="860647" y="698101"/>
                </a:lnTo>
                <a:lnTo>
                  <a:pt x="831592" y="664815"/>
                </a:lnTo>
                <a:lnTo>
                  <a:pt x="799928" y="632752"/>
                </a:lnTo>
                <a:lnTo>
                  <a:pt x="765741" y="601990"/>
                </a:lnTo>
                <a:lnTo>
                  <a:pt x="729117" y="572605"/>
                </a:lnTo>
                <a:lnTo>
                  <a:pt x="690140" y="544674"/>
                </a:lnTo>
                <a:lnTo>
                  <a:pt x="648897" y="518275"/>
                </a:lnTo>
                <a:lnTo>
                  <a:pt x="605474" y="493485"/>
                </a:lnTo>
                <a:lnTo>
                  <a:pt x="559955" y="470381"/>
                </a:lnTo>
                <a:lnTo>
                  <a:pt x="512428" y="449039"/>
                </a:lnTo>
                <a:lnTo>
                  <a:pt x="462977" y="429538"/>
                </a:lnTo>
                <a:lnTo>
                  <a:pt x="411687" y="411954"/>
                </a:lnTo>
                <a:lnTo>
                  <a:pt x="358646" y="396364"/>
                </a:lnTo>
                <a:lnTo>
                  <a:pt x="303938" y="382845"/>
                </a:lnTo>
                <a:lnTo>
                  <a:pt x="247650" y="371474"/>
                </a:lnTo>
                <a:lnTo>
                  <a:pt x="247650" y="495299"/>
                </a:lnTo>
                <a:lnTo>
                  <a:pt x="0" y="225678"/>
                </a:lnTo>
                <a:lnTo>
                  <a:pt x="247650" y="0"/>
                </a:lnTo>
                <a:lnTo>
                  <a:pt x="247650" y="123824"/>
                </a:lnTo>
                <a:lnTo>
                  <a:pt x="303938" y="135195"/>
                </a:lnTo>
                <a:lnTo>
                  <a:pt x="358646" y="148714"/>
                </a:lnTo>
                <a:lnTo>
                  <a:pt x="411687" y="164304"/>
                </a:lnTo>
                <a:lnTo>
                  <a:pt x="462977" y="181888"/>
                </a:lnTo>
                <a:lnTo>
                  <a:pt x="512428" y="201389"/>
                </a:lnTo>
                <a:lnTo>
                  <a:pt x="559955" y="222731"/>
                </a:lnTo>
                <a:lnTo>
                  <a:pt x="605474" y="245835"/>
                </a:lnTo>
                <a:lnTo>
                  <a:pt x="648897" y="270625"/>
                </a:lnTo>
                <a:lnTo>
                  <a:pt x="690140" y="297024"/>
                </a:lnTo>
                <a:lnTo>
                  <a:pt x="729117" y="324955"/>
                </a:lnTo>
                <a:lnTo>
                  <a:pt x="765741" y="354340"/>
                </a:lnTo>
                <a:lnTo>
                  <a:pt x="799928" y="385102"/>
                </a:lnTo>
                <a:lnTo>
                  <a:pt x="831592" y="417165"/>
                </a:lnTo>
                <a:lnTo>
                  <a:pt x="860647" y="450451"/>
                </a:lnTo>
                <a:lnTo>
                  <a:pt x="887007" y="484884"/>
                </a:lnTo>
                <a:lnTo>
                  <a:pt x="910587" y="520385"/>
                </a:lnTo>
                <a:lnTo>
                  <a:pt x="931301" y="556878"/>
                </a:lnTo>
                <a:lnTo>
                  <a:pt x="949063" y="594287"/>
                </a:lnTo>
                <a:lnTo>
                  <a:pt x="963788" y="632533"/>
                </a:lnTo>
                <a:lnTo>
                  <a:pt x="975389" y="671539"/>
                </a:lnTo>
                <a:lnTo>
                  <a:pt x="983782" y="711230"/>
                </a:lnTo>
                <a:lnTo>
                  <a:pt x="988881" y="751526"/>
                </a:lnTo>
                <a:lnTo>
                  <a:pt x="990599" y="792352"/>
                </a:lnTo>
                <a:lnTo>
                  <a:pt x="990599" y="1040002"/>
                </a:lnTo>
                <a:lnTo>
                  <a:pt x="989031" y="1079195"/>
                </a:lnTo>
                <a:lnTo>
                  <a:pt x="984383" y="1117813"/>
                </a:lnTo>
                <a:lnTo>
                  <a:pt x="976738" y="1155800"/>
                </a:lnTo>
                <a:lnTo>
                  <a:pt x="966180" y="1193095"/>
                </a:lnTo>
                <a:lnTo>
                  <a:pt x="952792" y="1229643"/>
                </a:lnTo>
                <a:lnTo>
                  <a:pt x="936658" y="1265383"/>
                </a:lnTo>
                <a:lnTo>
                  <a:pt x="917862" y="1300258"/>
                </a:lnTo>
                <a:lnTo>
                  <a:pt x="896487" y="1334209"/>
                </a:lnTo>
                <a:lnTo>
                  <a:pt x="872617" y="1367179"/>
                </a:lnTo>
                <a:lnTo>
                  <a:pt x="846335" y="1399109"/>
                </a:lnTo>
                <a:lnTo>
                  <a:pt x="817726" y="1429940"/>
                </a:lnTo>
                <a:lnTo>
                  <a:pt x="786872" y="1459614"/>
                </a:lnTo>
                <a:lnTo>
                  <a:pt x="753858" y="1488074"/>
                </a:lnTo>
                <a:lnTo>
                  <a:pt x="718766" y="1515260"/>
                </a:lnTo>
                <a:lnTo>
                  <a:pt x="681682" y="1541114"/>
                </a:lnTo>
                <a:lnTo>
                  <a:pt x="642687" y="1565579"/>
                </a:lnTo>
                <a:lnTo>
                  <a:pt x="601866" y="1588596"/>
                </a:lnTo>
                <a:lnTo>
                  <a:pt x="559302" y="1610106"/>
                </a:lnTo>
                <a:lnTo>
                  <a:pt x="515080" y="1630052"/>
                </a:lnTo>
                <a:lnTo>
                  <a:pt x="469281" y="1648375"/>
                </a:lnTo>
                <a:lnTo>
                  <a:pt x="421991" y="1665016"/>
                </a:lnTo>
                <a:lnTo>
                  <a:pt x="373293" y="1679918"/>
                </a:lnTo>
                <a:lnTo>
                  <a:pt x="323271" y="1693022"/>
                </a:lnTo>
                <a:lnTo>
                  <a:pt x="272007" y="1704270"/>
                </a:lnTo>
                <a:lnTo>
                  <a:pt x="219586" y="1713604"/>
                </a:lnTo>
                <a:lnTo>
                  <a:pt x="166091" y="1720965"/>
                </a:lnTo>
                <a:lnTo>
                  <a:pt x="111606" y="1726295"/>
                </a:lnTo>
                <a:lnTo>
                  <a:pt x="56214" y="1729535"/>
                </a:lnTo>
                <a:lnTo>
                  <a:pt x="0" y="1730628"/>
                </a:lnTo>
                <a:lnTo>
                  <a:pt x="0" y="1482978"/>
                </a:lnTo>
                <a:lnTo>
                  <a:pt x="57079" y="1481843"/>
                </a:lnTo>
                <a:lnTo>
                  <a:pt x="113405" y="1478475"/>
                </a:lnTo>
                <a:lnTo>
                  <a:pt x="168878" y="1472932"/>
                </a:lnTo>
                <a:lnTo>
                  <a:pt x="223401" y="1465270"/>
                </a:lnTo>
                <a:lnTo>
                  <a:pt x="276874" y="1455548"/>
                </a:lnTo>
                <a:lnTo>
                  <a:pt x="329199" y="1443821"/>
                </a:lnTo>
                <a:lnTo>
                  <a:pt x="380279" y="1430147"/>
                </a:lnTo>
                <a:lnTo>
                  <a:pt x="430015" y="1414583"/>
                </a:lnTo>
                <a:lnTo>
                  <a:pt x="478308" y="1397186"/>
                </a:lnTo>
                <a:lnTo>
                  <a:pt x="525060" y="1378014"/>
                </a:lnTo>
                <a:lnTo>
                  <a:pt x="570173" y="1357123"/>
                </a:lnTo>
                <a:lnTo>
                  <a:pt x="613549" y="1334570"/>
                </a:lnTo>
                <a:lnTo>
                  <a:pt x="655089" y="1310413"/>
                </a:lnTo>
                <a:lnTo>
                  <a:pt x="694696" y="1284709"/>
                </a:lnTo>
                <a:lnTo>
                  <a:pt x="732269" y="1257515"/>
                </a:lnTo>
                <a:lnTo>
                  <a:pt x="767712" y="1228888"/>
                </a:lnTo>
                <a:lnTo>
                  <a:pt x="800926" y="1198884"/>
                </a:lnTo>
                <a:lnTo>
                  <a:pt x="831813" y="1167562"/>
                </a:lnTo>
                <a:lnTo>
                  <a:pt x="860274" y="1134978"/>
                </a:lnTo>
                <a:lnTo>
                  <a:pt x="886212" y="1101190"/>
                </a:lnTo>
                <a:lnTo>
                  <a:pt x="909527" y="1066254"/>
                </a:lnTo>
                <a:lnTo>
                  <a:pt x="930121" y="1030228"/>
                </a:lnTo>
                <a:lnTo>
                  <a:pt x="947896" y="993168"/>
                </a:lnTo>
                <a:lnTo>
                  <a:pt x="962755" y="955132"/>
                </a:lnTo>
                <a:lnTo>
                  <a:pt x="974597" y="916177"/>
                </a:lnTo>
              </a:path>
            </a:pathLst>
          </a:custGeom>
          <a:ln w="15239">
            <a:solidFill>
              <a:srgbClr val="B183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38400" y="4147497"/>
            <a:ext cx="1981200" cy="1001556"/>
          </a:xfrm>
          <a:prstGeom prst="rect">
            <a:avLst/>
          </a:prstGeom>
          <a:solidFill>
            <a:srgbClr val="F9E0C1"/>
          </a:solidFill>
          <a:ln w="57912">
            <a:solidFill>
              <a:srgbClr val="001F5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sz="3200" b="1" dirty="0">
                <a:solidFill>
                  <a:srgbClr val="0000CC"/>
                </a:solidFill>
                <a:latin typeface="Century Gothic"/>
                <a:cs typeface="Century Gothic"/>
              </a:rPr>
              <a:t>Function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58" y="878943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RECURSION</a:t>
            </a:r>
            <a:r>
              <a:rPr sz="4800" spc="-70" dirty="0"/>
              <a:t> </a:t>
            </a:r>
            <a:r>
              <a:rPr sz="4800" spc="-5" dirty="0"/>
              <a:t>EXAMPLE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96603" y="1511570"/>
            <a:ext cx="22675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int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fact(int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n)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018" y="1819347"/>
            <a:ext cx="4752340" cy="167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2965" marR="2366010" indent="-850900">
              <a:lnSpc>
                <a:spcPct val="129600"/>
              </a:lnSpc>
              <a:tabLst>
                <a:tab pos="591185" algn="l"/>
              </a:tabLst>
            </a:pPr>
            <a:r>
              <a:rPr sz="2000" b="1" spc="-5" dirty="0">
                <a:latin typeface="Trebuchet MS"/>
                <a:cs typeface="Trebuchet MS"/>
              </a:rPr>
              <a:t>{	if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(n&lt;=1)  return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1;</a:t>
            </a:r>
            <a:endParaRPr sz="20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else</a:t>
            </a:r>
            <a:endParaRPr sz="2000" dirty="0">
              <a:latin typeface="Trebuchet MS"/>
              <a:cs typeface="Trebuchet MS"/>
            </a:endParaRPr>
          </a:p>
          <a:p>
            <a:pPr marL="862965">
              <a:lnSpc>
                <a:spcPct val="100000"/>
              </a:lnSpc>
              <a:spcBef>
                <a:spcPts val="1010"/>
              </a:spcBef>
              <a:tabLst>
                <a:tab pos="4585335" algn="l"/>
              </a:tabLst>
            </a:pPr>
            <a:r>
              <a:rPr sz="2000" b="1" spc="-10" dirty="0">
                <a:latin typeface="Trebuchet MS"/>
                <a:cs typeface="Trebuchet MS"/>
              </a:rPr>
              <a:t>retu</a:t>
            </a:r>
            <a:r>
              <a:rPr sz="2000" b="1" spc="0" dirty="0">
                <a:latin typeface="Trebuchet MS"/>
                <a:cs typeface="Trebuchet MS"/>
              </a:rPr>
              <a:t>r</a:t>
            </a:r>
            <a:r>
              <a:rPr sz="2000" b="1" spc="-5" dirty="0">
                <a:latin typeface="Trebuchet MS"/>
                <a:cs typeface="Trebuchet MS"/>
              </a:rPr>
              <a:t>n 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0" dirty="0">
                <a:latin typeface="Trebuchet MS"/>
                <a:cs typeface="Trebuchet MS"/>
              </a:rPr>
              <a:t>*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fac</a:t>
            </a:r>
            <a:r>
              <a:rPr sz="2000" b="1" spc="-2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000" b="1" spc="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-1)</a:t>
            </a:r>
            <a:r>
              <a:rPr sz="2000" b="1" spc="-5" dirty="0">
                <a:latin typeface="Trebuchet MS"/>
                <a:cs typeface="Trebuchet MS"/>
              </a:rPr>
              <a:t>;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552263"/>
            <a:ext cx="16611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114800"/>
            <a:ext cx="574103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000" b="1" spc="-5" dirty="0">
                <a:latin typeface="Trebuchet MS"/>
                <a:cs typeface="Trebuchet MS"/>
              </a:rPr>
              <a:t>{	int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f;</a:t>
            </a:r>
            <a:endParaRPr sz="20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latin typeface="Trebuchet MS"/>
                <a:cs typeface="Trebuchet MS"/>
              </a:rPr>
              <a:t>f=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fact(5)</a:t>
            </a:r>
            <a:r>
              <a:rPr sz="2000" b="1" spc="-5" dirty="0">
                <a:latin typeface="Trebuchet MS"/>
                <a:cs typeface="Trebuchet MS"/>
              </a:rPr>
              <a:t>;</a:t>
            </a:r>
            <a:endParaRPr sz="20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994"/>
              </a:spcBef>
            </a:pPr>
            <a:r>
              <a:rPr sz="2000" b="1" spc="-15" dirty="0">
                <a:latin typeface="Trebuchet MS"/>
                <a:cs typeface="Trebuchet MS"/>
              </a:rPr>
              <a:t>cout&lt;&lt;"Factorial </a:t>
            </a:r>
            <a:r>
              <a:rPr sz="2000" b="1" spc="-5" dirty="0">
                <a:latin typeface="Trebuchet MS"/>
                <a:cs typeface="Trebuchet MS"/>
              </a:rPr>
              <a:t>is: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"&lt;&lt;f&lt;&lt;endl;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683" y="5486400"/>
            <a:ext cx="20085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000" b="1" spc="-10" dirty="0">
                <a:latin typeface="Trebuchet MS"/>
                <a:cs typeface="Trebuchet MS"/>
              </a:rPr>
              <a:t>retu</a:t>
            </a:r>
            <a:r>
              <a:rPr sz="2000" b="1" spc="0" dirty="0">
                <a:latin typeface="Trebuchet MS"/>
                <a:cs typeface="Trebuchet MS"/>
              </a:rPr>
              <a:t>r</a:t>
            </a:r>
            <a:r>
              <a:rPr sz="2000" b="1" spc="-5" dirty="0">
                <a:latin typeface="Trebuchet MS"/>
                <a:cs typeface="Trebuchet MS"/>
              </a:rPr>
              <a:t>n </a:t>
            </a:r>
            <a:r>
              <a:rPr sz="2000" b="1" dirty="0">
                <a:latin typeface="Trebuchet MS"/>
                <a:cs typeface="Trebuchet MS"/>
              </a:rPr>
              <a:t>0</a:t>
            </a:r>
            <a:r>
              <a:rPr sz="2000" b="1" spc="-5" dirty="0">
                <a:latin typeface="Trebuchet MS"/>
                <a:cs typeface="Trebuchet MS"/>
              </a:rPr>
              <a:t>;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5" dirty="0"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6435" y="2655474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6958" y="3396901"/>
            <a:ext cx="19443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Factorial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r>
              <a:rPr sz="2000" b="1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120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FUNCTION</a:t>
            </a:r>
            <a:r>
              <a:rPr sz="4800" spc="-95" dirty="0"/>
              <a:t> </a:t>
            </a:r>
            <a:r>
              <a:rPr sz="4800" spc="-5" dirty="0"/>
              <a:t>OVERLOADING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88340" y="2057400"/>
            <a:ext cx="707644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Overloading refers to </a:t>
            </a:r>
            <a:r>
              <a:rPr sz="2000" b="1" spc="-10" dirty="0">
                <a:latin typeface="Trebuchet MS"/>
                <a:cs typeface="Trebuchet MS"/>
              </a:rPr>
              <a:t>the </a:t>
            </a:r>
            <a:r>
              <a:rPr sz="2000" b="1" spc="-5" dirty="0">
                <a:latin typeface="Trebuchet MS"/>
                <a:cs typeface="Trebuchet MS"/>
              </a:rPr>
              <a:t>same thing for  different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purposes.</a:t>
            </a:r>
            <a:endParaRPr sz="2000" dirty="0">
              <a:latin typeface="Trebuchet MS"/>
              <a:cs typeface="Trebuchet MS"/>
            </a:endParaRPr>
          </a:p>
          <a:p>
            <a:pPr marL="355600" marR="94615" indent="-342900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20" dirty="0">
                <a:latin typeface="Trebuchet MS"/>
                <a:cs typeface="Trebuchet MS"/>
              </a:rPr>
              <a:t>Function </a:t>
            </a:r>
            <a:r>
              <a:rPr sz="2000" b="1" spc="-5" dirty="0">
                <a:latin typeface="Trebuchet MS"/>
                <a:cs typeface="Trebuchet MS"/>
              </a:rPr>
              <a:t>overloading means we can use  </a:t>
            </a:r>
            <a:r>
              <a:rPr sz="2000" b="1" spc="-10" dirty="0">
                <a:latin typeface="Trebuchet MS"/>
                <a:cs typeface="Trebuchet MS"/>
              </a:rPr>
              <a:t>the </a:t>
            </a:r>
            <a:r>
              <a:rPr sz="2000" b="1" spc="-5" dirty="0">
                <a:latin typeface="Trebuchet MS"/>
                <a:cs typeface="Trebuchet MS"/>
              </a:rPr>
              <a:t>same function name for creating  different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purposes.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It is also called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polymorphism.</a:t>
            </a:r>
            <a:endParaRPr sz="2000" dirty="0">
              <a:latin typeface="Trebuchet MS"/>
              <a:cs typeface="Trebuchet MS"/>
            </a:endParaRPr>
          </a:p>
          <a:p>
            <a:pPr marL="355600" marR="342900" indent="-342900">
              <a:lnSpc>
                <a:spcPct val="150100"/>
              </a:lnSpc>
              <a:spcBef>
                <a:spcPts val="9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rebuchet MS"/>
                <a:cs typeface="Trebuchet MS"/>
              </a:rPr>
              <a:t>Note </a:t>
            </a:r>
            <a:r>
              <a:rPr sz="2000" b="1" spc="-10" dirty="0">
                <a:latin typeface="Trebuchet MS"/>
                <a:cs typeface="Trebuchet MS"/>
              </a:rPr>
              <a:t>that </a:t>
            </a:r>
            <a:r>
              <a:rPr sz="2000" b="1" spc="-5" dirty="0">
                <a:latin typeface="Trebuchet MS"/>
                <a:cs typeface="Trebuchet MS"/>
              </a:rPr>
              <a:t>only </a:t>
            </a:r>
            <a:r>
              <a:rPr sz="2000" b="1" spc="-10" dirty="0">
                <a:latin typeface="Trebuchet MS"/>
                <a:cs typeface="Trebuchet MS"/>
              </a:rPr>
              <a:t>name </a:t>
            </a:r>
            <a:r>
              <a:rPr sz="2000" b="1" spc="-5" dirty="0">
                <a:latin typeface="Trebuchet MS"/>
                <a:cs typeface="Trebuchet MS"/>
              </a:rPr>
              <a:t>of </a:t>
            </a:r>
            <a:r>
              <a:rPr sz="2000" b="1" spc="-10" dirty="0">
                <a:latin typeface="Trebuchet MS"/>
                <a:cs typeface="Trebuchet MS"/>
              </a:rPr>
              <a:t>the </a:t>
            </a:r>
            <a:r>
              <a:rPr sz="2000" b="1" spc="-5" dirty="0">
                <a:latin typeface="Trebuchet MS"/>
                <a:cs typeface="Trebuchet MS"/>
              </a:rPr>
              <a:t>function </a:t>
            </a:r>
            <a:r>
              <a:rPr sz="2000" b="1" dirty="0">
                <a:latin typeface="Trebuchet MS"/>
                <a:cs typeface="Trebuchet MS"/>
              </a:rPr>
              <a:t>is  </a:t>
            </a:r>
            <a:r>
              <a:rPr sz="2000" b="1" spc="-5" dirty="0">
                <a:latin typeface="Trebuchet MS"/>
                <a:cs typeface="Trebuchet MS"/>
              </a:rPr>
              <a:t>same but argument list is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different.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3544"/>
            <a:ext cx="8229600" cy="744306"/>
          </a:xfrm>
          <a:prstGeom prst="rect">
            <a:avLst/>
          </a:prstGeom>
        </p:spPr>
        <p:txBody>
          <a:bodyPr vert="horz" wrap="square" lIns="0" tIns="1732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5" dirty="0"/>
              <a:t>FUNCTION OVERLOADING</a:t>
            </a:r>
            <a:r>
              <a:rPr sz="3700" spc="15" dirty="0"/>
              <a:t> </a:t>
            </a:r>
            <a:r>
              <a:rPr sz="3700" spc="-10" dirty="0"/>
              <a:t>EXAMPLE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685799" y="1894781"/>
            <a:ext cx="30943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int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add</a:t>
            </a:r>
            <a:r>
              <a:rPr sz="2000" b="1" spc="-5" dirty="0">
                <a:latin typeface="Trebuchet MS"/>
                <a:cs typeface="Trebuchet MS"/>
              </a:rPr>
              <a:t>(int x,int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318" y="5984182"/>
            <a:ext cx="30594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c</a:t>
            </a:r>
            <a:r>
              <a:rPr sz="2000" b="1" dirty="0">
                <a:latin typeface="Trebuchet MS"/>
                <a:cs typeface="Trebuchet MS"/>
              </a:rPr>
              <a:t>ou</a:t>
            </a:r>
            <a:r>
              <a:rPr sz="2000" b="1" spc="-20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&lt;</a:t>
            </a:r>
            <a:r>
              <a:rPr sz="2000" b="1" spc="0" dirty="0">
                <a:latin typeface="Trebuchet MS"/>
                <a:cs typeface="Trebuchet MS"/>
              </a:rPr>
              <a:t>&lt;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ad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000" b="1" dirty="0">
                <a:latin typeface="Trebuchet MS"/>
                <a:cs typeface="Trebuchet MS"/>
              </a:rPr>
              <a:t>(4.6,2);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336" y="2213444"/>
            <a:ext cx="4446905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620">
              <a:lnSpc>
                <a:spcPct val="129600"/>
              </a:lnSpc>
              <a:tabLst>
                <a:tab pos="805180" algn="l"/>
                <a:tab pos="3288029" algn="l"/>
              </a:tabLst>
            </a:pPr>
            <a:r>
              <a:rPr sz="2000" b="1" spc="-5" dirty="0">
                <a:latin typeface="Trebuchet MS"/>
                <a:cs typeface="Trebuchet MS"/>
              </a:rPr>
              <a:t>{	</a:t>
            </a:r>
            <a:r>
              <a:rPr sz="2000" b="1" spc="-10" dirty="0">
                <a:latin typeface="Trebuchet MS"/>
                <a:cs typeface="Trebuchet MS"/>
              </a:rPr>
              <a:t>return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x+y;	}  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marR="515620">
              <a:lnSpc>
                <a:spcPct val="129600"/>
              </a:lnSpc>
              <a:tabLst>
                <a:tab pos="805180" algn="l"/>
                <a:tab pos="3288029" algn="l"/>
              </a:tabLst>
            </a:pPr>
            <a:r>
              <a:rPr sz="2000" b="1" dirty="0" err="1" smtClean="0">
                <a:latin typeface="Trebuchet MS"/>
                <a:cs typeface="Trebuchet MS"/>
              </a:rPr>
              <a:t>int</a:t>
            </a:r>
            <a:r>
              <a:rPr sz="2000" b="1" dirty="0" smtClean="0"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add</a:t>
            </a:r>
            <a:r>
              <a:rPr sz="2000" b="1" spc="-5" dirty="0">
                <a:latin typeface="Trebuchet MS"/>
                <a:cs typeface="Trebuchet MS"/>
              </a:rPr>
              <a:t>(int x,int </a:t>
            </a:r>
            <a:r>
              <a:rPr sz="2000" b="1" spc="-65" dirty="0">
                <a:latin typeface="Trebuchet MS"/>
                <a:cs typeface="Trebuchet MS"/>
              </a:rPr>
              <a:t>y,int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z)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ts val="4370"/>
              </a:lnSpc>
              <a:spcBef>
                <a:spcPts val="300"/>
              </a:spcBef>
              <a:tabLst>
                <a:tab pos="805180" algn="l"/>
                <a:tab pos="3670300" algn="l"/>
              </a:tabLst>
            </a:pPr>
            <a:r>
              <a:rPr sz="2000" b="1" spc="-5" dirty="0">
                <a:latin typeface="Trebuchet MS"/>
                <a:cs typeface="Trebuchet MS"/>
              </a:rPr>
              <a:t>{	</a:t>
            </a:r>
            <a:r>
              <a:rPr sz="2000" b="1" spc="-10" dirty="0">
                <a:latin typeface="Trebuchet MS"/>
                <a:cs typeface="Trebuchet MS"/>
              </a:rPr>
              <a:t>return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x+y+z;	}  double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add</a:t>
            </a:r>
            <a:r>
              <a:rPr sz="2000" b="1" spc="-10" dirty="0">
                <a:latin typeface="Trebuchet MS"/>
                <a:cs typeface="Trebuchet MS"/>
              </a:rPr>
              <a:t>(double </a:t>
            </a:r>
            <a:r>
              <a:rPr sz="2000" b="1" spc="-5" dirty="0">
                <a:latin typeface="Trebuchet MS"/>
                <a:cs typeface="Trebuchet MS"/>
              </a:rPr>
              <a:t>x,int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05180" algn="l"/>
                <a:tab pos="3181350" algn="l"/>
              </a:tabLst>
            </a:pPr>
            <a:r>
              <a:rPr sz="2000" b="1" spc="-5" dirty="0">
                <a:latin typeface="Trebuchet MS"/>
                <a:cs typeface="Trebuchet MS"/>
              </a:rPr>
              <a:t>{	</a:t>
            </a:r>
            <a:r>
              <a:rPr sz="2000" b="1" spc="-10" dirty="0">
                <a:latin typeface="Trebuchet MS"/>
                <a:cs typeface="Trebuchet MS"/>
              </a:rPr>
              <a:t>return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x+y;	}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latin typeface="Trebuchet MS"/>
                <a:cs typeface="Trebuchet MS"/>
              </a:rPr>
              <a:t>int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main()</a:t>
            </a:r>
            <a:endParaRPr sz="2000" dirty="0">
              <a:latin typeface="Trebuchet MS"/>
              <a:cs typeface="Trebuchet MS"/>
            </a:endParaRPr>
          </a:p>
          <a:p>
            <a:pPr marL="12700" marR="116839">
              <a:lnSpc>
                <a:spcPct val="129700"/>
              </a:lnSpc>
              <a:spcBef>
                <a:spcPts val="10"/>
              </a:spcBef>
              <a:tabLst>
                <a:tab pos="484505" algn="l"/>
                <a:tab pos="2649220" algn="l"/>
              </a:tabLst>
            </a:pPr>
            <a:r>
              <a:rPr sz="2000" b="1" spc="-5" dirty="0">
                <a:latin typeface="Trebuchet MS"/>
                <a:cs typeface="Trebuchet MS"/>
              </a:rPr>
              <a:t>{	cout&lt;&lt;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add</a:t>
            </a:r>
            <a:r>
              <a:rPr sz="2000" b="1" spc="-5" dirty="0">
                <a:latin typeface="Trebuchet MS"/>
                <a:cs typeface="Trebuchet MS"/>
              </a:rPr>
              <a:t>(4,2)&lt;&lt;</a:t>
            </a:r>
            <a:r>
              <a:rPr sz="2000" b="1" spc="-5" dirty="0" err="1">
                <a:latin typeface="Trebuchet MS"/>
                <a:cs typeface="Trebuchet MS"/>
              </a:rPr>
              <a:t>endl</a:t>
            </a:r>
            <a:r>
              <a:rPr sz="2000" b="1" spc="-5" dirty="0" smtClean="0">
                <a:latin typeface="Trebuchet MS"/>
                <a:cs typeface="Trebuchet MS"/>
              </a:rPr>
              <a:t>;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marR="116839">
              <a:lnSpc>
                <a:spcPct val="129700"/>
              </a:lnSpc>
              <a:spcBef>
                <a:spcPts val="10"/>
              </a:spcBef>
              <a:tabLst>
                <a:tab pos="484505" algn="l"/>
                <a:tab pos="2649220" algn="l"/>
              </a:tabLst>
            </a:pPr>
            <a:r>
              <a:rPr sz="2000" b="1" spc="-5" dirty="0" smtClean="0">
                <a:latin typeface="Trebuchet MS"/>
                <a:cs typeface="Trebuchet MS"/>
              </a:rPr>
              <a:t>  </a:t>
            </a:r>
            <a:r>
              <a:rPr sz="2000" b="1" spc="-5" dirty="0">
                <a:latin typeface="Trebuchet MS"/>
                <a:cs typeface="Trebuchet MS"/>
              </a:rPr>
              <a:t>cout&lt;&lt;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add</a:t>
            </a:r>
            <a:r>
              <a:rPr sz="2000" b="1" spc="-5" dirty="0">
                <a:latin typeface="Trebuchet MS"/>
                <a:cs typeface="Trebuchet MS"/>
              </a:rPr>
              <a:t>(4,2,9)&lt;&lt;</a:t>
            </a:r>
            <a:r>
              <a:rPr sz="2000" b="1" spc="-5" dirty="0" err="1" smtClean="0">
                <a:latin typeface="Trebuchet MS"/>
                <a:cs typeface="Trebuchet MS"/>
              </a:rPr>
              <a:t>endl</a:t>
            </a:r>
            <a:r>
              <a:rPr lang="en-US" sz="2000" b="1" spc="-5" dirty="0">
                <a:latin typeface="Trebuchet MS"/>
                <a:cs typeface="Trebuchet MS"/>
              </a:rPr>
              <a:t>;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marR="116839">
              <a:lnSpc>
                <a:spcPct val="129700"/>
              </a:lnSpc>
              <a:spcBef>
                <a:spcPts val="10"/>
              </a:spcBef>
              <a:tabLst>
                <a:tab pos="484505" algn="l"/>
                <a:tab pos="2649220" algn="l"/>
              </a:tabLst>
            </a:pPr>
            <a:r>
              <a:rPr lang="en-US" sz="2000" b="1" dirty="0">
                <a:latin typeface="Trebuchet MS"/>
                <a:cs typeface="Trebuchet MS"/>
              </a:rPr>
              <a:t>	</a:t>
            </a:r>
            <a:endParaRPr lang="en-US" sz="2000" b="1" dirty="0" smtClean="0">
              <a:latin typeface="Trebuchet MS"/>
              <a:cs typeface="Trebuchet MS"/>
            </a:endParaRPr>
          </a:p>
          <a:p>
            <a:pPr marL="12700" marR="116839">
              <a:lnSpc>
                <a:spcPct val="129700"/>
              </a:lnSpc>
              <a:spcBef>
                <a:spcPts val="10"/>
              </a:spcBef>
              <a:tabLst>
                <a:tab pos="484505" algn="l"/>
                <a:tab pos="2649220" algn="l"/>
              </a:tabLst>
            </a:pPr>
            <a:r>
              <a:rPr lang="en-US" sz="2000" b="1" spc="-5" dirty="0">
                <a:latin typeface="Trebuchet MS"/>
                <a:cs typeface="Trebuchet MS"/>
              </a:rPr>
              <a:t>r</a:t>
            </a:r>
            <a:r>
              <a:rPr lang="en-US" sz="2000" b="1" spc="-5" dirty="0" smtClean="0">
                <a:latin typeface="Trebuchet MS"/>
                <a:cs typeface="Trebuchet MS"/>
              </a:rPr>
              <a:t>eturn 0;</a:t>
            </a:r>
          </a:p>
          <a:p>
            <a:pPr marL="12700" marR="116839">
              <a:lnSpc>
                <a:spcPct val="129700"/>
              </a:lnSpc>
              <a:spcBef>
                <a:spcPts val="10"/>
              </a:spcBef>
              <a:tabLst>
                <a:tab pos="484505" algn="l"/>
                <a:tab pos="2649220" algn="l"/>
              </a:tabLst>
            </a:pPr>
            <a:r>
              <a:rPr lang="en-US" sz="2000" b="1" spc="-5" dirty="0">
                <a:latin typeface="Trebuchet MS"/>
                <a:cs typeface="Trebuchet MS"/>
              </a:rPr>
              <a:t>}</a:t>
            </a:r>
            <a:endParaRPr lang="en-US" sz="2000" b="1" spc="-5" dirty="0" smtClean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074" y="3429000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774" y="4024196"/>
            <a:ext cx="41719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6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15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6.6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/>
              <a:t>NESTING MEMBER</a:t>
            </a:r>
            <a:r>
              <a:rPr sz="4800" spc="-110" dirty="0"/>
              <a:t> </a:t>
            </a:r>
            <a:r>
              <a:rPr sz="480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743200"/>
            <a:ext cx="8382000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Calling a function inside function is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spc="-5" dirty="0" smtClean="0">
                <a:latin typeface="Trebuchet MS"/>
                <a:cs typeface="Trebuchet MS"/>
              </a:rPr>
              <a:t>called</a:t>
            </a:r>
            <a:r>
              <a:rPr lang="en-US" sz="2000" b="1" spc="-5" dirty="0" smtClean="0">
                <a:latin typeface="Trebuchet MS"/>
                <a:cs typeface="Trebuchet MS"/>
              </a:rPr>
              <a:t> nesting functions</a:t>
            </a:r>
            <a:r>
              <a:rPr sz="2000" b="1" spc="-5" dirty="0" smtClean="0">
                <a:latin typeface="Trebuchet MS"/>
                <a:cs typeface="Trebuchet MS"/>
              </a:rPr>
              <a:t>.</a:t>
            </a:r>
            <a:endParaRPr lang="en-US" sz="2000" b="1" spc="-5" dirty="0" smtClean="0">
              <a:latin typeface="Trebuchet MS"/>
              <a:cs typeface="Trebuchet MS"/>
            </a:endParaRPr>
          </a:p>
          <a:p>
            <a:pPr marL="12700" algn="just"/>
            <a:endParaRPr lang="en-US" sz="2000" dirty="0" smtClean="0"/>
          </a:p>
          <a:p>
            <a:pPr marL="12700" algn="just"/>
            <a:r>
              <a:rPr lang="en-US" sz="2000" dirty="0" smtClean="0"/>
              <a:t>A </a:t>
            </a:r>
            <a:r>
              <a:rPr lang="en-US" sz="2000" dirty="0"/>
              <a:t>member function can be called by using its name inside another member function of the same class</a:t>
            </a:r>
          </a:p>
          <a:p>
            <a:pPr marL="12700" algn="just">
              <a:lnSpc>
                <a:spcPct val="100000"/>
              </a:lnSpc>
            </a:pP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9690" algn="just">
              <a:lnSpc>
                <a:spcPct val="100000"/>
              </a:lnSpc>
              <a:spcBef>
                <a:spcPts val="2145"/>
              </a:spcBef>
            </a:pPr>
            <a:r>
              <a:rPr sz="2000" b="1" spc="-5" dirty="0">
                <a:latin typeface="Trebuchet MS"/>
                <a:cs typeface="Trebuchet MS"/>
              </a:rPr>
              <a:t>If a function requires a specific functionality  which is already defined in another function  </a:t>
            </a:r>
            <a:r>
              <a:rPr sz="2000" b="1" spc="-10" dirty="0">
                <a:latin typeface="Trebuchet MS"/>
                <a:cs typeface="Trebuchet MS"/>
              </a:rPr>
              <a:t>then </a:t>
            </a:r>
            <a:r>
              <a:rPr sz="2000" b="1" spc="-5" dirty="0">
                <a:latin typeface="Trebuchet MS"/>
                <a:cs typeface="Trebuchet MS"/>
              </a:rPr>
              <a:t>nesting of functions is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done.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145"/>
              </a:spcBef>
            </a:pPr>
            <a:r>
              <a:rPr sz="2000" b="1" spc="-5" dirty="0">
                <a:latin typeface="Trebuchet MS"/>
                <a:cs typeface="Trebuchet MS"/>
              </a:rPr>
              <a:t>It is always better to use </a:t>
            </a:r>
            <a:r>
              <a:rPr sz="2000" b="1" spc="-10" dirty="0">
                <a:latin typeface="Trebuchet MS"/>
                <a:cs typeface="Trebuchet MS"/>
              </a:rPr>
              <a:t>the </a:t>
            </a:r>
            <a:r>
              <a:rPr sz="2000" b="1" spc="-5" dirty="0">
                <a:latin typeface="Trebuchet MS"/>
                <a:cs typeface="Trebuchet MS"/>
              </a:rPr>
              <a:t>already defined  </a:t>
            </a:r>
            <a:r>
              <a:rPr sz="2000" b="1" spc="-10" dirty="0">
                <a:latin typeface="Trebuchet MS"/>
                <a:cs typeface="Trebuchet MS"/>
              </a:rPr>
              <a:t>things </a:t>
            </a:r>
            <a:r>
              <a:rPr sz="2000" b="1" spc="-20" dirty="0">
                <a:latin typeface="Trebuchet MS"/>
                <a:cs typeface="Trebuchet MS"/>
              </a:rPr>
              <a:t>rather </a:t>
            </a:r>
            <a:r>
              <a:rPr sz="2000" b="1" spc="-10" dirty="0">
                <a:latin typeface="Trebuchet MS"/>
                <a:cs typeface="Trebuchet MS"/>
              </a:rPr>
              <a:t>than </a:t>
            </a:r>
            <a:r>
              <a:rPr sz="2000" b="1" spc="-5" dirty="0">
                <a:latin typeface="Trebuchet MS"/>
                <a:cs typeface="Trebuchet MS"/>
              </a:rPr>
              <a:t>creating </a:t>
            </a:r>
            <a:r>
              <a:rPr sz="2000" b="1" spc="-10" dirty="0">
                <a:latin typeface="Trebuchet MS"/>
                <a:cs typeface="Trebuchet MS"/>
              </a:rPr>
              <a:t>the new</a:t>
            </a:r>
            <a:r>
              <a:rPr sz="2000" b="1" spc="114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one.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740715"/>
          </a:xfrm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dirty="0"/>
              <a:t>NESTING OF FUNCTION</a:t>
            </a:r>
            <a:r>
              <a:rPr sz="4100" spc="-70" dirty="0"/>
              <a:t> </a:t>
            </a:r>
            <a:r>
              <a:rPr sz="410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740884"/>
            <a:ext cx="398272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a,b;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latin typeface="Trebuchet MS"/>
                <a:cs typeface="Trebuchet MS"/>
              </a:rPr>
              <a:t>void setData(int x,int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y)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81000" y="2482310"/>
            <a:ext cx="8229600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29600"/>
              </a:lnSpc>
              <a:buNone/>
              <a:tabLst>
                <a:tab pos="911860" algn="l"/>
                <a:tab pos="2755900" algn="l"/>
                <a:tab pos="4022725" algn="l"/>
              </a:tabLst>
            </a:pPr>
            <a:r>
              <a:rPr lang="en-US" sz="2000" spc="-5" dirty="0" smtClean="0"/>
              <a:t>  </a:t>
            </a:r>
            <a:r>
              <a:rPr sz="2000" spc="-5" dirty="0" smtClean="0"/>
              <a:t>{</a:t>
            </a:r>
            <a:r>
              <a:rPr sz="2000" spc="-5" dirty="0"/>
              <a:t>	</a:t>
            </a:r>
            <a:r>
              <a:rPr sz="2000" spc="-15" dirty="0"/>
              <a:t>a</a:t>
            </a:r>
            <a:r>
              <a:rPr sz="2000" spc="-5" dirty="0"/>
              <a:t>=</a:t>
            </a:r>
            <a:r>
              <a:rPr sz="2000" dirty="0"/>
              <a:t>x</a:t>
            </a:r>
            <a:r>
              <a:rPr sz="2000" spc="-5" dirty="0"/>
              <a:t>;</a:t>
            </a:r>
            <a:r>
              <a:rPr sz="2000" dirty="0"/>
              <a:t>	</a:t>
            </a:r>
            <a:r>
              <a:rPr sz="2000" spc="-5" dirty="0"/>
              <a:t>b=y;</a:t>
            </a:r>
            <a:r>
              <a:rPr sz="2000" dirty="0"/>
              <a:t>	</a:t>
            </a:r>
            <a:r>
              <a:rPr sz="2000" spc="-5" dirty="0"/>
              <a:t>}  </a:t>
            </a:r>
            <a:endParaRPr lang="en-US" sz="2000" spc="-5" dirty="0" smtClean="0"/>
          </a:p>
          <a:p>
            <a:pPr marL="0" marR="5080" indent="0">
              <a:lnSpc>
                <a:spcPct val="129600"/>
              </a:lnSpc>
              <a:buNone/>
              <a:tabLst>
                <a:tab pos="911860" algn="l"/>
                <a:tab pos="2755900" algn="l"/>
                <a:tab pos="4022725" algn="l"/>
              </a:tabLst>
            </a:pPr>
            <a:r>
              <a:rPr sz="2000" dirty="0" err="1" smtClean="0"/>
              <a:t>int</a:t>
            </a:r>
            <a:r>
              <a:rPr sz="2000" spc="-95" dirty="0" smtClean="0"/>
              <a:t> </a:t>
            </a:r>
            <a:r>
              <a:rPr sz="2000" spc="-5" dirty="0">
                <a:solidFill>
                  <a:srgbClr val="001F5F"/>
                </a:solidFill>
              </a:rPr>
              <a:t>add</a:t>
            </a:r>
            <a:r>
              <a:rPr sz="2000" spc="-5" dirty="0"/>
              <a:t>()</a:t>
            </a:r>
          </a:p>
          <a:p>
            <a:pPr marL="0" marR="739140" indent="0">
              <a:lnSpc>
                <a:spcPct val="129600"/>
              </a:lnSpc>
              <a:spcBef>
                <a:spcPts val="15"/>
              </a:spcBef>
              <a:buNone/>
              <a:tabLst>
                <a:tab pos="805180" algn="l"/>
                <a:tab pos="3288029" algn="l"/>
              </a:tabLst>
            </a:pPr>
            <a:r>
              <a:rPr sz="2000" spc="-5" dirty="0"/>
              <a:t>{	</a:t>
            </a:r>
            <a:r>
              <a:rPr sz="2000" spc="-10" dirty="0"/>
              <a:t>retur</a:t>
            </a:r>
            <a:r>
              <a:rPr sz="2000" spc="-5" dirty="0"/>
              <a:t>n</a:t>
            </a:r>
            <a:r>
              <a:rPr sz="2000" spc="10" dirty="0"/>
              <a:t> </a:t>
            </a:r>
            <a:r>
              <a:rPr sz="2000" spc="-5" dirty="0"/>
              <a:t>a+b;</a:t>
            </a:r>
            <a:r>
              <a:rPr sz="2000" dirty="0"/>
              <a:t>	</a:t>
            </a:r>
            <a:r>
              <a:rPr sz="2000" spc="-5" dirty="0"/>
              <a:t>}  </a:t>
            </a:r>
            <a:endParaRPr lang="en-US" sz="2000" spc="-5" dirty="0" smtClean="0"/>
          </a:p>
          <a:p>
            <a:pPr marL="0" marR="739140" indent="0">
              <a:lnSpc>
                <a:spcPct val="129600"/>
              </a:lnSpc>
              <a:spcBef>
                <a:spcPts val="15"/>
              </a:spcBef>
              <a:buNone/>
              <a:tabLst>
                <a:tab pos="805180" algn="l"/>
                <a:tab pos="3288029" algn="l"/>
              </a:tabLst>
            </a:pPr>
            <a:r>
              <a:rPr sz="2000" spc="-5" dirty="0" smtClean="0"/>
              <a:t>void</a:t>
            </a:r>
            <a:r>
              <a:rPr sz="2000" spc="-100" dirty="0" smtClean="0"/>
              <a:t> </a:t>
            </a:r>
            <a:r>
              <a:rPr sz="2000" spc="-5" dirty="0"/>
              <a:t>show()</a:t>
            </a:r>
          </a:p>
          <a:p>
            <a:pPr marL="0" indent="0">
              <a:lnSpc>
                <a:spcPct val="100000"/>
              </a:lnSpc>
              <a:spcBef>
                <a:spcPts val="994"/>
              </a:spcBef>
              <a:buNone/>
              <a:tabLst>
                <a:tab pos="911225" algn="l"/>
                <a:tab pos="3586479" algn="l"/>
              </a:tabLst>
            </a:pPr>
            <a:r>
              <a:rPr sz="2000" spc="-5" dirty="0"/>
              <a:t>{	cout&lt;&lt;add();	}</a:t>
            </a:r>
          </a:p>
          <a:p>
            <a:pPr marL="0" indent="0">
              <a:lnSpc>
                <a:spcPct val="100000"/>
              </a:lnSpc>
              <a:spcBef>
                <a:spcPts val="1010"/>
              </a:spcBef>
              <a:buNone/>
            </a:pPr>
            <a:r>
              <a:rPr sz="2000" dirty="0"/>
              <a:t>int</a:t>
            </a:r>
            <a:r>
              <a:rPr sz="2000" spc="-80" dirty="0"/>
              <a:t> </a:t>
            </a:r>
            <a:r>
              <a:rPr sz="2000" spc="-10" dirty="0"/>
              <a:t>main()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735" y="5041529"/>
            <a:ext cx="1797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{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729" y="5253939"/>
            <a:ext cx="220853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setData(2,4);</a:t>
            </a:r>
            <a:endParaRPr sz="2000" dirty="0">
              <a:latin typeface="Trebuchet MS"/>
              <a:cs typeface="Trebuchet MS"/>
            </a:endParaRPr>
          </a:p>
          <a:p>
            <a:pPr marL="11938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latin typeface="Trebuchet MS"/>
                <a:cs typeface="Trebuchet MS"/>
              </a:rPr>
              <a:t>show();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729" y="6267888"/>
            <a:ext cx="15411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return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0800" y="6427113"/>
            <a:ext cx="1797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}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0438" y="3429000"/>
            <a:ext cx="1183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4310" y="4038600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851648" cy="1828800"/>
          </a:xfrm>
        </p:spPr>
        <p:txBody>
          <a:bodyPr/>
          <a:lstStyle/>
          <a:p>
            <a:r>
              <a:rPr lang="en-US" dirty="0" smtClean="0"/>
              <a:t>Working with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37C5C-D8D7-420D-97A9-33F14F461F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/>
              <a:t>A function is a group of statements that together perform a task</a:t>
            </a:r>
            <a:endParaRPr lang="en-US" sz="2000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5" dirty="0" smtClean="0">
                <a:latin typeface="Trebuchet MS"/>
                <a:cs typeface="Trebuchet MS"/>
              </a:rPr>
              <a:t>Reusable</a:t>
            </a:r>
            <a:r>
              <a:rPr lang="en-US" sz="2000" b="1" spc="-70" dirty="0" smtClean="0">
                <a:latin typeface="Trebuchet MS"/>
                <a:cs typeface="Trebuchet MS"/>
              </a:rPr>
              <a:t> </a:t>
            </a:r>
            <a:r>
              <a:rPr lang="en-US" sz="2000" b="1" spc="-5" dirty="0" smtClean="0">
                <a:latin typeface="Trebuchet MS"/>
                <a:cs typeface="Trebuchet MS"/>
              </a:rPr>
              <a:t>component.</a:t>
            </a:r>
            <a:endParaRPr lang="en-US" sz="2000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5" dirty="0" smtClean="0">
                <a:latin typeface="Trebuchet MS"/>
                <a:cs typeface="Trebuchet MS"/>
              </a:rPr>
              <a:t>Reduce </a:t>
            </a:r>
            <a:r>
              <a:rPr lang="en-US" sz="2000" b="1" spc="-10" dirty="0" smtClean="0">
                <a:latin typeface="Trebuchet MS"/>
                <a:cs typeface="Trebuchet MS"/>
              </a:rPr>
              <a:t>the </a:t>
            </a:r>
            <a:r>
              <a:rPr lang="en-US" sz="2000" b="1" dirty="0" smtClean="0">
                <a:latin typeface="Trebuchet MS"/>
                <a:cs typeface="Trebuchet MS"/>
              </a:rPr>
              <a:t>lines </a:t>
            </a:r>
            <a:r>
              <a:rPr lang="en-US" sz="2000" b="1" spc="-5" dirty="0" smtClean="0">
                <a:latin typeface="Trebuchet MS"/>
                <a:cs typeface="Trebuchet MS"/>
              </a:rPr>
              <a:t>of</a:t>
            </a:r>
            <a:r>
              <a:rPr lang="en-US" sz="2000" b="1" spc="-45" dirty="0" smtClean="0">
                <a:latin typeface="Trebuchet MS"/>
                <a:cs typeface="Trebuchet MS"/>
              </a:rPr>
              <a:t> </a:t>
            </a:r>
            <a:r>
              <a:rPr lang="en-US" sz="2000" b="1" spc="-5" dirty="0" smtClean="0">
                <a:latin typeface="Trebuchet MS"/>
                <a:cs typeface="Trebuchet MS"/>
              </a:rPr>
              <a:t>code.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/>
              <a:t>A function </a:t>
            </a:r>
            <a:r>
              <a:rPr lang="en-US" sz="2000" b="1" dirty="0"/>
              <a:t>declaration</a:t>
            </a:r>
            <a:r>
              <a:rPr lang="en-US" sz="2000" dirty="0"/>
              <a:t> tells the compiler about a </a:t>
            </a:r>
            <a:r>
              <a:rPr lang="en-US" sz="2000" dirty="0" smtClean="0"/>
              <a:t>function's </a:t>
            </a:r>
            <a:r>
              <a:rPr lang="en-US" sz="2000" dirty="0"/>
              <a:t>name, return type, and parameters. </a:t>
            </a:r>
            <a:endParaRPr lang="en-US" sz="2000" dirty="0" smtClean="0"/>
          </a:p>
          <a:p>
            <a:pPr marL="722313" lvl="1" indent="-342900"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 err="1" smtClean="0"/>
              <a:t>Data_type</a:t>
            </a:r>
            <a:r>
              <a:rPr lang="en-US" sz="2000" dirty="0" smtClean="0"/>
              <a:t> </a:t>
            </a:r>
            <a:r>
              <a:rPr lang="en-US" sz="2000" dirty="0" err="1" smtClean="0"/>
              <a:t>Func_name</a:t>
            </a:r>
            <a:r>
              <a:rPr lang="en-US" sz="2000" dirty="0" smtClean="0"/>
              <a:t>(</a:t>
            </a:r>
            <a:r>
              <a:rPr lang="en-US" sz="2000" b="1" dirty="0" smtClean="0"/>
              <a:t>Argument list</a:t>
            </a:r>
            <a:r>
              <a:rPr lang="en-US" sz="2000" dirty="0" smtClean="0"/>
              <a:t>)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 smtClean="0"/>
              <a:t>A </a:t>
            </a:r>
            <a:r>
              <a:rPr lang="en-US" sz="2000" dirty="0"/>
              <a:t>function </a:t>
            </a:r>
            <a:r>
              <a:rPr lang="en-US" sz="2000" b="1" dirty="0" smtClean="0"/>
              <a:t>definition </a:t>
            </a:r>
            <a:r>
              <a:rPr lang="en-US" sz="2000" dirty="0" smtClean="0"/>
              <a:t>provides </a:t>
            </a:r>
            <a:r>
              <a:rPr lang="en-US" sz="2000" dirty="0"/>
              <a:t>the actual body of the function</a:t>
            </a:r>
            <a:r>
              <a:rPr lang="en-US" sz="2000" dirty="0" smtClean="0"/>
              <a:t>.</a:t>
            </a:r>
          </a:p>
          <a:p>
            <a:pPr marL="722313" lvl="1" indent="-342900"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rebuchet MS"/>
                <a:cs typeface="Trebuchet MS"/>
              </a:rPr>
              <a:t>Data type </a:t>
            </a:r>
            <a:r>
              <a:rPr lang="en-US" sz="2000" dirty="0" err="1" smtClean="0">
                <a:latin typeface="Trebuchet MS"/>
                <a:cs typeface="Trebuchet MS"/>
              </a:rPr>
              <a:t>func_name</a:t>
            </a:r>
            <a:r>
              <a:rPr lang="en-US" sz="2000" dirty="0" smtClean="0">
                <a:latin typeface="Trebuchet MS"/>
                <a:cs typeface="Trebuchet MS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rebuchet MS"/>
                <a:cs typeface="Trebuchet MS"/>
              </a:rPr>
              <a:t>{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rebuchet MS"/>
                <a:cs typeface="Trebuchet MS"/>
              </a:rPr>
              <a:t>//Body of function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dirty="0">
                <a:latin typeface="Trebuchet MS"/>
                <a:cs typeface="Trebuchet MS"/>
              </a:rPr>
              <a:t>}</a:t>
            </a:r>
            <a:endParaRPr lang="en-US" sz="20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Structure Revisited </a:t>
            </a:r>
          </a:p>
          <a:p>
            <a:pPr lvl="1" eaLnBrk="1" hangingPunct="1"/>
            <a:r>
              <a:rPr lang="en-US" dirty="0" smtClean="0"/>
              <a:t>Introduction to Classes</a:t>
            </a:r>
          </a:p>
          <a:p>
            <a:pPr lvl="2" eaLnBrk="1" hangingPunct="1"/>
            <a:r>
              <a:rPr lang="en-US" dirty="0" smtClean="0"/>
              <a:t>Specify a Class</a:t>
            </a:r>
          </a:p>
          <a:p>
            <a:pPr lvl="2" eaLnBrk="1" hangingPunct="1"/>
            <a:r>
              <a:rPr lang="en-US" dirty="0" smtClean="0"/>
              <a:t>Defining member functions</a:t>
            </a:r>
          </a:p>
          <a:p>
            <a:pPr lvl="1" eaLnBrk="1" hangingPunct="1"/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Private Member functions</a:t>
            </a:r>
          </a:p>
          <a:p>
            <a:pPr lvl="1" eaLnBrk="1" hangingPunct="1"/>
            <a:r>
              <a:rPr lang="en-US" dirty="0" smtClean="0"/>
              <a:t>Array within a class</a:t>
            </a:r>
          </a:p>
          <a:p>
            <a:pPr lvl="1" eaLnBrk="1" hangingPunct="1"/>
            <a:r>
              <a:rPr lang="en-US" dirty="0" smtClean="0"/>
              <a:t>Memory allocation of an object</a:t>
            </a:r>
          </a:p>
          <a:p>
            <a:pPr eaLnBrk="1" hangingPunct="1"/>
            <a:r>
              <a:rPr lang="en-US" dirty="0"/>
              <a:t>Object as function argument</a:t>
            </a:r>
          </a:p>
          <a:p>
            <a:pPr eaLnBrk="1" hangingPunct="1"/>
            <a:r>
              <a:rPr lang="en-US" dirty="0"/>
              <a:t>Static Data Members &amp; functions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Class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Class</a:t>
            </a:r>
            <a:r>
              <a:rPr lang="en-US" smtClean="0"/>
              <a:t> is a user define data type.</a:t>
            </a:r>
          </a:p>
          <a:p>
            <a:pPr eaLnBrk="1" hangingPunct="1"/>
            <a:r>
              <a:rPr lang="en-US" b="1" smtClean="0"/>
              <a:t>Class</a:t>
            </a:r>
            <a:r>
              <a:rPr lang="en-US" smtClean="0"/>
              <a:t> is a collection of data member and member function.</a:t>
            </a:r>
          </a:p>
          <a:p>
            <a:pPr eaLnBrk="1" hangingPunct="1"/>
            <a:endParaRPr lang="en-US" smtClean="0"/>
          </a:p>
        </p:txBody>
      </p:sp>
      <p:sp>
        <p:nvSpPr>
          <p:cNvPr id="8196" name="AutoShape 2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197" name="AutoShape 4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pic>
        <p:nvPicPr>
          <p:cNvPr id="8198" name="Picture 8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715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Specify a class</a:t>
            </a:r>
          </a:p>
        </p:txBody>
      </p:sp>
      <p:pic>
        <p:nvPicPr>
          <p:cNvPr id="9219" name="Picture 2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member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2860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667000" y="2438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Member function Definition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962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Inside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038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Outside Class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8768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 rot="5400000">
            <a:off x="2362200" y="32004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Cont…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 smtClean="0"/>
              <a:t>Inside Class definition</a:t>
            </a:r>
          </a:p>
        </p:txBody>
      </p:sp>
      <p:sp>
        <p:nvSpPr>
          <p:cNvPr id="11268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>
                <a:solidFill>
                  <a:schemeClr val="accent1"/>
                </a:solidFill>
              </a:rPr>
              <a:t>Class</a:t>
            </a:r>
            <a:r>
              <a:rPr lang="en-US" smtClean="0"/>
              <a:t> class_name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…….. ……. ………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solidFill>
                  <a:schemeClr val="accent1"/>
                </a:solidFill>
              </a:rPr>
              <a:t>public: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solidFill>
                  <a:schemeClr val="accent1"/>
                </a:solidFill>
              </a:rPr>
              <a:t>return_type</a:t>
            </a:r>
            <a:r>
              <a:rPr lang="en-US" smtClean="0"/>
              <a:t>  funct_name(arg_list)//Function Definition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Cont…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 smtClean="0"/>
              <a:t>Outside Class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…….. ……. ………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solidFill>
                  <a:schemeClr val="accent1"/>
                </a:solidFill>
              </a:rPr>
              <a:t>return_type</a:t>
            </a:r>
            <a:r>
              <a:rPr lang="en-US" dirty="0" smtClean="0"/>
              <a:t>  </a:t>
            </a:r>
            <a:r>
              <a:rPr lang="en-US" dirty="0" err="1" smtClean="0"/>
              <a:t>funct_name</a:t>
            </a:r>
            <a:r>
              <a:rPr lang="en-US" dirty="0" smtClean="0"/>
              <a:t>(</a:t>
            </a:r>
            <a:r>
              <a:rPr lang="en-US" dirty="0" err="1" smtClean="0"/>
              <a:t>arg_list</a:t>
            </a:r>
            <a:r>
              <a:rPr lang="en-US" dirty="0" smtClean="0"/>
              <a:t>); //Function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solidFill>
                  <a:schemeClr val="accent1"/>
                </a:solidFill>
              </a:rPr>
              <a:t>return_type</a:t>
            </a:r>
            <a:r>
              <a:rPr lang="en-US" dirty="0" smtClean="0"/>
              <a:t>  class _name :: </a:t>
            </a:r>
            <a:r>
              <a:rPr lang="en-US" dirty="0" err="1" smtClean="0"/>
              <a:t>funct_name</a:t>
            </a:r>
            <a:r>
              <a:rPr lang="en-US" dirty="0" smtClean="0"/>
              <a:t>(</a:t>
            </a:r>
            <a:r>
              <a:rPr lang="en-US" dirty="0" err="1" smtClean="0"/>
              <a:t>arg_list</a:t>
            </a:r>
            <a:r>
              <a:rPr lang="en-US" dirty="0" smtClean="0"/>
              <a:t>) //Function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Cont…</a:t>
            </a:r>
          </a:p>
        </p:txBody>
      </p:sp>
      <p:sp>
        <p:nvSpPr>
          <p:cNvPr id="13315" name="Text Placeholder 10"/>
          <p:cNvSpPr>
            <a:spLocks noGrp="1"/>
          </p:cNvSpPr>
          <p:nvPr>
            <p:ph type="body" idx="1"/>
          </p:nvPr>
        </p:nvSpPr>
        <p:spPr>
          <a:xfrm>
            <a:off x="0" y="1855788"/>
            <a:ext cx="4800600" cy="658812"/>
          </a:xfrm>
        </p:spPr>
        <p:txBody>
          <a:bodyPr/>
          <a:lstStyle/>
          <a:p>
            <a:pPr eaLnBrk="1" hangingPunct="1"/>
            <a:r>
              <a:rPr lang="en-US" smtClean="0"/>
              <a:t>Example Inside class definition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645025" y="2057400"/>
            <a:ext cx="4498975" cy="654050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Example Outside class definition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3200"/>
            <a:ext cx="3810000" cy="3459163"/>
          </a:xfrm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03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8"/>
          </a:xfrm>
        </p:spPr>
        <p:txBody>
          <a:bodyPr/>
          <a:lstStyle/>
          <a:p>
            <a:pPr eaLnBrk="1" hangingPunct="1"/>
            <a:r>
              <a:rPr lang="en-US" b="1" smtClean="0"/>
              <a:t>Object</a:t>
            </a:r>
            <a:r>
              <a:rPr lang="en-US" smtClean="0"/>
              <a:t> is a </a:t>
            </a:r>
            <a:r>
              <a:rPr lang="en-US" b="1" smtClean="0"/>
              <a:t>class</a:t>
            </a:r>
            <a:r>
              <a:rPr lang="en-US" smtClean="0"/>
              <a:t> type variable. </a:t>
            </a:r>
          </a:p>
          <a:p>
            <a:pPr eaLnBrk="1" hangingPunct="1"/>
            <a:r>
              <a:rPr lang="en-US" b="1" smtClean="0"/>
              <a:t>Objects</a:t>
            </a:r>
            <a:r>
              <a:rPr lang="en-US" smtClean="0"/>
              <a:t> are also called instance of the </a:t>
            </a:r>
            <a:r>
              <a:rPr lang="en-US" b="1" smtClean="0"/>
              <a:t>class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Each </a:t>
            </a:r>
            <a:r>
              <a:rPr lang="en-US" b="1" smtClean="0"/>
              <a:t>object</a:t>
            </a:r>
            <a:r>
              <a:rPr lang="en-US" smtClean="0"/>
              <a:t> contains all members(variables and functions) declared in the </a:t>
            </a:r>
            <a:r>
              <a:rPr lang="en-US" b="1" smtClean="0"/>
              <a:t>class</a:t>
            </a:r>
            <a:r>
              <a:rPr lang="en-US" smtClean="0"/>
              <a:t>.</a:t>
            </a:r>
          </a:p>
        </p:txBody>
      </p:sp>
      <p:pic>
        <p:nvPicPr>
          <p:cNvPr id="14340" name="Picture 2" descr="Image result for object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Object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Syntax: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Example:</a:t>
            </a:r>
          </a:p>
          <a:p>
            <a:pPr eaLnBrk="1" hangingPunct="1"/>
            <a:endParaRPr lang="en-US" b="1" smtClean="0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Class_name Object_name;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1054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cube cu;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86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Comparison between Class and Structure</a:t>
            </a:r>
            <a:endParaRPr lang="en-US" dirty="0"/>
          </a:p>
        </p:txBody>
      </p:sp>
      <p:sp>
        <p:nvSpPr>
          <p:cNvPr id="16387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r>
              <a:rPr lang="en-US" smtClean="0"/>
              <a:t>Class</a:t>
            </a:r>
          </a:p>
        </p:txBody>
      </p:sp>
      <p:sp>
        <p:nvSpPr>
          <p:cNvPr id="16388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5025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 smtClean="0"/>
              <a:t>Structure</a:t>
            </a:r>
          </a:p>
        </p:txBody>
      </p:sp>
      <p:sp>
        <p:nvSpPr>
          <p:cNvPr id="16389" name="Content Placeholder 8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6513"/>
          </a:xfrm>
        </p:spPr>
        <p:txBody>
          <a:bodyPr/>
          <a:lstStyle/>
          <a:p>
            <a:pPr eaLnBrk="1" hangingPunct="1"/>
            <a:r>
              <a:rPr lang="en-US" dirty="0" smtClean="0"/>
              <a:t>Keyword </a:t>
            </a:r>
            <a:r>
              <a:rPr lang="en-US" b="1" dirty="0" smtClean="0"/>
              <a:t>Class </a:t>
            </a:r>
            <a:r>
              <a:rPr lang="en-US" dirty="0" smtClean="0"/>
              <a:t>is used</a:t>
            </a:r>
          </a:p>
          <a:p>
            <a:pPr eaLnBrk="1" hangingPunct="1"/>
            <a:r>
              <a:rPr lang="en-US" dirty="0" smtClean="0"/>
              <a:t>Members of a class are private by default .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16390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6513"/>
          </a:xfrm>
        </p:spPr>
        <p:txBody>
          <a:bodyPr/>
          <a:lstStyle/>
          <a:p>
            <a:pPr eaLnBrk="1" hangingPunct="1"/>
            <a:r>
              <a:rPr lang="en-US" dirty="0" smtClean="0"/>
              <a:t>Keyword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is used</a:t>
            </a:r>
          </a:p>
          <a:p>
            <a:pPr eaLnBrk="1" hangingPunct="1"/>
            <a:r>
              <a:rPr lang="en-US" dirty="0" smtClean="0"/>
              <a:t>members of structure are public by default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C++ all functions must be declared before they are used.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is accomplished using function prototype. </a:t>
            </a:r>
            <a:endParaRPr lang="en-US" sz="1800" dirty="0" smtClean="0"/>
          </a:p>
          <a:p>
            <a:r>
              <a:rPr lang="en-US" sz="1800" dirty="0" smtClean="0"/>
              <a:t>Prototypes </a:t>
            </a:r>
            <a:r>
              <a:rPr lang="en-US" sz="1800" dirty="0"/>
              <a:t>enable complier to provide stronger type checking. When prototype is used, the compiler can find and report any illegal type conversions between the type of arguments used to call a function and the type definition of its parameters.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can also find the difference between the no of arguments used to call a function and the number of parameters in the function. </a:t>
            </a:r>
            <a:endParaRPr lang="en-US" sz="1800" dirty="0" smtClean="0"/>
          </a:p>
          <a:p>
            <a:r>
              <a:rPr lang="en-US" sz="1800" dirty="0" smtClean="0"/>
              <a:t>Thus </a:t>
            </a:r>
            <a:r>
              <a:rPr lang="en-US" sz="1800" dirty="0"/>
              <a:t>function prototypes help us trap bugs before they occur.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addition, they help verify that your program is working correctly by not allowing functions to be called with mismatched arguments.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Specifiers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Access</a:t>
            </a:r>
            <a:r>
              <a:rPr lang="en-US" smtClean="0"/>
              <a:t> </a:t>
            </a:r>
            <a:r>
              <a:rPr lang="en-US" b="1" smtClean="0"/>
              <a:t>specifiers</a:t>
            </a:r>
            <a:r>
              <a:rPr lang="en-US" smtClean="0"/>
              <a:t> are keywords in object-oriented languages that set the accessibility of classes, methods, and other members.</a:t>
            </a:r>
          </a:p>
          <a:p>
            <a:pPr eaLnBrk="1" hangingPunct="1"/>
            <a:r>
              <a:rPr lang="en-US" smtClean="0"/>
              <a:t> </a:t>
            </a:r>
          </a:p>
        </p:txBody>
      </p:sp>
      <p:pic>
        <p:nvPicPr>
          <p:cNvPr id="17412" name="Picture 2" descr="Image result for use of private member function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46425"/>
            <a:ext cx="57912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Access Specifiers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9725"/>
          <a:ext cx="8458200" cy="48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</a:t>
                      </a:r>
                      <a:r>
                        <a:rPr lang="en-US" sz="1800" baseline="0" dirty="0" smtClean="0"/>
                        <a:t> Specifiers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15800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public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is accessible from anywhere outside the class but within a program. </a:t>
                      </a:r>
                    </a:p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set and get the value of public variables without any member function.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private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cannot be accessed, or even viewed from outside the class.</a:t>
                      </a:r>
                    </a:p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the class and friend functions can access private members.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protected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is very similar to a private member but it provided one additional benefit that they can be accessed in  derived classes.</a:t>
                      </a:r>
                      <a:endParaRPr lang="en-US" sz="1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18452" name="AutoShape 2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3" name="AutoShape 4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4" name="AutoShape 6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access specifier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EFF33-2BAB-43D6-B3AE-A6D7FB63FDD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member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functions can only be called from within public member functions.</a:t>
            </a:r>
          </a:p>
          <a:p>
            <a:pPr eaLnBrk="1" hangingPunct="1"/>
            <a:r>
              <a:rPr lang="en-US" smtClean="0"/>
              <a:t>Even an object cannot invoke them using dot(.) operator.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Program on Private member functions</a:t>
            </a:r>
            <a:endParaRPr lang="en-US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" y="1981200"/>
            <a:ext cx="4572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#include &lt;iostream&gt;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using namespace std;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class student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   int marks;</a:t>
            </a:r>
          </a:p>
          <a:p>
            <a:r>
              <a:rPr lang="en-US">
                <a:latin typeface="Constantia" pitchFamily="18" charset="0"/>
              </a:rPr>
              <a:t>    void getvalue()</a:t>
            </a:r>
          </a:p>
          <a:p>
            <a:r>
              <a:rPr lang="en-US">
                <a:latin typeface="Constantia" pitchFamily="18" charset="0"/>
              </a:rPr>
              <a:t>     {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        cout&lt;&lt;"enter marks";</a:t>
            </a:r>
          </a:p>
          <a:p>
            <a:r>
              <a:rPr lang="en-US">
                <a:latin typeface="Constantia" pitchFamily="18" charset="0"/>
              </a:rPr>
              <a:t>         cin&gt;&gt;marks;</a:t>
            </a:r>
          </a:p>
          <a:p>
            <a:r>
              <a:rPr lang="en-US">
                <a:latin typeface="Constantia" pitchFamily="18" charset="0"/>
              </a:rPr>
              <a:t>     }</a:t>
            </a:r>
          </a:p>
          <a:p>
            <a:r>
              <a:rPr lang="en-US">
                <a:latin typeface="Constantia" pitchFamily="18" charset="0"/>
              </a:rPr>
              <a:t>public:</a:t>
            </a:r>
          </a:p>
          <a:p>
            <a:r>
              <a:rPr lang="en-US">
                <a:latin typeface="Constantia" pitchFamily="18" charset="0"/>
              </a:rPr>
              <a:t>    void display();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};</a:t>
            </a:r>
          </a:p>
          <a:p>
            <a:endParaRPr lang="en-US">
              <a:latin typeface="Constantia" pitchFamily="18" charset="0"/>
            </a:endParaRPr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4343400" y="2133600"/>
            <a:ext cx="457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 </a:t>
            </a:r>
          </a:p>
          <a:p>
            <a:r>
              <a:rPr lang="en-US">
                <a:latin typeface="Constantia" pitchFamily="18" charset="0"/>
              </a:rPr>
              <a:t>void student :: display()</a:t>
            </a:r>
          </a:p>
          <a:p>
            <a:r>
              <a:rPr lang="en-US">
                <a:latin typeface="Constantia" pitchFamily="18" charset="0"/>
              </a:rPr>
              <a:t> {</a:t>
            </a:r>
          </a:p>
          <a:p>
            <a:r>
              <a:rPr lang="en-US">
                <a:latin typeface="Constantia" pitchFamily="18" charset="0"/>
              </a:rPr>
              <a:t>   getvalue();</a:t>
            </a:r>
          </a:p>
          <a:p>
            <a:r>
              <a:rPr lang="en-US">
                <a:latin typeface="Constantia" pitchFamily="18" charset="0"/>
              </a:rPr>
              <a:t>      cout&lt;&lt;"\nMarks are "&lt;&lt;marks;</a:t>
            </a:r>
          </a:p>
          <a:p>
            <a:r>
              <a:rPr lang="en-US">
                <a:latin typeface="Constantia" pitchFamily="18" charset="0"/>
              </a:rPr>
              <a:t> }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int main()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student stu_obj;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stu_obj.display();</a:t>
            </a:r>
          </a:p>
          <a:p>
            <a:r>
              <a:rPr lang="en-US">
                <a:latin typeface="Constantia" pitchFamily="18" charset="0"/>
              </a:rPr>
              <a:t>    return 0;</a:t>
            </a:r>
          </a:p>
          <a:p>
            <a:r>
              <a:rPr lang="en-US">
                <a:latin typeface="Constantia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within a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we are having an array variable defined with in the class this is known as array within the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Array of Objects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half" idx="1"/>
          </p:nvPr>
        </p:nvSpPr>
        <p:spPr>
          <a:xfrm>
            <a:off x="0" y="1920875"/>
            <a:ext cx="4648200" cy="4433888"/>
          </a:xfrm>
        </p:spPr>
        <p:txBody>
          <a:bodyPr/>
          <a:lstStyle/>
          <a:p>
            <a:pPr eaLnBrk="1" hangingPunct="1"/>
            <a:r>
              <a:rPr lang="en-US" smtClean="0"/>
              <a:t>An array of objects is a collection of objects of same class type that are stored in a contiguous memory location.</a:t>
            </a:r>
          </a:p>
          <a:p>
            <a:pPr eaLnBrk="1" hangingPunct="1"/>
            <a:r>
              <a:rPr lang="en-US" b="1" smtClean="0"/>
              <a:t>Syntax: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smtClean="0"/>
              <a:t>Class_name obj_name[size];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5" name="Picture 2" descr="Image result for Array within a class image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828800"/>
            <a:ext cx="4621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Program on array of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4572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using namespace std;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class person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char name[10];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public: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name";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cin</a:t>
            </a:r>
            <a:r>
              <a:rPr lang="en-US" dirty="0"/>
              <a:t>&gt;&gt;name;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1779588"/>
            <a:ext cx="32004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display()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 Name"&lt;&lt;name;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};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person p1[10];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j=0;j&lt;=3;j++)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p1[j].display();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as function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419600" cy="4389437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objects of a class can be passed as arguments to member functions as well as nonmember functions either by value or by reference.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When an object is passed by value: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copy of the actual object is created inside the function. This copy is destroyed when the function terminates.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Moreover, any changes made to the copy of the object inside the function are not reflected in the actual object.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When an object pass by reference: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only a reference to that object (not the entire object) is passed to the function.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Thus, the changes made to the object within the function are also reflected in the actual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1" y="2286000"/>
            <a:ext cx="355415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Cont..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Whenever an object of a class is passed to a member function of the same class, its data members can be accessed inside the function using the object name and the dot operator. </a:t>
            </a:r>
          </a:p>
          <a:p>
            <a:pPr eaLnBrk="1" hangingPunct="1"/>
            <a:r>
              <a:rPr lang="en-US" smtClean="0"/>
              <a:t>However, the data members of the calling object can be directly accessed inside the function without using the object name and the dot operator.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 </a:t>
            </a:r>
            <a:r>
              <a:rPr lang="en-US" b="1" dirty="0"/>
              <a:t>declaration</a:t>
            </a:r>
            <a:r>
              <a:rPr lang="en-US" dirty="0"/>
              <a:t> tells the compiler about a function name and how to call the function. </a:t>
            </a:r>
            <a:endParaRPr lang="en-US" dirty="0" smtClean="0"/>
          </a:p>
          <a:p>
            <a:r>
              <a:rPr lang="en-US" dirty="0" smtClean="0"/>
              <a:t>Syntax :</a:t>
            </a:r>
          </a:p>
          <a:p>
            <a:pPr lvl="1"/>
            <a:r>
              <a:rPr lang="en-US" b="1" dirty="0" err="1" smtClean="0"/>
              <a:t>return_type</a:t>
            </a:r>
            <a:r>
              <a:rPr lang="en-US" b="1" dirty="0" smtClean="0"/>
              <a:t> </a:t>
            </a:r>
            <a:r>
              <a:rPr lang="en-US" b="1" dirty="0" err="1"/>
              <a:t>function_name</a:t>
            </a:r>
            <a:r>
              <a:rPr lang="en-US" b="1" dirty="0"/>
              <a:t>( parameter list 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Note :</a:t>
            </a:r>
            <a:r>
              <a:rPr lang="en-US" i="1" dirty="0" smtClean="0"/>
              <a:t> Parameter List is optional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 to pass object as argument</a:t>
            </a:r>
            <a:endParaRPr lang="en-US" dirty="0"/>
          </a:p>
        </p:txBody>
      </p:sp>
      <p:pic>
        <p:nvPicPr>
          <p:cNvPr id="29699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3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on Object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505200" cy="4008437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using namespace std;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getdata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   void value(</a:t>
            </a:r>
            <a:r>
              <a:rPr lang="en-US" dirty="0" err="1" smtClean="0"/>
              <a:t>getdata</a:t>
            </a:r>
            <a:r>
              <a:rPr lang="en-US" dirty="0" smtClean="0"/>
              <a:t> </a:t>
            </a:r>
            <a:r>
              <a:rPr lang="en-US" dirty="0" err="1" smtClean="0"/>
              <a:t>data,getdata</a:t>
            </a:r>
            <a:r>
              <a:rPr lang="en-US" dirty="0" smtClean="0"/>
              <a:t> data1)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   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    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            c=data.a+data1.b;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 Sum is"&lt;&lt;c;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 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/>
              <a:t> 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2057400"/>
            <a:ext cx="4572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</a:t>
            </a:r>
            <a:r>
              <a:rPr lang="en-US" dirty="0" err="1"/>
              <a:t>getdata</a:t>
            </a:r>
            <a:r>
              <a:rPr lang="en-US" dirty="0"/>
              <a:t> data2,data3;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data2.value(data2,data3);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Object</a:t>
            </a:r>
          </a:p>
        </p:txBody>
      </p:sp>
      <p:pic>
        <p:nvPicPr>
          <p:cNvPr id="31747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5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smtClean="0"/>
              <a:t>Program on returning object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1779588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add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 int a,b,c;</a:t>
            </a:r>
          </a:p>
          <a:p>
            <a:r>
              <a:rPr lang="en-US"/>
              <a:t> public:</a:t>
            </a:r>
          </a:p>
          <a:p>
            <a:r>
              <a:rPr lang="en-US"/>
              <a:t>void getdata()</a:t>
            </a:r>
          </a:p>
          <a:p>
            <a:r>
              <a:rPr lang="en-US"/>
              <a:t>{</a:t>
            </a:r>
          </a:p>
          <a:p>
            <a:r>
              <a:rPr lang="en-US"/>
              <a:t>    cout&lt;&lt;"enter 1st value"&lt;&lt;endl;</a:t>
            </a:r>
          </a:p>
          <a:p>
            <a:r>
              <a:rPr lang="en-US"/>
              <a:t>    cin&gt;&gt;a;</a:t>
            </a:r>
          </a:p>
          <a:p>
            <a:r>
              <a:rPr lang="en-US"/>
              <a:t>    cout&lt;&lt;"enter 2nd value"&lt;&lt;endl;</a:t>
            </a:r>
          </a:p>
          <a:p>
            <a:r>
              <a:rPr lang="en-US"/>
              <a:t>    cin&gt;&gt;b;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0" y="1503363"/>
            <a:ext cx="4572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add sum(add a1,add a2)</a:t>
            </a:r>
          </a:p>
          <a:p>
            <a:r>
              <a:rPr lang="en-US"/>
              <a:t>    {</a:t>
            </a:r>
          </a:p>
          <a:p>
            <a:r>
              <a:rPr lang="en-US"/>
              <a:t>        add a3;</a:t>
            </a:r>
          </a:p>
          <a:p>
            <a:r>
              <a:rPr lang="en-US"/>
              <a:t>        a3.c=a1.a+a1.b;</a:t>
            </a:r>
          </a:p>
          <a:p>
            <a:r>
              <a:rPr lang="en-US"/>
              <a:t>        return a3;</a:t>
            </a:r>
          </a:p>
          <a:p>
            <a:r>
              <a:rPr lang="en-US"/>
              <a:t>}</a:t>
            </a:r>
          </a:p>
          <a:p>
            <a:r>
              <a:rPr lang="en-US"/>
              <a:t>    void show()</a:t>
            </a:r>
          </a:p>
          <a:p>
            <a:r>
              <a:rPr lang="en-US"/>
              <a:t>    {</a:t>
            </a:r>
          </a:p>
          <a:p>
            <a:r>
              <a:rPr lang="en-US"/>
              <a:t> cout&lt;&lt;"\n Sum is"&lt;&lt;c;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add d;</a:t>
            </a:r>
          </a:p>
          <a:p>
            <a:r>
              <a:rPr lang="en-US"/>
              <a:t>    d.getdata();</a:t>
            </a:r>
          </a:p>
          <a:p>
            <a:r>
              <a:rPr lang="en-US"/>
              <a:t>    d=d.sum(d,d);</a:t>
            </a:r>
          </a:p>
          <a:p>
            <a:r>
              <a:rPr lang="en-US"/>
              <a:t>    d.show();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C++ friend functions are special functions which can access the private members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declaration of friend function should be made inside the body of class starting with keyword friend.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Friend function is used when we need to operate on data of two or more objects of same or different classes.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 Friend of the class can be member of some other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 smtClean="0"/>
              <a:t>Friend functions are not member functions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can't be called using object like other member function.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is called like normal functions.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Private member can be accessed inside friend function using object name and dot(.) operator.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 take multiple objects as parameter as required.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should be declared in all the classes whose objects are sent as parameter.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 be declared or defined in private, public or protected section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9144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Program on friend function</a:t>
            </a: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04800" y="1225550"/>
            <a:ext cx="4191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add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friend void display(add);</a:t>
            </a:r>
          </a:p>
          <a:p>
            <a:r>
              <a:rPr lang="en-US" dirty="0"/>
              <a:t> public:</a:t>
            </a:r>
          </a:p>
          <a:p>
            <a:r>
              <a:rPr lang="en-US" dirty="0"/>
              <a:t>    void </a:t>
            </a: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r>
              <a:rPr lang="en-US" dirty="0"/>
              <a:t>     {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&lt;&lt;"Enter first number"&lt;&lt;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</a:t>
            </a:r>
            <a:r>
              <a:rPr lang="en-US" dirty="0" err="1"/>
              <a:t>cin</a:t>
            </a:r>
            <a:r>
              <a:rPr lang="en-US" dirty="0"/>
              <a:t>&gt;&gt;a;</a:t>
            </a:r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&lt;&lt;"Enter second number"&lt;&lt;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</a:t>
            </a:r>
            <a:r>
              <a:rPr lang="en-US" dirty="0" err="1"/>
              <a:t>cin</a:t>
            </a:r>
            <a:r>
              <a:rPr lang="en-US" dirty="0"/>
              <a:t>&gt;&gt;b;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962400" y="14478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void display(add ad)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ad.c</a:t>
            </a:r>
            <a:r>
              <a:rPr lang="en-US" dirty="0"/>
              <a:t>=</a:t>
            </a:r>
            <a:r>
              <a:rPr lang="en-US" dirty="0" err="1"/>
              <a:t>ad.a+ad.b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&lt;&lt;"sum is"&lt;&lt;</a:t>
            </a:r>
            <a:r>
              <a:rPr lang="en-US" dirty="0" err="1"/>
              <a:t>ad.c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add </a:t>
            </a:r>
            <a:r>
              <a:rPr lang="en-US" dirty="0" err="1"/>
              <a:t>aa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aa.getdata</a:t>
            </a:r>
            <a:r>
              <a:rPr lang="en-US" dirty="0"/>
              <a:t>();</a:t>
            </a:r>
          </a:p>
          <a:p>
            <a:r>
              <a:rPr lang="en-US" dirty="0"/>
              <a:t>    display(</a:t>
            </a:r>
            <a:r>
              <a:rPr lang="en-US" dirty="0" err="1"/>
              <a:t>aa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Friend Classes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friend class can access private and protected members of other class in which it is declared as friend. </a:t>
            </a:r>
          </a:p>
          <a:p>
            <a:r>
              <a:rPr lang="en-US" smtClean="0"/>
              <a:t>It is sometimes useful to allow a particular class to access private members of other class. </a:t>
            </a:r>
          </a:p>
          <a:p>
            <a:r>
              <a:rPr lang="en-US" smtClean="0"/>
              <a:t> Friendship is not mutual. If a class A is friend of B, then B doesn’t become friend of A automatically.</a:t>
            </a:r>
          </a:p>
          <a:p>
            <a:r>
              <a:rPr lang="en-US" smtClean="0"/>
              <a:t> Friendship is not inherited.</a:t>
            </a: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Program on Friend Classes</a:t>
            </a:r>
            <a:endParaRPr lang="en-US" dirty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33400" y="21336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 {</a:t>
            </a:r>
          </a:p>
          <a:p>
            <a:r>
              <a:rPr lang="en-US"/>
              <a:t>    int a;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getvalue()</a:t>
            </a:r>
          </a:p>
          <a:p>
            <a:r>
              <a:rPr lang="en-US"/>
              <a:t>     {</a:t>
            </a:r>
          </a:p>
          <a:p>
            <a:r>
              <a:rPr lang="en-US"/>
              <a:t>         cout&lt;&lt;"Enter a value";</a:t>
            </a:r>
          </a:p>
          <a:p>
            <a:r>
              <a:rPr lang="en-US"/>
              <a:t>         cin&gt;&gt;a;</a:t>
            </a:r>
          </a:p>
          <a:p>
            <a:endParaRPr lang="en-US"/>
          </a:p>
          <a:p>
            <a:r>
              <a:rPr lang="en-US"/>
              <a:t>     }</a:t>
            </a:r>
          </a:p>
          <a:p>
            <a:r>
              <a:rPr lang="en-US"/>
              <a:t>    friend class B;     // Friend Class</a:t>
            </a:r>
          </a:p>
          <a:p>
            <a:r>
              <a:rPr lang="en-US"/>
              <a:t>};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038600" y="1828800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class B {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show_value(A x) {</a:t>
            </a:r>
          </a:p>
          <a:p>
            <a:r>
              <a:rPr lang="en-US"/>
              <a:t>        cout &lt;&lt;endl &lt;&lt; "Accessing the value of friend" &lt;&lt;x.a;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</a:t>
            </a:r>
          </a:p>
          <a:p>
            <a:r>
              <a:rPr lang="en-US"/>
              <a:t>{</a:t>
            </a:r>
          </a:p>
          <a:p>
            <a:r>
              <a:rPr lang="en-US"/>
              <a:t>   A a;</a:t>
            </a:r>
          </a:p>
          <a:p>
            <a:r>
              <a:rPr lang="en-US"/>
              <a:t>   B b;</a:t>
            </a:r>
          </a:p>
          <a:p>
            <a:r>
              <a:rPr lang="en-US"/>
              <a:t>   a.getvalue();</a:t>
            </a:r>
          </a:p>
          <a:p>
            <a:r>
              <a:rPr lang="en-US"/>
              <a:t>   b.show_value(a);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Data members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eaLnBrk="1" hangingPunct="1"/>
            <a:r>
              <a:rPr lang="en-US" smtClean="0"/>
              <a:t>We can define class members static using static key using </a:t>
            </a:r>
            <a:r>
              <a:rPr lang="en-US" b="1" smtClean="0"/>
              <a:t>static</a:t>
            </a:r>
            <a:r>
              <a:rPr lang="en-US" smtClean="0"/>
              <a:t> keyword.</a:t>
            </a:r>
          </a:p>
          <a:p>
            <a:pPr eaLnBrk="1" hangingPunct="1"/>
            <a:r>
              <a:rPr lang="en-US" smtClean="0"/>
              <a:t>When we declare a member of a class as static it means no matter how many objects of the class are created, there is only one copy of the static member.</a:t>
            </a:r>
          </a:p>
          <a:p>
            <a:pPr eaLnBrk="1" hangingPunct="1"/>
            <a:r>
              <a:rPr lang="en-US" smtClean="0"/>
              <a:t>A static member is shared by all objects of the class.</a:t>
            </a:r>
          </a:p>
          <a:p>
            <a:pPr eaLnBrk="1" hangingPunct="1"/>
            <a:r>
              <a:rPr lang="en-US" smtClean="0"/>
              <a:t>All static data is initialized to zero when the first object is created, if no other initialization is present.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09186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FUNCTION </a:t>
            </a:r>
            <a:r>
              <a:rPr sz="4800" dirty="0"/>
              <a:t>ARGUMENT</a:t>
            </a:r>
            <a:r>
              <a:rPr sz="4800" spc="-100" dirty="0"/>
              <a:t> </a:t>
            </a:r>
            <a:r>
              <a:rPr sz="4800" spc="-5" dirty="0"/>
              <a:t>TYPES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01091" y="2209800"/>
            <a:ext cx="6697345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001F5F"/>
                </a:solidFill>
                <a:latin typeface="Trebuchet MS"/>
                <a:cs typeface="Trebuchet MS"/>
              </a:rPr>
              <a:t>Actual</a:t>
            </a:r>
            <a:r>
              <a:rPr sz="2800" b="1" spc="-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rebuchet MS"/>
                <a:cs typeface="Trebuchet MS"/>
              </a:rPr>
              <a:t>Arguments:</a:t>
            </a:r>
            <a:endParaRPr sz="2800" dirty="0">
              <a:latin typeface="Trebuchet MS"/>
              <a:cs typeface="Trebuchet MS"/>
            </a:endParaRPr>
          </a:p>
          <a:p>
            <a:pPr marL="756285" marR="5080" lvl="1" indent="-286385">
              <a:lnSpc>
                <a:spcPct val="150000"/>
              </a:lnSpc>
              <a:spcBef>
                <a:spcPts val="105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b="1" dirty="0">
                <a:latin typeface="Trebuchet MS"/>
                <a:cs typeface="Trebuchet MS"/>
              </a:rPr>
              <a:t>The arguments </a:t>
            </a:r>
            <a:r>
              <a:rPr sz="2600" b="1" spc="-5" dirty="0">
                <a:latin typeface="Trebuchet MS"/>
                <a:cs typeface="Trebuchet MS"/>
              </a:rPr>
              <a:t>passed </a:t>
            </a:r>
            <a:r>
              <a:rPr sz="2600" b="1" dirty="0">
                <a:latin typeface="Trebuchet MS"/>
                <a:cs typeface="Trebuchet MS"/>
              </a:rPr>
              <a:t>during function  calling</a:t>
            </a:r>
            <a:r>
              <a:rPr sz="2600" b="1" spc="-110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time.</a:t>
            </a:r>
            <a:endParaRPr sz="26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25" dirty="0">
                <a:solidFill>
                  <a:srgbClr val="001F5F"/>
                </a:solidFill>
                <a:latin typeface="Trebuchet MS"/>
                <a:cs typeface="Trebuchet MS"/>
              </a:rPr>
              <a:t>Formal</a:t>
            </a:r>
            <a:r>
              <a:rPr sz="2800" b="1" spc="-22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rebuchet MS"/>
                <a:cs typeface="Trebuchet MS"/>
              </a:rPr>
              <a:t>Arguments:</a:t>
            </a:r>
            <a:endParaRPr sz="2800" dirty="0">
              <a:latin typeface="Trebuchet MS"/>
              <a:cs typeface="Trebuchet MS"/>
            </a:endParaRPr>
          </a:p>
          <a:p>
            <a:pPr marL="756285" marR="344805" lvl="1" indent="-286385">
              <a:lnSpc>
                <a:spcPct val="150100"/>
              </a:lnSpc>
              <a:spcBef>
                <a:spcPts val="10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b="1" dirty="0">
                <a:latin typeface="Trebuchet MS"/>
                <a:cs typeface="Trebuchet MS"/>
              </a:rPr>
              <a:t>The arguments specified </a:t>
            </a:r>
            <a:r>
              <a:rPr sz="2600" b="1" spc="-5" dirty="0">
                <a:latin typeface="Trebuchet MS"/>
                <a:cs typeface="Trebuchet MS"/>
              </a:rPr>
              <a:t>in</a:t>
            </a:r>
            <a:r>
              <a:rPr sz="2600" b="1" spc="-70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function  </a:t>
            </a:r>
            <a:r>
              <a:rPr sz="2600" b="1" dirty="0">
                <a:latin typeface="Trebuchet MS"/>
                <a:cs typeface="Trebuchet MS"/>
              </a:rPr>
              <a:t>definition.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can't put it in the class definition but it can be initialized outside the class as done in the following example by redeclaring the static variable, using the scope resolution operator </a:t>
            </a:r>
            <a:r>
              <a:rPr lang="en-US" b="1" smtClean="0"/>
              <a:t>::</a:t>
            </a:r>
            <a:r>
              <a:rPr lang="en-US" smtClean="0"/>
              <a:t> to identify which class it belongs to.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static member function can be called even if no objects of the class exist and the </a:t>
            </a:r>
            <a:r>
              <a:rPr lang="en-US" b="1" dirty="0" smtClean="0"/>
              <a:t>static</a:t>
            </a:r>
            <a:r>
              <a:rPr lang="en-US" dirty="0" smtClean="0"/>
              <a:t> functions are accessed using the class name and the scope resolution operator </a:t>
            </a:r>
            <a:r>
              <a:rPr lang="en-US" b="1" dirty="0" smtClean="0"/>
              <a:t>::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static member function can only access static data member, other static member functions and any other functions from outside the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Static member functions have a class scope and they do not have access to the </a:t>
            </a:r>
            <a:r>
              <a:rPr lang="en-US" b="1" dirty="0" smtClean="0"/>
              <a:t>this</a:t>
            </a:r>
            <a:r>
              <a:rPr lang="en-US" dirty="0" smtClean="0"/>
              <a:t> pointer of the class. You could use a static member function to determine whether some objects of the class have been created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Program on static member</a:t>
            </a:r>
            <a:endParaRPr lang="en-US" dirty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1828800"/>
            <a:ext cx="5715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r>
              <a:rPr lang="en-US"/>
              <a:t>using namespace std;</a:t>
            </a:r>
          </a:p>
          <a:p>
            <a:r>
              <a:rPr lang="en-US"/>
              <a:t>class student</a:t>
            </a:r>
          </a:p>
          <a:p>
            <a:r>
              <a:rPr lang="en-US"/>
              <a:t> {</a:t>
            </a:r>
          </a:p>
          <a:p>
            <a:r>
              <a:rPr lang="en-US"/>
              <a:t>     static int stnum;</a:t>
            </a:r>
          </a:p>
          <a:p>
            <a:r>
              <a:rPr lang="en-US"/>
              <a:t> public:</a:t>
            </a:r>
          </a:p>
          <a:p>
            <a:r>
              <a:rPr lang="en-US"/>
              <a:t>    static void count()</a:t>
            </a:r>
          </a:p>
          <a:p>
            <a:r>
              <a:rPr lang="en-US"/>
              <a:t>    {</a:t>
            </a:r>
          </a:p>
          <a:p>
            <a:r>
              <a:rPr lang="en-US"/>
              <a:t>        stnum++;</a:t>
            </a:r>
          </a:p>
          <a:p>
            <a:r>
              <a:rPr lang="en-US"/>
              <a:t>    }</a:t>
            </a:r>
          </a:p>
          <a:p>
            <a:r>
              <a:rPr lang="en-US"/>
              <a:t>      void display()</a:t>
            </a:r>
          </a:p>
          <a:p>
            <a:r>
              <a:rPr lang="en-US"/>
              <a:t>      {</a:t>
            </a:r>
          </a:p>
          <a:p>
            <a:endParaRPr lang="en-US"/>
          </a:p>
          <a:p>
            <a:r>
              <a:rPr lang="en-US"/>
              <a:t>          cout&lt;&lt;"number of student is:\t"&lt;&lt;stnum&lt;&lt;endl;</a:t>
            </a:r>
          </a:p>
          <a:p>
            <a:r>
              <a:rPr lang="en-US"/>
              <a:t>      }</a:t>
            </a:r>
          </a:p>
          <a:p>
            <a:r>
              <a:rPr lang="en-US"/>
              <a:t> };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267200" y="2133600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int student :: stnum=1;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s;</a:t>
            </a:r>
          </a:p>
          <a:p>
            <a:r>
              <a:rPr lang="en-US"/>
              <a:t>     for(int i=1;i&lt;5;i++)</a:t>
            </a:r>
          </a:p>
          <a:p>
            <a:r>
              <a:rPr lang="en-US"/>
              <a:t>     {</a:t>
            </a:r>
          </a:p>
          <a:p>
            <a:r>
              <a:rPr lang="en-US"/>
              <a:t>   student::count();</a:t>
            </a:r>
          </a:p>
          <a:p>
            <a:r>
              <a:rPr lang="en-US"/>
              <a:t>    s.display();</a:t>
            </a:r>
          </a:p>
          <a:p>
            <a:r>
              <a:rPr lang="en-US"/>
              <a:t>     }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/>
          <a:lstStyle/>
          <a:p>
            <a:r>
              <a:rPr lang="en-US" dirty="0" smtClean="0"/>
              <a:t>Member Dereferencing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pointer to member operators: .* and -&gt;*.</a:t>
            </a:r>
          </a:p>
          <a:p>
            <a:r>
              <a:rPr lang="en-US" dirty="0"/>
              <a:t>The .* operator is used to dereference pointers to class members. The first operand must be of class type. If the type of the first operand is class type T, or is a class that has been derived from class type T, the second operand must be a pointer to a member of a class type 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8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-&gt;* operator is also used to dereference pointers to class members. The first operand must be a pointer to a class type. If the type of the first operand is a pointer to class type T, or is a pointer to a class derived from class type T, the second operand must be a pointer to a member of class type T.</a:t>
            </a:r>
          </a:p>
          <a:p>
            <a:r>
              <a:rPr lang="en-US" sz="2400" dirty="0"/>
              <a:t>The .* and -&gt;* operators bind the second operand to the first, resulting in an object or function of the type specified by the second operand.</a:t>
            </a:r>
          </a:p>
          <a:p>
            <a:r>
              <a:rPr lang="en-US" sz="2400" dirty="0"/>
              <a:t>If the result of .* or -&gt;* is a function, you can only use the result as the operand for the ( ) (function call) operator. If the second operand is an </a:t>
            </a:r>
            <a:r>
              <a:rPr lang="en-US" sz="2400" dirty="0" err="1"/>
              <a:t>lvalue</a:t>
            </a:r>
            <a:r>
              <a:rPr lang="en-US" sz="2400" dirty="0"/>
              <a:t>, the result of .* or -&gt;* is an </a:t>
            </a:r>
            <a:r>
              <a:rPr lang="en-US" sz="2400" dirty="0" err="1"/>
              <a:t>lvalue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icture Placeholder 4"/>
          <p:cNvSpPr>
            <a:spLocks noGrp="1" noTextEdit="1"/>
          </p:cNvSpPr>
          <p:nvPr>
            <p:ph type="pic" idx="1"/>
          </p:nvPr>
        </p:nvSpPr>
        <p:spPr>
          <a:xfrm rot="420000">
            <a:off x="3486150" y="1200150"/>
            <a:ext cx="4618038" cy="3930650"/>
          </a:xfrm>
          <a:ln>
            <a:headEnd/>
            <a:tailEnd/>
          </a:ln>
        </p:spPr>
      </p:sp>
      <p:pic>
        <p:nvPicPr>
          <p:cNvPr id="43011" name="Picture 2" descr="Image result for light blue col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8671">
            <a:off x="3457575" y="1147763"/>
            <a:ext cx="4549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Image result for light blue color any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295400"/>
            <a:ext cx="2835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5A93A-8BF6-4460-903D-94A67BD6AA8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037"/>
            <a:ext cx="8229600" cy="740715"/>
          </a:xfrm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dirty="0"/>
              <a:t>FUNCTION </a:t>
            </a:r>
            <a:r>
              <a:rPr sz="4100" spc="-5" dirty="0"/>
              <a:t>ARGUMENTS</a:t>
            </a:r>
            <a:r>
              <a:rPr sz="4100" spc="-20" dirty="0"/>
              <a:t> </a:t>
            </a:r>
            <a:r>
              <a:rPr sz="410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68" y="1524000"/>
            <a:ext cx="28784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Trebuchet MS"/>
                <a:cs typeface="Trebuchet MS"/>
              </a:rPr>
              <a:t>int </a:t>
            </a:r>
            <a:r>
              <a:rPr sz="2600" b="1" dirty="0">
                <a:latin typeface="Trebuchet MS"/>
                <a:cs typeface="Trebuchet MS"/>
              </a:rPr>
              <a:t>add(int </a:t>
            </a:r>
            <a:r>
              <a:rPr sz="2600" b="1" spc="-5" dirty="0">
                <a:latin typeface="Trebuchet MS"/>
                <a:cs typeface="Trebuchet MS"/>
              </a:rPr>
              <a:t>x,int</a:t>
            </a:r>
            <a:r>
              <a:rPr sz="2600" b="1" spc="-9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y)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25" y="2058359"/>
            <a:ext cx="16954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latin typeface="Trebuchet MS"/>
                <a:cs typeface="Trebuchet MS"/>
              </a:rPr>
              <a:t>{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685" y="2680800"/>
            <a:ext cx="203581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Trebuchet MS"/>
                <a:cs typeface="Trebuchet MS"/>
              </a:rPr>
              <a:t>return</a:t>
            </a:r>
            <a:r>
              <a:rPr sz="2600" b="1" spc="-75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(x+y);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3494370"/>
            <a:ext cx="4703445" cy="25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Trebuchet MS"/>
                <a:cs typeface="Trebuchet MS"/>
              </a:rPr>
              <a:t>int</a:t>
            </a:r>
            <a:r>
              <a:rPr sz="2600" b="1" spc="-65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main()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b="1" dirty="0">
                <a:latin typeface="Trebuchet MS"/>
                <a:cs typeface="Trebuchet MS"/>
              </a:rPr>
              <a:t>{</a:t>
            </a:r>
            <a:endParaRPr sz="2600" dirty="0">
              <a:latin typeface="Trebuchet MS"/>
              <a:cs typeface="Trebuchet MS"/>
            </a:endParaRPr>
          </a:p>
          <a:p>
            <a:pPr marL="313055">
              <a:lnSpc>
                <a:spcPct val="100000"/>
              </a:lnSpc>
              <a:spcBef>
                <a:spcPts val="994"/>
              </a:spcBef>
            </a:pPr>
            <a:r>
              <a:rPr sz="2600" b="1" spc="-5" dirty="0">
                <a:latin typeface="Trebuchet MS"/>
                <a:cs typeface="Trebuchet MS"/>
              </a:rPr>
              <a:t>int</a:t>
            </a:r>
            <a:r>
              <a:rPr sz="2600" b="1" spc="-55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a,b,sum;</a:t>
            </a:r>
            <a:endParaRPr sz="2600" dirty="0">
              <a:latin typeface="Trebuchet MS"/>
              <a:cs typeface="Trebuchet MS"/>
            </a:endParaRPr>
          </a:p>
          <a:p>
            <a:pPr marL="313055" marR="5080">
              <a:lnSpc>
                <a:spcPts val="4130"/>
              </a:lnSpc>
              <a:spcBef>
                <a:spcPts val="290"/>
              </a:spcBef>
            </a:pPr>
            <a:r>
              <a:rPr sz="2600" b="1" dirty="0">
                <a:latin typeface="Trebuchet MS"/>
                <a:cs typeface="Trebuchet MS"/>
              </a:rPr>
              <a:t>cout&lt;&lt;“Enter 2 numbers:</a:t>
            </a:r>
            <a:r>
              <a:rPr sz="2600" b="1" spc="-8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”;  cin&gt;&gt;a&gt;&gt;b;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764" y="5801685"/>
            <a:ext cx="2256155" cy="105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900"/>
              </a:lnSpc>
            </a:pPr>
            <a:r>
              <a:rPr sz="2600" b="1" dirty="0">
                <a:latin typeface="Trebuchet MS"/>
                <a:cs typeface="Trebuchet MS"/>
              </a:rPr>
              <a:t>s</a:t>
            </a:r>
            <a:r>
              <a:rPr sz="2600" b="1" spc="-10" dirty="0">
                <a:latin typeface="Trebuchet MS"/>
                <a:cs typeface="Trebuchet MS"/>
              </a:rPr>
              <a:t>u</a:t>
            </a:r>
            <a:r>
              <a:rPr sz="2600" b="1" spc="-5" dirty="0">
                <a:latin typeface="Trebuchet MS"/>
                <a:cs typeface="Trebuchet MS"/>
              </a:rPr>
              <a:t>m=add(a</a:t>
            </a:r>
            <a:r>
              <a:rPr sz="2600" b="1" spc="10" dirty="0">
                <a:latin typeface="Trebuchet MS"/>
                <a:cs typeface="Trebuchet MS"/>
              </a:rPr>
              <a:t>,</a:t>
            </a:r>
            <a:r>
              <a:rPr sz="2600" b="1" dirty="0">
                <a:latin typeface="Trebuchet MS"/>
                <a:cs typeface="Trebuchet MS"/>
              </a:rPr>
              <a:t>b);  cout&lt;&lt;sum;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877" y="2541649"/>
            <a:ext cx="4236720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 smtClean="0">
                <a:solidFill>
                  <a:srgbClr val="00AFEF"/>
                </a:solidFill>
                <a:latin typeface="Trebuchet MS"/>
                <a:cs typeface="Trebuchet MS"/>
              </a:rPr>
              <a:t>  </a:t>
            </a:r>
            <a:endParaRPr sz="2800" dirty="0">
              <a:latin typeface="Trebuchet MS"/>
              <a:cs typeface="Trebuchet MS"/>
            </a:endParaRPr>
          </a:p>
          <a:p>
            <a:pPr marL="412115">
              <a:lnSpc>
                <a:spcPct val="100000"/>
              </a:lnSpc>
              <a:spcBef>
                <a:spcPts val="910"/>
              </a:spcBef>
            </a:pPr>
            <a:r>
              <a:rPr sz="2600" b="1" dirty="0">
                <a:latin typeface="Trebuchet MS"/>
                <a:cs typeface="Trebuchet MS"/>
              </a:rPr>
              <a:t>}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1575267"/>
            <a:ext cx="290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err="1">
                <a:solidFill>
                  <a:srgbClr val="00AFEF"/>
                </a:solidFill>
                <a:latin typeface="Trebuchet MS"/>
                <a:cs typeface="Trebuchet MS"/>
              </a:rPr>
              <a:t>x,y</a:t>
            </a:r>
            <a:r>
              <a:rPr lang="en-US" b="1" spc="-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rgbClr val="00AFEF"/>
                </a:solidFill>
                <a:latin typeface="Trebuchet MS"/>
                <a:cs typeface="Trebuchet MS"/>
              </a:rPr>
              <a:t>are </a:t>
            </a:r>
            <a:r>
              <a:rPr lang="en-US" b="1" spc="-5" dirty="0">
                <a:solidFill>
                  <a:srgbClr val="00AFEF"/>
                </a:solidFill>
                <a:latin typeface="Trebuchet MS"/>
                <a:cs typeface="Trebuchet MS"/>
              </a:rPr>
              <a:t>formal</a:t>
            </a:r>
            <a:r>
              <a:rPr lang="en-US" b="1" spc="-2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en-US" b="1" spc="-5" dirty="0">
                <a:solidFill>
                  <a:srgbClr val="00AFEF"/>
                </a:solidFill>
                <a:latin typeface="Trebuchet MS"/>
                <a:cs typeface="Trebuchet MS"/>
              </a:rPr>
              <a:t>arguments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5856555"/>
            <a:ext cx="286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err="1">
                <a:solidFill>
                  <a:srgbClr val="00AFEF"/>
                </a:solidFill>
                <a:latin typeface="Trebuchet MS"/>
                <a:cs typeface="Trebuchet MS"/>
              </a:rPr>
              <a:t>a,b</a:t>
            </a:r>
            <a:r>
              <a:rPr lang="en-US" b="1" spc="-5" dirty="0">
                <a:solidFill>
                  <a:srgbClr val="00AFEF"/>
                </a:solidFill>
                <a:latin typeface="Trebuchet MS"/>
                <a:cs typeface="Trebuchet MS"/>
              </a:rPr>
              <a:t> are </a:t>
            </a:r>
            <a:r>
              <a:rPr lang="en-US" b="1" spc="-10" dirty="0">
                <a:solidFill>
                  <a:srgbClr val="00AFEF"/>
                </a:solidFill>
                <a:latin typeface="Trebuchet MS"/>
                <a:cs typeface="Trebuchet MS"/>
              </a:rPr>
              <a:t>actual</a:t>
            </a:r>
            <a:r>
              <a:rPr lang="en-US" b="1" spc="-4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en-US" b="1" spc="-5" dirty="0">
                <a:solidFill>
                  <a:srgbClr val="00AFEF"/>
                </a:solidFill>
                <a:latin typeface="Trebuchet MS"/>
                <a:cs typeface="Trebuchet MS"/>
              </a:rPr>
              <a:t>arguments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 </a:t>
            </a:r>
            <a:r>
              <a:rPr lang="en-US" b="1" dirty="0" smtClean="0"/>
              <a:t>definition </a:t>
            </a:r>
            <a:r>
              <a:rPr lang="en-US" dirty="0" smtClean="0"/>
              <a:t>provides </a:t>
            </a:r>
            <a:r>
              <a:rPr lang="en-US" dirty="0"/>
              <a:t>the actual body of the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Syntax:</a:t>
            </a:r>
          </a:p>
          <a:p>
            <a:pPr marL="393700" lvl="1" indent="0">
              <a:buNone/>
            </a:pPr>
            <a:r>
              <a:rPr lang="en-US" i="1" dirty="0" err="1" smtClean="0"/>
              <a:t>return_type</a:t>
            </a:r>
            <a:r>
              <a:rPr lang="en-US" i="1" dirty="0" smtClean="0"/>
              <a:t> </a:t>
            </a:r>
            <a:r>
              <a:rPr lang="en-US" i="1" dirty="0" err="1"/>
              <a:t>function_name</a:t>
            </a:r>
            <a:r>
              <a:rPr lang="en-US" i="1" dirty="0"/>
              <a:t>( parameter list </a:t>
            </a:r>
            <a:r>
              <a:rPr lang="en-US" i="1" dirty="0" smtClean="0"/>
              <a:t>)</a:t>
            </a:r>
          </a:p>
          <a:p>
            <a:pPr marL="393700" lvl="1" indent="0">
              <a:buNone/>
            </a:pPr>
            <a:r>
              <a:rPr lang="en-US" i="1" dirty="0" smtClean="0"/>
              <a:t> {</a:t>
            </a:r>
          </a:p>
          <a:p>
            <a:pPr marL="393700" lvl="1" indent="0">
              <a:buNone/>
            </a:pPr>
            <a:r>
              <a:rPr lang="en-US" i="1" dirty="0" smtClean="0"/>
              <a:t>// </a:t>
            </a:r>
            <a:r>
              <a:rPr lang="en-US" i="1" dirty="0"/>
              <a:t>body of the </a:t>
            </a:r>
            <a:r>
              <a:rPr lang="en-US" i="1" dirty="0" smtClean="0"/>
              <a:t>function</a:t>
            </a:r>
          </a:p>
          <a:p>
            <a:pPr marL="393700" lvl="1" indent="0">
              <a:buNone/>
            </a:pPr>
            <a:r>
              <a:rPr lang="en-US" i="1" dirty="0" smtClean="0"/>
              <a:t> 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use a function, you will have to call or invoke that function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a program calls a function, program control is transferred to the called function.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called function performs defined task and when its return statement is executed or when its function-ending closing brace is reached, it returns program control back to the main program.</a:t>
            </a:r>
          </a:p>
          <a:p>
            <a:r>
              <a:rPr lang="en-US" sz="2000" dirty="0"/>
              <a:t>To call a function, you simply need to pass the required parameters along with function name, and if function returns a value, then you can store returned value. 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Func_name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2327</Words>
  <Application>Microsoft Office PowerPoint</Application>
  <PresentationFormat>On-screen Show (4:3)</PresentationFormat>
  <Paragraphs>666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Flow</vt:lpstr>
      <vt:lpstr>Functions and Classes </vt:lpstr>
      <vt:lpstr>Contents</vt:lpstr>
      <vt:lpstr>Functions</vt:lpstr>
      <vt:lpstr>Function prototyping</vt:lpstr>
      <vt:lpstr>Function Declaration</vt:lpstr>
      <vt:lpstr>FUNCTION ARGUMENT TYPES</vt:lpstr>
      <vt:lpstr>FUNCTION ARGUMENTS EXAMPLE</vt:lpstr>
      <vt:lpstr>Function Definition</vt:lpstr>
      <vt:lpstr>Function Calling</vt:lpstr>
      <vt:lpstr>Call by Value Vs. Call by reference</vt:lpstr>
      <vt:lpstr>CALL BY VALUE</vt:lpstr>
      <vt:lpstr>CALL BY VALUE EXAMPLE</vt:lpstr>
      <vt:lpstr>CALL BY REFERENCE</vt:lpstr>
      <vt:lpstr>CALL BY REFERENCE EXAMPLE</vt:lpstr>
      <vt:lpstr>INLINE FUNCTION</vt:lpstr>
      <vt:lpstr>INLINE FUNCTION</vt:lpstr>
      <vt:lpstr>INLINE FUNCTION EXAMPLE</vt:lpstr>
      <vt:lpstr>Making member function inline</vt:lpstr>
      <vt:lpstr>DEFAULT ARGUMENTS</vt:lpstr>
      <vt:lpstr>DEFAULT ARGUMENTS DECLARATION TIME</vt:lpstr>
      <vt:lpstr>DEFAULT ARGUMENTS DECLARATION TIME</vt:lpstr>
      <vt:lpstr>DEFAULT ARGUMENTS DEFINITION TIME</vt:lpstr>
      <vt:lpstr>RECURSION</vt:lpstr>
      <vt:lpstr>RECURSION EXAMPLE</vt:lpstr>
      <vt:lpstr>FUNCTION OVERLOADING</vt:lpstr>
      <vt:lpstr>FUNCTION OVERLOADING EXAMPLE</vt:lpstr>
      <vt:lpstr>NESTING MEMBER FUNCTION</vt:lpstr>
      <vt:lpstr>NESTING OF FUNCTION EXAMPLE</vt:lpstr>
      <vt:lpstr>Working with Classes</vt:lpstr>
      <vt:lpstr>Objective</vt:lpstr>
      <vt:lpstr>Introduction to Class</vt:lpstr>
      <vt:lpstr>Specify a class</vt:lpstr>
      <vt:lpstr>Defining member function</vt:lpstr>
      <vt:lpstr>Cont…</vt:lpstr>
      <vt:lpstr>Cont…</vt:lpstr>
      <vt:lpstr>Cont…</vt:lpstr>
      <vt:lpstr>Object</vt:lpstr>
      <vt:lpstr>Creating Object</vt:lpstr>
      <vt:lpstr>Comparison between Class and Structure</vt:lpstr>
      <vt:lpstr>Access Specifiers</vt:lpstr>
      <vt:lpstr>Access Specifiers</vt:lpstr>
      <vt:lpstr>PowerPoint Presentation</vt:lpstr>
      <vt:lpstr>Private member functions</vt:lpstr>
      <vt:lpstr>Program on Private member functions</vt:lpstr>
      <vt:lpstr>Array within a class</vt:lpstr>
      <vt:lpstr>Array of Objects</vt:lpstr>
      <vt:lpstr>Program on array of objects</vt:lpstr>
      <vt:lpstr>Object as function argument</vt:lpstr>
      <vt:lpstr>Cont..</vt:lpstr>
      <vt:lpstr>Syntax to pass object as argument</vt:lpstr>
      <vt:lpstr>Program on Object as argument</vt:lpstr>
      <vt:lpstr>Returning Object</vt:lpstr>
      <vt:lpstr>Program on returning object</vt:lpstr>
      <vt:lpstr>Friend function</vt:lpstr>
      <vt:lpstr>Properties of Friend functions</vt:lpstr>
      <vt:lpstr>Program on friend function</vt:lpstr>
      <vt:lpstr>Friend Classes</vt:lpstr>
      <vt:lpstr>Program on Friend Classes</vt:lpstr>
      <vt:lpstr>Static Data members</vt:lpstr>
      <vt:lpstr>Cont..</vt:lpstr>
      <vt:lpstr>Static member function</vt:lpstr>
      <vt:lpstr>Program on static member</vt:lpstr>
      <vt:lpstr>Member Dereferencing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</dc:creator>
  <cp:lastModifiedBy>Windows User</cp:lastModifiedBy>
  <cp:revision>212</cp:revision>
  <dcterms:created xsi:type="dcterms:W3CDTF">2016-08-08T05:35:11Z</dcterms:created>
  <dcterms:modified xsi:type="dcterms:W3CDTF">2022-08-30T07:23:27Z</dcterms:modified>
</cp:coreProperties>
</file>