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pptx" ContentType="application/vnd.openxmlformats-officedocument.presentationml.presentation"/>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95"/>
  </p:notesMasterIdLst>
  <p:sldIdLst>
    <p:sldId id="256" r:id="rId2"/>
    <p:sldId id="257" r:id="rId3"/>
    <p:sldId id="258" r:id="rId4"/>
    <p:sldId id="366" r:id="rId5"/>
    <p:sldId id="367" r:id="rId6"/>
    <p:sldId id="368" r:id="rId7"/>
    <p:sldId id="394" r:id="rId8"/>
    <p:sldId id="395" r:id="rId9"/>
    <p:sldId id="396" r:id="rId10"/>
    <p:sldId id="286" r:id="rId11"/>
    <p:sldId id="287" r:id="rId12"/>
    <p:sldId id="288" r:id="rId13"/>
    <p:sldId id="289" r:id="rId14"/>
    <p:sldId id="290" r:id="rId15"/>
    <p:sldId id="291" r:id="rId16"/>
    <p:sldId id="292" r:id="rId17"/>
    <p:sldId id="293" r:id="rId18"/>
    <p:sldId id="294" r:id="rId19"/>
    <p:sldId id="295" r:id="rId20"/>
    <p:sldId id="296" r:id="rId21"/>
    <p:sldId id="259" r:id="rId22"/>
    <p:sldId id="260" r:id="rId23"/>
    <p:sldId id="261" r:id="rId24"/>
    <p:sldId id="262" r:id="rId25"/>
    <p:sldId id="263" r:id="rId26"/>
    <p:sldId id="344" r:id="rId27"/>
    <p:sldId id="264" r:id="rId28"/>
    <p:sldId id="350" r:id="rId29"/>
    <p:sldId id="351" r:id="rId30"/>
    <p:sldId id="265" r:id="rId31"/>
    <p:sldId id="266" r:id="rId32"/>
    <p:sldId id="267" r:id="rId33"/>
    <p:sldId id="268" r:id="rId34"/>
    <p:sldId id="269" r:id="rId35"/>
    <p:sldId id="370" r:id="rId36"/>
    <p:sldId id="371" r:id="rId37"/>
    <p:sldId id="373" r:id="rId38"/>
    <p:sldId id="374" r:id="rId39"/>
    <p:sldId id="375" r:id="rId40"/>
    <p:sldId id="376" r:id="rId41"/>
    <p:sldId id="377" r:id="rId42"/>
    <p:sldId id="378" r:id="rId43"/>
    <p:sldId id="379" r:id="rId44"/>
    <p:sldId id="380" r:id="rId45"/>
    <p:sldId id="271" r:id="rId46"/>
    <p:sldId id="272" r:id="rId47"/>
    <p:sldId id="273" r:id="rId48"/>
    <p:sldId id="274" r:id="rId49"/>
    <p:sldId id="275" r:id="rId50"/>
    <p:sldId id="276" r:id="rId51"/>
    <p:sldId id="277" r:id="rId52"/>
    <p:sldId id="278" r:id="rId53"/>
    <p:sldId id="279" r:id="rId54"/>
    <p:sldId id="354" r:id="rId55"/>
    <p:sldId id="355" r:id="rId56"/>
    <p:sldId id="356" r:id="rId57"/>
    <p:sldId id="357" r:id="rId58"/>
    <p:sldId id="358" r:id="rId59"/>
    <p:sldId id="359" r:id="rId60"/>
    <p:sldId id="360" r:id="rId61"/>
    <p:sldId id="361" r:id="rId62"/>
    <p:sldId id="320" r:id="rId63"/>
    <p:sldId id="362" r:id="rId64"/>
    <p:sldId id="363" r:id="rId65"/>
    <p:sldId id="281" r:id="rId66"/>
    <p:sldId id="381" r:id="rId67"/>
    <p:sldId id="388" r:id="rId68"/>
    <p:sldId id="382" r:id="rId69"/>
    <p:sldId id="383" r:id="rId70"/>
    <p:sldId id="384" r:id="rId71"/>
    <p:sldId id="385" r:id="rId72"/>
    <p:sldId id="386" r:id="rId73"/>
    <p:sldId id="387" r:id="rId74"/>
    <p:sldId id="389" r:id="rId75"/>
    <p:sldId id="390" r:id="rId76"/>
    <p:sldId id="391" r:id="rId77"/>
    <p:sldId id="392" r:id="rId78"/>
    <p:sldId id="393" r:id="rId79"/>
    <p:sldId id="282" r:id="rId80"/>
    <p:sldId id="321" r:id="rId81"/>
    <p:sldId id="322" r:id="rId82"/>
    <p:sldId id="323" r:id="rId83"/>
    <p:sldId id="353" r:id="rId84"/>
    <p:sldId id="283" r:id="rId85"/>
    <p:sldId id="364" r:id="rId86"/>
    <p:sldId id="365" r:id="rId87"/>
    <p:sldId id="284" r:id="rId88"/>
    <p:sldId id="324" r:id="rId89"/>
    <p:sldId id="325" r:id="rId90"/>
    <p:sldId id="326" r:id="rId91"/>
    <p:sldId id="327" r:id="rId92"/>
    <p:sldId id="328" r:id="rId93"/>
    <p:sldId id="329"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872155-8877-4F51-8739-829A3D636446}" type="datetimeFigureOut">
              <a:rPr lang="en-US" smtClean="0"/>
              <a:t>10/5/2022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D91CE-3579-4F15-B3D5-FB7E9313F71D}" type="slidenum">
              <a:rPr lang="en-US" smtClean="0"/>
              <a:t>‹#›</a:t>
            </a:fld>
            <a:endParaRPr lang="en-US"/>
          </a:p>
        </p:txBody>
      </p:sp>
    </p:spTree>
    <p:extLst>
      <p:ext uri="{BB962C8B-B14F-4D97-AF65-F5344CB8AC3E}">
        <p14:creationId xmlns:p14="http://schemas.microsoft.com/office/powerpoint/2010/main" val="133567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A11B7256-D683-4212-BDA8-94B89D16B202}" type="slidenum">
              <a:rPr lang="en-US" altLang="en-US">
                <a:latin typeface="Tahoma" pitchFamily="34" charset="0"/>
              </a:rPr>
              <a:pPr/>
              <a:t>4</a:t>
            </a:fld>
            <a:endParaRPr lang="en-US" altLang="en-US">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A7F838D-A80A-45C8-981A-0CBB30216086}" type="slidenum">
              <a:rPr lang="en-US" altLang="en-US">
                <a:latin typeface="Tahoma" pitchFamily="34" charset="0"/>
              </a:rPr>
              <a:pPr/>
              <a:t>59</a:t>
            </a:fld>
            <a:endParaRPr lang="en-US" altLang="en-US">
              <a:latin typeface="Tahoma"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B435942-1F21-4FA0-9212-AECFE93AB52E}" type="slidenum">
              <a:rPr lang="en-US" altLang="en-US">
                <a:latin typeface="Tahoma" pitchFamily="34" charset="0"/>
              </a:rPr>
              <a:pPr/>
              <a:t>60</a:t>
            </a:fld>
            <a:endParaRPr lang="en-US" altLang="en-US">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chapter will not be in the new version, will it?</a:t>
            </a:r>
          </a:p>
          <a:p>
            <a:pPr eaLnBrk="1" hangingPunct="1"/>
            <a:endParaRPr lang="en-US" altLang="en-US"/>
          </a:p>
          <a:p>
            <a:pPr eaLnBrk="1" hangingPunct="1"/>
            <a:r>
              <a:rPr lang="en-US" altLang="en-US"/>
              <a:t>BUT SHOULD WESTILL  INTRODCE THEM SO THAT THEY WILL GET AN OVERALL PICTURE?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B313A0C8-D19F-43FF-9BA9-39A7A9BCBE2C}" type="slidenum">
              <a:rPr lang="en-US" altLang="en-US">
                <a:latin typeface="Tahoma" pitchFamily="34" charset="0"/>
              </a:rPr>
              <a:pPr/>
              <a:t>61</a:t>
            </a:fld>
            <a:endParaRPr lang="en-US" altLang="en-US">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36B0DC5-E81D-47CA-8241-2E9704EA8CB6}" type="slidenum">
              <a:rPr lang="en-US" altLang="en-US">
                <a:latin typeface="Tahoma" pitchFamily="34" charset="0"/>
              </a:rPr>
              <a:pPr/>
              <a:t>63</a:t>
            </a:fld>
            <a:endParaRPr lang="en-US" altLang="en-US">
              <a:latin typeface="Tahom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845E5F1D-5601-4188-B7F5-45CC49C57E54}" type="slidenum">
              <a:rPr lang="en-US" altLang="en-US">
                <a:latin typeface="Tahoma" pitchFamily="34" charset="0"/>
              </a:rPr>
              <a:pPr/>
              <a:t>64</a:t>
            </a:fld>
            <a:endParaRPr lang="en-US" altLang="en-US">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Add a definition/description of “traditional data analysis”.</a:t>
            </a:r>
          </a:p>
          <a:p>
            <a:pPr eaLnBrk="1" hangingPunct="1"/>
            <a:endParaRPr lang="en-US" altLang="en-US"/>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B7821B1-BBB7-4DB8-8899-A3EAEB9CDCA6}" type="slidenum">
              <a:rPr lang="en-US" altLang="en-US">
                <a:latin typeface="Tahoma" pitchFamily="34" charset="0"/>
              </a:rPr>
              <a:pPr/>
              <a:t>83</a:t>
            </a:fld>
            <a:endParaRPr lang="en-US" altLang="en-US">
              <a:latin typeface="Tahoma"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A777BAE-C177-45E1-B5C0-0B5FE0EDE7C5}" type="slidenum">
              <a:rPr lang="en-US" altLang="en-US">
                <a:latin typeface="Tahoma" pitchFamily="34" charset="0"/>
              </a:rPr>
              <a:pPr/>
              <a:t>85</a:t>
            </a:fld>
            <a:endParaRPr lang="en-US" altLang="en-US">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985B2E3-ACA4-4D64-97CD-A14C8944F9A3}" type="slidenum">
              <a:rPr lang="en-US" altLang="en-US">
                <a:latin typeface="Tahoma" pitchFamily="34" charset="0"/>
              </a:rPr>
              <a:pPr/>
              <a:t>86</a:t>
            </a:fld>
            <a:endParaRPr lang="en-US" altLang="en-US">
              <a:latin typeface="Tahoma"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6ACD7A08-FE42-419F-B22C-BBA1E98D5CDA}" type="slidenum">
              <a:rPr lang="en-US" altLang="en-US">
                <a:latin typeface="Tahoma" pitchFamily="34" charset="0"/>
              </a:rPr>
              <a:pPr/>
              <a:t>5</a:t>
            </a:fld>
            <a:endParaRPr lang="en-US" altLang="en-US">
              <a:latin typeface="Tahoma"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8B14367C-8703-4E63-9224-1C98483B6CB6}" type="slidenum">
              <a:rPr lang="en-US" altLang="en-US">
                <a:latin typeface="Tahoma" pitchFamily="34" charset="0"/>
              </a:rPr>
              <a:pPr/>
              <a:t>6</a:t>
            </a:fld>
            <a:endParaRPr lang="en-US" altLang="en-US">
              <a:latin typeface="Tahoma"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C51CAD5-DF8A-4767-8548-CD828DA21697}" type="slidenum">
              <a:rPr lang="en-US" altLang="en-US">
                <a:latin typeface="Tahoma" pitchFamily="34" charset="0"/>
              </a:rPr>
              <a:pPr/>
              <a:t>29</a:t>
            </a:fld>
            <a:endParaRPr lang="en-US" altLang="en-US">
              <a:latin typeface="Tahoma"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51F9813-41A0-452E-A88B-A2271D45C1FF}" type="slidenum">
              <a:rPr lang="en-US" altLang="en-US">
                <a:latin typeface="Tahoma" pitchFamily="34" charset="0"/>
              </a:rPr>
              <a:pPr/>
              <a:t>54</a:t>
            </a:fld>
            <a:endParaRPr lang="en-US" altLang="en-US">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 BELIEVE WE MAY NEED TO DO IT IN MORE IN-DEPTH INTRODUCTION, USING SOME EXAMPLES.  So it will take one slide for one function, i.e., one chapter we want to cover.  Do we need to cover chapter 2: preprocessing and 3. Statistical methods?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9B4DA7C-0197-4EA3-9C37-6B43A15A7683}" type="slidenum">
              <a:rPr lang="en-US" altLang="en-US">
                <a:latin typeface="Tahoma" pitchFamily="34" charset="0"/>
              </a:rPr>
              <a:pPr/>
              <a:t>55</a:t>
            </a:fld>
            <a:endParaRPr lang="en-US" altLang="en-US">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1ACB81D-216F-4F20-AB94-DD220A5AA74B}" type="slidenum">
              <a:rPr lang="en-US" altLang="en-US">
                <a:latin typeface="Tahoma" pitchFamily="34" charset="0"/>
              </a:rPr>
              <a:pPr/>
              <a:t>56</a:t>
            </a:fld>
            <a:endParaRPr lang="en-US" altLang="en-US">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0AD38FF-5895-40DC-BFE7-1E5946DF2CC6}" type="slidenum">
              <a:rPr lang="en-US" altLang="en-US">
                <a:latin typeface="Tahoma" pitchFamily="34" charset="0"/>
              </a:rPr>
              <a:pPr/>
              <a:t>57</a:t>
            </a:fld>
            <a:endParaRPr lang="en-US" altLang="en-US">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F08890F0-D5D4-438F-894A-3FD74274F243}" type="slidenum">
              <a:rPr lang="en-US" altLang="en-US">
                <a:latin typeface="Tahoma" pitchFamily="34" charset="0"/>
              </a:rPr>
              <a:pPr/>
              <a:t>58</a:t>
            </a:fld>
            <a:endParaRPr lang="en-US" altLang="en-US">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0F3BDCE-AB64-494A-8E85-96D93F286725}" type="datetimeFigureOut">
              <a:rPr lang="en-US" smtClean="0"/>
              <a:t>10/5/2022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F3BDCE-AB64-494A-8E85-96D93F286725}"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F3BDCE-AB64-494A-8E85-96D93F286725}"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F3BDCE-AB64-494A-8E85-96D93F286725}"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0F3BDCE-AB64-494A-8E85-96D93F286725}"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3BDCE-AB64-494A-8E85-96D93F286725}" type="datetimeFigureOut">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F3BDCE-AB64-494A-8E85-96D93F286725}"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0F3BDCE-AB64-494A-8E85-96D93F286725}"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B5E60F-8870-4012-B867-298C58AECDD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0F3BDCE-AB64-494A-8E85-96D93F286725}" type="datetimeFigureOut">
              <a:rPr lang="en-US" smtClean="0"/>
              <a:t>10/5/2022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B5E60F-8870-4012-B867-298C58AECDD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PowerPoint_Presentation.pptx"/><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5.wdp"/><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javatpoint.com/data-mining-vs-machine-learning"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4724400"/>
            <a:ext cx="4155830" cy="1828800"/>
          </a:xfrm>
        </p:spPr>
        <p:txBody>
          <a:bodyPr/>
          <a:lstStyle/>
          <a:p>
            <a:r>
              <a:rPr lang="en-US" dirty="0"/>
              <a:t>UNIT 2</a:t>
            </a:r>
          </a:p>
        </p:txBody>
      </p:sp>
      <p:graphicFrame>
        <p:nvGraphicFramePr>
          <p:cNvPr id="4" name="Object 3"/>
          <p:cNvGraphicFramePr>
            <a:graphicFrameLocks noChangeAspect="1"/>
          </p:cNvGraphicFramePr>
          <p:nvPr>
            <p:extLst>
              <p:ext uri="{D42A27DB-BD31-4B8C-83A1-F6EECF244321}">
                <p14:modId xmlns:p14="http://schemas.microsoft.com/office/powerpoint/2010/main" val="3310291490"/>
              </p:ext>
            </p:extLst>
          </p:nvPr>
        </p:nvGraphicFramePr>
        <p:xfrm>
          <a:off x="1447800" y="1600200"/>
          <a:ext cx="4570413" cy="3427413"/>
        </p:xfrm>
        <a:graphic>
          <a:graphicData uri="http://schemas.openxmlformats.org/presentationml/2006/ole">
            <mc:AlternateContent xmlns:mc="http://schemas.openxmlformats.org/markup-compatibility/2006">
              <mc:Choice xmlns:v="urn:schemas-microsoft-com:vml" Requires="v">
                <p:oleObj name="Presentation" r:id="rId2" imgW="4570603" imgH="3427427" progId="PowerPoint.Show.12">
                  <p:embed/>
                </p:oleObj>
              </mc:Choice>
              <mc:Fallback>
                <p:oleObj name="Presentation" r:id="rId2" imgW="4570603" imgH="3427427" progId="PowerPoint.Show.12">
                  <p:embed/>
                  <p:pic>
                    <p:nvPicPr>
                      <p:cNvPr id="0" name=""/>
                      <p:cNvPicPr/>
                      <p:nvPr/>
                    </p:nvPicPr>
                    <p:blipFill>
                      <a:blip r:embed="rId3"/>
                      <a:stretch>
                        <a:fillRect/>
                      </a:stretch>
                    </p:blipFill>
                    <p:spPr>
                      <a:xfrm>
                        <a:off x="1447800" y="1600200"/>
                        <a:ext cx="4570413" cy="3427413"/>
                      </a:xfrm>
                      <a:prstGeom prst="rect">
                        <a:avLst/>
                      </a:prstGeom>
                    </p:spPr>
                  </p:pic>
                </p:oleObj>
              </mc:Fallback>
            </mc:AlternateContent>
          </a:graphicData>
        </a:graphic>
      </p:graphicFrame>
    </p:spTree>
    <p:extLst>
      <p:ext uri="{BB962C8B-B14F-4D97-AF65-F5344CB8AC3E}">
        <p14:creationId xmlns:p14="http://schemas.microsoft.com/office/powerpoint/2010/main" val="215650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solidFill>
                  <a:schemeClr val="tx1"/>
                </a:solidFill>
              </a:rPr>
              <a:t>What kinds of data can be mined????</a:t>
            </a:r>
          </a:p>
        </p:txBody>
      </p:sp>
    </p:spTree>
    <p:extLst>
      <p:ext uri="{BB962C8B-B14F-4D97-AF65-F5344CB8AC3E}">
        <p14:creationId xmlns:p14="http://schemas.microsoft.com/office/powerpoint/2010/main" val="420169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089" y="1"/>
            <a:ext cx="7745507" cy="6186309"/>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As a general technology, data mining can be applied to any kind of data as long as the data are meaningful for a target application.</a:t>
            </a:r>
          </a:p>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The most basic forms of data for mining applications are: database data , data warehouse data, and transactional data.</a:t>
            </a:r>
          </a:p>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Data mining can also be applied to other forms of data repositories (e.g., data streams, ordered/sequence data, graph or networked data, spatial data, text data, multimedia data, and the WWW).</a:t>
            </a:r>
          </a:p>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However, algorithms and approaches may differ when applied to different types of data.</a:t>
            </a:r>
          </a:p>
        </p:txBody>
      </p:sp>
    </p:spTree>
    <p:extLst>
      <p:ext uri="{BB962C8B-B14F-4D97-AF65-F5344CB8AC3E}">
        <p14:creationId xmlns:p14="http://schemas.microsoft.com/office/powerpoint/2010/main" val="198963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Flat files</a:t>
            </a:r>
          </a:p>
        </p:txBody>
      </p:sp>
      <p:sp>
        <p:nvSpPr>
          <p:cNvPr id="4" name="TextBox 3"/>
          <p:cNvSpPr txBox="1"/>
          <p:nvPr/>
        </p:nvSpPr>
        <p:spPr>
          <a:xfrm>
            <a:off x="907677" y="2407024"/>
            <a:ext cx="7721974" cy="27959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Flat files are actually the most common data source for data mining, especially at research level.</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Flat files are simple data files in text or binary format.</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The data in these files can be transactions, time series data, scientific measurements etc.</a:t>
            </a:r>
          </a:p>
        </p:txBody>
      </p:sp>
    </p:spTree>
    <p:extLst>
      <p:ext uri="{BB962C8B-B14F-4D97-AF65-F5344CB8AC3E}">
        <p14:creationId xmlns:p14="http://schemas.microsoft.com/office/powerpoint/2010/main" val="396197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Relational databases</a:t>
            </a:r>
          </a:p>
        </p:txBody>
      </p:sp>
      <p:sp>
        <p:nvSpPr>
          <p:cNvPr id="4" name="TextBox 3"/>
          <p:cNvSpPr txBox="1"/>
          <p:nvPr/>
        </p:nvSpPr>
        <p:spPr>
          <a:xfrm>
            <a:off x="457200" y="1981200"/>
            <a:ext cx="7721974"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Data mining algorithms using relational databases can be more versatile than data mining algorithms specifically written for flat files.</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Data mining can benefit from SQL for data selection.</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Relational databases are one of the most commonly available and richest information repositories</a:t>
            </a:r>
          </a:p>
        </p:txBody>
      </p:sp>
    </p:spTree>
    <p:extLst>
      <p:ext uri="{BB962C8B-B14F-4D97-AF65-F5344CB8AC3E}">
        <p14:creationId xmlns:p14="http://schemas.microsoft.com/office/powerpoint/2010/main" val="344049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a:solidFill>
                  <a:schemeClr val="tx1"/>
                </a:solidFill>
              </a:rPr>
              <a:t>Data warehouse</a:t>
            </a:r>
          </a:p>
        </p:txBody>
      </p:sp>
      <p:sp>
        <p:nvSpPr>
          <p:cNvPr id="4" name="TextBox 3"/>
          <p:cNvSpPr txBox="1"/>
          <p:nvPr/>
        </p:nvSpPr>
        <p:spPr>
          <a:xfrm>
            <a:off x="609600" y="1225689"/>
            <a:ext cx="7924800" cy="4653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A data warehouse is a repository of information collected from multiple sources, stored under a unified schema, and usually residing at a single site.</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Data warehouses are constructed via a process of data cleaning, data integration, data transformation, data loading, and periodic data refreshing.</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To facilitate decision making, the data in a data warehouse are organized around major subjects (e.g., customer, item, supplier, and activity).</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The data are stored to provide information from a historical perspective, such as in the past 6 to 12 months, and are typically summarized.</a:t>
            </a:r>
          </a:p>
        </p:txBody>
      </p:sp>
    </p:spTree>
    <p:extLst>
      <p:ext uri="{BB962C8B-B14F-4D97-AF65-F5344CB8AC3E}">
        <p14:creationId xmlns:p14="http://schemas.microsoft.com/office/powerpoint/2010/main" val="7659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warehouse Cond……</a:t>
            </a:r>
            <a:endParaRPr lang="en-US" dirty="0">
              <a:solidFill>
                <a:schemeClr val="tx1"/>
              </a:solidFill>
            </a:endParaRPr>
          </a:p>
        </p:txBody>
      </p:sp>
      <p:sp>
        <p:nvSpPr>
          <p:cNvPr id="4" name="TextBox 3"/>
          <p:cNvSpPr txBox="1"/>
          <p:nvPr/>
        </p:nvSpPr>
        <p:spPr>
          <a:xfrm>
            <a:off x="533400" y="1828800"/>
            <a:ext cx="7721974"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A data warehouse is usually modeled by a multidimensional data structure, called a data cube.</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each dimension corresponds to an attribute or a set of attributes in the schema, and each cell stores the value of some aggregate measure such as count or sum (sales _amount).</a:t>
            </a: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40784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4169"/>
            <a:ext cx="8229600" cy="1143000"/>
          </a:xfrm>
        </p:spPr>
        <p:txBody>
          <a:bodyPr>
            <a:normAutofit/>
          </a:bodyPr>
          <a:lstStyle/>
          <a:p>
            <a:r>
              <a:rPr lang="en-US" b="1" dirty="0">
                <a:solidFill>
                  <a:schemeClr val="tx1"/>
                </a:solidFill>
              </a:rPr>
              <a:t>Transactional Data</a:t>
            </a:r>
          </a:p>
        </p:txBody>
      </p:sp>
      <p:sp>
        <p:nvSpPr>
          <p:cNvPr id="4" name="TextBox 3"/>
          <p:cNvSpPr txBox="1"/>
          <p:nvPr/>
        </p:nvSpPr>
        <p:spPr>
          <a:xfrm>
            <a:off x="304800" y="1267169"/>
            <a:ext cx="8458200" cy="5170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A transaction database is a set of records representing transactions, each with a time stamp, an identifier and s et of items.</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Associated with transaction files could also be descriptive data for the items.</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Since relational databases do not allow nested tables, transactions are usually stored in flat files or stored in two normalized transaction tables, one for transaction and one for the transaction items.</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The typical data mining analysis on such data is called the </a:t>
            </a:r>
            <a:r>
              <a:rPr lang="en-US" sz="2000" b="1" dirty="0">
                <a:solidFill>
                  <a:srgbClr val="FF0000"/>
                </a:solidFill>
                <a:latin typeface="Times New Roman" pitchFamily="18" charset="0"/>
                <a:ea typeface="Adobe Heiti Std R" panose="020B0400000000000000" pitchFamily="34" charset="-128"/>
                <a:cs typeface="Times New Roman" pitchFamily="18" charset="0"/>
              </a:rPr>
              <a:t>market basket analysis</a:t>
            </a:r>
            <a:r>
              <a:rPr lang="en-US" sz="2000" b="1" dirty="0">
                <a:solidFill>
                  <a:srgbClr val="00B0F0"/>
                </a:solidFill>
                <a:latin typeface="Times New Roman" pitchFamily="18" charset="0"/>
                <a:ea typeface="Adobe Heiti Std R" panose="020B0400000000000000" pitchFamily="34" charset="-128"/>
                <a:cs typeface="Times New Roman" pitchFamily="18" charset="0"/>
              </a:rPr>
              <a:t> </a:t>
            </a:r>
            <a:r>
              <a:rPr lang="en-US" sz="2000" dirty="0">
                <a:latin typeface="Times New Roman" pitchFamily="18" charset="0"/>
                <a:ea typeface="Adobe Heiti Std R" panose="020B0400000000000000" pitchFamily="34" charset="-128"/>
                <a:cs typeface="Times New Roman" pitchFamily="18" charset="0"/>
              </a:rPr>
              <a:t>or association rules in which associations between items occurring or in sequence.</a:t>
            </a:r>
          </a:p>
          <a:p>
            <a:pPr marL="285750" indent="-285750" algn="just">
              <a:lnSpc>
                <a:spcPct val="150000"/>
              </a:lnSpc>
              <a:buFont typeface="Wingdings" panose="05000000000000000000" pitchFamily="2" charset="2"/>
              <a:buChar char="§"/>
            </a:pPr>
            <a:endParaRPr lang="en-US" sz="2000" dirty="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0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11877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Multimedia databases</a:t>
            </a:r>
          </a:p>
        </p:txBody>
      </p:sp>
      <p:sp>
        <p:nvSpPr>
          <p:cNvPr id="4" name="TextBox 3"/>
          <p:cNvSpPr txBox="1"/>
          <p:nvPr/>
        </p:nvSpPr>
        <p:spPr>
          <a:xfrm>
            <a:off x="457200" y="1905000"/>
            <a:ext cx="7721974" cy="507831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It includes video, images, audio and text media.</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They can be stored on object oriented databases or simply on a file system.</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 multimedia is characterized by high dimensionality, which makes data mining even more challenging.</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It may require computer vision, computer graphics, image interpretation and natural language processing.</a:t>
            </a: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72107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Spatial Databases</a:t>
            </a:r>
          </a:p>
        </p:txBody>
      </p:sp>
      <p:sp>
        <p:nvSpPr>
          <p:cNvPr id="4" name="TextBox 3"/>
          <p:cNvSpPr txBox="1"/>
          <p:nvPr/>
        </p:nvSpPr>
        <p:spPr>
          <a:xfrm>
            <a:off x="796739" y="2689412"/>
            <a:ext cx="7721974" cy="27959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In addition to usual data , it stores geographical data.</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Data like maps, and global regional positioning.</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It present new challenges to data mining algorithms.</a:t>
            </a: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422347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Time series data</a:t>
            </a:r>
          </a:p>
        </p:txBody>
      </p:sp>
      <p:sp>
        <p:nvSpPr>
          <p:cNvPr id="4" name="TextBox 3"/>
          <p:cNvSpPr txBox="1"/>
          <p:nvPr/>
        </p:nvSpPr>
        <p:spPr>
          <a:xfrm>
            <a:off x="762000" y="1981200"/>
            <a:ext cx="7721974" cy="630461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It contains time related data.</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Like stock market data and logged activities.</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Data mining in such databases includes the study of trends and correlations between evaluations of different variables as well as a prediction of trends.</a:t>
            </a:r>
          </a:p>
          <a:p>
            <a:pPr algn="l" fontAlgn="base"/>
            <a:r>
              <a:rPr lang="en-US" sz="2400" dirty="0" err="1">
                <a:latin typeface="Times New Roman" pitchFamily="18" charset="0"/>
                <a:ea typeface="Adobe Heiti Std R" panose="020B0400000000000000" pitchFamily="34" charset="-128"/>
                <a:cs typeface="Times New Roman" pitchFamily="18" charset="0"/>
              </a:rPr>
              <a:t>Eg</a:t>
            </a:r>
            <a:r>
              <a:rPr lang="en-US" sz="2400" dirty="0">
                <a:latin typeface="Times New Roman" pitchFamily="18" charset="0"/>
                <a:ea typeface="Adobe Heiti Std R" panose="020B0400000000000000" pitchFamily="34" charset="-128"/>
                <a:cs typeface="Times New Roman" pitchFamily="18" charset="0"/>
              </a:rPr>
              <a:t>: </a:t>
            </a:r>
            <a:r>
              <a:rPr lang="en-US" sz="2400" b="0" i="0" dirty="0">
                <a:solidFill>
                  <a:srgbClr val="171717"/>
                </a:solidFill>
                <a:effectLst/>
                <a:latin typeface="Proxima-Nova"/>
              </a:rPr>
              <a:t>Electrical activity in the brain</a:t>
            </a:r>
          </a:p>
          <a:p>
            <a:pPr algn="l" fontAlgn="base">
              <a:buFont typeface="Arial" panose="020B0604020202020204" pitchFamily="34" charset="0"/>
              <a:buChar char="•"/>
            </a:pPr>
            <a:r>
              <a:rPr lang="en-US" sz="2400" b="0" i="0" dirty="0">
                <a:solidFill>
                  <a:srgbClr val="171717"/>
                </a:solidFill>
                <a:effectLst/>
                <a:latin typeface="Proxima-Nova"/>
              </a:rPr>
              <a:t>Rainfall measurements</a:t>
            </a:r>
          </a:p>
          <a:p>
            <a:pPr algn="l" fontAlgn="base">
              <a:buFont typeface="Arial" panose="020B0604020202020204" pitchFamily="34" charset="0"/>
              <a:buChar char="•"/>
            </a:pPr>
            <a:r>
              <a:rPr lang="en-US" sz="2400" b="0" i="0" dirty="0">
                <a:solidFill>
                  <a:srgbClr val="171717"/>
                </a:solidFill>
                <a:effectLst/>
                <a:latin typeface="Proxima-Nova"/>
              </a:rPr>
              <a:t>Stock prices</a:t>
            </a:r>
          </a:p>
          <a:p>
            <a:pPr algn="l" fontAlgn="base">
              <a:buFont typeface="Arial" panose="020B0604020202020204" pitchFamily="34" charset="0"/>
              <a:buChar char="•"/>
            </a:pPr>
            <a:r>
              <a:rPr lang="en-US" sz="2400" b="0" i="0" dirty="0">
                <a:solidFill>
                  <a:srgbClr val="171717"/>
                </a:solidFill>
                <a:effectLst/>
                <a:latin typeface="Proxima-Nova"/>
              </a:rPr>
              <a:t>Number of sunspots</a:t>
            </a:r>
          </a:p>
          <a:p>
            <a:pPr algn="l" fontAlgn="base">
              <a:buFont typeface="Arial" panose="020B0604020202020204" pitchFamily="34" charset="0"/>
              <a:buChar char="•"/>
            </a:pPr>
            <a:r>
              <a:rPr lang="en-US" sz="2400" b="0" i="0" dirty="0">
                <a:solidFill>
                  <a:srgbClr val="171717"/>
                </a:solidFill>
                <a:effectLst/>
                <a:latin typeface="Proxima-Nova"/>
              </a:rPr>
              <a:t>Annual retail sales</a:t>
            </a: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297404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lgerian" pitchFamily="82" charset="0"/>
              </a:rPr>
              <a:t>Topics to be covered</a:t>
            </a:r>
            <a:r>
              <a:rPr lang="en-US" sz="3600" dirty="0">
                <a:solidFill>
                  <a:schemeClr val="tx1"/>
                </a:solidFill>
              </a:rPr>
              <a:t> </a:t>
            </a:r>
          </a:p>
        </p:txBody>
      </p:sp>
      <p:sp>
        <p:nvSpPr>
          <p:cNvPr id="3" name="Content Placeholder 2"/>
          <p:cNvSpPr>
            <a:spLocks noGrp="1"/>
          </p:cNvSpPr>
          <p:nvPr>
            <p:ph idx="1"/>
          </p:nvPr>
        </p:nvSpPr>
        <p:spPr/>
        <p:txBody>
          <a:bodyPr/>
          <a:lstStyle/>
          <a:p>
            <a:pPr marL="514350" indent="-514350">
              <a:buFont typeface="+mj-lt"/>
              <a:buAutoNum type="arabicPeriod"/>
            </a:pPr>
            <a:r>
              <a:rPr lang="en-US" dirty="0"/>
              <a:t>Basic Concepts of data Mining </a:t>
            </a:r>
          </a:p>
          <a:p>
            <a:pPr marL="514350" indent="-514350">
              <a:buFont typeface="+mj-lt"/>
              <a:buAutoNum type="arabicPeriod"/>
            </a:pPr>
            <a:r>
              <a:rPr lang="en-US" dirty="0"/>
              <a:t>Different types of data repositories</a:t>
            </a:r>
          </a:p>
          <a:p>
            <a:pPr marL="514350" indent="-514350">
              <a:buFont typeface="+mj-lt"/>
              <a:buAutoNum type="arabicPeriod"/>
            </a:pPr>
            <a:r>
              <a:rPr lang="en-US" dirty="0"/>
              <a:t>Data mining Functionalities</a:t>
            </a:r>
          </a:p>
          <a:p>
            <a:pPr marL="514350" indent="-514350">
              <a:buFont typeface="+mj-lt"/>
              <a:buAutoNum type="arabicPeriod"/>
            </a:pPr>
            <a:r>
              <a:rPr lang="en-US" dirty="0"/>
              <a:t>Concepts of interesting patterns </a:t>
            </a:r>
          </a:p>
          <a:p>
            <a:pPr marL="514350" indent="-514350">
              <a:buFont typeface="+mj-lt"/>
              <a:buAutoNum type="arabicPeriod"/>
            </a:pPr>
            <a:r>
              <a:rPr lang="en-US" dirty="0"/>
              <a:t>Data Mining tasks</a:t>
            </a:r>
          </a:p>
          <a:p>
            <a:pPr marL="514350" indent="-514350">
              <a:buFont typeface="+mj-lt"/>
              <a:buAutoNum type="arabicPeriod"/>
            </a:pPr>
            <a:r>
              <a:rPr lang="en-US" dirty="0"/>
              <a:t>Current Trends</a:t>
            </a:r>
          </a:p>
          <a:p>
            <a:pPr marL="514350" indent="-514350">
              <a:buFont typeface="+mj-lt"/>
              <a:buAutoNum type="arabicPeriod"/>
            </a:pPr>
            <a:r>
              <a:rPr lang="en-US" dirty="0"/>
              <a:t>Major issues and ethics in data mining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952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World Wide data</a:t>
            </a:r>
          </a:p>
        </p:txBody>
      </p:sp>
      <p:sp>
        <p:nvSpPr>
          <p:cNvPr id="4" name="TextBox 3"/>
          <p:cNvSpPr txBox="1"/>
          <p:nvPr/>
        </p:nvSpPr>
        <p:spPr>
          <a:xfrm>
            <a:off x="762000" y="2057400"/>
            <a:ext cx="7721974" cy="39039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It is the most heterogeneous and dynamic data repository.</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Data in the WWW is organized in interconnected documents.</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These documents can be audio, video, text etc.</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It is also called a web mining.</a:t>
            </a: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6264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Caslon Pro Bold" panose="0205070206050A020403" pitchFamily="18" charset="0"/>
              </a:rPr>
              <a:t>What</a:t>
            </a:r>
            <a:r>
              <a:rPr lang="en-US" sz="3200" dirty="0"/>
              <a:t> </a:t>
            </a:r>
            <a:r>
              <a:rPr lang="en-US" dirty="0">
                <a:latin typeface="Adobe Caslon Pro Bold" panose="0205070206050A020403" pitchFamily="18" charset="0"/>
              </a:rPr>
              <a:t>is Data Mining??????</a:t>
            </a:r>
            <a:endParaRPr lang="en-US" dirty="0"/>
          </a:p>
        </p:txBody>
      </p:sp>
      <p:sp>
        <p:nvSpPr>
          <p:cNvPr id="4" name="TextBox 3"/>
          <p:cNvSpPr txBox="1"/>
          <p:nvPr/>
        </p:nvSpPr>
        <p:spPr>
          <a:xfrm>
            <a:off x="628650" y="1690688"/>
            <a:ext cx="7886700" cy="5262979"/>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also known as Knowledge Discovery from Data (KDD).</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live in a world where vast amounts of data are collected daily. Analyzing such data is an important need.</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We are living in the information age</a:t>
            </a:r>
            <a:r>
              <a:rPr lang="en-US" sz="2400" dirty="0">
                <a:latin typeface="Times New Roman" panose="02020603050405020304" pitchFamily="18" charset="0"/>
                <a:cs typeface="Times New Roman" panose="02020603050405020304" pitchFamily="18" charset="0"/>
              </a:rPr>
              <a:t>” is a popular saying; however, we are actually “</a:t>
            </a:r>
            <a:r>
              <a:rPr lang="en-US" sz="2400" b="1" i="1" dirty="0">
                <a:latin typeface="Times New Roman" panose="02020603050405020304" pitchFamily="18" charset="0"/>
                <a:cs typeface="Times New Roman" panose="02020603050405020304" pitchFamily="18" charset="0"/>
              </a:rPr>
              <a:t>living in the data age</a:t>
            </a:r>
            <a:r>
              <a:rPr lang="en-US" sz="2400" dirty="0">
                <a:latin typeface="Times New Roman" panose="02020603050405020304" pitchFamily="18" charset="0"/>
                <a:cs typeface="Times New Roman" panose="02020603050405020304" pitchFamily="18" charset="0"/>
              </a:rPr>
              <a:t>”. </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explosive growth of available data volume is a result of the computerization of our society and the fast development of powerful data collection and storage tools.</a:t>
            </a:r>
          </a:p>
        </p:txBody>
      </p:sp>
    </p:spTree>
    <p:extLst>
      <p:ext uri="{BB962C8B-B14F-4D97-AF65-F5344CB8AC3E}">
        <p14:creationId xmlns:p14="http://schemas.microsoft.com/office/powerpoint/2010/main" val="78212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991600" cy="1143000"/>
          </a:xfrm>
        </p:spPr>
        <p:txBody>
          <a:bodyPr>
            <a:normAutofit fontScale="90000"/>
          </a:bodyPr>
          <a:lstStyle/>
          <a:p>
            <a:r>
              <a:rPr lang="en-US" sz="4000" dirty="0">
                <a:solidFill>
                  <a:schemeClr val="tx1"/>
                </a:solidFill>
                <a:latin typeface="Adobe Caslon Pro Bold" panose="0205070206050A020403" pitchFamily="18" charset="0"/>
              </a:rPr>
              <a:t>The world is data rich but information poor</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69060" y="2057400"/>
            <a:ext cx="4133818" cy="4608339"/>
          </a:xfrm>
          <a:prstGeom prst="rect">
            <a:avLst/>
          </a:prstGeom>
        </p:spPr>
      </p:pic>
    </p:spTree>
    <p:extLst>
      <p:ext uri="{BB962C8B-B14F-4D97-AF65-F5344CB8AC3E}">
        <p14:creationId xmlns:p14="http://schemas.microsoft.com/office/powerpoint/2010/main" val="1676190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35" y="0"/>
            <a:ext cx="5739619" cy="6867420"/>
          </a:xfrm>
          <a:prstGeom prst="rect">
            <a:avLst/>
          </a:prstGeom>
        </p:spPr>
      </p:pic>
    </p:spTree>
    <p:extLst>
      <p:ext uri="{BB962C8B-B14F-4D97-AF65-F5344CB8AC3E}">
        <p14:creationId xmlns:p14="http://schemas.microsoft.com/office/powerpoint/2010/main" val="190091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325" y="475376"/>
            <a:ext cx="7880480"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Data collected in large data repositories become “data tombs”. The data mining tools that can turn data tombs into “golden nuggets” of knowledge. Golden nuggets means “</a:t>
            </a:r>
            <a:r>
              <a:rPr lang="en-US" sz="2400" b="1" u="sng" dirty="0">
                <a:latin typeface="Times New Roman" panose="02020603050405020304" pitchFamily="18" charset="0"/>
                <a:cs typeface="Times New Roman" panose="02020603050405020304" pitchFamily="18" charset="0"/>
              </a:rPr>
              <a:t>small but valuable facts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Data mining is also called as </a:t>
            </a:r>
            <a:r>
              <a:rPr lang="en-US" sz="2400" i="1" dirty="0">
                <a:latin typeface="Times New Roman" panose="02020603050405020304" pitchFamily="18" charset="0"/>
                <a:cs typeface="Times New Roman" panose="02020603050405020304" pitchFamily="18" charset="0"/>
              </a:rPr>
              <a:t>knowledge mining from data, knowledge extraction, data/pattern analysis, data archaeology, and data dredging.</a:t>
            </a:r>
          </a:p>
        </p:txBody>
      </p:sp>
      <p:pic>
        <p:nvPicPr>
          <p:cNvPr id="5" name="Picture 4"/>
          <p:cNvPicPr>
            <a:picLocks noChangeAspect="1"/>
          </p:cNvPicPr>
          <p:nvPr/>
        </p:nvPicPr>
        <p:blipFill>
          <a:blip r:embed="rId2"/>
          <a:stretch>
            <a:fillRect/>
          </a:stretch>
        </p:blipFill>
        <p:spPr>
          <a:xfrm>
            <a:off x="2892051" y="3522364"/>
            <a:ext cx="4247724" cy="3129896"/>
          </a:xfrm>
          <a:prstGeom prst="rect">
            <a:avLst/>
          </a:prstGeom>
        </p:spPr>
      </p:pic>
    </p:spTree>
    <p:extLst>
      <p:ext uri="{BB962C8B-B14F-4D97-AF65-F5344CB8AC3E}">
        <p14:creationId xmlns:p14="http://schemas.microsoft.com/office/powerpoint/2010/main" val="236989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40" y="168175"/>
            <a:ext cx="7886700" cy="441425"/>
          </a:xfrm>
        </p:spPr>
        <p:txBody>
          <a:bodyPr>
            <a:normAutofit fontScale="90000"/>
          </a:bodyPr>
          <a:lstStyle/>
          <a:p>
            <a:r>
              <a:rPr lang="en-US" sz="3600" dirty="0">
                <a:latin typeface="Adobe Caslon Pro Bold" panose="0205070206050A020403" pitchFamily="18" charset="0"/>
              </a:rPr>
              <a:t>The </a:t>
            </a:r>
            <a:r>
              <a:rPr lang="en-US" sz="2800" dirty="0">
                <a:latin typeface="Adobe Caslon Pro Bold" panose="0205070206050A020403" pitchFamily="18" charset="0"/>
              </a:rPr>
              <a:t>knowledge</a:t>
            </a:r>
            <a:r>
              <a:rPr lang="en-US" sz="3600" dirty="0">
                <a:latin typeface="Adobe Caslon Pro Bold" panose="0205070206050A020403" pitchFamily="18" charset="0"/>
              </a:rPr>
              <a:t> discovery process</a:t>
            </a:r>
          </a:p>
        </p:txBody>
      </p:sp>
      <p:sp>
        <p:nvSpPr>
          <p:cNvPr id="4" name="Rectangle 3"/>
          <p:cNvSpPr/>
          <p:nvPr/>
        </p:nvSpPr>
        <p:spPr>
          <a:xfrm>
            <a:off x="628650" y="962015"/>
            <a:ext cx="7886700" cy="5011949"/>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It is an iterative sequence of the following steps:</a:t>
            </a:r>
          </a:p>
          <a:p>
            <a:pPr marL="342900" indent="-342900">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Data cleaning </a:t>
            </a:r>
            <a:r>
              <a:rPr lang="en-US" sz="2400" dirty="0">
                <a:latin typeface="Times New Roman" panose="02020603050405020304" pitchFamily="18" charset="0"/>
                <a:cs typeface="Times New Roman" panose="02020603050405020304" pitchFamily="18" charset="0"/>
              </a:rPr>
              <a:t>(to remove noise and inconsistent data)</a:t>
            </a:r>
          </a:p>
          <a:p>
            <a:pPr marL="342900" indent="-342900">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Data integration </a:t>
            </a:r>
            <a:r>
              <a:rPr lang="en-US" sz="2400" dirty="0">
                <a:latin typeface="Times New Roman" panose="02020603050405020304" pitchFamily="18" charset="0"/>
                <a:cs typeface="Times New Roman" panose="02020603050405020304" pitchFamily="18" charset="0"/>
              </a:rPr>
              <a:t>(where multiple data sources may be combined)</a:t>
            </a:r>
          </a:p>
          <a:p>
            <a:pPr marL="342900" indent="-342900">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Data selection </a:t>
            </a:r>
            <a:r>
              <a:rPr lang="en-US" sz="2400" dirty="0">
                <a:latin typeface="Times New Roman" panose="02020603050405020304" pitchFamily="18" charset="0"/>
                <a:cs typeface="Times New Roman" panose="02020603050405020304" pitchFamily="18" charset="0"/>
              </a:rPr>
              <a:t>(where data relevant to the analysis task are retrieved from the database)</a:t>
            </a:r>
          </a:p>
          <a:p>
            <a:pPr marL="342900" indent="-342900">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Data transformation </a:t>
            </a:r>
            <a:r>
              <a:rPr lang="en-US" sz="2400" dirty="0">
                <a:latin typeface="Times New Roman" panose="02020603050405020304" pitchFamily="18" charset="0"/>
                <a:cs typeface="Times New Roman" panose="02020603050405020304" pitchFamily="18" charset="0"/>
              </a:rPr>
              <a:t>(where data are transformed and consolidated into forms appropriate for mining by performing summary or aggregation operations)</a:t>
            </a:r>
          </a:p>
        </p:txBody>
      </p:sp>
    </p:spTree>
    <p:extLst>
      <p:ext uri="{BB962C8B-B14F-4D97-AF65-F5344CB8AC3E}">
        <p14:creationId xmlns:p14="http://schemas.microsoft.com/office/powerpoint/2010/main" val="85579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mining </a:t>
            </a:r>
            <a:r>
              <a:rPr lang="en-US" dirty="0">
                <a:latin typeface="Times New Roman" panose="02020603050405020304" pitchFamily="18" charset="0"/>
                <a:cs typeface="Times New Roman" panose="02020603050405020304" pitchFamily="18" charset="0"/>
              </a:rPr>
              <a:t>(an essential process where intelligent methods are applied to extract data patterns)</a:t>
            </a: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Pattern evaluation </a:t>
            </a:r>
            <a:r>
              <a:rPr lang="en-US" dirty="0">
                <a:latin typeface="Times New Roman" panose="02020603050405020304" pitchFamily="18" charset="0"/>
                <a:cs typeface="Times New Roman" panose="02020603050405020304" pitchFamily="18" charset="0"/>
              </a:rPr>
              <a:t>(to identify the truly interesting patterns representing knowledge based on interestingness measures)</a:t>
            </a: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Knowledge presentation </a:t>
            </a:r>
            <a:r>
              <a:rPr lang="en-US" dirty="0">
                <a:latin typeface="Times New Roman" panose="02020603050405020304" pitchFamily="18" charset="0"/>
                <a:cs typeface="Times New Roman" panose="02020603050405020304" pitchFamily="18" charset="0"/>
              </a:rPr>
              <a:t>(where visualization and knowledge representation techniques are used to present mined knowledge to users)</a:t>
            </a:r>
          </a:p>
          <a:p>
            <a:endParaRPr lang="en-US" dirty="0"/>
          </a:p>
        </p:txBody>
      </p:sp>
    </p:spTree>
    <p:extLst>
      <p:ext uri="{BB962C8B-B14F-4D97-AF65-F5344CB8AC3E}">
        <p14:creationId xmlns:p14="http://schemas.microsoft.com/office/powerpoint/2010/main" val="2925781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85800"/>
            <a:ext cx="71374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84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982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1560576B-F69F-40C3-B66B-F9B5A8552BD6}" type="slidenum">
              <a:rPr lang="en-US" altLang="en-US" sz="1400"/>
              <a:pPr/>
              <a:t>29</a:t>
            </a:fld>
            <a:endParaRPr lang="en-US" altLang="en-US" sz="1400"/>
          </a:p>
        </p:txBody>
      </p:sp>
      <p:sp>
        <p:nvSpPr>
          <p:cNvPr id="27651"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a:t>KDD Process: A Typical View from ML and Statistics</a:t>
            </a:r>
            <a:endParaRPr lang="en-US" altLang="en-US" sz="3200" b="0"/>
          </a:p>
        </p:txBody>
      </p:sp>
      <p:sp>
        <p:nvSpPr>
          <p:cNvPr id="27652"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4" name="Text Box 17"/>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en-US" sz="1800" b="1"/>
              <a:t>Input Data</a:t>
            </a:r>
            <a:endParaRPr lang="en-US" altLang="en-US" sz="1600"/>
          </a:p>
        </p:txBody>
      </p:sp>
      <p:sp>
        <p:nvSpPr>
          <p:cNvPr id="27655"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56"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57"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pPr algn="ctr"/>
            <a:r>
              <a:rPr lang="en-US" kern="10">
                <a:ln w="9525">
                  <a:round/>
                  <a:headEnd/>
                  <a:tailEnd/>
                </a:ln>
                <a:gradFill rotWithShape="1">
                  <a:gsLst>
                    <a:gs pos="0">
                      <a:srgbClr val="FFE701"/>
                    </a:gs>
                    <a:gs pos="100000">
                      <a:srgbClr val="FE3E02"/>
                    </a:gs>
                  </a:gsLst>
                  <a:lin ang="4560000" scaled="1"/>
                </a:gradFill>
                <a:latin typeface="Impact"/>
              </a:rPr>
              <a:t>Pattern</a:t>
            </a:r>
          </a:p>
          <a:p>
            <a:pPr algn="ctr"/>
            <a:r>
              <a:rPr lang="en-US" kern="10">
                <a:ln w="9525">
                  <a:round/>
                  <a:headEnd/>
                  <a:tailEnd/>
                </a:ln>
                <a:gradFill rotWithShape="1">
                  <a:gsLst>
                    <a:gs pos="0">
                      <a:srgbClr val="FFE701"/>
                    </a:gs>
                    <a:gs pos="100000">
                      <a:srgbClr val="FE3E02"/>
                    </a:gs>
                  </a:gsLst>
                  <a:lin ang="4560000" scaled="1"/>
                </a:gradFill>
                <a:latin typeface="Impact"/>
              </a:rPr>
              <a:t>Information</a:t>
            </a:r>
          </a:p>
          <a:p>
            <a:pPr algn="ctr"/>
            <a:r>
              <a:rPr lang="en-US" kern="10">
                <a:ln w="9525">
                  <a:round/>
                  <a:headEnd/>
                  <a:tailEnd/>
                </a:ln>
                <a:gradFill rotWithShape="1">
                  <a:gsLst>
                    <a:gs pos="0">
                      <a:srgbClr val="FFE701"/>
                    </a:gs>
                    <a:gs pos="100000">
                      <a:srgbClr val="FE3E02"/>
                    </a:gs>
                  </a:gsLst>
                  <a:lin ang="4560000" scaled="1"/>
                </a:gradFill>
                <a:latin typeface="Impact"/>
              </a:rPr>
              <a:t>Knowledge</a:t>
            </a:r>
          </a:p>
        </p:txBody>
      </p:sp>
      <p:sp>
        <p:nvSpPr>
          <p:cNvPr id="27658" name="Text Box 32"/>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r>
              <a:rPr lang="en-US" altLang="en-US" sz="2000" b="1">
                <a:solidFill>
                  <a:schemeClr val="hlink"/>
                </a:solidFill>
              </a:rPr>
              <a:t>Data Mining</a:t>
            </a:r>
          </a:p>
        </p:txBody>
      </p:sp>
      <p:sp>
        <p:nvSpPr>
          <p:cNvPr id="27659" name="Text Box 44"/>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spcBef>
                <a:spcPct val="50000"/>
              </a:spcBef>
            </a:pPr>
            <a:r>
              <a:rPr lang="en-US" altLang="en-US" sz="1400" b="1"/>
              <a:t>Data Pre-Processing</a:t>
            </a:r>
          </a:p>
        </p:txBody>
      </p:sp>
      <p:sp>
        <p:nvSpPr>
          <p:cNvPr id="27660"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2"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63" name="Text Box 48"/>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r>
              <a:rPr lang="en-US" altLang="en-US" sz="1600" b="1"/>
              <a:t>Post-Processing</a:t>
            </a:r>
          </a:p>
        </p:txBody>
      </p:sp>
      <p:sp>
        <p:nvSpPr>
          <p:cNvPr id="27664" name="Rectangle 49"/>
          <p:cNvSpPr>
            <a:spLocks noGrp="1" noChangeArrowheads="1"/>
          </p:cNvSpPr>
          <p:nvPr>
            <p:ph type="body" idx="1"/>
          </p:nvPr>
        </p:nvSpPr>
        <p:spPr>
          <a:xfrm>
            <a:off x="381000" y="5791200"/>
            <a:ext cx="8153400" cy="457200"/>
          </a:xfrm>
          <a:noFill/>
        </p:spPr>
        <p:txBody>
          <a:bodyPr lIns="92075" tIns="46038" rIns="92075" bIns="46038"/>
          <a:lstStyle/>
          <a:p>
            <a:pPr eaLnBrk="1" hangingPunct="1">
              <a:lnSpc>
                <a:spcPct val="130000"/>
              </a:lnSpc>
            </a:pPr>
            <a:r>
              <a:rPr lang="en-US" altLang="en-US" sz="1800"/>
              <a:t>This is a view from typical machine learning and statistics communities</a:t>
            </a:r>
          </a:p>
        </p:txBody>
      </p:sp>
      <p:grpSp>
        <p:nvGrpSpPr>
          <p:cNvPr id="27665" name="Group 52"/>
          <p:cNvGrpSpPr>
            <a:grpSpLocks/>
          </p:cNvGrpSpPr>
          <p:nvPr/>
        </p:nvGrpSpPr>
        <p:grpSpPr bwMode="auto">
          <a:xfrm>
            <a:off x="542925" y="3886200"/>
            <a:ext cx="2362200" cy="1143000"/>
            <a:chOff x="288" y="2880"/>
            <a:chExt cx="1488" cy="720"/>
          </a:xfrm>
        </p:grpSpPr>
        <p:sp>
          <p:nvSpPr>
            <p:cNvPr id="27674"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75"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27666"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67" name="Text Box 55"/>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27668" name="Group 56"/>
          <p:cNvGrpSpPr>
            <a:grpSpLocks/>
          </p:cNvGrpSpPr>
          <p:nvPr/>
        </p:nvGrpSpPr>
        <p:grpSpPr bwMode="auto">
          <a:xfrm>
            <a:off x="5876925" y="3886200"/>
            <a:ext cx="2362200" cy="1143000"/>
            <a:chOff x="288" y="2880"/>
            <a:chExt cx="1488" cy="720"/>
          </a:xfrm>
        </p:grpSpPr>
        <p:sp>
          <p:nvSpPr>
            <p:cNvPr id="27672"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73"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27669"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27670"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27671"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Tree>
    <p:extLst>
      <p:ext uri="{BB962C8B-B14F-4D97-AF65-F5344CB8AC3E}">
        <p14:creationId xmlns:p14="http://schemas.microsoft.com/office/powerpoint/2010/main" val="89140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a:solidFill>
                  <a:schemeClr val="tx1"/>
                </a:solidFill>
                <a:latin typeface="Algerian" pitchFamily="82" charset="0"/>
              </a:rPr>
              <a:t>Basic concepts of Data mining </a:t>
            </a:r>
          </a:p>
        </p:txBody>
      </p:sp>
    </p:spTree>
    <p:extLst>
      <p:ext uri="{BB962C8B-B14F-4D97-AF65-F5344CB8AC3E}">
        <p14:creationId xmlns:p14="http://schemas.microsoft.com/office/powerpoint/2010/main" val="4003013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a:solidFill>
                  <a:srgbClr val="0070C0"/>
                </a:solidFill>
                <a:latin typeface="Algerian" pitchFamily="82" charset="0"/>
              </a:rPr>
              <a:t>Data  Mining functionalities </a:t>
            </a:r>
          </a:p>
        </p:txBody>
      </p:sp>
    </p:spTree>
    <p:extLst>
      <p:ext uri="{BB962C8B-B14F-4D97-AF65-F5344CB8AC3E}">
        <p14:creationId xmlns:p14="http://schemas.microsoft.com/office/powerpoint/2010/main" val="4198799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solidFill>
                  <a:schemeClr val="tx1"/>
                </a:solidFill>
                <a:latin typeface="Adobe Caslon Pro Bold" panose="0205070206050A020403" pitchFamily="18" charset="0"/>
              </a:rPr>
              <a:t>Data Mining Functionalities</a:t>
            </a:r>
          </a:p>
        </p:txBody>
      </p:sp>
      <p:sp>
        <p:nvSpPr>
          <p:cNvPr id="4" name="Rectangle 3"/>
          <p:cNvSpPr/>
          <p:nvPr/>
        </p:nvSpPr>
        <p:spPr>
          <a:xfrm>
            <a:off x="628650" y="1940800"/>
            <a:ext cx="78867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mining functionalities are used to specify the kinds of patterns to be found in data mining tasks</a:t>
            </a:r>
            <a:r>
              <a:rPr lang="en-US" sz="2400" dirty="0"/>
              <a:t>.</a:t>
            </a:r>
          </a:p>
        </p:txBody>
      </p:sp>
      <p:sp>
        <p:nvSpPr>
          <p:cNvPr id="5" name="Rectangle 4"/>
          <p:cNvSpPr/>
          <p:nvPr/>
        </p:nvSpPr>
        <p:spPr>
          <a:xfrm>
            <a:off x="628650" y="2771797"/>
            <a:ext cx="7886700" cy="3785652"/>
          </a:xfrm>
          <a:prstGeom prst="rect">
            <a:avLst/>
          </a:prstGeom>
        </p:spPr>
        <p:txBody>
          <a:bodyPr wrap="square">
            <a:spAutoFit/>
          </a:bodyPr>
          <a:lstStyle/>
          <a:p>
            <a:pPr marL="285750" indent="-28575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Class/Concept Description: Characterization and Discrimination: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Data entries can be associated with classes or concepts.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example, in the All Electronics store, classes of items for sale include computers and printers, and concepts of customers include big Spenders and budget Spenders. Such descriptions of a class or a concept are called class/concept descriptions.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67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09" y="274975"/>
            <a:ext cx="7886700" cy="563226"/>
          </a:xfrm>
        </p:spPr>
        <p:txBody>
          <a:bodyPr>
            <a:normAutofit fontScale="90000"/>
          </a:bodyPr>
          <a:lstStyle/>
          <a:p>
            <a:pPr algn="ctr"/>
            <a:r>
              <a:rPr lang="en-US" dirty="0">
                <a:solidFill>
                  <a:schemeClr val="tx1"/>
                </a:solidFill>
                <a:latin typeface="Adobe Caslon Pro Bold" panose="0205070206050A020403" pitchFamily="18" charset="0"/>
              </a:rPr>
              <a:t>Data characterization</a:t>
            </a:r>
          </a:p>
        </p:txBody>
      </p:sp>
      <p:sp>
        <p:nvSpPr>
          <p:cNvPr id="4" name="Rectangle 3"/>
          <p:cNvSpPr/>
          <p:nvPr/>
        </p:nvSpPr>
        <p:spPr>
          <a:xfrm>
            <a:off x="638309" y="838200"/>
            <a:ext cx="7886700" cy="5940088"/>
          </a:xfrm>
          <a:prstGeom prst="rect">
            <a:avLst/>
          </a:prstGeom>
        </p:spPr>
        <p:txBody>
          <a:bodyPr wrap="square">
            <a:spAutoFit/>
          </a:bodyPr>
          <a:lstStyle/>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is a summarization of the general characteristics or features of a target class of data. </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data corresponding to the user-specified class are typically collected by a query. </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 example, to study the characteristics of software products with sales that increased by 10% in the previous year, the data related to such products can be collected by executing an SQL query on the sales database.</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There are several methods for effective data summarization or characterization. The data cube-based OLAP roll-up operation can be used to perform user-controlled data summarization along a specified dimension.</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output of data characterization can be presented in various forms. Examples include </a:t>
            </a:r>
            <a:r>
              <a:rPr lang="en-US" sz="2000" b="1" dirty="0">
                <a:latin typeface="Times New Roman" panose="02020603050405020304" pitchFamily="18" charset="0"/>
                <a:cs typeface="Times New Roman" panose="02020603050405020304" pitchFamily="18" charset="0"/>
              </a:rPr>
              <a:t>pie charts, bar charts, curves, multidimensional data cubes, and multidimensional tables, including crosstabs.</a:t>
            </a:r>
          </a:p>
        </p:txBody>
      </p:sp>
    </p:spTree>
    <p:extLst>
      <p:ext uri="{BB962C8B-B14F-4D97-AF65-F5344CB8AC3E}">
        <p14:creationId xmlns:p14="http://schemas.microsoft.com/office/powerpoint/2010/main" val="1535325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8229600" cy="1143000"/>
          </a:xfrm>
        </p:spPr>
        <p:txBody>
          <a:bodyPr>
            <a:normAutofit/>
          </a:bodyPr>
          <a:lstStyle/>
          <a:p>
            <a:r>
              <a:rPr lang="en-US" dirty="0">
                <a:solidFill>
                  <a:schemeClr val="tx1"/>
                </a:solidFill>
                <a:latin typeface="Adobe Caslon Pro Bold" panose="0205070206050A020403" pitchFamily="18" charset="0"/>
              </a:rPr>
              <a:t>Data discrimination</a:t>
            </a:r>
          </a:p>
        </p:txBody>
      </p:sp>
      <p:sp>
        <p:nvSpPr>
          <p:cNvPr id="4" name="Rectangle 3"/>
          <p:cNvSpPr/>
          <p:nvPr/>
        </p:nvSpPr>
        <p:spPr>
          <a:xfrm>
            <a:off x="628650" y="1846873"/>
            <a:ext cx="788670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discrimination is a comparison of the general features of the target class data objects against the general features of objects from one or multiple contrasting classes.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target and contrasting classes can be specified by a user, and the corresponding data objects can be retrieved through database queries.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For example, a user may want to compare the general features of software products with sales that increased by 10% last year against those with sales that decreased by at least 30% during the same period.</a:t>
            </a:r>
          </a:p>
        </p:txBody>
      </p:sp>
    </p:spTree>
    <p:extLst>
      <p:ext uri="{BB962C8B-B14F-4D97-AF65-F5344CB8AC3E}">
        <p14:creationId xmlns:p14="http://schemas.microsoft.com/office/powerpoint/2010/main" val="380136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a:solidFill>
                  <a:schemeClr val="tx1"/>
                </a:solidFill>
                <a:latin typeface="Algerian" pitchFamily="82" charset="0"/>
              </a:rPr>
              <a:t>concept of interesting patterns </a:t>
            </a:r>
          </a:p>
        </p:txBody>
      </p:sp>
    </p:spTree>
    <p:extLst>
      <p:ext uri="{BB962C8B-B14F-4D97-AF65-F5344CB8AC3E}">
        <p14:creationId xmlns:p14="http://schemas.microsoft.com/office/powerpoint/2010/main" val="153780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13147" y="673100"/>
            <a:ext cx="804743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i="1">
                <a:latin typeface="Book Antiqua" pitchFamily="18" charset="0"/>
              </a:rPr>
              <a:t>Imagine that you are a sales manager, and you are talking to a customer who recently bought a PC and a digital camera from the store. What should you recommend to her next?</a:t>
            </a:r>
          </a:p>
        </p:txBody>
      </p:sp>
      <p:sp>
        <p:nvSpPr>
          <p:cNvPr id="4099" name="Rectangle 4"/>
          <p:cNvSpPr>
            <a:spLocks noChangeArrowheads="1"/>
          </p:cNvSpPr>
          <p:nvPr/>
        </p:nvSpPr>
        <p:spPr bwMode="auto">
          <a:xfrm>
            <a:off x="1048941" y="4137025"/>
            <a:ext cx="7180659"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dirty="0">
                <a:latin typeface="Berlin Sans FB" pitchFamily="34" charset="0"/>
                <a:ea typeface="Adobe Gothic Std B"/>
                <a:cs typeface="Adobe Gothic Std B"/>
              </a:rPr>
              <a:t>Frequent patterns and association rules are the knowledge that you want to mine in such a scenario.</a:t>
            </a:r>
          </a:p>
        </p:txBody>
      </p:sp>
    </p:spTree>
    <p:extLst>
      <p:ext uri="{BB962C8B-B14F-4D97-AF65-F5344CB8AC3E}">
        <p14:creationId xmlns:p14="http://schemas.microsoft.com/office/powerpoint/2010/main" val="213251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800" dirty="0"/>
              <a:t>Basic concepts</a:t>
            </a:r>
          </a:p>
        </p:txBody>
      </p:sp>
      <p:sp>
        <p:nvSpPr>
          <p:cNvPr id="5123" name="Rectangle 3"/>
          <p:cNvSpPr>
            <a:spLocks noChangeArrowheads="1"/>
          </p:cNvSpPr>
          <p:nvPr/>
        </p:nvSpPr>
        <p:spPr bwMode="auto">
          <a:xfrm>
            <a:off x="533400" y="1438275"/>
            <a:ext cx="806886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Frequent patterns are patterns (e.g., </a:t>
            </a:r>
            <a:r>
              <a:rPr lang="en-US" sz="2000" dirty="0" err="1">
                <a:latin typeface="Book Antiqua" pitchFamily="18" charset="0"/>
              </a:rPr>
              <a:t>itemsets</a:t>
            </a:r>
            <a:r>
              <a:rPr lang="en-US" sz="2000" dirty="0">
                <a:latin typeface="Book Antiqua" pitchFamily="18" charset="0"/>
              </a:rPr>
              <a:t>, or subsequences) that appear frequently in a data set.</a:t>
            </a:r>
          </a:p>
          <a:p>
            <a:pPr marL="342900" indent="-342900" algn="just">
              <a:lnSpc>
                <a:spcPct val="150000"/>
              </a:lnSpc>
              <a:buFont typeface="Wingdings" pitchFamily="2" charset="2"/>
              <a:buChar char="§"/>
            </a:pPr>
            <a:r>
              <a:rPr lang="en-US" sz="1600" b="1" dirty="0">
                <a:solidFill>
                  <a:srgbClr val="FFFF00"/>
                </a:solidFill>
                <a:latin typeface="Book Antiqua" pitchFamily="18" charset="0"/>
              </a:rPr>
              <a:t>For</a:t>
            </a:r>
            <a:r>
              <a:rPr lang="en-US" sz="2000" b="1" dirty="0">
                <a:solidFill>
                  <a:srgbClr val="FFFF00"/>
                </a:solidFill>
                <a:latin typeface="Book Antiqua" pitchFamily="18" charset="0"/>
              </a:rPr>
              <a:t> example</a:t>
            </a:r>
            <a:r>
              <a:rPr lang="en-US" sz="2000" dirty="0">
                <a:latin typeface="Book Antiqua" pitchFamily="18" charset="0"/>
              </a:rPr>
              <a:t>, a set of items, such as </a:t>
            </a:r>
            <a:r>
              <a:rPr lang="en-US" sz="2400" b="1" u="sng" dirty="0">
                <a:latin typeface="Book Antiqua" pitchFamily="18" charset="0"/>
              </a:rPr>
              <a:t>milk and bread</a:t>
            </a:r>
            <a:r>
              <a:rPr lang="en-US" sz="2000" dirty="0">
                <a:latin typeface="Book Antiqua" pitchFamily="18" charset="0"/>
              </a:rPr>
              <a:t>, that appear frequently together in a transaction data set is a frequent </a:t>
            </a:r>
            <a:r>
              <a:rPr lang="en-US" sz="2000" dirty="0" err="1">
                <a:latin typeface="Book Antiqua" pitchFamily="18" charset="0"/>
              </a:rPr>
              <a:t>itemset</a:t>
            </a:r>
            <a:r>
              <a:rPr lang="en-US" sz="2000" dirty="0">
                <a:latin typeface="Book Antiqua" pitchFamily="18" charset="0"/>
              </a:rPr>
              <a:t>.</a:t>
            </a:r>
          </a:p>
          <a:p>
            <a:pPr marL="342900" indent="-342900" algn="just">
              <a:lnSpc>
                <a:spcPct val="150000"/>
              </a:lnSpc>
              <a:buFont typeface="Wingdings" pitchFamily="2" charset="2"/>
              <a:buChar char="§"/>
            </a:pPr>
            <a:r>
              <a:rPr lang="en-US" sz="2000" dirty="0">
                <a:latin typeface="Book Antiqua" pitchFamily="18" charset="0"/>
              </a:rPr>
              <a:t>A subsequence, such as buying first a PC, then a digital camera, and then a memory card, if it occurs frequently in a shopping history database, is a (frequent ) sequential pattern.</a:t>
            </a:r>
          </a:p>
          <a:p>
            <a:pPr marL="342900" indent="-342900" algn="just">
              <a:lnSpc>
                <a:spcPct val="150000"/>
              </a:lnSpc>
              <a:buFont typeface="Wingdings" pitchFamily="2" charset="2"/>
              <a:buChar char="§"/>
            </a:pPr>
            <a:r>
              <a:rPr lang="en-US" sz="2000" dirty="0">
                <a:latin typeface="Book Antiqua" pitchFamily="18" charset="0"/>
              </a:rPr>
              <a:t>Frequent pattern mining searches for recurring relationships in a given data set. </a:t>
            </a:r>
          </a:p>
        </p:txBody>
      </p:sp>
    </p:spTree>
    <p:extLst>
      <p:ext uri="{BB962C8B-B14F-4D97-AF65-F5344CB8AC3E}">
        <p14:creationId xmlns:p14="http://schemas.microsoft.com/office/powerpoint/2010/main" val="2163696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654" y="292101"/>
            <a:ext cx="8612981"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506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8195" name="Rectangle 3"/>
          <p:cNvSpPr>
            <a:spLocks noChangeArrowheads="1"/>
          </p:cNvSpPr>
          <p:nvPr/>
        </p:nvSpPr>
        <p:spPr bwMode="auto">
          <a:xfrm>
            <a:off x="533400" y="1438275"/>
            <a:ext cx="806886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customers who purchase computers also tend to buy antivirus software at the same time, then placing the hardware display close to the software display may help increase the sales of both items.</a:t>
            </a:r>
          </a:p>
          <a:p>
            <a:pPr marL="342900" indent="-342900" algn="just">
              <a:lnSpc>
                <a:spcPct val="150000"/>
              </a:lnSpc>
              <a:buFont typeface="Wingdings" pitchFamily="2" charset="2"/>
              <a:buChar char="§"/>
            </a:pPr>
            <a:r>
              <a:rPr lang="en-US" sz="2400">
                <a:latin typeface="Book Antiqua" pitchFamily="18" charset="0"/>
              </a:rPr>
              <a:t>Market basket analysis can also help retailers plan which items to put on sale at reduced prices. If customers tend to purchase computers and printers together, then having a sale on printers may encourage the sale of printers as well as computers.</a:t>
            </a:r>
          </a:p>
        </p:txBody>
      </p:sp>
    </p:spTree>
    <p:extLst>
      <p:ext uri="{BB962C8B-B14F-4D97-AF65-F5344CB8AC3E}">
        <p14:creationId xmlns:p14="http://schemas.microsoft.com/office/powerpoint/2010/main" val="3059291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a:t>Association rules</a:t>
            </a:r>
          </a:p>
        </p:txBody>
      </p:sp>
      <p:sp>
        <p:nvSpPr>
          <p:cNvPr id="9219" name="Rectangle 3"/>
          <p:cNvSpPr>
            <a:spLocks noChangeArrowheads="1"/>
          </p:cNvSpPr>
          <p:nvPr/>
        </p:nvSpPr>
        <p:spPr bwMode="auto">
          <a:xfrm>
            <a:off x="533400" y="1438275"/>
            <a:ext cx="8068866" cy="420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If we think of the universe as the set of items available at the store, then each item has a Boolean variable representing the presence or absence of that item. </a:t>
            </a:r>
          </a:p>
          <a:p>
            <a:pPr marL="342900" indent="-342900" algn="just">
              <a:lnSpc>
                <a:spcPct val="150000"/>
              </a:lnSpc>
              <a:buFont typeface="Wingdings" pitchFamily="2" charset="2"/>
              <a:buChar char="§"/>
            </a:pPr>
            <a:r>
              <a:rPr lang="en-US" sz="2000" dirty="0">
                <a:latin typeface="Book Antiqua" pitchFamily="18" charset="0"/>
              </a:rPr>
              <a:t>Each basket can then be represented by a Boolean vector of values assigned to these variables. </a:t>
            </a:r>
          </a:p>
          <a:p>
            <a:pPr marL="342900" indent="-342900" algn="just">
              <a:lnSpc>
                <a:spcPct val="150000"/>
              </a:lnSpc>
              <a:buFont typeface="Wingdings" pitchFamily="2" charset="2"/>
              <a:buChar char="§"/>
            </a:pPr>
            <a:r>
              <a:rPr lang="en-US" sz="2000" dirty="0">
                <a:latin typeface="Book Antiqua" pitchFamily="18" charset="0"/>
              </a:rPr>
              <a:t>The Boolean vectors can be analyzed for buying patterns that reflect items that are frequently associated or purchased together. </a:t>
            </a:r>
          </a:p>
          <a:p>
            <a:pPr marL="342900" indent="-342900" algn="just">
              <a:lnSpc>
                <a:spcPct val="150000"/>
              </a:lnSpc>
              <a:buFont typeface="Wingdings" pitchFamily="2" charset="2"/>
              <a:buChar char="§"/>
            </a:pPr>
            <a:r>
              <a:rPr lang="en-US" sz="2000" dirty="0">
                <a:latin typeface="Book Antiqua" pitchFamily="18" charset="0"/>
              </a:rPr>
              <a:t>These patterns can be represented in the form of </a:t>
            </a:r>
            <a:r>
              <a:rPr lang="en-US" sz="2000" b="1" dirty="0">
                <a:latin typeface="Book Antiqua" pitchFamily="18" charset="0"/>
              </a:rPr>
              <a:t>ASSOCIATION RULES</a:t>
            </a:r>
            <a:r>
              <a:rPr lang="en-US" sz="2000" dirty="0">
                <a:latin typeface="Book Antiqua" pitchFamily="18" charset="0"/>
              </a:rPr>
              <a:t>.</a:t>
            </a:r>
          </a:p>
        </p:txBody>
      </p:sp>
    </p:spTree>
    <p:extLst>
      <p:ext uri="{BB962C8B-B14F-4D97-AF65-F5344CB8AC3E}">
        <p14:creationId xmlns:p14="http://schemas.microsoft.com/office/powerpoint/2010/main" val="66055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5D5058CB-833F-4F37-8C85-B9B1829D969E}" type="slidenum">
              <a:rPr lang="en-US" altLang="en-US" sz="1400"/>
              <a:pPr/>
              <a:t>4</a:t>
            </a:fld>
            <a:endParaRPr lang="en-US" altLang="en-US" sz="1400"/>
          </a:p>
        </p:txBody>
      </p:sp>
      <p:sp>
        <p:nvSpPr>
          <p:cNvPr id="76803" name="Rectangle 2"/>
          <p:cNvSpPr>
            <a:spLocks noGrp="1" noChangeArrowheads="1"/>
          </p:cNvSpPr>
          <p:nvPr>
            <p:ph type="title"/>
          </p:nvPr>
        </p:nvSpPr>
        <p:spPr>
          <a:xfrm>
            <a:off x="990600" y="304800"/>
            <a:ext cx="7315200" cy="762000"/>
          </a:xfrm>
          <a:noFill/>
        </p:spPr>
        <p:txBody>
          <a:bodyPr lIns="92075" tIns="46038" rIns="92075" bIns="46038" anchor="ctr"/>
          <a:lstStyle/>
          <a:p>
            <a:pPr eaLnBrk="1" hangingPunct="1"/>
            <a:r>
              <a:rPr lang="en-US" altLang="en-US" sz="2800"/>
              <a:t>A Brief History of Data Mining Society</a:t>
            </a:r>
            <a:endParaRPr lang="en-US" altLang="en-US" sz="2800" b="0"/>
          </a:p>
        </p:txBody>
      </p:sp>
      <p:sp>
        <p:nvSpPr>
          <p:cNvPr id="76804" name="Rectangle 3"/>
          <p:cNvSpPr>
            <a:spLocks noGrp="1" noChangeArrowheads="1"/>
          </p:cNvSpPr>
          <p:nvPr>
            <p:ph type="body" idx="1"/>
          </p:nvPr>
        </p:nvSpPr>
        <p:spPr>
          <a:xfrm>
            <a:off x="381000" y="1295400"/>
            <a:ext cx="8458200" cy="5257800"/>
          </a:xfrm>
          <a:noFill/>
        </p:spPr>
        <p:txBody>
          <a:bodyPr lIns="92075" tIns="46038" rIns="92075" bIns="46038"/>
          <a:lstStyle/>
          <a:p>
            <a:pPr eaLnBrk="1" hangingPunct="1">
              <a:lnSpc>
                <a:spcPct val="120000"/>
              </a:lnSpc>
            </a:pPr>
            <a:r>
              <a:rPr lang="en-US" altLang="en-US" sz="1800"/>
              <a:t>1989 IJCAI Workshop on Knowledge Discovery in Databases </a:t>
            </a:r>
          </a:p>
          <a:p>
            <a:pPr lvl="1" eaLnBrk="1" hangingPunct="1">
              <a:lnSpc>
                <a:spcPct val="120000"/>
              </a:lnSpc>
            </a:pPr>
            <a:r>
              <a:rPr lang="en-US" altLang="en-US" sz="1800"/>
              <a:t>Knowledge Discovery in Databases (G. Piatetsky-Shapiro and W. Frawley, 1991)</a:t>
            </a:r>
          </a:p>
          <a:p>
            <a:pPr eaLnBrk="1" hangingPunct="1">
              <a:lnSpc>
                <a:spcPct val="120000"/>
              </a:lnSpc>
            </a:pPr>
            <a:r>
              <a:rPr lang="en-US" altLang="en-US" sz="1800"/>
              <a:t>1991-1994 Workshops on Knowledge Discovery in Databases</a:t>
            </a:r>
          </a:p>
          <a:p>
            <a:pPr lvl="1" eaLnBrk="1" hangingPunct="1">
              <a:lnSpc>
                <a:spcPct val="120000"/>
              </a:lnSpc>
            </a:pPr>
            <a:r>
              <a:rPr lang="en-US" altLang="en-US" sz="1800"/>
              <a:t>Advances in Knowledge Discovery and Data Mining (U. Fayyad, G. Piatetsky-Shapiro, P. Smyth, and R. Uthurusamy, 1996)</a:t>
            </a:r>
          </a:p>
          <a:p>
            <a:pPr eaLnBrk="1" hangingPunct="1">
              <a:lnSpc>
                <a:spcPct val="120000"/>
              </a:lnSpc>
            </a:pPr>
            <a:r>
              <a:rPr lang="en-US" altLang="en-US" sz="1800"/>
              <a:t>1995-1998 International Conferences on Knowledge Discovery in Databases and Data Mining (KDD’95-98)</a:t>
            </a:r>
          </a:p>
          <a:p>
            <a:pPr lvl="1" eaLnBrk="1" hangingPunct="1">
              <a:lnSpc>
                <a:spcPct val="120000"/>
              </a:lnSpc>
            </a:pPr>
            <a:r>
              <a:rPr lang="en-US" altLang="en-US" sz="1800"/>
              <a:t>Journal of Data Mining and Knowledge Discovery (1997)</a:t>
            </a:r>
          </a:p>
          <a:p>
            <a:pPr eaLnBrk="1" hangingPunct="1">
              <a:lnSpc>
                <a:spcPct val="120000"/>
              </a:lnSpc>
            </a:pPr>
            <a:r>
              <a:rPr lang="en-US" altLang="en-US" sz="1800"/>
              <a:t>ACM SIGKDD conferences since 1998 and SIGKDD Explorations</a:t>
            </a:r>
          </a:p>
          <a:p>
            <a:pPr eaLnBrk="1" hangingPunct="1">
              <a:lnSpc>
                <a:spcPct val="120000"/>
              </a:lnSpc>
            </a:pPr>
            <a:r>
              <a:rPr lang="en-US" altLang="en-US" sz="1800"/>
              <a:t>More conferences on data mining</a:t>
            </a:r>
          </a:p>
          <a:p>
            <a:pPr lvl="1" eaLnBrk="1" hangingPunct="1">
              <a:lnSpc>
                <a:spcPct val="120000"/>
              </a:lnSpc>
            </a:pPr>
            <a:r>
              <a:rPr lang="en-US" altLang="en-US" sz="1800"/>
              <a:t>PAKDD (1997), PKDD (1997), SIAM-Data Mining (2001), (IEEE) ICDM (2001), etc.</a:t>
            </a:r>
          </a:p>
          <a:p>
            <a:pPr eaLnBrk="1" hangingPunct="1">
              <a:lnSpc>
                <a:spcPct val="120000"/>
              </a:lnSpc>
            </a:pPr>
            <a:r>
              <a:rPr lang="en-US" altLang="en-US" sz="1800"/>
              <a:t>ACM Transactions on KDD starting in 2007</a:t>
            </a:r>
          </a:p>
        </p:txBody>
      </p:sp>
    </p:spTree>
    <p:extLst>
      <p:ext uri="{BB962C8B-B14F-4D97-AF65-F5344CB8AC3E}">
        <p14:creationId xmlns:p14="http://schemas.microsoft.com/office/powerpoint/2010/main" val="1859091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533400" y="762000"/>
            <a:ext cx="8068866" cy="466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For example, the information that customers who purchase computers also tend to buy antivirus software at the same time is represented in the following association rule:</a:t>
            </a:r>
          </a:p>
          <a:p>
            <a:pPr marL="342900" indent="-342900" algn="just">
              <a:lnSpc>
                <a:spcPct val="150000"/>
              </a:lnSpc>
              <a:buFont typeface="Wingdings" pitchFamily="2" charset="2"/>
              <a:buChar char="§"/>
            </a:pPr>
            <a:endParaRPr lang="en-US" sz="2000" dirty="0">
              <a:latin typeface="Book Antiqua" pitchFamily="18" charset="0"/>
            </a:endParaRPr>
          </a:p>
          <a:p>
            <a:pPr marL="342900" indent="-342900" algn="just">
              <a:lnSpc>
                <a:spcPct val="150000"/>
              </a:lnSpc>
              <a:buFont typeface="Wingdings" pitchFamily="2" charset="2"/>
              <a:buChar char="§"/>
            </a:pPr>
            <a:endParaRPr lang="en-US" sz="2000" dirty="0">
              <a:latin typeface="Book Antiqua" pitchFamily="18" charset="0"/>
            </a:endParaRPr>
          </a:p>
          <a:p>
            <a:pPr marL="342900" indent="-342900" algn="just">
              <a:lnSpc>
                <a:spcPct val="150000"/>
              </a:lnSpc>
              <a:buFont typeface="Wingdings" pitchFamily="2" charset="2"/>
              <a:buChar char="§"/>
            </a:pPr>
            <a:r>
              <a:rPr lang="en-US" sz="2000" dirty="0">
                <a:latin typeface="Book Antiqua" pitchFamily="18" charset="0"/>
              </a:rPr>
              <a:t>A support of 2% for Rule means that 2% of all the transactions under analysis show that computer and antivirus software are purchased together.</a:t>
            </a:r>
          </a:p>
          <a:p>
            <a:pPr marL="342900" indent="-342900" algn="just">
              <a:lnSpc>
                <a:spcPct val="150000"/>
              </a:lnSpc>
              <a:buFont typeface="Wingdings" pitchFamily="2" charset="2"/>
              <a:buChar char="§"/>
            </a:pPr>
            <a:r>
              <a:rPr lang="en-US" sz="2000" dirty="0">
                <a:latin typeface="Book Antiqua" pitchFamily="18" charset="0"/>
              </a:rPr>
              <a:t>A confidence of 60% means that 60% of the customers who purchased a computer also bought the software. </a:t>
            </a:r>
          </a:p>
        </p:txBody>
      </p:sp>
      <p:pic>
        <p:nvPicPr>
          <p:cNvPr id="3" name="Picture 2"/>
          <p:cNvPicPr>
            <a:picLocks noChangeAspect="1"/>
          </p:cNvPicPr>
          <p:nvPr/>
        </p:nvPicPr>
        <p:blipFill>
          <a:blip r:embed="rId2"/>
          <a:stretch>
            <a:fillRect/>
          </a:stretch>
        </p:blipFill>
        <p:spPr>
          <a:xfrm>
            <a:off x="1600200" y="2307772"/>
            <a:ext cx="5575697" cy="600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4664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a:t>Association rules</a:t>
            </a:r>
          </a:p>
        </p:txBody>
      </p:sp>
      <p:sp>
        <p:nvSpPr>
          <p:cNvPr id="11267" name="Rectangle 3"/>
          <p:cNvSpPr>
            <a:spLocks noChangeArrowheads="1"/>
          </p:cNvSpPr>
          <p:nvPr/>
        </p:nvSpPr>
        <p:spPr bwMode="auto">
          <a:xfrm>
            <a:off x="533400" y="1438276"/>
            <a:ext cx="80688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Typically, association rules are considered interesting if they satisfy both a </a:t>
            </a:r>
            <a:r>
              <a:rPr lang="en-US" sz="2400" b="1">
                <a:latin typeface="Book Antiqua" pitchFamily="18" charset="0"/>
              </a:rPr>
              <a:t>minimum support threshold </a:t>
            </a:r>
            <a:r>
              <a:rPr lang="en-US" sz="2400">
                <a:latin typeface="Book Antiqua" pitchFamily="18" charset="0"/>
              </a:rPr>
              <a:t>and a </a:t>
            </a:r>
            <a:r>
              <a:rPr lang="en-US" sz="2400" b="1">
                <a:latin typeface="Book Antiqua" pitchFamily="18" charset="0"/>
              </a:rPr>
              <a:t>minimum confidence threshold</a:t>
            </a:r>
            <a:r>
              <a:rPr lang="en-US" sz="2400">
                <a:latin typeface="Book Antiqua" pitchFamily="18" charset="0"/>
              </a:rPr>
              <a:t>. These thresholds can be a set by users or domain experts.</a:t>
            </a:r>
          </a:p>
        </p:txBody>
      </p:sp>
    </p:spTree>
    <p:extLst>
      <p:ext uri="{BB962C8B-B14F-4D97-AF65-F5344CB8AC3E}">
        <p14:creationId xmlns:p14="http://schemas.microsoft.com/office/powerpoint/2010/main" val="770581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85" y="1"/>
            <a:ext cx="7765256" cy="1325563"/>
          </a:xfrm>
        </p:spPr>
        <p:txBody>
          <a:bodyPr/>
          <a:lstStyle/>
          <a:p>
            <a:pPr fontAlgn="auto">
              <a:spcAft>
                <a:spcPts val="0"/>
              </a:spcAft>
              <a:defRPr/>
            </a:pPr>
            <a:r>
              <a:rPr lang="en-US" sz="3600" dirty="0"/>
              <a:t>Frequent Patterns and </a:t>
            </a:r>
            <a:br>
              <a:rPr lang="en-US" sz="3600" dirty="0"/>
            </a:br>
            <a:r>
              <a:rPr lang="en-US" sz="3600" dirty="0"/>
              <a:t>Association Rules</a:t>
            </a:r>
            <a:endParaRPr lang="en-US" dirty="0"/>
          </a:p>
        </p:txBody>
      </p:sp>
      <p:sp>
        <p:nvSpPr>
          <p:cNvPr id="4" name="Rectangle 3"/>
          <p:cNvSpPr txBox="1">
            <a:spLocks noChangeArrowheads="1"/>
          </p:cNvSpPr>
          <p:nvPr/>
        </p:nvSpPr>
        <p:spPr>
          <a:xfrm>
            <a:off x="594123" y="1362076"/>
            <a:ext cx="4532710" cy="3470276"/>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dirty="0" err="1">
                <a:latin typeface="Book Antiqua" panose="02040602050305030304" pitchFamily="18" charset="0"/>
              </a:rPr>
              <a:t>Itemset</a:t>
            </a:r>
            <a:r>
              <a:rPr lang="en-US" dirty="0">
                <a:latin typeface="Book Antiqua" panose="02040602050305030304" pitchFamily="18" charset="0"/>
              </a:rPr>
              <a:t>  </a:t>
            </a:r>
            <a:r>
              <a:rPr lang="en-US" b="1" dirty="0">
                <a:latin typeface="Book Antiqua" panose="02040602050305030304" pitchFamily="18" charset="0"/>
              </a:rPr>
              <a:t>X = {x</a:t>
            </a:r>
            <a:r>
              <a:rPr lang="en-US" b="1" baseline="-25000" dirty="0">
                <a:latin typeface="Book Antiqua" panose="02040602050305030304" pitchFamily="18" charset="0"/>
              </a:rPr>
              <a:t>1</a:t>
            </a:r>
            <a:r>
              <a:rPr lang="en-US" b="1" dirty="0">
                <a:latin typeface="Book Antiqua" panose="02040602050305030304" pitchFamily="18" charset="0"/>
              </a:rPr>
              <a:t>, …, </a:t>
            </a:r>
            <a:r>
              <a:rPr lang="en-US" b="1" dirty="0" err="1">
                <a:latin typeface="Book Antiqua" panose="02040602050305030304" pitchFamily="18" charset="0"/>
              </a:rPr>
              <a:t>x</a:t>
            </a:r>
            <a:r>
              <a:rPr lang="en-US" b="1" baseline="-25000" dirty="0" err="1">
                <a:latin typeface="Book Antiqua" panose="02040602050305030304" pitchFamily="18" charset="0"/>
              </a:rPr>
              <a:t>k</a:t>
            </a:r>
            <a:r>
              <a:rPr lang="en-US" b="1" dirty="0">
                <a:latin typeface="Book Antiqua" panose="02040602050305030304" pitchFamily="18" charset="0"/>
              </a:rPr>
              <a:t>}</a:t>
            </a:r>
          </a:p>
          <a:p>
            <a:pPr fontAlgn="auto">
              <a:spcAft>
                <a:spcPts val="0"/>
              </a:spcAft>
              <a:defRPr/>
            </a:pPr>
            <a:r>
              <a:rPr lang="en-US" dirty="0">
                <a:latin typeface="Book Antiqua" panose="02040602050305030304" pitchFamily="18" charset="0"/>
              </a:rPr>
              <a:t>Find all the rules </a:t>
            </a:r>
            <a:r>
              <a:rPr lang="en-US" i="1" dirty="0">
                <a:latin typeface="Book Antiqua" panose="02040602050305030304" pitchFamily="18" charset="0"/>
              </a:rPr>
              <a:t>X </a:t>
            </a:r>
            <a:r>
              <a:rPr lang="en-US" dirty="0">
                <a:latin typeface="Book Antiqua" panose="02040602050305030304" pitchFamily="18" charset="0"/>
                <a:sym typeface="Wingdings" panose="05000000000000000000" pitchFamily="2" charset="2"/>
              </a:rPr>
              <a:t> </a:t>
            </a:r>
            <a:r>
              <a:rPr lang="en-US" i="1" dirty="0">
                <a:latin typeface="Book Antiqua" panose="02040602050305030304" pitchFamily="18" charset="0"/>
                <a:sym typeface="Wingdings" panose="05000000000000000000" pitchFamily="2" charset="2"/>
              </a:rPr>
              <a:t>Y</a:t>
            </a:r>
            <a:r>
              <a:rPr lang="en-US" sz="2400" i="1" dirty="0">
                <a:latin typeface="Book Antiqua" panose="02040602050305030304" pitchFamily="18" charset="0"/>
                <a:sym typeface="Symbol" panose="05050102010706020507" pitchFamily="18" charset="2"/>
              </a:rPr>
              <a:t> </a:t>
            </a:r>
            <a:r>
              <a:rPr lang="en-US" dirty="0">
                <a:latin typeface="Book Antiqua" panose="02040602050305030304" pitchFamily="18" charset="0"/>
              </a:rPr>
              <a:t>with minimum support and confidence</a:t>
            </a:r>
            <a:endParaRPr lang="en-US" sz="2400" dirty="0">
              <a:latin typeface="Book Antiqua" panose="02040602050305030304" pitchFamily="18" charset="0"/>
              <a:sym typeface="Symbol" panose="05050102010706020507" pitchFamily="18" charset="2"/>
            </a:endParaRPr>
          </a:p>
          <a:p>
            <a:pPr lvl="1" fontAlgn="auto">
              <a:spcAft>
                <a:spcPts val="0"/>
              </a:spcAft>
              <a:defRPr/>
            </a:pPr>
            <a:r>
              <a:rPr lang="en-US" sz="2000" b="1" dirty="0">
                <a:solidFill>
                  <a:schemeClr val="hlink"/>
                </a:solidFill>
                <a:latin typeface="Book Antiqua" panose="02040602050305030304" pitchFamily="18" charset="0"/>
                <a:sym typeface="Symbol" panose="05050102010706020507" pitchFamily="18" charset="2"/>
              </a:rPr>
              <a:t>support</a:t>
            </a:r>
            <a:r>
              <a:rPr lang="en-US" sz="2000" dirty="0">
                <a:latin typeface="Book Antiqua" panose="02040602050305030304" pitchFamily="18" charset="0"/>
                <a:sym typeface="Symbol" panose="05050102010706020507" pitchFamily="18" charset="2"/>
              </a:rPr>
              <a:t>, </a:t>
            </a:r>
            <a:r>
              <a:rPr lang="en-US" sz="2000" i="1" dirty="0">
                <a:latin typeface="Book Antiqua" panose="02040602050305030304" pitchFamily="18" charset="0"/>
                <a:sym typeface="Symbol" panose="05050102010706020507" pitchFamily="18" charset="2"/>
              </a:rPr>
              <a:t>s</a:t>
            </a:r>
            <a:r>
              <a:rPr lang="en-US" sz="2000" dirty="0">
                <a:latin typeface="Book Antiqua" panose="02040602050305030304" pitchFamily="18" charset="0"/>
                <a:sym typeface="Symbol" panose="05050102010706020507" pitchFamily="18" charset="2"/>
              </a:rPr>
              <a:t>, </a:t>
            </a:r>
            <a:r>
              <a:rPr lang="en-US" sz="2000" dirty="0">
                <a:solidFill>
                  <a:schemeClr val="tx2"/>
                </a:solidFill>
                <a:latin typeface="Book Antiqua" panose="02040602050305030304" pitchFamily="18" charset="0"/>
                <a:sym typeface="Symbol" panose="05050102010706020507" pitchFamily="18" charset="2"/>
              </a:rPr>
              <a:t>probability</a:t>
            </a:r>
            <a:r>
              <a:rPr lang="en-US" sz="2000" dirty="0">
                <a:latin typeface="Book Antiqua" panose="02040602050305030304" pitchFamily="18" charset="0"/>
                <a:sym typeface="Symbol" panose="05050102010706020507" pitchFamily="18" charset="2"/>
              </a:rPr>
              <a:t> that a transaction contains X  Y.</a:t>
            </a:r>
          </a:p>
          <a:p>
            <a:pPr lvl="1" fontAlgn="auto">
              <a:spcAft>
                <a:spcPts val="0"/>
              </a:spcAft>
              <a:defRPr/>
            </a:pPr>
            <a:r>
              <a:rPr lang="en-US" sz="2000" b="1" dirty="0">
                <a:solidFill>
                  <a:schemeClr val="hlink"/>
                </a:solidFill>
                <a:latin typeface="Book Antiqua" panose="02040602050305030304" pitchFamily="18" charset="0"/>
                <a:sym typeface="Symbol" panose="05050102010706020507" pitchFamily="18" charset="2"/>
              </a:rPr>
              <a:t>confidence</a:t>
            </a:r>
            <a:r>
              <a:rPr lang="en-US" sz="2000" dirty="0">
                <a:latin typeface="Book Antiqua" panose="02040602050305030304" pitchFamily="18" charset="0"/>
                <a:sym typeface="Symbol" panose="05050102010706020507" pitchFamily="18" charset="2"/>
              </a:rPr>
              <a:t>, </a:t>
            </a:r>
            <a:r>
              <a:rPr lang="en-US" sz="2000" i="1" dirty="0">
                <a:latin typeface="Book Antiqua" panose="02040602050305030304" pitchFamily="18" charset="0"/>
                <a:sym typeface="Symbol" panose="05050102010706020507" pitchFamily="18" charset="2"/>
              </a:rPr>
              <a:t>c,</a:t>
            </a:r>
            <a:r>
              <a:rPr lang="en-US" sz="2000" dirty="0">
                <a:latin typeface="Book Antiqua" panose="02040602050305030304" pitchFamily="18" charset="0"/>
                <a:sym typeface="Symbol" panose="05050102010706020507" pitchFamily="18" charset="2"/>
              </a:rPr>
              <a:t> </a:t>
            </a:r>
            <a:r>
              <a:rPr lang="en-US" sz="2000" dirty="0">
                <a:solidFill>
                  <a:schemeClr val="tx2"/>
                </a:solidFill>
                <a:latin typeface="Book Antiqua" panose="02040602050305030304" pitchFamily="18" charset="0"/>
                <a:sym typeface="Symbol" panose="05050102010706020507" pitchFamily="18" charset="2"/>
              </a:rPr>
              <a:t>conditional probability</a:t>
            </a:r>
            <a:r>
              <a:rPr lang="en-US" sz="2000" dirty="0">
                <a:latin typeface="Book Antiqua" panose="02040602050305030304" pitchFamily="18" charset="0"/>
                <a:sym typeface="Symbol" panose="05050102010706020507" pitchFamily="18" charset="2"/>
              </a:rPr>
              <a:t> that a transaction having X also contains </a:t>
            </a:r>
            <a:r>
              <a:rPr lang="en-US" sz="2000" i="1" dirty="0">
                <a:latin typeface="Book Antiqua" panose="02040602050305030304" pitchFamily="18" charset="0"/>
                <a:sym typeface="Symbol" panose="05050102010706020507" pitchFamily="18" charset="2"/>
              </a:rPr>
              <a:t>Y.</a:t>
            </a:r>
          </a:p>
        </p:txBody>
      </p:sp>
      <p:graphicFrame>
        <p:nvGraphicFramePr>
          <p:cNvPr id="5" name="Group 15"/>
          <p:cNvGraphicFramePr>
            <a:graphicFrameLocks noGrp="1"/>
          </p:cNvGraphicFramePr>
          <p:nvPr>
            <p:extLst>
              <p:ext uri="{D42A27DB-BD31-4B8C-83A1-F6EECF244321}">
                <p14:modId xmlns:p14="http://schemas.microsoft.com/office/powerpoint/2010/main" val="2684392470"/>
              </p:ext>
            </p:extLst>
          </p:nvPr>
        </p:nvGraphicFramePr>
        <p:xfrm>
          <a:off x="5660231" y="256792"/>
          <a:ext cx="2914650" cy="2555465"/>
        </p:xfrm>
        <a:graphic>
          <a:graphicData uri="http://schemas.openxmlformats.org/drawingml/2006/table">
            <a:tbl>
              <a:tblPr/>
              <a:tblGrid>
                <a:gridCol w="1457325">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tblGrid>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Transaction-id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Items bought</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10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A, B,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20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A, C,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30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A, D, E</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40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B,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19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50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B, C, D,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2315" name="Group 5"/>
          <p:cNvGrpSpPr>
            <a:grpSpLocks/>
          </p:cNvGrpSpPr>
          <p:nvPr/>
        </p:nvGrpSpPr>
        <p:grpSpPr bwMode="auto">
          <a:xfrm>
            <a:off x="6019800" y="2927352"/>
            <a:ext cx="2914650" cy="2630487"/>
            <a:chOff x="192" y="2400"/>
            <a:chExt cx="2448" cy="1657"/>
          </a:xfrm>
        </p:grpSpPr>
        <p:sp>
          <p:nvSpPr>
            <p:cNvPr id="12317"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p:spPr>
          <p:txBody>
            <a:bodyPr wrap="none" anchor="ctr"/>
            <a:lstStyle/>
            <a:p>
              <a:endParaRPr lang="en-US" sz="2400">
                <a:latin typeface="Tahoma" pitchFamily="34" charset="0"/>
              </a:endParaRPr>
            </a:p>
          </p:txBody>
        </p:sp>
        <p:sp>
          <p:nvSpPr>
            <p:cNvPr id="12318" name="Oval 7"/>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p:spPr>
          <p:txBody>
            <a:bodyPr wrap="none" anchor="ctr"/>
            <a:lstStyle/>
            <a:p>
              <a:endParaRPr lang="en-US" sz="2400">
                <a:latin typeface="Tahoma" pitchFamily="34" charset="0"/>
              </a:endParaRPr>
            </a:p>
          </p:txBody>
        </p:sp>
        <p:sp>
          <p:nvSpPr>
            <p:cNvPr id="12319" name="Line 8"/>
            <p:cNvSpPr>
              <a:spLocks noChangeShapeType="1"/>
            </p:cNvSpPr>
            <p:nvPr/>
          </p:nvSpPr>
          <p:spPr bwMode="auto">
            <a:xfrm flipH="1">
              <a:off x="576" y="3168"/>
              <a:ext cx="144" cy="4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9"/>
            <p:cNvSpPr>
              <a:spLocks noChangeShapeType="1"/>
            </p:cNvSpPr>
            <p:nvPr/>
          </p:nvSpPr>
          <p:spPr bwMode="auto">
            <a:xfrm flipV="1">
              <a:off x="2016" y="2832"/>
              <a:ext cx="144"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10"/>
            <p:cNvSpPr>
              <a:spLocks noChangeShapeType="1"/>
            </p:cNvSpPr>
            <p:nvPr/>
          </p:nvSpPr>
          <p:spPr bwMode="auto">
            <a:xfrm flipH="1" flipV="1">
              <a:off x="1440" y="2592"/>
              <a:ext cx="0" cy="576"/>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Text Box 11"/>
            <p:cNvSpPr txBox="1">
              <a:spLocks noChangeArrowheads="1"/>
            </p:cNvSpPr>
            <p:nvPr/>
          </p:nvSpPr>
          <p:spPr bwMode="auto">
            <a:xfrm>
              <a:off x="1824" y="2448"/>
              <a:ext cx="76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hlink"/>
                  </a:solidFill>
                  <a:latin typeface="Times New Roman" pitchFamily="18" charset="0"/>
                </a:rPr>
                <a:t>Customer</a:t>
              </a:r>
            </a:p>
            <a:p>
              <a:pPr eaLnBrk="0" hangingPunct="0">
                <a:lnSpc>
                  <a:spcPct val="110000"/>
                </a:lnSpc>
              </a:pPr>
              <a:r>
                <a:rPr lang="en-US" sz="1600" b="1">
                  <a:solidFill>
                    <a:schemeClr val="hlink"/>
                  </a:solidFill>
                  <a:latin typeface="Times New Roman" pitchFamily="18" charset="0"/>
                </a:rPr>
                <a:t>buys Bread</a:t>
              </a:r>
              <a:endParaRPr lang="en-US" b="1" u="sng">
                <a:latin typeface="Times New Roman" pitchFamily="18" charset="0"/>
              </a:endParaRPr>
            </a:p>
          </p:txBody>
        </p:sp>
        <p:sp>
          <p:nvSpPr>
            <p:cNvPr id="12323" name="Text Box 12"/>
            <p:cNvSpPr txBox="1">
              <a:spLocks noChangeArrowheads="1"/>
            </p:cNvSpPr>
            <p:nvPr/>
          </p:nvSpPr>
          <p:spPr bwMode="auto">
            <a:xfrm>
              <a:off x="960" y="2400"/>
              <a:ext cx="65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rgbClr val="5FA180"/>
                  </a:solidFill>
                  <a:latin typeface="Times New Roman" pitchFamily="18" charset="0"/>
                </a:rPr>
                <a:t>Customer</a:t>
              </a:r>
            </a:p>
            <a:p>
              <a:pPr eaLnBrk="0" hangingPunct="0">
                <a:lnSpc>
                  <a:spcPct val="110000"/>
                </a:lnSpc>
              </a:pPr>
              <a:r>
                <a:rPr lang="en-US" sz="1600" b="1">
                  <a:solidFill>
                    <a:srgbClr val="5FA180"/>
                  </a:solidFill>
                  <a:latin typeface="Times New Roman" pitchFamily="18" charset="0"/>
                </a:rPr>
                <a:t>buys both</a:t>
              </a:r>
              <a:endParaRPr lang="en-US" b="1" u="sng">
                <a:solidFill>
                  <a:srgbClr val="5FA180"/>
                </a:solidFill>
                <a:latin typeface="Times New Roman" pitchFamily="18" charset="0"/>
              </a:endParaRPr>
            </a:p>
          </p:txBody>
        </p:sp>
        <p:sp>
          <p:nvSpPr>
            <p:cNvPr id="12324" name="Text Box 13"/>
            <p:cNvSpPr txBox="1">
              <a:spLocks noChangeArrowheads="1"/>
            </p:cNvSpPr>
            <p:nvPr/>
          </p:nvSpPr>
          <p:spPr bwMode="auto">
            <a:xfrm>
              <a:off x="384" y="3600"/>
              <a:ext cx="89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tx2"/>
                  </a:solidFill>
                  <a:latin typeface="Times New Roman" pitchFamily="18" charset="0"/>
                </a:rPr>
                <a:t>Customer</a:t>
              </a:r>
            </a:p>
            <a:p>
              <a:pPr eaLnBrk="0" hangingPunct="0">
                <a:lnSpc>
                  <a:spcPct val="110000"/>
                </a:lnSpc>
              </a:pPr>
              <a:r>
                <a:rPr lang="en-US" sz="1600" b="1">
                  <a:solidFill>
                    <a:schemeClr val="tx2"/>
                  </a:solidFill>
                  <a:latin typeface="Times New Roman" pitchFamily="18" charset="0"/>
                </a:rPr>
                <a:t>buys Milk</a:t>
              </a:r>
              <a:endParaRPr lang="en-US" b="1" u="sng">
                <a:latin typeface="Times New Roman" pitchFamily="18" charset="0"/>
              </a:endParaRPr>
            </a:p>
          </p:txBody>
        </p:sp>
        <p:sp>
          <p:nvSpPr>
            <p:cNvPr id="12325" name="Rectangle 14"/>
            <p:cNvSpPr>
              <a:spLocks noChangeArrowheads="1"/>
            </p:cNvSpPr>
            <p:nvPr/>
          </p:nvSpPr>
          <p:spPr bwMode="auto">
            <a:xfrm>
              <a:off x="192" y="2400"/>
              <a:ext cx="2448" cy="1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Tahoma" pitchFamily="34" charset="0"/>
              </a:endParaRPr>
            </a:p>
          </p:txBody>
        </p:sp>
      </p:grpSp>
      <p:sp>
        <p:nvSpPr>
          <p:cNvPr id="12316" name="Rectangle 4"/>
          <p:cNvSpPr>
            <a:spLocks noChangeArrowheads="1"/>
          </p:cNvSpPr>
          <p:nvPr/>
        </p:nvSpPr>
        <p:spPr bwMode="auto">
          <a:xfrm>
            <a:off x="66784" y="4832352"/>
            <a:ext cx="6495941" cy="223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a:lnSpc>
                <a:spcPct val="110000"/>
              </a:lnSpc>
            </a:pPr>
            <a:r>
              <a:rPr lang="en-US" sz="2400" b="1" i="1" dirty="0">
                <a:latin typeface="Book Antiqua" pitchFamily="18" charset="0"/>
              </a:rPr>
              <a:t>Let  </a:t>
            </a:r>
            <a:r>
              <a:rPr lang="en-US" sz="2400" b="1" i="1" dirty="0" err="1">
                <a:latin typeface="Book Antiqua" pitchFamily="18" charset="0"/>
              </a:rPr>
              <a:t>sup</a:t>
            </a:r>
            <a:r>
              <a:rPr lang="en-US" sz="2400" b="1" i="1" baseline="-25000" dirty="0" err="1">
                <a:latin typeface="Book Antiqua" pitchFamily="18" charset="0"/>
              </a:rPr>
              <a:t>min</a:t>
            </a:r>
            <a:r>
              <a:rPr lang="en-US" sz="2400" b="1" i="1" dirty="0">
                <a:latin typeface="Book Antiqua" pitchFamily="18" charset="0"/>
              </a:rPr>
              <a:t> = 50%,  </a:t>
            </a:r>
            <a:r>
              <a:rPr lang="en-US" sz="2400" b="1" i="1" dirty="0" err="1">
                <a:latin typeface="Book Antiqua" pitchFamily="18" charset="0"/>
              </a:rPr>
              <a:t>conf</a:t>
            </a:r>
            <a:r>
              <a:rPr lang="en-US" sz="2400" b="1" i="1" baseline="-25000" dirty="0" err="1">
                <a:latin typeface="Book Antiqua" pitchFamily="18" charset="0"/>
              </a:rPr>
              <a:t>min</a:t>
            </a:r>
            <a:r>
              <a:rPr lang="en-US" sz="2400" b="1" i="1" dirty="0">
                <a:latin typeface="Book Antiqua" pitchFamily="18" charset="0"/>
              </a:rPr>
              <a:t> = 50%</a:t>
            </a:r>
          </a:p>
          <a:p>
            <a:pPr algn="ctr">
              <a:lnSpc>
                <a:spcPct val="110000"/>
              </a:lnSpc>
            </a:pPr>
            <a:r>
              <a:rPr lang="en-US" sz="2400" b="1" i="1" dirty="0">
                <a:latin typeface="Book Antiqua" pitchFamily="18" charset="0"/>
              </a:rPr>
              <a:t>Freq. Pat.: </a:t>
            </a:r>
            <a:r>
              <a:rPr lang="en-US" sz="2400" b="1" dirty="0">
                <a:latin typeface="Book Antiqua" pitchFamily="18" charset="0"/>
              </a:rPr>
              <a:t>{</a:t>
            </a:r>
            <a:r>
              <a:rPr lang="en-US" sz="2400" b="1" i="1" dirty="0">
                <a:latin typeface="Book Antiqua" pitchFamily="18" charset="0"/>
              </a:rPr>
              <a:t>A:3, B:3, D:4, E:3, AD:3</a:t>
            </a:r>
            <a:r>
              <a:rPr lang="en-US" sz="2400" b="1" dirty="0">
                <a:latin typeface="Book Antiqua" pitchFamily="18" charset="0"/>
              </a:rPr>
              <a:t>}</a:t>
            </a:r>
          </a:p>
          <a:p>
            <a:pPr algn="ctr">
              <a:lnSpc>
                <a:spcPct val="110000"/>
              </a:lnSpc>
            </a:pPr>
            <a:r>
              <a:rPr lang="en-US" sz="2400" b="1" dirty="0">
                <a:latin typeface="Book Antiqua" pitchFamily="18" charset="0"/>
              </a:rPr>
              <a:t>Association rules:</a:t>
            </a:r>
          </a:p>
          <a:p>
            <a:pPr lvl="1" algn="ctr">
              <a:lnSpc>
                <a:spcPct val="110000"/>
              </a:lnSpc>
            </a:pPr>
            <a:r>
              <a:rPr lang="en-US" sz="2400" b="1" i="1" dirty="0">
                <a:latin typeface="Book Antiqua" pitchFamily="18" charset="0"/>
              </a:rPr>
              <a:t>A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D  </a:t>
            </a:r>
            <a:r>
              <a:rPr lang="en-US" sz="2400" b="1" dirty="0">
                <a:latin typeface="Book Antiqua" pitchFamily="18" charset="0"/>
                <a:sym typeface="Symbol" pitchFamily="18" charset="2"/>
              </a:rPr>
              <a:t>(60%, 100%)</a:t>
            </a:r>
          </a:p>
          <a:p>
            <a:pPr lvl="1" algn="ctr">
              <a:lnSpc>
                <a:spcPct val="110000"/>
              </a:lnSpc>
            </a:pPr>
            <a:r>
              <a:rPr lang="en-US" sz="2400" b="1" i="1" dirty="0">
                <a:latin typeface="Book Antiqua" pitchFamily="18" charset="0"/>
              </a:rPr>
              <a:t>D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A  </a:t>
            </a:r>
            <a:r>
              <a:rPr lang="en-US" sz="2400" b="1" dirty="0">
                <a:latin typeface="Book Antiqua" pitchFamily="18" charset="0"/>
                <a:sym typeface="Symbol" pitchFamily="18" charset="2"/>
              </a:rPr>
              <a:t>(60%, 75%)</a:t>
            </a:r>
          </a:p>
          <a:p>
            <a:pPr lvl="1" algn="ctr"/>
            <a:endParaRPr lang="en-US" sz="2400" b="1" dirty="0">
              <a:latin typeface="Book Antiqua" pitchFamily="18" charset="0"/>
              <a:sym typeface="Symbol" pitchFamily="18" charset="2"/>
            </a:endParaRPr>
          </a:p>
        </p:txBody>
      </p:sp>
    </p:spTree>
    <p:extLst>
      <p:ext uri="{BB962C8B-B14F-4D97-AF65-F5344CB8AC3E}">
        <p14:creationId xmlns:p14="http://schemas.microsoft.com/office/powerpoint/2010/main" val="4096036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13315" name="Rectangle 3"/>
          <p:cNvSpPr>
            <a:spLocks noChangeArrowheads="1"/>
          </p:cNvSpPr>
          <p:nvPr/>
        </p:nvSpPr>
        <p:spPr bwMode="auto">
          <a:xfrm>
            <a:off x="604838" y="2217739"/>
            <a:ext cx="8068866" cy="46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Rules that satisfy both a minimum support threshold (</a:t>
            </a:r>
            <a:r>
              <a:rPr lang="en-US" sz="2000" dirty="0" err="1">
                <a:latin typeface="Book Antiqua" pitchFamily="18" charset="0"/>
              </a:rPr>
              <a:t>min_sup</a:t>
            </a:r>
            <a:r>
              <a:rPr lang="en-US" sz="2000" dirty="0">
                <a:latin typeface="Book Antiqua" pitchFamily="18" charset="0"/>
              </a:rPr>
              <a:t>) and a minimum confidence threshold (</a:t>
            </a:r>
            <a:r>
              <a:rPr lang="en-US" sz="2000" dirty="0" err="1">
                <a:latin typeface="Book Antiqua" pitchFamily="18" charset="0"/>
              </a:rPr>
              <a:t>min_conf</a:t>
            </a:r>
            <a:r>
              <a:rPr lang="en-US" sz="2000" dirty="0">
                <a:latin typeface="Book Antiqua" pitchFamily="18" charset="0"/>
              </a:rPr>
              <a:t> ) are called strong. </a:t>
            </a:r>
          </a:p>
          <a:p>
            <a:pPr marL="342900" indent="-342900" algn="just">
              <a:lnSpc>
                <a:spcPct val="150000"/>
              </a:lnSpc>
              <a:buFont typeface="Wingdings" pitchFamily="2" charset="2"/>
              <a:buChar char="§"/>
            </a:pPr>
            <a:r>
              <a:rPr lang="en-US" sz="2000" dirty="0">
                <a:latin typeface="Book Antiqua" pitchFamily="18" charset="0"/>
              </a:rPr>
              <a:t>A set of items is referred to as an </a:t>
            </a:r>
            <a:r>
              <a:rPr lang="en-US" sz="2000" dirty="0" err="1">
                <a:latin typeface="Book Antiqua" pitchFamily="18" charset="0"/>
              </a:rPr>
              <a:t>itemset</a:t>
            </a:r>
            <a:r>
              <a:rPr lang="en-US" sz="2000" dirty="0">
                <a:latin typeface="Book Antiqua" pitchFamily="18" charset="0"/>
              </a:rPr>
              <a:t>. An </a:t>
            </a:r>
            <a:r>
              <a:rPr lang="en-US" sz="2000" dirty="0" err="1">
                <a:latin typeface="Book Antiqua" pitchFamily="18" charset="0"/>
              </a:rPr>
              <a:t>itemset</a:t>
            </a:r>
            <a:r>
              <a:rPr lang="en-US" sz="2000" dirty="0">
                <a:latin typeface="Book Antiqua" pitchFamily="18" charset="0"/>
              </a:rPr>
              <a:t> that contains k items is a k-</a:t>
            </a:r>
            <a:r>
              <a:rPr lang="en-US" sz="2000" dirty="0" err="1">
                <a:latin typeface="Book Antiqua" pitchFamily="18" charset="0"/>
              </a:rPr>
              <a:t>itemset</a:t>
            </a:r>
            <a:r>
              <a:rPr lang="en-US" sz="2000" dirty="0">
                <a:latin typeface="Book Antiqua" pitchFamily="18" charset="0"/>
              </a:rPr>
              <a:t>. The set </a:t>
            </a:r>
            <a:r>
              <a:rPr lang="en-US" sz="2000" b="1" dirty="0">
                <a:latin typeface="Book Antiqua" pitchFamily="18" charset="0"/>
              </a:rPr>
              <a:t>{computer, antivirus software} </a:t>
            </a:r>
            <a:r>
              <a:rPr lang="en-US" sz="2000" dirty="0">
                <a:latin typeface="Book Antiqua" pitchFamily="18" charset="0"/>
              </a:rPr>
              <a:t>is a 2-itemset. </a:t>
            </a:r>
          </a:p>
          <a:p>
            <a:pPr marL="342900" indent="-342900" algn="just">
              <a:lnSpc>
                <a:spcPct val="150000"/>
              </a:lnSpc>
              <a:buFont typeface="Wingdings" pitchFamily="2" charset="2"/>
              <a:buChar char="§"/>
            </a:pPr>
            <a:r>
              <a:rPr lang="en-US" sz="2000" dirty="0">
                <a:latin typeface="Book Antiqua" pitchFamily="18" charset="0"/>
              </a:rPr>
              <a:t>The occurrence frequency of an </a:t>
            </a:r>
            <a:r>
              <a:rPr lang="en-US" sz="2000" dirty="0" err="1">
                <a:latin typeface="Book Antiqua" pitchFamily="18" charset="0"/>
              </a:rPr>
              <a:t>itemset</a:t>
            </a:r>
            <a:r>
              <a:rPr lang="en-US" sz="2000" dirty="0">
                <a:latin typeface="Book Antiqua" pitchFamily="18" charset="0"/>
              </a:rPr>
              <a:t> is the number of transactions that contain the </a:t>
            </a:r>
            <a:r>
              <a:rPr lang="en-US" sz="2000" dirty="0" err="1">
                <a:latin typeface="Book Antiqua" pitchFamily="18" charset="0"/>
              </a:rPr>
              <a:t>itemset</a:t>
            </a:r>
            <a:r>
              <a:rPr lang="en-US" sz="2000" dirty="0">
                <a:latin typeface="Book Antiqua" pitchFamily="18" charset="0"/>
              </a:rPr>
              <a:t>. </a:t>
            </a:r>
          </a:p>
          <a:p>
            <a:pPr marL="342900" indent="-342900" algn="just">
              <a:lnSpc>
                <a:spcPct val="150000"/>
              </a:lnSpc>
              <a:buFont typeface="Wingdings" pitchFamily="2" charset="2"/>
              <a:buChar char="§"/>
            </a:pPr>
            <a:r>
              <a:rPr lang="en-US" sz="2000" dirty="0">
                <a:latin typeface="Book Antiqua" pitchFamily="18" charset="0"/>
              </a:rPr>
              <a:t>This is also known, simply, as the </a:t>
            </a:r>
            <a:r>
              <a:rPr lang="en-US" sz="2000" b="1" dirty="0">
                <a:latin typeface="Book Antiqua" pitchFamily="18" charset="0"/>
              </a:rPr>
              <a:t>frequency, support count, or count </a:t>
            </a:r>
            <a:r>
              <a:rPr lang="en-US" sz="2000" dirty="0">
                <a:latin typeface="Book Antiqua" pitchFamily="18" charset="0"/>
              </a:rPr>
              <a:t>of the </a:t>
            </a:r>
            <a:r>
              <a:rPr lang="en-US" sz="2000" dirty="0" err="1">
                <a:latin typeface="Book Antiqua" pitchFamily="18" charset="0"/>
              </a:rPr>
              <a:t>itemset</a:t>
            </a:r>
            <a:r>
              <a:rPr lang="en-US" sz="2000" dirty="0">
                <a:latin typeface="Book Antiqua" pitchFamily="18" charset="0"/>
              </a:rPr>
              <a:t>.</a:t>
            </a:r>
          </a:p>
        </p:txBody>
      </p:sp>
      <p:pic>
        <p:nvPicPr>
          <p:cNvPr id="3" name="Picture 2"/>
          <p:cNvPicPr>
            <a:picLocks noChangeAspect="1"/>
          </p:cNvPicPr>
          <p:nvPr/>
        </p:nvPicPr>
        <p:blipFill>
          <a:blip r:embed="rId2"/>
          <a:stretch>
            <a:fillRect/>
          </a:stretch>
        </p:blipFill>
        <p:spPr>
          <a:xfrm>
            <a:off x="5562276" y="838200"/>
            <a:ext cx="2547938" cy="792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9752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4" name="Rectangle 3"/>
          <p:cNvSpPr/>
          <p:nvPr/>
        </p:nvSpPr>
        <p:spPr>
          <a:xfrm>
            <a:off x="533400" y="2770189"/>
            <a:ext cx="8068866" cy="3740126"/>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000" dirty="0">
                <a:latin typeface="Book Antiqua" panose="02040602050305030304" pitchFamily="18" charset="0"/>
                <a:cs typeface="+mn-cs"/>
              </a:rPr>
              <a:t>In general, association rule mining can be viewed as a two-step process:</a:t>
            </a:r>
          </a:p>
          <a:p>
            <a:pPr marL="806450" indent="-403225" algn="just" fontAlgn="auto">
              <a:lnSpc>
                <a:spcPct val="150000"/>
              </a:lnSpc>
              <a:spcBef>
                <a:spcPts val="0"/>
              </a:spcBef>
              <a:spcAft>
                <a:spcPts val="0"/>
              </a:spcAft>
              <a:buFont typeface="Wingdings" panose="05000000000000000000" pitchFamily="2" charset="2"/>
              <a:buChar char="§"/>
              <a:defRPr/>
            </a:pPr>
            <a:r>
              <a:rPr lang="en-US" sz="2000" b="1" u="sng" dirty="0">
                <a:latin typeface="Book Antiqua" panose="02040602050305030304" pitchFamily="18" charset="0"/>
                <a:cs typeface="+mn-cs"/>
              </a:rPr>
              <a:t>Find all frequent </a:t>
            </a:r>
            <a:r>
              <a:rPr lang="en-US" sz="2000" b="1" u="sng" dirty="0" err="1">
                <a:latin typeface="Book Antiqua" panose="02040602050305030304" pitchFamily="18" charset="0"/>
                <a:cs typeface="+mn-cs"/>
              </a:rPr>
              <a:t>itemsets</a:t>
            </a:r>
            <a:r>
              <a:rPr lang="en-US" sz="2000" b="1" u="sng" dirty="0">
                <a:latin typeface="Book Antiqua" panose="02040602050305030304" pitchFamily="18" charset="0"/>
                <a:cs typeface="+mn-cs"/>
              </a:rPr>
              <a:t>:</a:t>
            </a:r>
            <a:r>
              <a:rPr lang="en-US" sz="2000" dirty="0">
                <a:latin typeface="Book Antiqua" panose="02040602050305030304" pitchFamily="18" charset="0"/>
                <a:cs typeface="+mn-cs"/>
              </a:rPr>
              <a:t> By definition, each of these </a:t>
            </a:r>
            <a:r>
              <a:rPr lang="en-US" sz="2000" dirty="0" err="1">
                <a:latin typeface="Book Antiqua" panose="02040602050305030304" pitchFamily="18" charset="0"/>
                <a:cs typeface="+mn-cs"/>
              </a:rPr>
              <a:t>itemsets</a:t>
            </a:r>
            <a:r>
              <a:rPr lang="en-US" sz="2000" dirty="0">
                <a:latin typeface="Book Antiqua" panose="02040602050305030304" pitchFamily="18" charset="0"/>
                <a:cs typeface="+mn-cs"/>
              </a:rPr>
              <a:t> will occur at least as frequently as a predetermined minimum support count, min sup.</a:t>
            </a:r>
          </a:p>
          <a:p>
            <a:pPr marL="806450" indent="-403225" algn="just" fontAlgn="auto">
              <a:lnSpc>
                <a:spcPct val="150000"/>
              </a:lnSpc>
              <a:spcBef>
                <a:spcPts val="0"/>
              </a:spcBef>
              <a:spcAft>
                <a:spcPts val="0"/>
              </a:spcAft>
              <a:buFont typeface="Wingdings" panose="05000000000000000000" pitchFamily="2" charset="2"/>
              <a:buChar char="§"/>
              <a:defRPr/>
            </a:pPr>
            <a:r>
              <a:rPr lang="en-US" sz="2000" b="1" u="sng" dirty="0">
                <a:latin typeface="Book Antiqua" panose="02040602050305030304" pitchFamily="18" charset="0"/>
                <a:cs typeface="+mn-cs"/>
              </a:rPr>
              <a:t>Generate strong association rules from the frequent </a:t>
            </a:r>
            <a:r>
              <a:rPr lang="en-US" sz="2000" b="1" u="sng" dirty="0" err="1">
                <a:latin typeface="Book Antiqua" panose="02040602050305030304" pitchFamily="18" charset="0"/>
                <a:cs typeface="+mn-cs"/>
              </a:rPr>
              <a:t>itemsets</a:t>
            </a:r>
            <a:r>
              <a:rPr lang="en-US" sz="2000" b="1" u="sng" dirty="0">
                <a:latin typeface="Book Antiqua" panose="02040602050305030304" pitchFamily="18" charset="0"/>
                <a:cs typeface="+mn-cs"/>
              </a:rPr>
              <a:t>:</a:t>
            </a:r>
            <a:r>
              <a:rPr lang="en-US" sz="2000" b="1" dirty="0">
                <a:latin typeface="Book Antiqua" panose="02040602050305030304" pitchFamily="18" charset="0"/>
                <a:cs typeface="+mn-cs"/>
              </a:rPr>
              <a:t> </a:t>
            </a:r>
            <a:r>
              <a:rPr lang="en-US" sz="2000" dirty="0">
                <a:latin typeface="Book Antiqua" panose="02040602050305030304" pitchFamily="18" charset="0"/>
                <a:cs typeface="+mn-cs"/>
              </a:rPr>
              <a:t>By definition, these rules must satisfy minimum support and minimum confidence.</a:t>
            </a:r>
          </a:p>
        </p:txBody>
      </p:sp>
      <p:pic>
        <p:nvPicPr>
          <p:cNvPr id="143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504950"/>
            <a:ext cx="4997054"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805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228600"/>
            <a:ext cx="8229600" cy="1143000"/>
          </a:xfrm>
        </p:spPr>
        <p:txBody>
          <a:bodyPr>
            <a:normAutofit/>
          </a:bodyPr>
          <a:lstStyle/>
          <a:p>
            <a:r>
              <a:rPr lang="en-US" dirty="0">
                <a:solidFill>
                  <a:schemeClr val="tx1"/>
                </a:solidFill>
                <a:latin typeface="Adobe Caslon Pro Bold" panose="0205070206050A020403" pitchFamily="18" charset="0"/>
              </a:rPr>
              <a:t>Association analysis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66800" y="1490931"/>
            <a:ext cx="6614634" cy="524478"/>
          </a:xfrm>
          <a:prstGeom prst="rect">
            <a:avLst/>
          </a:prstGeom>
        </p:spPr>
      </p:pic>
      <p:sp>
        <p:nvSpPr>
          <p:cNvPr id="5" name="Rectangle 4"/>
          <p:cNvSpPr/>
          <p:nvPr/>
        </p:nvSpPr>
        <p:spPr>
          <a:xfrm>
            <a:off x="628650" y="2243012"/>
            <a:ext cx="7886700" cy="3046988"/>
          </a:xfrm>
          <a:prstGeom prst="rect">
            <a:avLst/>
          </a:prstGeom>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Where X is a variable representing a customer.</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confidence, or certainty, of 50% means that if a customer buys a computer, there is a 50% chance that he/she will buy software as well.</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1% support means that 1% of all the transactions under analysis show that computer and software are purchased together.</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2400" y="5228096"/>
            <a:ext cx="8763000" cy="1228456"/>
          </a:xfrm>
          <a:prstGeom prst="rect">
            <a:avLst/>
          </a:prstGeom>
        </p:spPr>
      </p:pic>
    </p:spTree>
    <p:extLst>
      <p:ext uri="{BB962C8B-B14F-4D97-AF65-F5344CB8AC3E}">
        <p14:creationId xmlns:p14="http://schemas.microsoft.com/office/powerpoint/2010/main" val="1596353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Adobe Caslon Pro Bold" panose="0205070206050A020403" pitchFamily="18" charset="0"/>
              </a:rPr>
              <a:t>Classification and Regression for Predictive Analysis</a:t>
            </a:r>
          </a:p>
        </p:txBody>
      </p:sp>
      <p:sp>
        <p:nvSpPr>
          <p:cNvPr id="4" name="Rectangle 3"/>
          <p:cNvSpPr/>
          <p:nvPr/>
        </p:nvSpPr>
        <p:spPr>
          <a:xfrm>
            <a:off x="628650" y="1905000"/>
            <a:ext cx="813435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Classification is the process of finding a model (or function) that describes and distinguishes data classes or concepts.</a:t>
            </a:r>
          </a:p>
          <a:p>
            <a:pPr algn="just"/>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Eg</a:t>
            </a:r>
            <a:r>
              <a:rPr lang="en-US" sz="2400" b="1" i="1" dirty="0">
                <a:latin typeface="Times New Roman" panose="02020603050405020304" pitchFamily="18" charset="0"/>
                <a:cs typeface="Times New Roman" panose="02020603050405020304" pitchFamily="18" charset="0"/>
              </a:rPr>
              <a:t> : male or female</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derived model is based on the analysis of a set of training data (i.e., data objects for which the class labels are 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model is used to predict the class label of objects for which the class label is unknown.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Regression analysis is a statistical methodology that is most often used for numeric prediction, although other methods exist as well.</a:t>
            </a:r>
          </a:p>
        </p:txBody>
      </p:sp>
    </p:spTree>
    <p:extLst>
      <p:ext uri="{BB962C8B-B14F-4D97-AF65-F5344CB8AC3E}">
        <p14:creationId xmlns:p14="http://schemas.microsoft.com/office/powerpoint/2010/main" val="2348372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9067800" cy="868363"/>
          </a:xfrm>
        </p:spPr>
        <p:txBody>
          <a:bodyPr>
            <a:normAutofit fontScale="90000"/>
          </a:bodyPr>
          <a:lstStyle/>
          <a:p>
            <a:pPr algn="ctr"/>
            <a:r>
              <a:rPr lang="en-US" dirty="0">
                <a:solidFill>
                  <a:schemeClr val="tx1"/>
                </a:solidFill>
                <a:latin typeface="Adobe Caslon Pro Bold" panose="0205070206050A020403" pitchFamily="18" charset="0"/>
              </a:rPr>
              <a:t>“How is the derived model presented?”</a:t>
            </a:r>
          </a:p>
        </p:txBody>
      </p:sp>
      <p:sp>
        <p:nvSpPr>
          <p:cNvPr id="4" name="Rectangle 3"/>
          <p:cNvSpPr/>
          <p:nvPr/>
        </p:nvSpPr>
        <p:spPr>
          <a:xfrm>
            <a:off x="76201" y="1752600"/>
            <a:ext cx="8568486" cy="2031325"/>
          </a:xfrm>
          <a:prstGeom prst="rect">
            <a:avLst/>
          </a:prstGeom>
        </p:spPr>
        <p:txBody>
          <a:bodyPr wrap="square">
            <a:spAutoFit/>
          </a:bodyPr>
          <a:lstStyle/>
          <a:p>
            <a:pPr algn="ctr">
              <a:lnSpc>
                <a:spcPct val="150000"/>
              </a:lnSpc>
            </a:pPr>
            <a:r>
              <a:rPr lang="en-US" sz="2800" b="1" dirty="0">
                <a:latin typeface="Times New Roman" panose="02020603050405020304" pitchFamily="18" charset="0"/>
                <a:cs typeface="Times New Roman" panose="02020603050405020304" pitchFamily="18" charset="0"/>
              </a:rPr>
              <a:t>The derived model may be represented in various forms, such as classification (IF-THEN) rules, decision trees, mathematical formulae, or neural networks</a:t>
            </a:r>
          </a:p>
        </p:txBody>
      </p:sp>
    </p:spTree>
    <p:extLst>
      <p:ext uri="{BB962C8B-B14F-4D97-AF65-F5344CB8AC3E}">
        <p14:creationId xmlns:p14="http://schemas.microsoft.com/office/powerpoint/2010/main" val="309246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0247" y="528035"/>
            <a:ext cx="4016971" cy="1468191"/>
          </a:xfrm>
          <a:prstGeom prst="rect">
            <a:avLst/>
          </a:prstGeom>
        </p:spPr>
      </p:pic>
      <p:sp>
        <p:nvSpPr>
          <p:cNvPr id="5" name="TextBox 4"/>
          <p:cNvSpPr txBox="1"/>
          <p:nvPr/>
        </p:nvSpPr>
        <p:spPr>
          <a:xfrm>
            <a:off x="5215944" y="892682"/>
            <a:ext cx="1613079" cy="830997"/>
          </a:xfrm>
          <a:prstGeom prst="rect">
            <a:avLst/>
          </a:prstGeom>
          <a:noFill/>
        </p:spPr>
        <p:txBody>
          <a:bodyPr wrap="square" rtlCol="0">
            <a:spAutoFit/>
          </a:bodyPr>
          <a:lstStyle/>
          <a:p>
            <a:r>
              <a:rPr lang="en-US" sz="2400" b="1" dirty="0"/>
              <a:t>IF - THEN Rules</a:t>
            </a: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0247" y="2615753"/>
            <a:ext cx="3311287" cy="3102467"/>
          </a:xfrm>
          <a:prstGeom prst="rect">
            <a:avLst/>
          </a:prstGeom>
        </p:spPr>
      </p:pic>
      <p:sp>
        <p:nvSpPr>
          <p:cNvPr id="7" name="TextBox 6"/>
          <p:cNvSpPr txBox="1"/>
          <p:nvPr/>
        </p:nvSpPr>
        <p:spPr>
          <a:xfrm>
            <a:off x="1640447" y="5977690"/>
            <a:ext cx="1613079" cy="830997"/>
          </a:xfrm>
          <a:prstGeom prst="rect">
            <a:avLst/>
          </a:prstGeom>
          <a:noFill/>
        </p:spPr>
        <p:txBody>
          <a:bodyPr wrap="square" rtlCol="0">
            <a:spAutoFit/>
          </a:bodyPr>
          <a:lstStyle/>
          <a:p>
            <a:r>
              <a:rPr lang="en-US" sz="2400" b="1" dirty="0"/>
              <a:t>Decision Tree</a:t>
            </a:r>
          </a:p>
        </p:txBody>
      </p:sp>
      <p:pic>
        <p:nvPicPr>
          <p:cNvPr id="8" name="Picture 7"/>
          <p:cNvPicPr>
            <a:picLocks noChangeAspect="1"/>
          </p:cNvPicPr>
          <p:nvPr/>
        </p:nvPicPr>
        <p:blipFill>
          <a:blip r:embed="rId6"/>
          <a:stretch>
            <a:fillRect/>
          </a:stretch>
        </p:blipFill>
        <p:spPr>
          <a:xfrm>
            <a:off x="4637218" y="2615753"/>
            <a:ext cx="3992699" cy="2693563"/>
          </a:xfrm>
          <a:prstGeom prst="rect">
            <a:avLst/>
          </a:prstGeom>
        </p:spPr>
      </p:pic>
      <p:sp>
        <p:nvSpPr>
          <p:cNvPr id="9" name="TextBox 8"/>
          <p:cNvSpPr txBox="1"/>
          <p:nvPr/>
        </p:nvSpPr>
        <p:spPr>
          <a:xfrm>
            <a:off x="6400800" y="5928843"/>
            <a:ext cx="2031642" cy="461665"/>
          </a:xfrm>
          <a:prstGeom prst="rect">
            <a:avLst/>
          </a:prstGeom>
          <a:noFill/>
        </p:spPr>
        <p:txBody>
          <a:bodyPr wrap="square" rtlCol="0">
            <a:spAutoFit/>
          </a:bodyPr>
          <a:lstStyle/>
          <a:p>
            <a:r>
              <a:rPr lang="en-US" sz="2400" b="1" dirty="0"/>
              <a:t>Neural Net</a:t>
            </a:r>
          </a:p>
        </p:txBody>
      </p:sp>
    </p:spTree>
    <p:extLst>
      <p:ext uri="{BB962C8B-B14F-4D97-AF65-F5344CB8AC3E}">
        <p14:creationId xmlns:p14="http://schemas.microsoft.com/office/powerpoint/2010/main" val="1971340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1143000"/>
          </a:xfrm>
        </p:spPr>
        <p:txBody>
          <a:bodyPr>
            <a:normAutofit/>
          </a:bodyPr>
          <a:lstStyle/>
          <a:p>
            <a:r>
              <a:rPr lang="en-US" dirty="0">
                <a:latin typeface="Adobe Caslon Pro Bold" panose="0205070206050A020403" pitchFamily="18" charset="0"/>
              </a:rPr>
              <a:t>Cluster analysis</a:t>
            </a:r>
          </a:p>
        </p:txBody>
      </p:sp>
      <p:sp>
        <p:nvSpPr>
          <p:cNvPr id="4" name="Rectangle 3"/>
          <p:cNvSpPr/>
          <p:nvPr/>
        </p:nvSpPr>
        <p:spPr>
          <a:xfrm>
            <a:off x="824345" y="1371600"/>
            <a:ext cx="7886700" cy="4893647"/>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Unlike classification and prediction, which analyze class-labeled data objects, clustering analyzes data objects without consulting a known class label.</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general, the class labels are not present in the training data simply because they are not known to begin with. Clustering can be used to generate such labels.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objects are clustered or grouped based on the principle of </a:t>
            </a:r>
          </a:p>
          <a:p>
            <a:pPr algn="ctr"/>
            <a:r>
              <a:rPr lang="en-US" sz="2400" b="1" i="1" dirty="0">
                <a:solidFill>
                  <a:srgbClr val="FF0000"/>
                </a:solidFill>
                <a:latin typeface="Times New Roman" panose="02020603050405020304" pitchFamily="18" charset="0"/>
                <a:cs typeface="Times New Roman" panose="02020603050405020304" pitchFamily="18" charset="0"/>
              </a:rPr>
              <a:t>“minimizing the intra-class similarity and maximizing the interclass similarity</a:t>
            </a:r>
            <a:r>
              <a:rPr lang="en-US" sz="2400" dirty="0">
                <a:solidFill>
                  <a:srgbClr val="FF000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That is, clusters of objects are formed so that objects within a cluster have high similarity in comparison to one another, but are rather dissimilar to objects in other clusters.</a:t>
            </a:r>
          </a:p>
        </p:txBody>
      </p:sp>
    </p:spTree>
    <p:extLst>
      <p:ext uri="{BB962C8B-B14F-4D97-AF65-F5344CB8AC3E}">
        <p14:creationId xmlns:p14="http://schemas.microsoft.com/office/powerpoint/2010/main" val="190275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5B74B6E6-352A-4734-9A68-E0B7C10B48E2}" type="slidenum">
              <a:rPr lang="en-US" altLang="en-US" sz="1400"/>
              <a:pPr/>
              <a:t>5</a:t>
            </a:fld>
            <a:endParaRPr lang="en-US" altLang="en-US" sz="1400"/>
          </a:p>
        </p:txBody>
      </p:sp>
      <p:sp>
        <p:nvSpPr>
          <p:cNvPr id="78851" name="Rectangle 2"/>
          <p:cNvSpPr>
            <a:spLocks noGrp="1" noChangeArrowheads="1"/>
          </p:cNvSpPr>
          <p:nvPr>
            <p:ph type="title"/>
          </p:nvPr>
        </p:nvSpPr>
        <p:spPr>
          <a:xfrm>
            <a:off x="304800" y="228600"/>
            <a:ext cx="8534400" cy="762000"/>
          </a:xfrm>
          <a:noFill/>
        </p:spPr>
        <p:txBody>
          <a:bodyPr lIns="92075" tIns="46038" rIns="92075" bIns="46038" anchor="ctr"/>
          <a:lstStyle/>
          <a:p>
            <a:pPr eaLnBrk="1" hangingPunct="1"/>
            <a:r>
              <a:rPr lang="en-US" altLang="en-US" sz="2800"/>
              <a:t>Conferences and Journals on Data Mining</a:t>
            </a:r>
            <a:endParaRPr lang="en-US" altLang="en-US" sz="2800" b="0"/>
          </a:p>
        </p:txBody>
      </p:sp>
      <p:sp>
        <p:nvSpPr>
          <p:cNvPr id="78852" name="Rectangle 3"/>
          <p:cNvSpPr>
            <a:spLocks noGrp="1" noChangeArrowheads="1"/>
          </p:cNvSpPr>
          <p:nvPr>
            <p:ph type="body" idx="1"/>
          </p:nvPr>
        </p:nvSpPr>
        <p:spPr>
          <a:xfrm>
            <a:off x="152400" y="1295400"/>
            <a:ext cx="4419600" cy="5257800"/>
          </a:xfrm>
          <a:noFill/>
        </p:spPr>
        <p:txBody>
          <a:bodyPr lIns="92075" tIns="46038" rIns="92075" bIns="46038"/>
          <a:lstStyle/>
          <a:p>
            <a:pPr eaLnBrk="1" hangingPunct="1">
              <a:lnSpc>
                <a:spcPct val="100000"/>
              </a:lnSpc>
            </a:pPr>
            <a:r>
              <a:rPr lang="en-US" altLang="en-US" sz="1800"/>
              <a:t>KDD Conferences</a:t>
            </a:r>
          </a:p>
          <a:p>
            <a:pPr lvl="1" eaLnBrk="1" hangingPunct="1">
              <a:lnSpc>
                <a:spcPct val="100000"/>
              </a:lnSpc>
            </a:pPr>
            <a:r>
              <a:rPr lang="en-US" altLang="en-US" sz="1800"/>
              <a:t>ACM SIGKDD Int. Conf. on Knowledge Discovery in Databases and Data Mining (</a:t>
            </a:r>
            <a:r>
              <a:rPr lang="en-US" altLang="en-US" sz="1800">
                <a:solidFill>
                  <a:schemeClr val="hlink"/>
                </a:solidFill>
              </a:rPr>
              <a:t>KDD</a:t>
            </a:r>
            <a:r>
              <a:rPr lang="en-US" altLang="en-US" sz="1800"/>
              <a:t>)</a:t>
            </a:r>
          </a:p>
          <a:p>
            <a:pPr lvl="1" eaLnBrk="1" hangingPunct="1">
              <a:lnSpc>
                <a:spcPct val="100000"/>
              </a:lnSpc>
            </a:pPr>
            <a:r>
              <a:rPr lang="en-US" altLang="en-US" sz="1800"/>
              <a:t>SIAM Data Mining Conf. (</a:t>
            </a:r>
            <a:r>
              <a:rPr lang="en-US" altLang="en-US" sz="1800">
                <a:solidFill>
                  <a:schemeClr val="hlink"/>
                </a:solidFill>
              </a:rPr>
              <a:t>SDM</a:t>
            </a:r>
            <a:r>
              <a:rPr lang="en-US" altLang="en-US" sz="1800"/>
              <a:t>)</a:t>
            </a:r>
          </a:p>
          <a:p>
            <a:pPr lvl="1" eaLnBrk="1" hangingPunct="1">
              <a:lnSpc>
                <a:spcPct val="100000"/>
              </a:lnSpc>
            </a:pPr>
            <a:r>
              <a:rPr lang="en-US" altLang="en-US" sz="1800"/>
              <a:t>(IEEE) Int. Conf. on Data Mining (</a:t>
            </a:r>
            <a:r>
              <a:rPr lang="en-US" altLang="en-US" sz="1800">
                <a:solidFill>
                  <a:schemeClr val="hlink"/>
                </a:solidFill>
              </a:rPr>
              <a:t>ICDM</a:t>
            </a:r>
            <a:r>
              <a:rPr lang="en-US" altLang="en-US" sz="1800"/>
              <a:t>)</a:t>
            </a:r>
          </a:p>
          <a:p>
            <a:pPr lvl="1" eaLnBrk="1" hangingPunct="1">
              <a:lnSpc>
                <a:spcPct val="100000"/>
              </a:lnSpc>
            </a:pPr>
            <a:r>
              <a:rPr lang="en-US" altLang="en-US" sz="1800"/>
              <a:t>European Conf. on Machine Learning and Principles and practices of Knowledge Discovery and Data Mining (</a:t>
            </a:r>
            <a:r>
              <a:rPr lang="en-US" altLang="en-US" sz="1800">
                <a:solidFill>
                  <a:srgbClr val="FF0000"/>
                </a:solidFill>
              </a:rPr>
              <a:t>ECML</a:t>
            </a:r>
            <a:r>
              <a:rPr lang="en-US" altLang="en-US" sz="1800"/>
              <a:t>-</a:t>
            </a:r>
            <a:r>
              <a:rPr lang="en-US" altLang="en-US" sz="1800">
                <a:solidFill>
                  <a:schemeClr val="hlink"/>
                </a:solidFill>
              </a:rPr>
              <a:t>PKDD</a:t>
            </a:r>
            <a:r>
              <a:rPr lang="en-US" altLang="en-US" sz="1800"/>
              <a:t>)</a:t>
            </a:r>
          </a:p>
          <a:p>
            <a:pPr lvl="1" eaLnBrk="1" hangingPunct="1">
              <a:lnSpc>
                <a:spcPct val="100000"/>
              </a:lnSpc>
            </a:pPr>
            <a:r>
              <a:rPr lang="en-US" altLang="en-US" sz="1800"/>
              <a:t>Pacific-Asia Conf. on Knowledge Discovery and Data Mining (</a:t>
            </a:r>
            <a:r>
              <a:rPr lang="en-US" altLang="en-US" sz="1800">
                <a:solidFill>
                  <a:schemeClr val="hlink"/>
                </a:solidFill>
              </a:rPr>
              <a:t>PAKDD</a:t>
            </a:r>
            <a:r>
              <a:rPr lang="en-US" altLang="en-US" sz="1800"/>
              <a:t>)</a:t>
            </a:r>
          </a:p>
          <a:p>
            <a:pPr lvl="1" eaLnBrk="1" hangingPunct="1">
              <a:lnSpc>
                <a:spcPct val="100000"/>
              </a:lnSpc>
            </a:pPr>
            <a:r>
              <a:rPr lang="en-US" altLang="en-US" sz="1800"/>
              <a:t>Int. Conf. on Web Search and Data Mining (</a:t>
            </a:r>
            <a:r>
              <a:rPr lang="en-US" altLang="en-US" sz="1800">
                <a:solidFill>
                  <a:srgbClr val="FF0000"/>
                </a:solidFill>
              </a:rPr>
              <a:t>WSDM</a:t>
            </a:r>
            <a:r>
              <a:rPr lang="en-US" altLang="en-US" sz="1800"/>
              <a:t>)</a:t>
            </a:r>
          </a:p>
        </p:txBody>
      </p:sp>
      <p:sp>
        <p:nvSpPr>
          <p:cNvPr id="78853" name="Rectangle 4"/>
          <p:cNvSpPr>
            <a:spLocks noChangeArrowheads="1"/>
          </p:cNvSpPr>
          <p:nvPr/>
        </p:nvSpPr>
        <p:spPr bwMode="auto">
          <a:xfrm>
            <a:off x="4495800" y="1371600"/>
            <a:ext cx="434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hangingPunct="1">
              <a:lnSpc>
                <a:spcPct val="110000"/>
              </a:lnSpc>
              <a:spcBef>
                <a:spcPct val="20000"/>
              </a:spcBef>
              <a:buClr>
                <a:schemeClr val="folHlink"/>
              </a:buClr>
              <a:buSzPct val="60000"/>
              <a:buFont typeface="Wingdings" pitchFamily="2" charset="2"/>
              <a:buChar char="n"/>
            </a:pPr>
            <a:r>
              <a:rPr lang="en-US" altLang="en-US" sz="1800"/>
              <a:t>Other related conferences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DB conferences: ACM SIGMOD, VLDB, ICDE, EDBT, ICDT, …</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Web and IR conferences: WWW, SIGIR, WSDM</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ML conferences: ICML, NIPS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PR conferences: CVPR, </a:t>
            </a:r>
          </a:p>
          <a:p>
            <a:pPr marL="342900" indent="-342900" eaLnBrk="1" hangingPunct="1">
              <a:lnSpc>
                <a:spcPct val="110000"/>
              </a:lnSpc>
              <a:spcBef>
                <a:spcPct val="20000"/>
              </a:spcBef>
              <a:buClr>
                <a:schemeClr val="folHlink"/>
              </a:buClr>
              <a:buSzPct val="60000"/>
              <a:buFont typeface="Wingdings" pitchFamily="2" charset="2"/>
              <a:buChar char="n"/>
            </a:pPr>
            <a:r>
              <a:rPr lang="en-US" altLang="en-US" sz="1800"/>
              <a:t>Journals </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Data Mining and Knowledge Discovery (DAMI or DMKD)</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IEEE Trans. On Knowledge and Data Eng. (TKDE)</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KDD Explorations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ACM Trans. on KDD</a:t>
            </a:r>
          </a:p>
        </p:txBody>
      </p:sp>
    </p:spTree>
    <p:extLst>
      <p:ext uri="{BB962C8B-B14F-4D97-AF65-F5344CB8AC3E}">
        <p14:creationId xmlns:p14="http://schemas.microsoft.com/office/powerpoint/2010/main" val="132269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43000" y="1066800"/>
            <a:ext cx="6751749" cy="4445027"/>
          </a:xfrm>
          <a:prstGeom prst="rect">
            <a:avLst/>
          </a:prstGeom>
        </p:spPr>
      </p:pic>
    </p:spTree>
    <p:extLst>
      <p:ext uri="{BB962C8B-B14F-4D97-AF65-F5344CB8AC3E}">
        <p14:creationId xmlns:p14="http://schemas.microsoft.com/office/powerpoint/2010/main" val="1279738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600"/>
            <a:ext cx="8229600" cy="780288"/>
          </a:xfrm>
        </p:spPr>
        <p:txBody>
          <a:bodyPr>
            <a:normAutofit fontScale="90000"/>
          </a:bodyPr>
          <a:lstStyle/>
          <a:p>
            <a:pPr algn="ctr"/>
            <a:r>
              <a:rPr lang="en-US" dirty="0">
                <a:latin typeface="Adobe Caslon Pro Bold" panose="0205070206050A020403" pitchFamily="18" charset="0"/>
              </a:rPr>
              <a:t>Outlier Analysis</a:t>
            </a:r>
          </a:p>
        </p:txBody>
      </p:sp>
      <p:sp>
        <p:nvSpPr>
          <p:cNvPr id="4" name="Rectangle 3"/>
          <p:cNvSpPr/>
          <p:nvPr/>
        </p:nvSpPr>
        <p:spPr>
          <a:xfrm>
            <a:off x="656359" y="1600200"/>
            <a:ext cx="788670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objects that do not match with the general behavior or model of the data. Most analysis discard outliers as noise or exceptions.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Outliers may be detected using statistical tests, or using distance measures where objects that are a substantial distance from any other cluster are considered outliers.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outlier analysis may uncover fraudulent usage of credit cards by detecting purchases of extremely large amounts for a given account number in comparison to regular charges incurred by the same account</a:t>
            </a:r>
          </a:p>
        </p:txBody>
      </p:sp>
    </p:spTree>
    <p:extLst>
      <p:ext uri="{BB962C8B-B14F-4D97-AF65-F5344CB8AC3E}">
        <p14:creationId xmlns:p14="http://schemas.microsoft.com/office/powerpoint/2010/main" val="2588029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latin typeface="Adobe Caslon Pro Bold" panose="0205070206050A020403" pitchFamily="18" charset="0"/>
              </a:rPr>
              <a:t>Are All Patterns Interesting?</a:t>
            </a:r>
          </a:p>
        </p:txBody>
      </p:sp>
      <p:sp>
        <p:nvSpPr>
          <p:cNvPr id="4" name="Rectangle 3"/>
          <p:cNvSpPr/>
          <p:nvPr/>
        </p:nvSpPr>
        <p:spPr>
          <a:xfrm>
            <a:off x="76200" y="1690688"/>
            <a:ext cx="8439150" cy="2677656"/>
          </a:xfrm>
          <a:prstGeom prst="rect">
            <a:avLst/>
          </a:prstGeom>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Only a small fraction of the patterns potentially generated would actually be of interest to any given user.</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pattern is interesting if it is:</a:t>
            </a: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easily understood by humans</a:t>
            </a: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valid on new or test data with some degree of certainty</a:t>
            </a: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potentially useful</a:t>
            </a: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Novel (New)</a:t>
            </a:r>
          </a:p>
        </p:txBody>
      </p:sp>
    </p:spTree>
    <p:extLst>
      <p:ext uri="{BB962C8B-B14F-4D97-AF65-F5344CB8AC3E}">
        <p14:creationId xmlns:p14="http://schemas.microsoft.com/office/powerpoint/2010/main" val="3773628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76200"/>
            <a:ext cx="7886700" cy="5486399"/>
          </a:xfrm>
        </p:spPr>
        <p:txBody>
          <a:bodyPr>
            <a:normAutofit/>
          </a:bodyPr>
          <a:lstStyle/>
          <a:p>
            <a:pPr algn="ctr"/>
            <a:r>
              <a:rPr lang="en-US" dirty="0">
                <a:solidFill>
                  <a:srgbClr val="0070C0"/>
                </a:solidFill>
                <a:latin typeface="Algerian" pitchFamily="82" charset="0"/>
              </a:rPr>
              <a:t>Data mining tasks  </a:t>
            </a:r>
            <a:br>
              <a:rPr lang="en-US" dirty="0">
                <a:solidFill>
                  <a:srgbClr val="0070C0"/>
                </a:solidFill>
                <a:latin typeface="Algerian" pitchFamily="82" charset="0"/>
              </a:rPr>
            </a:br>
            <a:r>
              <a:rPr lang="en-US" dirty="0">
                <a:solidFill>
                  <a:srgbClr val="FF0000"/>
                </a:solidFill>
              </a:rPr>
              <a:t>Summarization</a:t>
            </a:r>
            <a:br>
              <a:rPr lang="en-US" dirty="0">
                <a:solidFill>
                  <a:srgbClr val="FF0000"/>
                </a:solidFill>
              </a:rPr>
            </a:br>
            <a:r>
              <a:rPr lang="en-US" dirty="0">
                <a:solidFill>
                  <a:srgbClr val="FF0000"/>
                </a:solidFill>
              </a:rPr>
              <a:t>Classification</a:t>
            </a:r>
            <a:br>
              <a:rPr lang="en-US" dirty="0">
                <a:solidFill>
                  <a:srgbClr val="FF0000"/>
                </a:solidFill>
              </a:rPr>
            </a:br>
            <a:r>
              <a:rPr lang="en-US" dirty="0">
                <a:solidFill>
                  <a:srgbClr val="FF0000"/>
                </a:solidFill>
              </a:rPr>
              <a:t>Association</a:t>
            </a:r>
            <a:br>
              <a:rPr lang="en-US" dirty="0">
                <a:solidFill>
                  <a:srgbClr val="FF0000"/>
                </a:solidFill>
              </a:rPr>
            </a:br>
            <a:r>
              <a:rPr lang="en-US" dirty="0">
                <a:solidFill>
                  <a:srgbClr val="FF0000"/>
                </a:solidFill>
              </a:rPr>
              <a:t>Clustering </a:t>
            </a:r>
            <a:br>
              <a:rPr lang="en-US" dirty="0">
                <a:solidFill>
                  <a:srgbClr val="FF0000"/>
                </a:solidFill>
              </a:rPr>
            </a:br>
            <a:r>
              <a:rPr lang="en-US" dirty="0">
                <a:solidFill>
                  <a:srgbClr val="FF0000"/>
                </a:solidFill>
              </a:rPr>
              <a:t>Trend Analysis </a:t>
            </a:r>
            <a:br>
              <a:rPr lang="en-US" dirty="0">
                <a:solidFill>
                  <a:srgbClr val="FF0000"/>
                </a:solidFill>
              </a:rPr>
            </a:br>
            <a:endParaRPr lang="en-US" dirty="0">
              <a:solidFill>
                <a:srgbClr val="FF0000"/>
              </a:solidFill>
              <a:latin typeface="Algerian" pitchFamily="82" charset="0"/>
            </a:endParaRPr>
          </a:p>
        </p:txBody>
      </p:sp>
    </p:spTree>
    <p:extLst>
      <p:ext uri="{BB962C8B-B14F-4D97-AF65-F5344CB8AC3E}">
        <p14:creationId xmlns:p14="http://schemas.microsoft.com/office/powerpoint/2010/main" val="1037433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CBFD3C29-EE33-4D6D-8DDD-7EFA5DE6FCE3}" type="slidenum">
              <a:rPr lang="en-US" altLang="en-US" sz="1400"/>
              <a:pPr/>
              <a:t>54</a:t>
            </a:fld>
            <a:endParaRPr lang="en-US" altLang="en-US" sz="1400"/>
          </a:p>
        </p:txBody>
      </p:sp>
      <p:sp>
        <p:nvSpPr>
          <p:cNvPr id="41987" name="Rectangle 2"/>
          <p:cNvSpPr>
            <a:spLocks noGrp="1" noChangeArrowheads="1"/>
          </p:cNvSpPr>
          <p:nvPr>
            <p:ph type="title"/>
          </p:nvPr>
        </p:nvSpPr>
        <p:spPr>
          <a:xfrm>
            <a:off x="0" y="381000"/>
            <a:ext cx="9144000" cy="561975"/>
          </a:xfrm>
          <a:noFill/>
        </p:spPr>
        <p:txBody>
          <a:bodyPr lIns="92075" tIns="46038" rIns="92075" bIns="46038" anchor="ctr">
            <a:normAutofit fontScale="90000"/>
          </a:bodyPr>
          <a:lstStyle/>
          <a:p>
            <a:pPr eaLnBrk="1" hangingPunct="1"/>
            <a:r>
              <a:rPr lang="en-US" altLang="en-US" sz="3200" dirty="0"/>
              <a:t>Data Mining Function: (1) Generalization (Summarization) </a:t>
            </a:r>
            <a:endParaRPr lang="en-US" altLang="en-US" sz="2800" b="0" dirty="0"/>
          </a:p>
        </p:txBody>
      </p:sp>
      <p:sp>
        <p:nvSpPr>
          <p:cNvPr id="41988" name="Rectangle 3"/>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a:t>Information integration and data warehouse construction</a:t>
            </a:r>
          </a:p>
          <a:p>
            <a:pPr lvl="1" eaLnBrk="1" hangingPunct="1">
              <a:lnSpc>
                <a:spcPct val="110000"/>
              </a:lnSpc>
            </a:pPr>
            <a:r>
              <a:rPr lang="en-US" altLang="en-US"/>
              <a:t>Data cleaning, transformation, integration, and multidimensional data model</a:t>
            </a:r>
          </a:p>
          <a:p>
            <a:pPr eaLnBrk="1" hangingPunct="1">
              <a:lnSpc>
                <a:spcPct val="110000"/>
              </a:lnSpc>
            </a:pPr>
            <a:r>
              <a:rPr lang="en-US" altLang="en-US" sz="2400"/>
              <a:t>Data cube technology</a:t>
            </a:r>
          </a:p>
          <a:p>
            <a:pPr lvl="1" eaLnBrk="1" hangingPunct="1">
              <a:lnSpc>
                <a:spcPct val="110000"/>
              </a:lnSpc>
            </a:pPr>
            <a:r>
              <a:rPr lang="en-US" altLang="en-US"/>
              <a:t>Scalable methods for computing (i.e., materializing) multidimensional aggregates</a:t>
            </a:r>
          </a:p>
          <a:p>
            <a:pPr lvl="1" eaLnBrk="1" hangingPunct="1">
              <a:lnSpc>
                <a:spcPct val="110000"/>
              </a:lnSpc>
            </a:pPr>
            <a:r>
              <a:rPr lang="en-US" altLang="en-US"/>
              <a:t>OLAP (online analytical processing)</a:t>
            </a:r>
          </a:p>
          <a:p>
            <a:pPr eaLnBrk="1" hangingPunct="1">
              <a:lnSpc>
                <a:spcPct val="110000"/>
              </a:lnSpc>
            </a:pPr>
            <a:r>
              <a:rPr lang="en-US" altLang="en-US" sz="2400"/>
              <a:t>Multidimensional concept description: Characterization and discrimination</a:t>
            </a:r>
          </a:p>
          <a:p>
            <a:pPr lvl="1" eaLnBrk="1" hangingPunct="1">
              <a:lnSpc>
                <a:spcPct val="110000"/>
              </a:lnSpc>
            </a:pPr>
            <a:r>
              <a:rPr lang="en-US" altLang="en-US"/>
              <a:t>Generalize, summarize, and contrast data characteristics, e.g., dry vs. wet region</a:t>
            </a:r>
          </a:p>
        </p:txBody>
      </p:sp>
    </p:spTree>
    <p:extLst>
      <p:ext uri="{BB962C8B-B14F-4D97-AF65-F5344CB8AC3E}">
        <p14:creationId xmlns:p14="http://schemas.microsoft.com/office/powerpoint/2010/main" val="7235521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1FF7D8D7-E959-40E7-9871-F6897D68CF2E}" type="slidenum">
              <a:rPr lang="en-US" altLang="en-US" sz="1400"/>
              <a:pPr/>
              <a:t>55</a:t>
            </a:fld>
            <a:endParaRPr lang="en-US" altLang="en-US" sz="1400"/>
          </a:p>
        </p:txBody>
      </p:sp>
      <p:sp>
        <p:nvSpPr>
          <p:cNvPr id="44035" name="Rectangle 2"/>
          <p:cNvSpPr>
            <a:spLocks noGrp="1" noChangeArrowheads="1"/>
          </p:cNvSpPr>
          <p:nvPr>
            <p:ph type="title"/>
          </p:nvPr>
        </p:nvSpPr>
        <p:spPr>
          <a:xfrm>
            <a:off x="228600" y="152400"/>
            <a:ext cx="8763000" cy="990600"/>
          </a:xfrm>
          <a:noFill/>
        </p:spPr>
        <p:txBody>
          <a:bodyPr lIns="92075" tIns="46038" rIns="92075" bIns="46038" anchor="ctr">
            <a:normAutofit fontScale="90000"/>
          </a:bodyPr>
          <a:lstStyle/>
          <a:p>
            <a:pPr eaLnBrk="1" hangingPunct="1"/>
            <a:r>
              <a:rPr lang="en-US" altLang="en-US" sz="3200"/>
              <a:t>Data Mining Function: (2) Association and Correlation Analysis</a:t>
            </a:r>
            <a:endParaRPr lang="en-US" altLang="en-US" sz="2800" b="0"/>
          </a:p>
        </p:txBody>
      </p:sp>
      <p:sp>
        <p:nvSpPr>
          <p:cNvPr id="44036" name="Rectangle 3"/>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a:t>Frequent patterns (or frequent itemsets)</a:t>
            </a:r>
          </a:p>
          <a:p>
            <a:pPr lvl="1" eaLnBrk="1" hangingPunct="1">
              <a:lnSpc>
                <a:spcPct val="110000"/>
              </a:lnSpc>
            </a:pPr>
            <a:r>
              <a:rPr lang="en-US" altLang="en-US"/>
              <a:t>What items are frequently purchased together in your Walmart?</a:t>
            </a:r>
          </a:p>
          <a:p>
            <a:pPr eaLnBrk="1" hangingPunct="1">
              <a:lnSpc>
                <a:spcPct val="110000"/>
              </a:lnSpc>
            </a:pPr>
            <a:r>
              <a:rPr lang="en-US" altLang="en-US" sz="2400"/>
              <a:t>Association, correlation vs. causality</a:t>
            </a:r>
          </a:p>
          <a:p>
            <a:pPr lvl="1" eaLnBrk="1" hangingPunct="1">
              <a:lnSpc>
                <a:spcPct val="110000"/>
              </a:lnSpc>
            </a:pPr>
            <a:r>
              <a:rPr lang="en-US" altLang="en-US"/>
              <a:t>A typical association rule</a:t>
            </a:r>
          </a:p>
          <a:p>
            <a:pPr lvl="2" eaLnBrk="1" hangingPunct="1">
              <a:lnSpc>
                <a:spcPct val="110000"/>
              </a:lnSpc>
            </a:pPr>
            <a:r>
              <a:rPr lang="en-US" altLang="en-US"/>
              <a:t>Diaper </a:t>
            </a:r>
            <a:r>
              <a:rPr lang="en-US" altLang="en-US">
                <a:sym typeface="Wingdings" pitchFamily="2" charset="2"/>
              </a:rPr>
              <a:t></a:t>
            </a:r>
            <a:r>
              <a:rPr lang="en-US" altLang="en-US"/>
              <a:t> Beer [0.5%, 75%]  (support, confidence)</a:t>
            </a:r>
          </a:p>
          <a:p>
            <a:pPr lvl="1" eaLnBrk="1" hangingPunct="1">
              <a:lnSpc>
                <a:spcPct val="110000"/>
              </a:lnSpc>
            </a:pPr>
            <a:r>
              <a:rPr lang="en-US" altLang="en-US"/>
              <a:t>Are strongly associated items also strongly correlated?</a:t>
            </a:r>
          </a:p>
          <a:p>
            <a:pPr eaLnBrk="1" hangingPunct="1">
              <a:lnSpc>
                <a:spcPct val="110000"/>
              </a:lnSpc>
            </a:pPr>
            <a:r>
              <a:rPr lang="en-US" altLang="en-US" sz="2400"/>
              <a:t>How to mine such patterns and rules efficiently in large datasets?</a:t>
            </a:r>
          </a:p>
          <a:p>
            <a:pPr eaLnBrk="1" hangingPunct="1">
              <a:lnSpc>
                <a:spcPct val="110000"/>
              </a:lnSpc>
            </a:pPr>
            <a:r>
              <a:rPr lang="en-US" altLang="en-US" sz="2400"/>
              <a:t>How to use such patterns for classification, clustering, and other applications?</a:t>
            </a:r>
          </a:p>
        </p:txBody>
      </p:sp>
    </p:spTree>
    <p:extLst>
      <p:ext uri="{BB962C8B-B14F-4D97-AF65-F5344CB8AC3E}">
        <p14:creationId xmlns:p14="http://schemas.microsoft.com/office/powerpoint/2010/main" val="430772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48390BDA-68B2-445A-B475-EC53542B9FDC}" type="slidenum">
              <a:rPr lang="en-US" altLang="en-US" sz="1400"/>
              <a:pPr/>
              <a:t>56</a:t>
            </a:fld>
            <a:endParaRPr lang="en-US" altLang="en-US" sz="1400"/>
          </a:p>
        </p:txBody>
      </p:sp>
      <p:sp>
        <p:nvSpPr>
          <p:cNvPr id="46083" name="Rectangle 2"/>
          <p:cNvSpPr>
            <a:spLocks noGrp="1" noChangeArrowheads="1"/>
          </p:cNvSpPr>
          <p:nvPr>
            <p:ph type="title"/>
          </p:nvPr>
        </p:nvSpPr>
        <p:spPr>
          <a:xfrm>
            <a:off x="228600" y="152400"/>
            <a:ext cx="8763000" cy="914400"/>
          </a:xfrm>
          <a:noFill/>
        </p:spPr>
        <p:txBody>
          <a:bodyPr lIns="92075" tIns="46038" rIns="92075" bIns="46038" anchor="ctr"/>
          <a:lstStyle/>
          <a:p>
            <a:pPr eaLnBrk="1" hangingPunct="1"/>
            <a:r>
              <a:rPr lang="en-US" altLang="en-US" sz="3200"/>
              <a:t>Data Mining Function: (3) Classification</a:t>
            </a:r>
            <a:endParaRPr lang="en-US" altLang="en-US" sz="2800" b="0"/>
          </a:p>
        </p:txBody>
      </p:sp>
      <p:sp>
        <p:nvSpPr>
          <p:cNvPr id="46084" name="Rectangle 3"/>
          <p:cNvSpPr>
            <a:spLocks noGrp="1" noChangeArrowheads="1"/>
          </p:cNvSpPr>
          <p:nvPr>
            <p:ph type="body" idx="1"/>
          </p:nvPr>
        </p:nvSpPr>
        <p:spPr>
          <a:xfrm>
            <a:off x="381000" y="1371600"/>
            <a:ext cx="8458200" cy="5181600"/>
          </a:xfrm>
          <a:noFill/>
        </p:spPr>
        <p:txBody>
          <a:bodyPr lIns="92075" tIns="46038" rIns="92075" bIns="46038"/>
          <a:lstStyle/>
          <a:p>
            <a:pPr eaLnBrk="1" hangingPunct="1">
              <a:lnSpc>
                <a:spcPct val="110000"/>
              </a:lnSpc>
            </a:pPr>
            <a:r>
              <a:rPr lang="en-US" altLang="en-US" sz="2000"/>
              <a:t>Classification and label prediction  </a:t>
            </a:r>
          </a:p>
          <a:p>
            <a:pPr lvl="1" eaLnBrk="1" hangingPunct="1">
              <a:lnSpc>
                <a:spcPct val="110000"/>
              </a:lnSpc>
            </a:pPr>
            <a:r>
              <a:rPr lang="en-US" altLang="en-US" sz="2000"/>
              <a:t>Construct models (functions) based on some training examples</a:t>
            </a:r>
          </a:p>
          <a:p>
            <a:pPr lvl="1" eaLnBrk="1" hangingPunct="1">
              <a:lnSpc>
                <a:spcPct val="110000"/>
              </a:lnSpc>
            </a:pPr>
            <a:r>
              <a:rPr lang="en-US" altLang="en-US" sz="2000"/>
              <a:t>Describe and distinguish classes or concepts for future prediction</a:t>
            </a:r>
          </a:p>
          <a:p>
            <a:pPr lvl="2" eaLnBrk="1" hangingPunct="1">
              <a:lnSpc>
                <a:spcPct val="110000"/>
              </a:lnSpc>
            </a:pPr>
            <a:r>
              <a:rPr lang="en-US" altLang="en-US" sz="2000"/>
              <a:t>E.g., classify countries based on (climate), or classify cars based on (gas mileage)</a:t>
            </a:r>
          </a:p>
          <a:p>
            <a:pPr lvl="1" eaLnBrk="1" hangingPunct="1">
              <a:lnSpc>
                <a:spcPct val="110000"/>
              </a:lnSpc>
            </a:pPr>
            <a:r>
              <a:rPr lang="en-US" altLang="en-US" sz="2000"/>
              <a:t>Predict some unknown class labels</a:t>
            </a:r>
          </a:p>
          <a:p>
            <a:pPr eaLnBrk="1" hangingPunct="1">
              <a:lnSpc>
                <a:spcPct val="110000"/>
              </a:lnSpc>
            </a:pPr>
            <a:r>
              <a:rPr lang="en-US" altLang="en-US" sz="2000"/>
              <a:t>Typical methods</a:t>
            </a:r>
          </a:p>
          <a:p>
            <a:pPr lvl="1" eaLnBrk="1" hangingPunct="1">
              <a:lnSpc>
                <a:spcPct val="110000"/>
              </a:lnSpc>
            </a:pPr>
            <a:r>
              <a:rPr lang="en-US" altLang="en-US" sz="2000"/>
              <a:t>Decision trees, naïve Bayesian classification, support vector machines, neural networks, rule-based classification, pattern-based classification, logistic regression, …</a:t>
            </a:r>
          </a:p>
          <a:p>
            <a:pPr eaLnBrk="1" hangingPunct="1">
              <a:lnSpc>
                <a:spcPct val="110000"/>
              </a:lnSpc>
            </a:pPr>
            <a:r>
              <a:rPr lang="en-US" altLang="en-US" sz="2000"/>
              <a:t>Typical applications:</a:t>
            </a:r>
          </a:p>
          <a:p>
            <a:pPr lvl="1" eaLnBrk="1" hangingPunct="1">
              <a:lnSpc>
                <a:spcPct val="110000"/>
              </a:lnSpc>
            </a:pPr>
            <a:r>
              <a:rPr lang="en-US" altLang="en-US" sz="2000"/>
              <a:t>Credit card fraud detection, direct marketing, classifying stars, diseases,  web-pages, …</a:t>
            </a:r>
          </a:p>
        </p:txBody>
      </p:sp>
    </p:spTree>
    <p:extLst>
      <p:ext uri="{BB962C8B-B14F-4D97-AF65-F5344CB8AC3E}">
        <p14:creationId xmlns:p14="http://schemas.microsoft.com/office/powerpoint/2010/main" val="1376809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F9A3F5D-96E2-4B35-90A3-717C994EEB88}" type="slidenum">
              <a:rPr lang="en-US" altLang="en-US" sz="1400"/>
              <a:pPr/>
              <a:t>57</a:t>
            </a:fld>
            <a:endParaRPr lang="en-US" altLang="en-US" sz="1400"/>
          </a:p>
        </p:txBody>
      </p:sp>
      <p:sp>
        <p:nvSpPr>
          <p:cNvPr id="48131"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a:t>Data Mining Function: (4) Cluster Analysis</a:t>
            </a:r>
          </a:p>
        </p:txBody>
      </p:sp>
      <p:sp>
        <p:nvSpPr>
          <p:cNvPr id="48132"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400" dirty="0"/>
              <a:t>Unsupervised learning (i.e., Class label is unknown)</a:t>
            </a:r>
          </a:p>
          <a:p>
            <a:pPr eaLnBrk="1" hangingPunct="1">
              <a:lnSpc>
                <a:spcPct val="110000"/>
              </a:lnSpc>
            </a:pPr>
            <a:r>
              <a:rPr lang="en-US" altLang="en-US" sz="2400" dirty="0"/>
              <a:t>Group data to form new categories (i.e., clusters), e.g., cluster houses to find distribution patterns</a:t>
            </a:r>
          </a:p>
          <a:p>
            <a:pPr eaLnBrk="1" hangingPunct="1">
              <a:lnSpc>
                <a:spcPct val="110000"/>
              </a:lnSpc>
            </a:pPr>
            <a:r>
              <a:rPr lang="en-US" altLang="en-US" sz="2400" dirty="0"/>
              <a:t>Principle: Minimizing intra-class similarity &amp; maximizing interclass similarity</a:t>
            </a:r>
          </a:p>
          <a:p>
            <a:pPr eaLnBrk="1" hangingPunct="1">
              <a:lnSpc>
                <a:spcPct val="110000"/>
              </a:lnSpc>
            </a:pPr>
            <a:r>
              <a:rPr lang="en-US" altLang="en-US" sz="2400" dirty="0"/>
              <a:t>Many methods and applications</a:t>
            </a:r>
          </a:p>
        </p:txBody>
      </p:sp>
    </p:spTree>
    <p:extLst>
      <p:ext uri="{BB962C8B-B14F-4D97-AF65-F5344CB8AC3E}">
        <p14:creationId xmlns:p14="http://schemas.microsoft.com/office/powerpoint/2010/main" val="16432648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08120300-517A-41B5-9AD7-C1A7C272398C}" type="slidenum">
              <a:rPr lang="en-US" altLang="en-US" sz="1400"/>
              <a:pPr/>
              <a:t>58</a:t>
            </a:fld>
            <a:endParaRPr lang="en-US" altLang="en-US" sz="1400"/>
          </a:p>
        </p:txBody>
      </p:sp>
      <p:sp>
        <p:nvSpPr>
          <p:cNvPr id="50179"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a:t>Data Mining Function: (5) Outlier Analysis</a:t>
            </a:r>
          </a:p>
        </p:txBody>
      </p:sp>
      <p:sp>
        <p:nvSpPr>
          <p:cNvPr id="50180"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000"/>
              <a:t>Outlier analysis</a:t>
            </a:r>
          </a:p>
          <a:p>
            <a:pPr lvl="1" eaLnBrk="1" hangingPunct="1">
              <a:lnSpc>
                <a:spcPct val="110000"/>
              </a:lnSpc>
            </a:pPr>
            <a:r>
              <a:rPr lang="en-US" altLang="en-US" sz="2000"/>
              <a:t>Outlier: A data object that does not comply with the general behavior of the data</a:t>
            </a:r>
          </a:p>
          <a:p>
            <a:pPr lvl="1" eaLnBrk="1" hangingPunct="1">
              <a:lnSpc>
                <a:spcPct val="110000"/>
              </a:lnSpc>
            </a:pPr>
            <a:r>
              <a:rPr lang="en-US" altLang="en-US" sz="2000"/>
              <a:t>Noise or exception? </a:t>
            </a:r>
            <a:r>
              <a:rPr lang="en-US" altLang="en-US" sz="2000">
                <a:cs typeface="Tahoma" pitchFamily="34" charset="0"/>
              </a:rPr>
              <a:t>― One person’s garbage could be another person’s treasure</a:t>
            </a:r>
          </a:p>
          <a:p>
            <a:pPr lvl="1" eaLnBrk="1" hangingPunct="1">
              <a:lnSpc>
                <a:spcPct val="110000"/>
              </a:lnSpc>
            </a:pPr>
            <a:r>
              <a:rPr lang="en-US" altLang="en-US" sz="2000"/>
              <a:t>Methods: by product of clustering or regression analysis, …</a:t>
            </a:r>
          </a:p>
          <a:p>
            <a:pPr lvl="1" eaLnBrk="1" hangingPunct="1">
              <a:lnSpc>
                <a:spcPct val="110000"/>
              </a:lnSpc>
            </a:pPr>
            <a:r>
              <a:rPr lang="en-US" altLang="en-US" sz="2000"/>
              <a:t>Useful in fraud detection, rare events analysis</a:t>
            </a:r>
          </a:p>
        </p:txBody>
      </p:sp>
    </p:spTree>
    <p:extLst>
      <p:ext uri="{BB962C8B-B14F-4D97-AF65-F5344CB8AC3E}">
        <p14:creationId xmlns:p14="http://schemas.microsoft.com/office/powerpoint/2010/main" val="1200168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333317C4-10EC-4D74-80F2-45E21AADBC0E}" type="slidenum">
              <a:rPr lang="en-US" altLang="en-US" sz="1400"/>
              <a:pPr/>
              <a:t>59</a:t>
            </a:fld>
            <a:endParaRPr lang="en-US" altLang="en-US" sz="1400"/>
          </a:p>
        </p:txBody>
      </p:sp>
      <p:sp>
        <p:nvSpPr>
          <p:cNvPr id="52227" name="Rectangle 2"/>
          <p:cNvSpPr>
            <a:spLocks noGrp="1" noChangeArrowheads="1"/>
          </p:cNvSpPr>
          <p:nvPr>
            <p:ph type="title"/>
          </p:nvPr>
        </p:nvSpPr>
        <p:spPr>
          <a:xfrm>
            <a:off x="0" y="152400"/>
            <a:ext cx="8991600" cy="914400"/>
          </a:xfrm>
          <a:noFill/>
        </p:spPr>
        <p:txBody>
          <a:bodyPr lIns="92075" tIns="46038" rIns="92075" bIns="46038" anchor="ctr">
            <a:normAutofit fontScale="90000"/>
          </a:bodyPr>
          <a:lstStyle/>
          <a:p>
            <a:pPr eaLnBrk="1" hangingPunct="1"/>
            <a:r>
              <a:rPr lang="en-US" altLang="en-US" sz="3200"/>
              <a:t>Time and Ordering: Sequential Pattern, Trend and Evolution Analysis</a:t>
            </a:r>
          </a:p>
        </p:txBody>
      </p:sp>
      <p:sp>
        <p:nvSpPr>
          <p:cNvPr id="52228" name="Rectangle 3"/>
          <p:cNvSpPr>
            <a:spLocks noGrp="1" noChangeArrowheads="1"/>
          </p:cNvSpPr>
          <p:nvPr>
            <p:ph type="body" idx="1"/>
          </p:nvPr>
        </p:nvSpPr>
        <p:spPr>
          <a:xfrm>
            <a:off x="304800" y="1371600"/>
            <a:ext cx="8534400" cy="4953000"/>
          </a:xfrm>
          <a:noFill/>
        </p:spPr>
        <p:txBody>
          <a:bodyPr lIns="92075" tIns="46038" rIns="92075" bIns="46038"/>
          <a:lstStyle/>
          <a:p>
            <a:pPr eaLnBrk="1" hangingPunct="1">
              <a:lnSpc>
                <a:spcPct val="100000"/>
              </a:lnSpc>
            </a:pPr>
            <a:r>
              <a:rPr lang="en-US" altLang="en-US" sz="2400"/>
              <a:t>Sequence, trend and evolution analysis</a:t>
            </a:r>
          </a:p>
          <a:p>
            <a:pPr lvl="1" eaLnBrk="1" hangingPunct="1">
              <a:lnSpc>
                <a:spcPct val="100000"/>
              </a:lnSpc>
            </a:pPr>
            <a:r>
              <a:rPr lang="en-US" altLang="en-US"/>
              <a:t>Trend, time-series, and deviation analysis: e.g., regression and value prediction</a:t>
            </a:r>
          </a:p>
          <a:p>
            <a:pPr lvl="1" eaLnBrk="1" hangingPunct="1">
              <a:lnSpc>
                <a:spcPct val="100000"/>
              </a:lnSpc>
            </a:pPr>
            <a:r>
              <a:rPr lang="en-US" altLang="en-US"/>
              <a:t>Sequential pattern mining</a:t>
            </a:r>
          </a:p>
          <a:p>
            <a:pPr lvl="2" eaLnBrk="1" hangingPunct="1">
              <a:lnSpc>
                <a:spcPct val="100000"/>
              </a:lnSpc>
            </a:pPr>
            <a:r>
              <a:rPr lang="en-US" altLang="en-US"/>
              <a:t>e.g., first buy digital camera, then buy </a:t>
            </a:r>
            <a:r>
              <a:rPr lang="en-US" altLang="en-US">
                <a:sym typeface="Wingdings" pitchFamily="2" charset="2"/>
              </a:rPr>
              <a:t>large SD memory cards</a:t>
            </a:r>
            <a:endParaRPr lang="en-US" altLang="en-US"/>
          </a:p>
          <a:p>
            <a:pPr lvl="1" eaLnBrk="1" hangingPunct="1">
              <a:lnSpc>
                <a:spcPct val="100000"/>
              </a:lnSpc>
            </a:pPr>
            <a:r>
              <a:rPr lang="en-US" altLang="en-US"/>
              <a:t>Periodicity analysis</a:t>
            </a:r>
          </a:p>
          <a:p>
            <a:pPr lvl="1" eaLnBrk="1" hangingPunct="1">
              <a:lnSpc>
                <a:spcPct val="100000"/>
              </a:lnSpc>
            </a:pPr>
            <a:r>
              <a:rPr lang="en-US" altLang="en-US"/>
              <a:t>Motifs and biological sequence analysis</a:t>
            </a:r>
          </a:p>
          <a:p>
            <a:pPr lvl="2" eaLnBrk="1" hangingPunct="1">
              <a:lnSpc>
                <a:spcPct val="100000"/>
              </a:lnSpc>
            </a:pPr>
            <a:r>
              <a:rPr lang="en-US" altLang="en-US"/>
              <a:t>Approximate and consecutive motifs</a:t>
            </a:r>
          </a:p>
          <a:p>
            <a:pPr lvl="1" eaLnBrk="1" hangingPunct="1">
              <a:lnSpc>
                <a:spcPct val="100000"/>
              </a:lnSpc>
            </a:pPr>
            <a:r>
              <a:rPr lang="en-US" altLang="en-US"/>
              <a:t>Similarity-based analysis</a:t>
            </a:r>
          </a:p>
          <a:p>
            <a:pPr eaLnBrk="1" hangingPunct="1">
              <a:lnSpc>
                <a:spcPct val="100000"/>
              </a:lnSpc>
            </a:pPr>
            <a:r>
              <a:rPr lang="en-US" altLang="en-US" sz="2400"/>
              <a:t>Mining data streams</a:t>
            </a:r>
          </a:p>
          <a:p>
            <a:pPr lvl="1" eaLnBrk="1" hangingPunct="1">
              <a:lnSpc>
                <a:spcPct val="100000"/>
              </a:lnSpc>
            </a:pPr>
            <a:r>
              <a:rPr lang="en-US" altLang="en-US"/>
              <a:t>Ordered, time-varying, potentially infinite, data streams</a:t>
            </a:r>
          </a:p>
        </p:txBody>
      </p:sp>
    </p:spTree>
    <p:extLst>
      <p:ext uri="{BB962C8B-B14F-4D97-AF65-F5344CB8AC3E}">
        <p14:creationId xmlns:p14="http://schemas.microsoft.com/office/powerpoint/2010/main" val="300529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DDD3A239-FFAC-4930-B278-AB395C4B76C7}" type="slidenum">
              <a:rPr lang="en-US" altLang="en-US" sz="1400"/>
              <a:pPr/>
              <a:t>6</a:t>
            </a:fld>
            <a:endParaRPr lang="en-US" altLang="en-US" sz="1400"/>
          </a:p>
        </p:txBody>
      </p:sp>
      <p:sp>
        <p:nvSpPr>
          <p:cNvPr id="80899" name="Rectangle 2"/>
          <p:cNvSpPr>
            <a:spLocks noGrp="1" noChangeArrowheads="1"/>
          </p:cNvSpPr>
          <p:nvPr>
            <p:ph type="title"/>
          </p:nvPr>
        </p:nvSpPr>
        <p:spPr>
          <a:xfrm>
            <a:off x="381000" y="152400"/>
            <a:ext cx="7620000" cy="838200"/>
          </a:xfrm>
          <a:noFill/>
        </p:spPr>
        <p:txBody>
          <a:bodyPr lIns="92075" tIns="46038" rIns="92075" bIns="46038" anchor="ctr"/>
          <a:lstStyle/>
          <a:p>
            <a:pPr eaLnBrk="1" hangingPunct="1"/>
            <a:r>
              <a:rPr lang="en-US" altLang="en-US" sz="2800" dirty="0"/>
              <a:t>Where to Find References? DBLP, </a:t>
            </a:r>
            <a:r>
              <a:rPr lang="en-US" altLang="en-US" sz="2800" dirty="0" err="1"/>
              <a:t>CiteSeer</a:t>
            </a:r>
            <a:r>
              <a:rPr lang="en-US" altLang="en-US" sz="2800" dirty="0"/>
              <a:t>, Google</a:t>
            </a:r>
            <a:endParaRPr lang="en-US" altLang="en-US" sz="2800" b="0" dirty="0"/>
          </a:p>
        </p:txBody>
      </p:sp>
      <p:sp>
        <p:nvSpPr>
          <p:cNvPr id="80900" name="Rectangle 3"/>
          <p:cNvSpPr>
            <a:spLocks noGrp="1" noChangeArrowheads="1"/>
          </p:cNvSpPr>
          <p:nvPr>
            <p:ph type="body" idx="1"/>
          </p:nvPr>
        </p:nvSpPr>
        <p:spPr>
          <a:xfrm>
            <a:off x="381000" y="914400"/>
            <a:ext cx="8229600" cy="5257800"/>
          </a:xfrm>
          <a:noFill/>
        </p:spPr>
        <p:txBody>
          <a:bodyPr lIns="92075" tIns="46038" rIns="92075" bIns="46038">
            <a:normAutofit lnSpcReduction="10000"/>
          </a:bodyPr>
          <a:lstStyle/>
          <a:p>
            <a:pPr eaLnBrk="1" hangingPunct="1">
              <a:lnSpc>
                <a:spcPct val="100000"/>
              </a:lnSpc>
            </a:pPr>
            <a:r>
              <a:rPr lang="en-US" altLang="en-US" sz="1800" u="sng" dirty="0"/>
              <a:t>Data mining and KDD (SIGKDD: CDROM)</a:t>
            </a:r>
          </a:p>
          <a:p>
            <a:pPr lvl="1" eaLnBrk="1" hangingPunct="1">
              <a:lnSpc>
                <a:spcPct val="100000"/>
              </a:lnSpc>
            </a:pPr>
            <a:r>
              <a:rPr lang="en-US" altLang="en-US" sz="1400" dirty="0"/>
              <a:t>Conferences: ACM-SIGKDD, IEEE-ICDM, SIAM-DM, PKDD, PAKDD, etc.</a:t>
            </a:r>
          </a:p>
          <a:p>
            <a:pPr lvl="1" eaLnBrk="1" hangingPunct="1">
              <a:lnSpc>
                <a:spcPct val="100000"/>
              </a:lnSpc>
            </a:pPr>
            <a:r>
              <a:rPr lang="en-US" altLang="en-US" sz="1400" dirty="0"/>
              <a:t>Journal: Data Mining and Knowledge Discovery, KDD Explorations, ACM TKDD</a:t>
            </a:r>
            <a:endParaRPr lang="en-US" altLang="en-US" sz="1400" u="sng" dirty="0"/>
          </a:p>
          <a:p>
            <a:pPr eaLnBrk="1" hangingPunct="1">
              <a:lnSpc>
                <a:spcPct val="100000"/>
              </a:lnSpc>
            </a:pPr>
            <a:r>
              <a:rPr lang="en-US" altLang="en-US" sz="1800" u="sng" dirty="0"/>
              <a:t>Database systems (SIGMOD: ACM SIGMOD Anthology</a:t>
            </a:r>
            <a:r>
              <a:rPr lang="en-US" altLang="en-US" sz="1600" u="sng" dirty="0"/>
              <a:t>—</a:t>
            </a:r>
            <a:r>
              <a:rPr lang="en-US" altLang="en-US" sz="1800" u="sng" dirty="0"/>
              <a:t>CD ROM)</a:t>
            </a:r>
          </a:p>
          <a:p>
            <a:pPr lvl="1" eaLnBrk="1" hangingPunct="1">
              <a:lnSpc>
                <a:spcPct val="100000"/>
              </a:lnSpc>
            </a:pPr>
            <a:r>
              <a:rPr lang="en-US" altLang="en-US" sz="1400" dirty="0"/>
              <a:t>Conferences: ACM-SIGMOD, ACM-PODS, VLDB, IEEE-ICDE, EDBT, ICDT, DASFAA</a:t>
            </a:r>
          </a:p>
          <a:p>
            <a:pPr lvl="1" eaLnBrk="1" hangingPunct="1">
              <a:lnSpc>
                <a:spcPct val="100000"/>
              </a:lnSpc>
            </a:pPr>
            <a:r>
              <a:rPr lang="en-US" altLang="en-US" sz="1400" dirty="0"/>
              <a:t>Journals: IEEE-TKDE, ACM-TODS/TOIS, JIIS, J. ACM, VLDB J., Info. Sys., etc.</a:t>
            </a:r>
            <a:endParaRPr lang="en-US" altLang="en-US" sz="1400" u="sng" dirty="0"/>
          </a:p>
          <a:p>
            <a:pPr eaLnBrk="1" hangingPunct="1">
              <a:lnSpc>
                <a:spcPct val="100000"/>
              </a:lnSpc>
            </a:pPr>
            <a:r>
              <a:rPr lang="en-US" altLang="en-US" sz="1800" u="sng" dirty="0"/>
              <a:t>AI &amp; Machine Learning</a:t>
            </a:r>
          </a:p>
          <a:p>
            <a:pPr lvl="1" eaLnBrk="1" hangingPunct="1">
              <a:lnSpc>
                <a:spcPct val="100000"/>
              </a:lnSpc>
            </a:pPr>
            <a:r>
              <a:rPr lang="en-US" altLang="en-US" sz="1400" dirty="0"/>
              <a:t>Conferences: Machine learning (ML), AAAI, IJCAI, COLT (Learning Theory), CVPR, NIPS, etc.</a:t>
            </a:r>
          </a:p>
          <a:p>
            <a:pPr lvl="1" eaLnBrk="1" hangingPunct="1">
              <a:lnSpc>
                <a:spcPct val="100000"/>
              </a:lnSpc>
            </a:pPr>
            <a:r>
              <a:rPr lang="en-US" altLang="en-US" sz="1400" dirty="0"/>
              <a:t>Journals: Machine Learning, Artificial Intelligence, Knowledge and Information Systems, IEEE-PAMI, etc.</a:t>
            </a:r>
          </a:p>
          <a:p>
            <a:pPr eaLnBrk="1" hangingPunct="1">
              <a:lnSpc>
                <a:spcPct val="100000"/>
              </a:lnSpc>
            </a:pPr>
            <a:r>
              <a:rPr lang="en-US" altLang="en-US" sz="1800" u="sng" dirty="0"/>
              <a:t>Web and IR</a:t>
            </a:r>
            <a:r>
              <a:rPr lang="en-US" altLang="en-US" sz="1600" b="1" u="sng" dirty="0"/>
              <a:t> </a:t>
            </a:r>
          </a:p>
          <a:p>
            <a:pPr lvl="1" eaLnBrk="1" hangingPunct="1">
              <a:lnSpc>
                <a:spcPct val="100000"/>
              </a:lnSpc>
            </a:pPr>
            <a:r>
              <a:rPr lang="en-US" altLang="en-US" sz="1400" dirty="0"/>
              <a:t>Conferences: SIGIR, WWW, CIKM, etc.</a:t>
            </a:r>
          </a:p>
          <a:p>
            <a:pPr lvl="1" eaLnBrk="1" hangingPunct="1">
              <a:lnSpc>
                <a:spcPct val="100000"/>
              </a:lnSpc>
            </a:pPr>
            <a:r>
              <a:rPr lang="en-US" altLang="en-US" sz="1400" dirty="0"/>
              <a:t>Journals: WWW: Internet and Web Information Systems, </a:t>
            </a:r>
          </a:p>
          <a:p>
            <a:pPr eaLnBrk="1" hangingPunct="1">
              <a:lnSpc>
                <a:spcPct val="100000"/>
              </a:lnSpc>
            </a:pPr>
            <a:r>
              <a:rPr lang="en-US" altLang="en-US" sz="1800" u="sng" dirty="0"/>
              <a:t>Statistics</a:t>
            </a:r>
          </a:p>
          <a:p>
            <a:pPr lvl="1" eaLnBrk="1" hangingPunct="1">
              <a:lnSpc>
                <a:spcPct val="100000"/>
              </a:lnSpc>
            </a:pPr>
            <a:r>
              <a:rPr lang="en-US" altLang="en-US" sz="1400" dirty="0"/>
              <a:t>Conferences: Joint Stat. Meeting, etc.</a:t>
            </a:r>
          </a:p>
          <a:p>
            <a:pPr lvl="1" eaLnBrk="1" hangingPunct="1">
              <a:lnSpc>
                <a:spcPct val="100000"/>
              </a:lnSpc>
            </a:pPr>
            <a:r>
              <a:rPr lang="en-US" altLang="en-US" sz="1400" dirty="0"/>
              <a:t>Journals: Annals of statistics, etc.</a:t>
            </a:r>
          </a:p>
          <a:p>
            <a:pPr eaLnBrk="1" hangingPunct="1">
              <a:lnSpc>
                <a:spcPct val="100000"/>
              </a:lnSpc>
            </a:pPr>
            <a:r>
              <a:rPr lang="en-US" altLang="en-US" sz="1800" u="sng" dirty="0"/>
              <a:t>Visualization</a:t>
            </a:r>
          </a:p>
          <a:p>
            <a:pPr lvl="1" eaLnBrk="1" hangingPunct="1">
              <a:lnSpc>
                <a:spcPct val="100000"/>
              </a:lnSpc>
            </a:pPr>
            <a:r>
              <a:rPr lang="en-US" altLang="en-US" sz="1400" dirty="0"/>
              <a:t>Conference proceedings: CHI, ACM-SIG Graph, etc.</a:t>
            </a:r>
          </a:p>
          <a:p>
            <a:pPr lvl="1" eaLnBrk="1" hangingPunct="1">
              <a:lnSpc>
                <a:spcPct val="100000"/>
              </a:lnSpc>
            </a:pPr>
            <a:r>
              <a:rPr lang="en-US" altLang="en-US" sz="1400" dirty="0"/>
              <a:t>Journals: IEEE Trans. visualization and computer graphics, etc.</a:t>
            </a:r>
          </a:p>
        </p:txBody>
      </p:sp>
    </p:spTree>
    <p:extLst>
      <p:ext uri="{BB962C8B-B14F-4D97-AF65-F5344CB8AC3E}">
        <p14:creationId xmlns:p14="http://schemas.microsoft.com/office/powerpoint/2010/main" val="3121485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B2521A7-1008-4CAC-AE39-39E031B196E1}" type="slidenum">
              <a:rPr lang="en-US" altLang="en-US" sz="1400"/>
              <a:pPr/>
              <a:t>60</a:t>
            </a:fld>
            <a:endParaRPr lang="en-US" altLang="en-US" sz="1400"/>
          </a:p>
        </p:txBody>
      </p:sp>
      <p:sp>
        <p:nvSpPr>
          <p:cNvPr id="54275" name="Rectangle 2"/>
          <p:cNvSpPr>
            <a:spLocks noGrp="1" noChangeArrowheads="1"/>
          </p:cNvSpPr>
          <p:nvPr>
            <p:ph type="title"/>
          </p:nvPr>
        </p:nvSpPr>
        <p:spPr>
          <a:xfrm>
            <a:off x="0" y="152400"/>
            <a:ext cx="8991600" cy="914400"/>
          </a:xfrm>
          <a:noFill/>
        </p:spPr>
        <p:txBody>
          <a:bodyPr lIns="92075" tIns="46038" rIns="92075" bIns="46038" anchor="ctr"/>
          <a:lstStyle/>
          <a:p>
            <a:pPr eaLnBrk="1" hangingPunct="1"/>
            <a:r>
              <a:rPr lang="en-US" altLang="en-US" sz="3200"/>
              <a:t>Structure and Network Analysis</a:t>
            </a:r>
          </a:p>
        </p:txBody>
      </p:sp>
      <p:sp>
        <p:nvSpPr>
          <p:cNvPr id="54276" name="Rectangle 3"/>
          <p:cNvSpPr>
            <a:spLocks noGrp="1" noChangeArrowheads="1"/>
          </p:cNvSpPr>
          <p:nvPr>
            <p:ph type="body" idx="1"/>
          </p:nvPr>
        </p:nvSpPr>
        <p:spPr>
          <a:xfrm>
            <a:off x="381000" y="1295400"/>
            <a:ext cx="8458200" cy="5029200"/>
          </a:xfrm>
          <a:noFill/>
        </p:spPr>
        <p:txBody>
          <a:bodyPr lIns="92075" tIns="46038" rIns="92075" bIns="46038">
            <a:normAutofit lnSpcReduction="10000"/>
          </a:bodyPr>
          <a:lstStyle/>
          <a:p>
            <a:pPr eaLnBrk="1" hangingPunct="1">
              <a:lnSpc>
                <a:spcPct val="100000"/>
              </a:lnSpc>
            </a:pPr>
            <a:r>
              <a:rPr lang="en-US" altLang="en-US" sz="2000"/>
              <a:t>Graph mining</a:t>
            </a:r>
          </a:p>
          <a:p>
            <a:pPr lvl="1" eaLnBrk="1" hangingPunct="1">
              <a:lnSpc>
                <a:spcPct val="100000"/>
              </a:lnSpc>
            </a:pPr>
            <a:r>
              <a:rPr lang="en-US" altLang="en-US" sz="2000"/>
              <a:t>Finding frequent subgraphs (e.g., chemical compounds), trees (XML), substructures (web fragments)</a:t>
            </a:r>
          </a:p>
          <a:p>
            <a:pPr eaLnBrk="1" hangingPunct="1">
              <a:lnSpc>
                <a:spcPct val="100000"/>
              </a:lnSpc>
            </a:pPr>
            <a:r>
              <a:rPr lang="en-US" altLang="en-US" sz="2000"/>
              <a:t>Information network analysis</a:t>
            </a:r>
          </a:p>
          <a:p>
            <a:pPr lvl="1" eaLnBrk="1" hangingPunct="1">
              <a:lnSpc>
                <a:spcPct val="100000"/>
              </a:lnSpc>
            </a:pPr>
            <a:r>
              <a:rPr lang="en-US" altLang="en-US" sz="2000"/>
              <a:t>Social networks: actors (objects, nodes) and relationships (edges)</a:t>
            </a:r>
          </a:p>
          <a:p>
            <a:pPr lvl="2" eaLnBrk="1" hangingPunct="1">
              <a:lnSpc>
                <a:spcPct val="100000"/>
              </a:lnSpc>
            </a:pPr>
            <a:r>
              <a:rPr lang="en-US" altLang="en-US" sz="2000"/>
              <a:t>e.g., author networks in CS, terrorist networks</a:t>
            </a:r>
          </a:p>
          <a:p>
            <a:pPr lvl="1" eaLnBrk="1" hangingPunct="1">
              <a:lnSpc>
                <a:spcPct val="100000"/>
              </a:lnSpc>
            </a:pPr>
            <a:r>
              <a:rPr lang="en-US" altLang="en-US" sz="2000"/>
              <a:t>Multiple heterogeneous networks</a:t>
            </a:r>
          </a:p>
          <a:p>
            <a:pPr lvl="2" eaLnBrk="1" hangingPunct="1">
              <a:lnSpc>
                <a:spcPct val="100000"/>
              </a:lnSpc>
            </a:pPr>
            <a:r>
              <a:rPr lang="en-US" altLang="en-US" sz="2000"/>
              <a:t>A person could be multiple information networks: friends, family, classmates, …</a:t>
            </a:r>
          </a:p>
          <a:p>
            <a:pPr lvl="1" eaLnBrk="1" hangingPunct="1">
              <a:lnSpc>
                <a:spcPct val="100000"/>
              </a:lnSpc>
            </a:pPr>
            <a:r>
              <a:rPr lang="en-US" altLang="en-US" sz="2000"/>
              <a:t>Links carry a lot of semantic information: Link mining</a:t>
            </a:r>
          </a:p>
          <a:p>
            <a:pPr eaLnBrk="1" hangingPunct="1">
              <a:lnSpc>
                <a:spcPct val="100000"/>
              </a:lnSpc>
            </a:pPr>
            <a:r>
              <a:rPr lang="en-US" altLang="en-US" sz="2000"/>
              <a:t>Web mining</a:t>
            </a:r>
          </a:p>
          <a:p>
            <a:pPr lvl="1" eaLnBrk="1" hangingPunct="1">
              <a:lnSpc>
                <a:spcPct val="100000"/>
              </a:lnSpc>
            </a:pPr>
            <a:r>
              <a:rPr lang="en-US" altLang="en-US" sz="2000"/>
              <a:t>Web is a big information network: from PageRank to Google</a:t>
            </a:r>
          </a:p>
          <a:p>
            <a:pPr lvl="1" eaLnBrk="1" hangingPunct="1">
              <a:lnSpc>
                <a:spcPct val="100000"/>
              </a:lnSpc>
            </a:pPr>
            <a:r>
              <a:rPr lang="en-US" altLang="en-US" sz="2000"/>
              <a:t>Analysis of Web information networks</a:t>
            </a:r>
          </a:p>
          <a:p>
            <a:pPr lvl="2" eaLnBrk="1" hangingPunct="1">
              <a:lnSpc>
                <a:spcPct val="100000"/>
              </a:lnSpc>
            </a:pPr>
            <a:r>
              <a:rPr lang="en-US" altLang="en-US" sz="2000"/>
              <a:t>Web community discovery, opinion mining, usage mining, …</a:t>
            </a:r>
          </a:p>
        </p:txBody>
      </p:sp>
    </p:spTree>
    <p:extLst>
      <p:ext uri="{BB962C8B-B14F-4D97-AF65-F5344CB8AC3E}">
        <p14:creationId xmlns:p14="http://schemas.microsoft.com/office/powerpoint/2010/main" val="3012789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AF1F2883-0FA1-4F1C-9231-3036F69CA45F}" type="slidenum">
              <a:rPr lang="en-US" altLang="en-US" sz="1400"/>
              <a:pPr/>
              <a:t>61</a:t>
            </a:fld>
            <a:endParaRPr lang="en-US" altLang="en-US" sz="1400"/>
          </a:p>
        </p:txBody>
      </p:sp>
      <p:sp>
        <p:nvSpPr>
          <p:cNvPr id="56323" name="Rectangle 2"/>
          <p:cNvSpPr>
            <a:spLocks noGrp="1" noChangeArrowheads="1"/>
          </p:cNvSpPr>
          <p:nvPr>
            <p:ph type="title"/>
          </p:nvPr>
        </p:nvSpPr>
        <p:spPr>
          <a:xfrm>
            <a:off x="457200" y="152400"/>
            <a:ext cx="8229600" cy="1143000"/>
          </a:xfrm>
        </p:spPr>
        <p:txBody>
          <a:bodyPr/>
          <a:lstStyle/>
          <a:p>
            <a:pPr eaLnBrk="1" hangingPunct="1"/>
            <a:r>
              <a:rPr lang="en-US" altLang="en-US" dirty="0"/>
              <a:t>Evaluation of Knowledge</a:t>
            </a:r>
          </a:p>
        </p:txBody>
      </p:sp>
      <p:sp>
        <p:nvSpPr>
          <p:cNvPr id="56324" name="Rectangle 3"/>
          <p:cNvSpPr>
            <a:spLocks noGrp="1" noChangeArrowheads="1"/>
          </p:cNvSpPr>
          <p:nvPr>
            <p:ph type="body" idx="1"/>
          </p:nvPr>
        </p:nvSpPr>
        <p:spPr>
          <a:xfrm>
            <a:off x="381000" y="2057400"/>
            <a:ext cx="8458200" cy="4495800"/>
          </a:xfrm>
        </p:spPr>
        <p:txBody>
          <a:bodyPr>
            <a:normAutofit fontScale="92500" lnSpcReduction="20000"/>
          </a:bodyPr>
          <a:lstStyle/>
          <a:p>
            <a:pPr eaLnBrk="1" hangingPunct="1">
              <a:lnSpc>
                <a:spcPct val="120000"/>
              </a:lnSpc>
            </a:pPr>
            <a:r>
              <a:rPr lang="en-US" altLang="en-US" sz="2400" dirty="0"/>
              <a:t>Are all mined knowledge interesting?</a:t>
            </a:r>
          </a:p>
          <a:p>
            <a:pPr lvl="1" eaLnBrk="1" hangingPunct="1">
              <a:lnSpc>
                <a:spcPct val="120000"/>
              </a:lnSpc>
            </a:pPr>
            <a:r>
              <a:rPr lang="en-US" altLang="en-US" sz="2000" dirty="0"/>
              <a:t>One can mine tremendous amount of “patterns” and knowledge</a:t>
            </a:r>
          </a:p>
          <a:p>
            <a:pPr lvl="1" eaLnBrk="1" hangingPunct="1">
              <a:lnSpc>
                <a:spcPct val="120000"/>
              </a:lnSpc>
            </a:pPr>
            <a:r>
              <a:rPr lang="en-US" altLang="en-US" sz="2000" dirty="0"/>
              <a:t>Some may fit only certain dimension space (time, location, …)</a:t>
            </a:r>
          </a:p>
          <a:p>
            <a:pPr lvl="1" eaLnBrk="1" hangingPunct="1">
              <a:lnSpc>
                <a:spcPct val="120000"/>
              </a:lnSpc>
            </a:pPr>
            <a:r>
              <a:rPr lang="en-US" altLang="en-US" sz="2000" dirty="0"/>
              <a:t>Some may not be representative, may be transient, …</a:t>
            </a:r>
          </a:p>
          <a:p>
            <a:pPr eaLnBrk="1" hangingPunct="1">
              <a:lnSpc>
                <a:spcPct val="120000"/>
              </a:lnSpc>
            </a:pPr>
            <a:r>
              <a:rPr lang="en-US" altLang="en-US" sz="2400" dirty="0"/>
              <a:t>Evaluation of mined knowledge </a:t>
            </a:r>
            <a:r>
              <a:rPr lang="en-US" altLang="en-US" sz="2400" dirty="0">
                <a:latin typeface="Arial" pitchFamily="34" charset="0"/>
                <a:cs typeface="Arial" pitchFamily="34" charset="0"/>
              </a:rPr>
              <a:t>→ directly mine only interesting knowledge?</a:t>
            </a:r>
          </a:p>
          <a:p>
            <a:pPr lvl="1" eaLnBrk="1" hangingPunct="1">
              <a:lnSpc>
                <a:spcPct val="120000"/>
              </a:lnSpc>
            </a:pPr>
            <a:r>
              <a:rPr lang="en-US" altLang="en-US" sz="2000" dirty="0"/>
              <a:t>Descriptive vs. predictive</a:t>
            </a:r>
          </a:p>
          <a:p>
            <a:pPr lvl="1" eaLnBrk="1" hangingPunct="1">
              <a:lnSpc>
                <a:spcPct val="120000"/>
              </a:lnSpc>
            </a:pPr>
            <a:r>
              <a:rPr lang="en-US" altLang="en-US" sz="2000" dirty="0"/>
              <a:t>Coverage</a:t>
            </a:r>
          </a:p>
          <a:p>
            <a:pPr lvl="1" eaLnBrk="1" hangingPunct="1">
              <a:lnSpc>
                <a:spcPct val="120000"/>
              </a:lnSpc>
            </a:pPr>
            <a:r>
              <a:rPr lang="en-US" altLang="en-US" sz="2000" dirty="0"/>
              <a:t>Typicality vs. novelty</a:t>
            </a:r>
          </a:p>
          <a:p>
            <a:pPr lvl="1" eaLnBrk="1" hangingPunct="1">
              <a:lnSpc>
                <a:spcPct val="120000"/>
              </a:lnSpc>
            </a:pPr>
            <a:r>
              <a:rPr lang="en-US" altLang="en-US" sz="2000" dirty="0"/>
              <a:t>Accuracy</a:t>
            </a:r>
          </a:p>
          <a:p>
            <a:pPr lvl="1" eaLnBrk="1" hangingPunct="1">
              <a:lnSpc>
                <a:spcPct val="120000"/>
              </a:lnSpc>
            </a:pPr>
            <a:r>
              <a:rPr lang="en-US" altLang="en-US" sz="2000" dirty="0"/>
              <a:t>Timeliness</a:t>
            </a:r>
          </a:p>
          <a:p>
            <a:pPr lvl="1" eaLnBrk="1" hangingPunct="1">
              <a:lnSpc>
                <a:spcPct val="120000"/>
              </a:lnSpc>
            </a:pPr>
            <a:r>
              <a:rPr lang="en-US" altLang="en-US" sz="2000" dirty="0"/>
              <a:t>…</a:t>
            </a:r>
          </a:p>
        </p:txBody>
      </p:sp>
    </p:spTree>
    <p:extLst>
      <p:ext uri="{BB962C8B-B14F-4D97-AF65-F5344CB8AC3E}">
        <p14:creationId xmlns:p14="http://schemas.microsoft.com/office/powerpoint/2010/main" val="1480028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dirty="0">
                <a:solidFill>
                  <a:srgbClr val="0070C0"/>
                </a:solidFill>
                <a:latin typeface="Algerian" pitchFamily="82" charset="0"/>
              </a:rPr>
              <a:t>Data mining Techniques </a:t>
            </a:r>
          </a:p>
        </p:txBody>
      </p:sp>
      <p:sp>
        <p:nvSpPr>
          <p:cNvPr id="3" name="Content Placeholder 2"/>
          <p:cNvSpPr>
            <a:spLocks noGrp="1"/>
          </p:cNvSpPr>
          <p:nvPr>
            <p:ph idx="1"/>
          </p:nvPr>
        </p:nvSpPr>
        <p:spPr/>
        <p:txBody>
          <a:bodyPr/>
          <a:lstStyle/>
          <a:p>
            <a:r>
              <a:rPr lang="en-US" dirty="0"/>
              <a:t>Statistical Approaches </a:t>
            </a:r>
          </a:p>
          <a:p>
            <a:r>
              <a:rPr lang="en-US" dirty="0"/>
              <a:t>Machine Learning Approaches </a:t>
            </a:r>
          </a:p>
          <a:p>
            <a:r>
              <a:rPr lang="en-US" dirty="0"/>
              <a:t>Database Oriented Approaches</a:t>
            </a:r>
          </a:p>
          <a:p>
            <a:r>
              <a:rPr lang="en-US" dirty="0"/>
              <a:t>Other Approaches  (Neural Network Approach)</a:t>
            </a:r>
          </a:p>
        </p:txBody>
      </p:sp>
    </p:spTree>
    <p:extLst>
      <p:ext uri="{BB962C8B-B14F-4D97-AF65-F5344CB8AC3E}">
        <p14:creationId xmlns:p14="http://schemas.microsoft.com/office/powerpoint/2010/main" val="1019651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750F2D03-52DC-4AE7-B4F7-7EA6E1F0AEDB}" type="slidenum">
              <a:rPr lang="en-US" altLang="en-US" sz="1400"/>
              <a:pPr/>
              <a:t>63</a:t>
            </a:fld>
            <a:endParaRPr lang="en-US" altLang="en-US" sz="1400"/>
          </a:p>
        </p:txBody>
      </p:sp>
      <p:sp>
        <p:nvSpPr>
          <p:cNvPr id="60419" name="Rectangle 2"/>
          <p:cNvSpPr>
            <a:spLocks noGrp="1" noChangeArrowheads="1"/>
          </p:cNvSpPr>
          <p:nvPr>
            <p:ph type="title"/>
          </p:nvPr>
        </p:nvSpPr>
        <p:spPr>
          <a:xfrm>
            <a:off x="381000" y="304800"/>
            <a:ext cx="8610600" cy="762000"/>
          </a:xfrm>
          <a:noFill/>
        </p:spPr>
        <p:txBody>
          <a:bodyPr lIns="92075" tIns="46038" rIns="92075" bIns="46038" anchor="ctr"/>
          <a:lstStyle/>
          <a:p>
            <a:pPr eaLnBrk="1" hangingPunct="1"/>
            <a:r>
              <a:rPr lang="en-US" altLang="en-US" sz="2800" dirty="0"/>
              <a:t>Data Mining: Confluence of Multiple Disciplines</a:t>
            </a:r>
            <a:r>
              <a:rPr lang="en-US" altLang="en-US" sz="3200" b="0" dirty="0"/>
              <a:t> </a:t>
            </a:r>
          </a:p>
        </p:txBody>
      </p:sp>
      <p:sp>
        <p:nvSpPr>
          <p:cNvPr id="60420" name="Oval 19"/>
          <p:cNvSpPr>
            <a:spLocks noChangeArrowheads="1"/>
          </p:cNvSpPr>
          <p:nvPr/>
        </p:nvSpPr>
        <p:spPr bwMode="auto">
          <a:xfrm>
            <a:off x="3429000" y="3200400"/>
            <a:ext cx="2286000" cy="1066800"/>
          </a:xfrm>
          <a:prstGeom prst="ellipse">
            <a:avLst/>
          </a:prstGeom>
          <a:solidFill>
            <a:schemeClr val="accent2"/>
          </a:solidFill>
          <a:ln w="9525">
            <a:solidFill>
              <a:schemeClr val="tx1"/>
            </a:solidFill>
            <a:miter lim="800000"/>
            <a:headEnd/>
            <a:tailEnd/>
          </a:ln>
        </p:spPr>
        <p:txBody>
          <a:bodyPr wrap="none" anchor="ctr"/>
          <a:lstStyle/>
          <a:p>
            <a:pPr algn="ctr" eaLnBrk="1" hangingPunct="1"/>
            <a:r>
              <a:rPr lang="en-US" altLang="en-US" b="1"/>
              <a:t>Data Mining</a:t>
            </a:r>
          </a:p>
        </p:txBody>
      </p:sp>
      <p:sp>
        <p:nvSpPr>
          <p:cNvPr id="60421" name="Line 13"/>
          <p:cNvSpPr>
            <a:spLocks noChangeShapeType="1"/>
          </p:cNvSpPr>
          <p:nvPr/>
        </p:nvSpPr>
        <p:spPr bwMode="auto">
          <a:xfrm>
            <a:off x="23622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2" name="Line 14"/>
          <p:cNvSpPr>
            <a:spLocks noChangeShapeType="1"/>
          </p:cNvSpPr>
          <p:nvPr/>
        </p:nvSpPr>
        <p:spPr bwMode="auto">
          <a:xfrm>
            <a:off x="2286000" y="2438400"/>
            <a:ext cx="1905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3" name="Line 15"/>
          <p:cNvSpPr>
            <a:spLocks noChangeShapeType="1"/>
          </p:cNvSpPr>
          <p:nvPr/>
        </p:nvSpPr>
        <p:spPr bwMode="auto">
          <a:xfrm flipH="1">
            <a:off x="4876800" y="2362200"/>
            <a:ext cx="1905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16"/>
          <p:cNvSpPr>
            <a:spLocks noChangeShapeType="1"/>
          </p:cNvSpPr>
          <p:nvPr/>
        </p:nvSpPr>
        <p:spPr bwMode="auto">
          <a:xfrm flipH="1">
            <a:off x="57150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Line 17"/>
          <p:cNvSpPr>
            <a:spLocks noChangeShapeType="1"/>
          </p:cNvSpPr>
          <p:nvPr/>
        </p:nvSpPr>
        <p:spPr bwMode="auto">
          <a:xfrm flipH="1" flipV="1">
            <a:off x="5029200" y="4191000"/>
            <a:ext cx="1981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6" name="Line 18"/>
          <p:cNvSpPr>
            <a:spLocks noChangeShapeType="1"/>
          </p:cNvSpPr>
          <p:nvPr/>
        </p:nvSpPr>
        <p:spPr bwMode="auto">
          <a:xfrm flipV="1">
            <a:off x="2438400" y="41910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7" name="Oval 21"/>
          <p:cNvSpPr>
            <a:spLocks noChangeArrowheads="1"/>
          </p:cNvSpPr>
          <p:nvPr/>
        </p:nvSpPr>
        <p:spPr bwMode="auto">
          <a:xfrm>
            <a:off x="1066800" y="16002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Machine</a:t>
            </a:r>
          </a:p>
          <a:p>
            <a:pPr algn="ctr" eaLnBrk="1" hangingPunct="1"/>
            <a:r>
              <a:rPr lang="en-US" altLang="en-US" sz="2400"/>
              <a:t>Learning</a:t>
            </a:r>
          </a:p>
        </p:txBody>
      </p:sp>
      <p:sp>
        <p:nvSpPr>
          <p:cNvPr id="60428" name="Oval 22"/>
          <p:cNvSpPr>
            <a:spLocks noChangeArrowheads="1"/>
          </p:cNvSpPr>
          <p:nvPr/>
        </p:nvSpPr>
        <p:spPr bwMode="auto">
          <a:xfrm>
            <a:off x="5867400" y="1600200"/>
            <a:ext cx="2057400" cy="7620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Statistics</a:t>
            </a:r>
          </a:p>
        </p:txBody>
      </p:sp>
      <p:sp>
        <p:nvSpPr>
          <p:cNvPr id="60429" name="Oval 23"/>
          <p:cNvSpPr>
            <a:spLocks noChangeArrowheads="1"/>
          </p:cNvSpPr>
          <p:nvPr/>
        </p:nvSpPr>
        <p:spPr bwMode="auto">
          <a:xfrm>
            <a:off x="304800" y="32766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Applications</a:t>
            </a:r>
          </a:p>
        </p:txBody>
      </p:sp>
      <p:sp>
        <p:nvSpPr>
          <p:cNvPr id="60430" name="Oval 24"/>
          <p:cNvSpPr>
            <a:spLocks noChangeArrowheads="1"/>
          </p:cNvSpPr>
          <p:nvPr/>
        </p:nvSpPr>
        <p:spPr bwMode="auto">
          <a:xfrm>
            <a:off x="533400" y="47244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Algorithm</a:t>
            </a:r>
          </a:p>
        </p:txBody>
      </p:sp>
      <p:sp>
        <p:nvSpPr>
          <p:cNvPr id="60431" name="Oval 25"/>
          <p:cNvSpPr>
            <a:spLocks noChangeArrowheads="1"/>
          </p:cNvSpPr>
          <p:nvPr/>
        </p:nvSpPr>
        <p:spPr bwMode="auto">
          <a:xfrm>
            <a:off x="3505200" y="16002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Pattern</a:t>
            </a:r>
          </a:p>
          <a:p>
            <a:pPr algn="ctr" eaLnBrk="1" hangingPunct="1"/>
            <a:r>
              <a:rPr lang="en-US" altLang="en-US" sz="2400"/>
              <a:t>Recognition</a:t>
            </a:r>
          </a:p>
        </p:txBody>
      </p:sp>
      <p:sp>
        <p:nvSpPr>
          <p:cNvPr id="60432" name="Oval 26"/>
          <p:cNvSpPr>
            <a:spLocks noChangeArrowheads="1"/>
          </p:cNvSpPr>
          <p:nvPr/>
        </p:nvSpPr>
        <p:spPr bwMode="auto">
          <a:xfrm>
            <a:off x="6400800" y="48768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1800"/>
              <a:t>High-Performance</a:t>
            </a:r>
          </a:p>
          <a:p>
            <a:pPr algn="ctr" eaLnBrk="1" hangingPunct="1"/>
            <a:r>
              <a:rPr lang="en-US" altLang="en-US" sz="1800"/>
              <a:t>Computing</a:t>
            </a:r>
          </a:p>
        </p:txBody>
      </p:sp>
      <p:sp>
        <p:nvSpPr>
          <p:cNvPr id="60433" name="Oval 27"/>
          <p:cNvSpPr>
            <a:spLocks noChangeArrowheads="1"/>
          </p:cNvSpPr>
          <p:nvPr/>
        </p:nvSpPr>
        <p:spPr bwMode="auto">
          <a:xfrm>
            <a:off x="6781800" y="32004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lnSpc>
                <a:spcPct val="110000"/>
              </a:lnSpc>
              <a:spcBef>
                <a:spcPct val="20000"/>
              </a:spcBef>
              <a:buClr>
                <a:schemeClr val="folHlink"/>
              </a:buClr>
              <a:buSzPct val="60000"/>
              <a:buFont typeface="Wingdings" pitchFamily="2" charset="2"/>
              <a:buNone/>
            </a:pPr>
            <a:r>
              <a:rPr lang="en-US" altLang="en-US" sz="2400"/>
              <a:t>Visualization</a:t>
            </a:r>
            <a:endParaRPr lang="en-US" altLang="en-US" sz="2000"/>
          </a:p>
        </p:txBody>
      </p:sp>
      <p:sp>
        <p:nvSpPr>
          <p:cNvPr id="60434" name="Line 28"/>
          <p:cNvSpPr>
            <a:spLocks noChangeShapeType="1"/>
          </p:cNvSpPr>
          <p:nvPr/>
        </p:nvSpPr>
        <p:spPr bwMode="auto">
          <a:xfrm flipH="1" flipV="1">
            <a:off x="4495800" y="4267200"/>
            <a:ext cx="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5" name="Oval 30"/>
          <p:cNvSpPr>
            <a:spLocks noChangeArrowheads="1"/>
          </p:cNvSpPr>
          <p:nvPr/>
        </p:nvSpPr>
        <p:spPr bwMode="auto">
          <a:xfrm>
            <a:off x="3505200" y="48006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Database </a:t>
            </a:r>
          </a:p>
          <a:p>
            <a:pPr algn="ctr" eaLnBrk="1" hangingPunct="1"/>
            <a:r>
              <a:rPr lang="en-US" altLang="en-US" sz="2400"/>
              <a:t>Technology</a:t>
            </a:r>
          </a:p>
        </p:txBody>
      </p:sp>
      <p:sp>
        <p:nvSpPr>
          <p:cNvPr id="60436" name="Line 31"/>
          <p:cNvSpPr>
            <a:spLocks noChangeShapeType="1"/>
          </p:cNvSpPr>
          <p:nvPr/>
        </p:nvSpPr>
        <p:spPr bwMode="auto">
          <a:xfrm>
            <a:off x="4495800" y="2438400"/>
            <a:ext cx="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94354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6C488D0-DC5E-4041-B1F2-79C4E0B64616}" type="slidenum">
              <a:rPr lang="en-US" altLang="en-US" sz="1400"/>
              <a:pPr/>
              <a:t>64</a:t>
            </a:fld>
            <a:endParaRPr lang="en-US" altLang="en-US" sz="1400"/>
          </a:p>
        </p:txBody>
      </p:sp>
      <p:sp>
        <p:nvSpPr>
          <p:cNvPr id="62467"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en-US" sz="3200"/>
              <a:t>Why Confluence of Multiple Disciplines?</a:t>
            </a:r>
            <a:endParaRPr lang="en-US" altLang="en-US" sz="3200" b="0" u="sng"/>
          </a:p>
        </p:txBody>
      </p:sp>
      <p:sp>
        <p:nvSpPr>
          <p:cNvPr id="62468" name="Rectangle 3"/>
          <p:cNvSpPr>
            <a:spLocks noGrp="1" noChangeArrowheads="1"/>
          </p:cNvSpPr>
          <p:nvPr>
            <p:ph type="body" idx="1"/>
          </p:nvPr>
        </p:nvSpPr>
        <p:spPr>
          <a:xfrm>
            <a:off x="381000" y="1295400"/>
            <a:ext cx="8610600" cy="5181600"/>
          </a:xfrm>
          <a:noFill/>
        </p:spPr>
        <p:txBody>
          <a:bodyPr lIns="92075" tIns="46038" rIns="92075" bIns="46038"/>
          <a:lstStyle/>
          <a:p>
            <a:pPr eaLnBrk="1" hangingPunct="1">
              <a:lnSpc>
                <a:spcPct val="100000"/>
              </a:lnSpc>
            </a:pPr>
            <a:r>
              <a:rPr lang="en-US" altLang="en-US" sz="2400"/>
              <a:t>Tremendous amount of data</a:t>
            </a:r>
          </a:p>
          <a:p>
            <a:pPr lvl="1" eaLnBrk="1" hangingPunct="1">
              <a:lnSpc>
                <a:spcPct val="100000"/>
              </a:lnSpc>
            </a:pPr>
            <a:r>
              <a:rPr lang="en-US" altLang="en-US" sz="2000"/>
              <a:t>Algorithms must be highly scalable to handle such as tera-bytes of data</a:t>
            </a:r>
          </a:p>
          <a:p>
            <a:pPr eaLnBrk="1" hangingPunct="1">
              <a:lnSpc>
                <a:spcPct val="100000"/>
              </a:lnSpc>
            </a:pPr>
            <a:r>
              <a:rPr lang="en-US" altLang="en-US" sz="2400"/>
              <a:t>High-dimensionality of data </a:t>
            </a:r>
          </a:p>
          <a:p>
            <a:pPr lvl="1" eaLnBrk="1" hangingPunct="1">
              <a:lnSpc>
                <a:spcPct val="100000"/>
              </a:lnSpc>
            </a:pPr>
            <a:r>
              <a:rPr lang="en-US" altLang="en-US" sz="2000"/>
              <a:t>Micro-array may have tens of thousands of dimensions</a:t>
            </a:r>
          </a:p>
          <a:p>
            <a:pPr eaLnBrk="1" hangingPunct="1">
              <a:lnSpc>
                <a:spcPct val="100000"/>
              </a:lnSpc>
            </a:pPr>
            <a:r>
              <a:rPr lang="en-US" altLang="en-US" sz="2400"/>
              <a:t>High complexity of data</a:t>
            </a:r>
          </a:p>
          <a:p>
            <a:pPr lvl="1" eaLnBrk="1" hangingPunct="1">
              <a:lnSpc>
                <a:spcPct val="100000"/>
              </a:lnSpc>
            </a:pPr>
            <a:r>
              <a:rPr lang="en-US" altLang="en-US" sz="2000"/>
              <a:t>Data streams and sensor data</a:t>
            </a:r>
          </a:p>
          <a:p>
            <a:pPr lvl="1" eaLnBrk="1" hangingPunct="1">
              <a:lnSpc>
                <a:spcPct val="100000"/>
              </a:lnSpc>
            </a:pPr>
            <a:r>
              <a:rPr lang="en-US" altLang="en-US" sz="2000"/>
              <a:t>Time-series data, temporal data, sequence data </a:t>
            </a:r>
          </a:p>
          <a:p>
            <a:pPr lvl="1" eaLnBrk="1" hangingPunct="1">
              <a:lnSpc>
                <a:spcPct val="100000"/>
              </a:lnSpc>
            </a:pPr>
            <a:r>
              <a:rPr lang="en-US" altLang="en-US" sz="2000"/>
              <a:t>Structure data, graphs, social networks and multi-linked data</a:t>
            </a:r>
          </a:p>
          <a:p>
            <a:pPr lvl="1" eaLnBrk="1" hangingPunct="1">
              <a:lnSpc>
                <a:spcPct val="100000"/>
              </a:lnSpc>
            </a:pPr>
            <a:r>
              <a:rPr lang="en-US" altLang="en-US" sz="2000"/>
              <a:t>Heterogeneous databases and legacy databases</a:t>
            </a:r>
          </a:p>
          <a:p>
            <a:pPr lvl="1" eaLnBrk="1" hangingPunct="1">
              <a:lnSpc>
                <a:spcPct val="100000"/>
              </a:lnSpc>
            </a:pPr>
            <a:r>
              <a:rPr lang="en-US" altLang="en-US" sz="2000"/>
              <a:t>Spatial, spatiotemporal, multimedia, text and Web data</a:t>
            </a:r>
          </a:p>
          <a:p>
            <a:pPr lvl="1" eaLnBrk="1" hangingPunct="1">
              <a:lnSpc>
                <a:spcPct val="100000"/>
              </a:lnSpc>
            </a:pPr>
            <a:r>
              <a:rPr lang="en-US" altLang="en-US" sz="2000"/>
              <a:t>Software programs, scientific simulations</a:t>
            </a:r>
          </a:p>
          <a:p>
            <a:pPr eaLnBrk="1" hangingPunct="1">
              <a:lnSpc>
                <a:spcPct val="100000"/>
              </a:lnSpc>
            </a:pPr>
            <a:r>
              <a:rPr lang="en-US" altLang="en-US" sz="2400"/>
              <a:t>New and sophisticated applications</a:t>
            </a:r>
          </a:p>
        </p:txBody>
      </p:sp>
    </p:spTree>
    <p:extLst>
      <p:ext uri="{BB962C8B-B14F-4D97-AF65-F5344CB8AC3E}">
        <p14:creationId xmlns:p14="http://schemas.microsoft.com/office/powerpoint/2010/main" val="28803413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lstStyle/>
          <a:p>
            <a:pPr algn="ctr"/>
            <a:r>
              <a:rPr lang="en-US" dirty="0">
                <a:solidFill>
                  <a:srgbClr val="0070C0"/>
                </a:solidFill>
                <a:latin typeface="Algerian" pitchFamily="82" charset="0"/>
              </a:rPr>
              <a:t>Current trends </a:t>
            </a:r>
          </a:p>
        </p:txBody>
      </p:sp>
    </p:spTree>
    <p:extLst>
      <p:ext uri="{BB962C8B-B14F-4D97-AF65-F5344CB8AC3E}">
        <p14:creationId xmlns:p14="http://schemas.microsoft.com/office/powerpoint/2010/main" val="3670248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a:bodyPr>
          <a:lstStyle/>
          <a:p>
            <a:pPr marL="0" indent="0" algn="just">
              <a:buNone/>
            </a:pPr>
            <a:r>
              <a:rPr lang="en-US" b="1" cap="all" dirty="0"/>
              <a:t>IMPORTANT FUTURE TRENDS IN DATA MINING</a:t>
            </a:r>
          </a:p>
          <a:p>
            <a:pPr algn="just"/>
            <a:r>
              <a:rPr lang="en-US" dirty="0"/>
              <a:t>Data mining is one of the most widely used methods to extract data from different sources and organize them for better usage. </a:t>
            </a:r>
          </a:p>
          <a:p>
            <a:pPr algn="just"/>
            <a:r>
              <a:rPr lang="en-US" dirty="0"/>
              <a:t>In spite of having different commercial systems for data mining, a lot of challenges come up when they are actually implemented. </a:t>
            </a:r>
          </a:p>
          <a:p>
            <a:pPr algn="just"/>
            <a:r>
              <a:rPr lang="en-US" dirty="0"/>
              <a:t>With rapid evolution in the field of data mining, companies are expected to stay abreast with all the new developments.</a:t>
            </a:r>
          </a:p>
          <a:p>
            <a:pPr marL="0" indent="0" algn="just">
              <a:buNone/>
            </a:pPr>
            <a:endParaRPr lang="en-US" dirty="0"/>
          </a:p>
          <a:p>
            <a:pPr algn="just"/>
            <a:endParaRPr lang="en-US" dirty="0"/>
          </a:p>
        </p:txBody>
      </p:sp>
      <p:pic>
        <p:nvPicPr>
          <p:cNvPr id="4" name="Picture 3" descr="Future Trends in Data Mining"/>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867400"/>
            <a:ext cx="1524000" cy="990600"/>
          </a:xfrm>
          <a:prstGeom prst="rect">
            <a:avLst/>
          </a:prstGeom>
          <a:noFill/>
          <a:ln>
            <a:noFill/>
          </a:ln>
        </p:spPr>
      </p:pic>
    </p:spTree>
    <p:extLst>
      <p:ext uri="{BB962C8B-B14F-4D97-AF65-F5344CB8AC3E}">
        <p14:creationId xmlns:p14="http://schemas.microsoft.com/office/powerpoint/2010/main" val="478736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Complex algorithms form the basis for data mining as they allow for data segmentation to identify various trends and patterns, detect variations, and predict the probabilities of various events happening. </a:t>
            </a:r>
          </a:p>
          <a:p>
            <a:pPr algn="just"/>
            <a:r>
              <a:rPr lang="en-US" dirty="0"/>
              <a:t>The raw data may come in both analog and digital format, and is inherently based on the source of the data. </a:t>
            </a:r>
          </a:p>
          <a:p>
            <a:pPr algn="just"/>
            <a:r>
              <a:rPr lang="en-US" dirty="0"/>
              <a:t>Companies need to keep track of the latest data mining trends and stay updated to do well in the industry and overcome challenging competition.</a:t>
            </a:r>
          </a:p>
          <a:p>
            <a:endParaRPr lang="en-US" dirty="0"/>
          </a:p>
        </p:txBody>
      </p:sp>
    </p:spTree>
    <p:extLst>
      <p:ext uri="{BB962C8B-B14F-4D97-AF65-F5344CB8AC3E}">
        <p14:creationId xmlns:p14="http://schemas.microsoft.com/office/powerpoint/2010/main" val="19663452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Businesses which have been slow in adopting the process of data mining are now catching up with the others. Extracting important information through the process of data mining is widely used to make critical business decisions. In the coming decade, we can expect data mining to become as ubiquitous as some of the more prevalent technologies used today. Some of the key data mining trends for the future include </a:t>
            </a:r>
          </a:p>
        </p:txBody>
      </p:sp>
    </p:spTree>
    <p:extLst>
      <p:ext uri="{BB962C8B-B14F-4D97-AF65-F5344CB8AC3E}">
        <p14:creationId xmlns:p14="http://schemas.microsoft.com/office/powerpoint/2010/main" val="1554844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Multimedia Data Mining</a:t>
            </a:r>
            <a:endParaRPr lang="en-US" dirty="0"/>
          </a:p>
          <a:p>
            <a:r>
              <a:rPr lang="en-US" dirty="0"/>
              <a:t>This is one of the latest methods which is catching up because of the growing ability to capture useful data accurately. It involves the extraction of data from different kinds of multimedia sources such as audio, text, hypertext, video, images, etc. and the data is converted into a numerical representation in different formats. This method can be used in clustering and classifications, performing similarity checks, and also to identify associations.</a:t>
            </a:r>
          </a:p>
        </p:txBody>
      </p:sp>
    </p:spTree>
    <p:extLst>
      <p:ext uri="{BB962C8B-B14F-4D97-AF65-F5344CB8AC3E}">
        <p14:creationId xmlns:p14="http://schemas.microsoft.com/office/powerpoint/2010/main" val="208010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9F66-8A08-8FB8-098E-C92D46E1A0FA}"/>
              </a:ext>
            </a:extLst>
          </p:cNvPr>
          <p:cNvSpPr>
            <a:spLocks noGrp="1"/>
          </p:cNvSpPr>
          <p:nvPr>
            <p:ph type="title"/>
          </p:nvPr>
        </p:nvSpPr>
        <p:spPr/>
        <p:txBody>
          <a:bodyPr/>
          <a:lstStyle/>
          <a:p>
            <a:r>
              <a:rPr lang="en-IN" dirty="0"/>
              <a:t>Difference</a:t>
            </a:r>
          </a:p>
        </p:txBody>
      </p:sp>
      <p:graphicFrame>
        <p:nvGraphicFramePr>
          <p:cNvPr id="7" name="Content Placeholder 6">
            <a:extLst>
              <a:ext uri="{FF2B5EF4-FFF2-40B4-BE49-F238E27FC236}">
                <a16:creationId xmlns:a16="http://schemas.microsoft.com/office/drawing/2014/main" id="{966F28BE-C4C6-56C4-87B7-1062654F92E0}"/>
              </a:ext>
            </a:extLst>
          </p:cNvPr>
          <p:cNvGraphicFramePr>
            <a:graphicFrameLocks noGrp="1"/>
          </p:cNvGraphicFramePr>
          <p:nvPr>
            <p:ph idx="1"/>
            <p:extLst>
              <p:ext uri="{D42A27DB-BD31-4B8C-83A1-F6EECF244321}">
                <p14:modId xmlns:p14="http://schemas.microsoft.com/office/powerpoint/2010/main" val="2739044139"/>
              </p:ext>
            </p:extLst>
          </p:nvPr>
        </p:nvGraphicFramePr>
        <p:xfrm>
          <a:off x="457200" y="2057400"/>
          <a:ext cx="8229600" cy="2057400"/>
        </p:xfrm>
        <a:graphic>
          <a:graphicData uri="http://schemas.openxmlformats.org/drawingml/2006/table">
            <a:tbl>
              <a:tblPr/>
              <a:tblGrid>
                <a:gridCol w="685800">
                  <a:extLst>
                    <a:ext uri="{9D8B030D-6E8A-4147-A177-3AD203B41FA5}">
                      <a16:colId xmlns:a16="http://schemas.microsoft.com/office/drawing/2014/main" val="2995691581"/>
                    </a:ext>
                  </a:extLst>
                </a:gridCol>
                <a:gridCol w="1905000">
                  <a:extLst>
                    <a:ext uri="{9D8B030D-6E8A-4147-A177-3AD203B41FA5}">
                      <a16:colId xmlns:a16="http://schemas.microsoft.com/office/drawing/2014/main" val="1275243429"/>
                    </a:ext>
                  </a:extLst>
                </a:gridCol>
                <a:gridCol w="3743826">
                  <a:extLst>
                    <a:ext uri="{9D8B030D-6E8A-4147-A177-3AD203B41FA5}">
                      <a16:colId xmlns:a16="http://schemas.microsoft.com/office/drawing/2014/main" val="4133800646"/>
                    </a:ext>
                  </a:extLst>
                </a:gridCol>
                <a:gridCol w="1894974">
                  <a:extLst>
                    <a:ext uri="{9D8B030D-6E8A-4147-A177-3AD203B41FA5}">
                      <a16:colId xmlns:a16="http://schemas.microsoft.com/office/drawing/2014/main" val="3361226747"/>
                    </a:ext>
                  </a:extLst>
                </a:gridCol>
              </a:tblGrid>
              <a:tr h="517965">
                <a:tc>
                  <a:txBody>
                    <a:bodyPr/>
                    <a:lstStyle/>
                    <a:p>
                      <a:pPr algn="l" fontAlgn="base"/>
                      <a:r>
                        <a:rPr lang="en-IN" sz="1400" b="0">
                          <a:solidFill>
                            <a:schemeClr val="bg1"/>
                          </a:solidFill>
                          <a:effectLst/>
                        </a:rPr>
                        <a:t>S. No.</a:t>
                      </a:r>
                    </a:p>
                  </a:txBody>
                  <a:tcPr marL="76200" marR="76200" marT="76200" marB="76200" anchor="ctr">
                    <a:lnL>
                      <a:noFill/>
                    </a:lnL>
                    <a:lnR>
                      <a:noFill/>
                    </a:lnR>
                    <a:lnT>
                      <a:noFill/>
                    </a:lnT>
                    <a:lnB>
                      <a:noFill/>
                    </a:lnB>
                    <a:solidFill>
                      <a:srgbClr val="131417"/>
                    </a:solidFill>
                  </a:tcPr>
                </a:tc>
                <a:tc>
                  <a:txBody>
                    <a:bodyPr/>
                    <a:lstStyle/>
                    <a:p>
                      <a:pPr algn="l" fontAlgn="base"/>
                      <a:r>
                        <a:rPr lang="en-IN" sz="1400" b="0">
                          <a:solidFill>
                            <a:schemeClr val="bg1"/>
                          </a:solidFill>
                          <a:effectLst/>
                        </a:rPr>
                        <a:t>Basis of Comparison</a:t>
                      </a:r>
                    </a:p>
                  </a:txBody>
                  <a:tcPr marL="76200" marR="76200" marT="76200" marB="76200" anchor="ctr">
                    <a:lnL>
                      <a:noFill/>
                    </a:lnL>
                    <a:lnR>
                      <a:noFill/>
                    </a:lnR>
                    <a:lnT>
                      <a:noFill/>
                    </a:lnT>
                    <a:lnB>
                      <a:noFill/>
                    </a:lnB>
                    <a:solidFill>
                      <a:srgbClr val="131417"/>
                    </a:solidFill>
                  </a:tcPr>
                </a:tc>
                <a:tc>
                  <a:txBody>
                    <a:bodyPr/>
                    <a:lstStyle/>
                    <a:p>
                      <a:pPr algn="l" fontAlgn="base"/>
                      <a:r>
                        <a:rPr lang="en-IN" sz="1400" b="0">
                          <a:solidFill>
                            <a:schemeClr val="bg1"/>
                          </a:solidFill>
                          <a:effectLst/>
                        </a:rPr>
                        <a:t>Data Warehousing</a:t>
                      </a:r>
                    </a:p>
                  </a:txBody>
                  <a:tcPr marL="76200" marR="76200" marT="76200" marB="76200" anchor="ctr">
                    <a:lnL>
                      <a:noFill/>
                    </a:lnL>
                    <a:lnR>
                      <a:noFill/>
                    </a:lnR>
                    <a:lnT>
                      <a:noFill/>
                    </a:lnT>
                    <a:lnB>
                      <a:noFill/>
                    </a:lnB>
                    <a:solidFill>
                      <a:srgbClr val="131417"/>
                    </a:solidFill>
                  </a:tcPr>
                </a:tc>
                <a:tc>
                  <a:txBody>
                    <a:bodyPr/>
                    <a:lstStyle/>
                    <a:p>
                      <a:pPr algn="l" fontAlgn="base"/>
                      <a:r>
                        <a:rPr lang="en-IN" sz="1400" b="0">
                          <a:solidFill>
                            <a:schemeClr val="bg1"/>
                          </a:solidFill>
                          <a:effectLst/>
                        </a:rPr>
                        <a:t>Data Mining</a:t>
                      </a:r>
                    </a:p>
                  </a:txBody>
                  <a:tcPr marL="76200" marR="76200" marT="76200" marB="76200" anchor="ctr">
                    <a:lnL>
                      <a:noFill/>
                    </a:lnL>
                    <a:lnR>
                      <a:noFill/>
                    </a:lnR>
                    <a:lnT>
                      <a:noFill/>
                    </a:lnT>
                    <a:lnB>
                      <a:noFill/>
                    </a:lnB>
                    <a:solidFill>
                      <a:srgbClr val="131417"/>
                    </a:solidFill>
                  </a:tcPr>
                </a:tc>
                <a:extLst>
                  <a:ext uri="{0D108BD9-81ED-4DB2-BD59-A6C34878D82A}">
                    <a16:rowId xmlns:a16="http://schemas.microsoft.com/office/drawing/2014/main" val="3916649507"/>
                  </a:ext>
                </a:extLst>
              </a:tr>
              <a:tr h="1539435">
                <a:tc>
                  <a:txBody>
                    <a:bodyPr/>
                    <a:lstStyle/>
                    <a:p>
                      <a:pPr algn="l" fontAlgn="base"/>
                      <a:r>
                        <a:rPr lang="en-IN" b="0">
                          <a:solidFill>
                            <a:schemeClr val="bg1"/>
                          </a:solidFill>
                          <a:effectLst/>
                        </a:rPr>
                        <a:t>1.</a:t>
                      </a:r>
                    </a:p>
                  </a:txBody>
                  <a:tcPr anchor="ctr">
                    <a:lnL>
                      <a:noFill/>
                    </a:lnL>
                    <a:lnR>
                      <a:noFill/>
                    </a:lnR>
                    <a:lnT>
                      <a:noFill/>
                    </a:lnT>
                    <a:lnB>
                      <a:noFill/>
                    </a:lnB>
                    <a:solidFill>
                      <a:srgbClr val="131417"/>
                    </a:solidFill>
                  </a:tcPr>
                </a:tc>
                <a:tc>
                  <a:txBody>
                    <a:bodyPr/>
                    <a:lstStyle/>
                    <a:p>
                      <a:pPr algn="l" fontAlgn="base"/>
                      <a:r>
                        <a:rPr lang="en-IN" b="0" dirty="0">
                          <a:solidFill>
                            <a:schemeClr val="bg1"/>
                          </a:solidFill>
                          <a:effectLst/>
                        </a:rPr>
                        <a:t>Definition</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A data warehouse is a database system that is designed for analytical analysis instead of transactional work.</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dirty="0">
                          <a:solidFill>
                            <a:schemeClr val="bg1"/>
                          </a:solidFill>
                          <a:effectLst/>
                        </a:rPr>
                        <a:t>Data mining is the process of analyzing data patterns.</a:t>
                      </a:r>
                    </a:p>
                  </a:txBody>
                  <a:tcPr marL="76200" marR="76200" marT="106680" marB="106680" anchor="ctr">
                    <a:lnL>
                      <a:noFill/>
                    </a:lnL>
                    <a:lnR>
                      <a:noFill/>
                    </a:lnR>
                    <a:lnT>
                      <a:noFill/>
                    </a:lnT>
                    <a:lnB>
                      <a:noFill/>
                    </a:lnB>
                    <a:solidFill>
                      <a:srgbClr val="131417"/>
                    </a:solidFill>
                  </a:tcPr>
                </a:tc>
                <a:extLst>
                  <a:ext uri="{0D108BD9-81ED-4DB2-BD59-A6C34878D82A}">
                    <a16:rowId xmlns:a16="http://schemas.microsoft.com/office/drawing/2014/main" val="4286275779"/>
                  </a:ext>
                </a:extLst>
              </a:tr>
            </a:tbl>
          </a:graphicData>
        </a:graphic>
      </p:graphicFrame>
      <p:graphicFrame>
        <p:nvGraphicFramePr>
          <p:cNvPr id="8" name="Table 7">
            <a:extLst>
              <a:ext uri="{FF2B5EF4-FFF2-40B4-BE49-F238E27FC236}">
                <a16:creationId xmlns:a16="http://schemas.microsoft.com/office/drawing/2014/main" id="{A0EBE620-8333-1D8A-10DA-7922A35D1B48}"/>
              </a:ext>
            </a:extLst>
          </p:cNvPr>
          <p:cNvGraphicFramePr>
            <a:graphicFrameLocks noGrp="1"/>
          </p:cNvGraphicFramePr>
          <p:nvPr>
            <p:extLst>
              <p:ext uri="{D42A27DB-BD31-4B8C-83A1-F6EECF244321}">
                <p14:modId xmlns:p14="http://schemas.microsoft.com/office/powerpoint/2010/main" val="4215924809"/>
              </p:ext>
            </p:extLst>
          </p:nvPr>
        </p:nvGraphicFramePr>
        <p:xfrm>
          <a:off x="432619" y="4114800"/>
          <a:ext cx="8229600" cy="2354580"/>
        </p:xfrm>
        <a:graphic>
          <a:graphicData uri="http://schemas.openxmlformats.org/drawingml/2006/table">
            <a:tbl>
              <a:tblPr/>
              <a:tblGrid>
                <a:gridCol w="557981">
                  <a:extLst>
                    <a:ext uri="{9D8B030D-6E8A-4147-A177-3AD203B41FA5}">
                      <a16:colId xmlns:a16="http://schemas.microsoft.com/office/drawing/2014/main" val="2915765128"/>
                    </a:ext>
                  </a:extLst>
                </a:gridCol>
                <a:gridCol w="2133600">
                  <a:extLst>
                    <a:ext uri="{9D8B030D-6E8A-4147-A177-3AD203B41FA5}">
                      <a16:colId xmlns:a16="http://schemas.microsoft.com/office/drawing/2014/main" val="2684163511"/>
                    </a:ext>
                  </a:extLst>
                </a:gridCol>
                <a:gridCol w="3643045">
                  <a:extLst>
                    <a:ext uri="{9D8B030D-6E8A-4147-A177-3AD203B41FA5}">
                      <a16:colId xmlns:a16="http://schemas.microsoft.com/office/drawing/2014/main" val="1175373195"/>
                    </a:ext>
                  </a:extLst>
                </a:gridCol>
                <a:gridCol w="1894974">
                  <a:extLst>
                    <a:ext uri="{9D8B030D-6E8A-4147-A177-3AD203B41FA5}">
                      <a16:colId xmlns:a16="http://schemas.microsoft.com/office/drawing/2014/main" val="2111846534"/>
                    </a:ext>
                  </a:extLst>
                </a:gridCol>
              </a:tblGrid>
              <a:tr h="0">
                <a:tc>
                  <a:txBody>
                    <a:bodyPr/>
                    <a:lstStyle/>
                    <a:p>
                      <a:pPr algn="l" fontAlgn="base"/>
                      <a:r>
                        <a:rPr lang="en-IN" b="0">
                          <a:solidFill>
                            <a:schemeClr val="bg1"/>
                          </a:solidFill>
                          <a:effectLst/>
                        </a:rPr>
                        <a:t>2.</a:t>
                      </a:r>
                    </a:p>
                  </a:txBody>
                  <a:tcPr anchor="ctr">
                    <a:lnL>
                      <a:noFill/>
                    </a:lnL>
                    <a:lnR>
                      <a:noFill/>
                    </a:lnR>
                    <a:lnT>
                      <a:noFill/>
                    </a:lnT>
                    <a:lnB>
                      <a:noFill/>
                    </a:lnB>
                    <a:solidFill>
                      <a:srgbClr val="131417"/>
                    </a:solidFill>
                  </a:tcPr>
                </a:tc>
                <a:tc>
                  <a:txBody>
                    <a:bodyPr/>
                    <a:lstStyle/>
                    <a:p>
                      <a:pPr algn="l" fontAlgn="base"/>
                      <a:r>
                        <a:rPr lang="en-IN" b="0" dirty="0">
                          <a:solidFill>
                            <a:schemeClr val="bg1"/>
                          </a:solidFill>
                          <a:effectLst/>
                        </a:rPr>
                        <a:t>Process</a:t>
                      </a:r>
                    </a:p>
                  </a:txBody>
                  <a:tcPr anchor="ctr">
                    <a:lnL>
                      <a:noFill/>
                    </a:lnL>
                    <a:lnR>
                      <a:noFill/>
                    </a:lnR>
                    <a:lnT>
                      <a:noFill/>
                    </a:lnT>
                    <a:lnB>
                      <a:noFill/>
                    </a:lnB>
                    <a:solidFill>
                      <a:srgbClr val="131417"/>
                    </a:solidFill>
                  </a:tcPr>
                </a:tc>
                <a:tc>
                  <a:txBody>
                    <a:bodyPr/>
                    <a:lstStyle/>
                    <a:p>
                      <a:pPr algn="l" fontAlgn="base"/>
                      <a:r>
                        <a:rPr lang="en-IN" sz="1250" b="0">
                          <a:solidFill>
                            <a:schemeClr val="bg1"/>
                          </a:solidFill>
                          <a:effectLst/>
                        </a:rPr>
                        <a:t>Data is stored periodically.</a:t>
                      </a:r>
                    </a:p>
                  </a:txBody>
                  <a:tcPr marL="76200" marR="76200" marT="106680" marB="106680" anchor="ctr">
                    <a:lnL>
                      <a:noFill/>
                    </a:lnL>
                    <a:lnR>
                      <a:noFill/>
                    </a:lnR>
                    <a:lnT>
                      <a:noFill/>
                    </a:lnT>
                    <a:lnB>
                      <a:noFill/>
                    </a:lnB>
                    <a:solidFill>
                      <a:srgbClr val="131417"/>
                    </a:solidFill>
                  </a:tcPr>
                </a:tc>
                <a:tc>
                  <a:txBody>
                    <a:bodyPr/>
                    <a:lstStyle/>
                    <a:p>
                      <a:pPr algn="l" fontAlgn="base"/>
                      <a:r>
                        <a:rPr lang="en-IN" sz="1250" b="0">
                          <a:solidFill>
                            <a:schemeClr val="bg1"/>
                          </a:solidFill>
                          <a:effectLst/>
                        </a:rPr>
                        <a:t>Data is analyzed regularly.</a:t>
                      </a:r>
                    </a:p>
                  </a:txBody>
                  <a:tcPr marL="76200" marR="76200" marT="106680" marB="106680" anchor="ctr">
                    <a:lnL>
                      <a:noFill/>
                    </a:lnL>
                    <a:lnR>
                      <a:noFill/>
                    </a:lnR>
                    <a:lnT>
                      <a:noFill/>
                    </a:lnT>
                    <a:lnB>
                      <a:noFill/>
                    </a:lnB>
                    <a:solidFill>
                      <a:srgbClr val="131417"/>
                    </a:solidFill>
                  </a:tcPr>
                </a:tc>
                <a:extLst>
                  <a:ext uri="{0D108BD9-81ED-4DB2-BD59-A6C34878D82A}">
                    <a16:rowId xmlns:a16="http://schemas.microsoft.com/office/drawing/2014/main" val="980067955"/>
                  </a:ext>
                </a:extLst>
              </a:tr>
              <a:tr h="0">
                <a:tc>
                  <a:txBody>
                    <a:bodyPr/>
                    <a:lstStyle/>
                    <a:p>
                      <a:pPr algn="l" fontAlgn="base"/>
                      <a:r>
                        <a:rPr lang="en-IN" b="0">
                          <a:solidFill>
                            <a:schemeClr val="bg1"/>
                          </a:solidFill>
                          <a:effectLst/>
                        </a:rPr>
                        <a:t>3.</a:t>
                      </a:r>
                    </a:p>
                  </a:txBody>
                  <a:tcPr anchor="ctr">
                    <a:lnL>
                      <a:noFill/>
                    </a:lnL>
                    <a:lnR>
                      <a:noFill/>
                    </a:lnR>
                    <a:lnT>
                      <a:noFill/>
                    </a:lnT>
                    <a:lnB>
                      <a:noFill/>
                    </a:lnB>
                    <a:solidFill>
                      <a:srgbClr val="131417"/>
                    </a:solidFill>
                  </a:tcPr>
                </a:tc>
                <a:tc>
                  <a:txBody>
                    <a:bodyPr/>
                    <a:lstStyle/>
                    <a:p>
                      <a:pPr algn="l" fontAlgn="base"/>
                      <a:r>
                        <a:rPr lang="en-IN" b="0">
                          <a:solidFill>
                            <a:schemeClr val="bg1"/>
                          </a:solidFill>
                          <a:effectLst/>
                        </a:rPr>
                        <a:t>Purpose</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Data warehousing is the process of extracting and storing data to allow easier reporting.</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a:solidFill>
                            <a:schemeClr val="bg1"/>
                          </a:solidFill>
                          <a:effectLst/>
                        </a:rPr>
                        <a:t>Data mining is the use of pattern recognition logic to identify patterns.</a:t>
                      </a:r>
                    </a:p>
                  </a:txBody>
                  <a:tcPr marL="76200" marR="76200" marT="106680" marB="106680" anchor="ctr">
                    <a:lnL>
                      <a:noFill/>
                    </a:lnL>
                    <a:lnR>
                      <a:noFill/>
                    </a:lnR>
                    <a:lnT>
                      <a:noFill/>
                    </a:lnT>
                    <a:lnB>
                      <a:noFill/>
                    </a:lnB>
                    <a:solidFill>
                      <a:srgbClr val="131417"/>
                    </a:solidFill>
                  </a:tcPr>
                </a:tc>
                <a:extLst>
                  <a:ext uri="{0D108BD9-81ED-4DB2-BD59-A6C34878D82A}">
                    <a16:rowId xmlns:a16="http://schemas.microsoft.com/office/drawing/2014/main" val="1891161557"/>
                  </a:ext>
                </a:extLst>
              </a:tr>
              <a:tr h="0">
                <a:tc>
                  <a:txBody>
                    <a:bodyPr/>
                    <a:lstStyle/>
                    <a:p>
                      <a:pPr algn="l" fontAlgn="base"/>
                      <a:r>
                        <a:rPr lang="en-IN" b="0">
                          <a:solidFill>
                            <a:schemeClr val="bg1"/>
                          </a:solidFill>
                          <a:effectLst/>
                        </a:rPr>
                        <a:t>4.</a:t>
                      </a:r>
                    </a:p>
                  </a:txBody>
                  <a:tcPr anchor="ctr">
                    <a:lnL>
                      <a:noFill/>
                    </a:lnL>
                    <a:lnR>
                      <a:noFill/>
                    </a:lnR>
                    <a:lnT>
                      <a:noFill/>
                    </a:lnT>
                    <a:lnB>
                      <a:noFill/>
                    </a:lnB>
                    <a:solidFill>
                      <a:srgbClr val="131417"/>
                    </a:solidFill>
                  </a:tcPr>
                </a:tc>
                <a:tc>
                  <a:txBody>
                    <a:bodyPr/>
                    <a:lstStyle/>
                    <a:p>
                      <a:pPr algn="l" fontAlgn="base"/>
                      <a:r>
                        <a:rPr lang="en-IN" b="0">
                          <a:solidFill>
                            <a:schemeClr val="bg1"/>
                          </a:solidFill>
                          <a:effectLst/>
                        </a:rPr>
                        <a:t>Managing Authorities</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Data warehousing is solely carried out by engineers.</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dirty="0">
                          <a:solidFill>
                            <a:schemeClr val="bg1"/>
                          </a:solidFill>
                          <a:effectLst/>
                        </a:rPr>
                        <a:t>Data mining is carried out by business users with the help of engineers.</a:t>
                      </a:r>
                    </a:p>
                  </a:txBody>
                  <a:tcPr marL="76200" marR="76200" marT="106680" marB="106680" anchor="ctr">
                    <a:lnL>
                      <a:noFill/>
                    </a:lnL>
                    <a:lnR>
                      <a:noFill/>
                    </a:lnR>
                    <a:lnT>
                      <a:noFill/>
                    </a:lnT>
                    <a:lnB>
                      <a:noFill/>
                    </a:lnB>
                    <a:solidFill>
                      <a:srgbClr val="131417"/>
                    </a:solidFill>
                  </a:tcPr>
                </a:tc>
                <a:extLst>
                  <a:ext uri="{0D108BD9-81ED-4DB2-BD59-A6C34878D82A}">
                    <a16:rowId xmlns:a16="http://schemas.microsoft.com/office/drawing/2014/main" val="3425842227"/>
                  </a:ext>
                </a:extLst>
              </a:tr>
            </a:tbl>
          </a:graphicData>
        </a:graphic>
      </p:graphicFrame>
    </p:spTree>
    <p:extLst>
      <p:ext uri="{BB962C8B-B14F-4D97-AF65-F5344CB8AC3E}">
        <p14:creationId xmlns:p14="http://schemas.microsoft.com/office/powerpoint/2010/main" val="4044202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Ubiquitous Data Mining</a:t>
            </a:r>
            <a:endParaRPr lang="en-US" dirty="0"/>
          </a:p>
          <a:p>
            <a:r>
              <a:rPr lang="en-US" dirty="0"/>
              <a:t>This method involves the mining of data from mobile devices to get information about individuals. In spite of having several challenges in this type such as complexity, privacy, cost, etc. this method has a lot of opportunities to be enormous in various industries especially in studying human-computer interactions.</a:t>
            </a:r>
          </a:p>
          <a:p>
            <a:endParaRPr lang="en-US" dirty="0"/>
          </a:p>
        </p:txBody>
      </p:sp>
    </p:spTree>
    <p:extLst>
      <p:ext uri="{BB962C8B-B14F-4D97-AF65-F5344CB8AC3E}">
        <p14:creationId xmlns:p14="http://schemas.microsoft.com/office/powerpoint/2010/main" val="2346354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Distributed Data Mining</a:t>
            </a:r>
            <a:endParaRPr lang="en-US" dirty="0"/>
          </a:p>
          <a:p>
            <a:r>
              <a:rPr lang="en-US" dirty="0"/>
              <a:t>This type of data mining is gaining popularity as it involves the mining of huge amount of information stored in different company locations or at different organizations. Highly sophisticated algorithms are used to extract data from different locations and provide proper insights and reports based upon them.</a:t>
            </a:r>
          </a:p>
        </p:txBody>
      </p:sp>
    </p:spTree>
    <p:extLst>
      <p:ext uri="{BB962C8B-B14F-4D97-AF65-F5344CB8AC3E}">
        <p14:creationId xmlns:p14="http://schemas.microsoft.com/office/powerpoint/2010/main" val="3918375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Spatial and Geographic Data Mining</a:t>
            </a:r>
            <a:endParaRPr lang="en-US" dirty="0"/>
          </a:p>
          <a:p>
            <a:r>
              <a:rPr lang="en-US" dirty="0"/>
              <a:t>This is new trending type of data mining which includes extracting information from environmental, astronomical, and geographical data which also includes images taken from outer space. This type of data mining can reveal various aspects such as distance and topology which is mainly used in geographic information systems and other navigation applications.</a:t>
            </a:r>
          </a:p>
        </p:txBody>
      </p:sp>
    </p:spTree>
    <p:extLst>
      <p:ext uri="{BB962C8B-B14F-4D97-AF65-F5344CB8AC3E}">
        <p14:creationId xmlns:p14="http://schemas.microsoft.com/office/powerpoint/2010/main" val="38388754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a:t>Time Series and Sequence Data Mining</a:t>
            </a:r>
            <a:endParaRPr lang="en-US" dirty="0"/>
          </a:p>
          <a:p>
            <a:r>
              <a:rPr lang="en-US" dirty="0"/>
              <a:t>The primary application of this type of data mining is study of cyclical and seasonal trends. This practice is also helpful in analyzing even random events which occur outside the normal series of events. This method is mainly being use by retail companies to access customer's buying patterns and their behaviors.</a:t>
            </a:r>
          </a:p>
          <a:p>
            <a:endParaRPr lang="en-US" dirty="0"/>
          </a:p>
          <a:p>
            <a:endParaRPr lang="en-US" dirty="0"/>
          </a:p>
        </p:txBody>
      </p:sp>
    </p:spTree>
    <p:extLst>
      <p:ext uri="{BB962C8B-B14F-4D97-AF65-F5344CB8AC3E}">
        <p14:creationId xmlns:p14="http://schemas.microsoft.com/office/powerpoint/2010/main" val="31120489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 </a:t>
            </a:r>
            <a:r>
              <a:rPr lang="en-US" b="1" dirty="0"/>
              <a:t>Data Mining Dominance In The Pharmaceutical And Health Care Industries</a:t>
            </a:r>
          </a:p>
          <a:p>
            <a:r>
              <a:rPr lang="en-US" dirty="0"/>
              <a:t>Both the pharmaceutical and health care industries have long been innovators in the category of data mining. In fact, the recent rapid development of coronavirus vaccines is directly attributed to advances in data mining techniques for pharmaceutical testing, more specifically — in signal detection during the clinical trial process for new drugs. In health care, specialized data mining techniques are being used to analyze DNA sequences for creating custom therapies, make better informed diagnoses, and more.</a:t>
            </a:r>
          </a:p>
          <a:p>
            <a:endParaRPr lang="en-US" dirty="0"/>
          </a:p>
        </p:txBody>
      </p:sp>
    </p:spTree>
    <p:extLst>
      <p:ext uri="{BB962C8B-B14F-4D97-AF65-F5344CB8AC3E}">
        <p14:creationId xmlns:p14="http://schemas.microsoft.com/office/powerpoint/2010/main" val="6417270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Increasing Automation In Data Mining</a:t>
            </a:r>
          </a:p>
          <a:p>
            <a:r>
              <a:rPr lang="en-US" dirty="0"/>
              <a:t>Earlier incarnations of data mining involved manual coding by specialists with a deep background in statistics and programming. Modern techniques are highly automated, with AI/ML replacing most of these previously manual processes for developing pattern-discovering algorithms. Today’s data mining solutions typically </a:t>
            </a:r>
            <a:r>
              <a:rPr lang="en-US" dirty="0">
                <a:hlinkClick r:id="rId2"/>
              </a:rPr>
              <a:t>integrate ML and big data stores</a:t>
            </a:r>
            <a:r>
              <a:rPr lang="en-US" dirty="0"/>
              <a:t> to provide both advanced data management functionality alongside sophisticated data analysis techniques.</a:t>
            </a:r>
          </a:p>
          <a:p>
            <a:endParaRPr lang="en-US" dirty="0"/>
          </a:p>
        </p:txBody>
      </p:sp>
    </p:spTree>
    <p:extLst>
      <p:ext uri="{BB962C8B-B14F-4D97-AF65-F5344CB8AC3E}">
        <p14:creationId xmlns:p14="http://schemas.microsoft.com/office/powerpoint/2010/main" val="2524575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Embedded Data Mining</a:t>
            </a:r>
          </a:p>
          <a:p>
            <a:r>
              <a:rPr lang="en-US" dirty="0"/>
              <a:t>Data mining features are increasingly finding their way into a myriad of enterprise software use cases, from sales forecasting in CRM </a:t>
            </a:r>
            <a:r>
              <a:rPr lang="en-US" dirty="0" err="1"/>
              <a:t>SaaS</a:t>
            </a:r>
            <a:r>
              <a:rPr lang="en-US" dirty="0"/>
              <a:t> platforms to cyber threat detection in intrusion detection/prevention systems. The embedding of data mining into vertical market software applications enables prediction capabilities for any number of industries and opens up new realms of possibilities for unique value creation.</a:t>
            </a:r>
          </a:p>
          <a:p>
            <a:r>
              <a:rPr lang="en-US" dirty="0"/>
              <a:t>.</a:t>
            </a:r>
          </a:p>
          <a:p>
            <a:endParaRPr lang="en-US" dirty="0"/>
          </a:p>
        </p:txBody>
      </p:sp>
    </p:spTree>
    <p:extLst>
      <p:ext uri="{BB962C8B-B14F-4D97-AF65-F5344CB8AC3E}">
        <p14:creationId xmlns:p14="http://schemas.microsoft.com/office/powerpoint/2010/main" val="1828269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Rise Of Spatial And Geographic Data Mining</a:t>
            </a:r>
          </a:p>
          <a:p>
            <a:r>
              <a:rPr lang="en-US" dirty="0"/>
              <a:t>With the new space race currently underway, more focus than ever has been placed on data mining for a myriad of commercial space-related use cases: zero-gravity cancer research, spacecraft design/testing, and — appropriately enough — asteroid mining, among others. </a:t>
            </a:r>
          </a:p>
          <a:p>
            <a:r>
              <a:rPr lang="en-US" dirty="0"/>
              <a:t>Back on Earth, spatial and geographic data mining have already become fixtures of life through geographic information system (GIS) offerings, such as GPS-powered navigation and Google Maps.</a:t>
            </a:r>
          </a:p>
        </p:txBody>
      </p:sp>
    </p:spTree>
    <p:extLst>
      <p:ext uri="{BB962C8B-B14F-4D97-AF65-F5344CB8AC3E}">
        <p14:creationId xmlns:p14="http://schemas.microsoft.com/office/powerpoint/2010/main" val="18373305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Data Mining Vendor Consolidation</a:t>
            </a:r>
          </a:p>
          <a:p>
            <a:r>
              <a:rPr lang="en-US" dirty="0"/>
              <a:t>If history is any indication, significant product consolidation in the data mining space is imminent as larger database vendors acquire data mining tooling startups to augment their offerings with new features. </a:t>
            </a:r>
          </a:p>
          <a:p>
            <a:r>
              <a:rPr lang="en-US"/>
              <a:t>The </a:t>
            </a:r>
            <a:r>
              <a:rPr lang="en-US" dirty="0"/>
              <a:t>current, fragmented market and broad range of players in the data mining arena resembles the adjacent big data vendor landscape — one that continues to undergo consolidation</a:t>
            </a:r>
          </a:p>
          <a:p>
            <a:endParaRPr lang="en-US" dirty="0"/>
          </a:p>
        </p:txBody>
      </p:sp>
    </p:spTree>
    <p:extLst>
      <p:ext uri="{BB962C8B-B14F-4D97-AF65-F5344CB8AC3E}">
        <p14:creationId xmlns:p14="http://schemas.microsoft.com/office/powerpoint/2010/main" val="20134266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Application areas of Data Mining </a:t>
            </a:r>
          </a:p>
          <a:p>
            <a:pPr lvl="1"/>
            <a:r>
              <a:rPr lang="en-US" dirty="0"/>
              <a:t>Business Application</a:t>
            </a:r>
          </a:p>
          <a:p>
            <a:pPr lvl="1"/>
            <a:r>
              <a:rPr lang="en-US" dirty="0"/>
              <a:t>Science Application</a:t>
            </a:r>
          </a:p>
          <a:p>
            <a:pPr lvl="1"/>
            <a:endParaRPr lang="en-US" dirty="0"/>
          </a:p>
        </p:txBody>
      </p:sp>
    </p:spTree>
    <p:extLst>
      <p:ext uri="{BB962C8B-B14F-4D97-AF65-F5344CB8AC3E}">
        <p14:creationId xmlns:p14="http://schemas.microsoft.com/office/powerpoint/2010/main" val="387096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EB7D-CFE8-1B53-A6D3-EA316076E34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9ED66A1-D61C-589D-AC6A-CE70B9D4A8D8}"/>
              </a:ext>
            </a:extLst>
          </p:cNvPr>
          <p:cNvGraphicFramePr>
            <a:graphicFrameLocks noGrp="1"/>
          </p:cNvGraphicFramePr>
          <p:nvPr>
            <p:ph idx="1"/>
            <p:extLst>
              <p:ext uri="{D42A27DB-BD31-4B8C-83A1-F6EECF244321}">
                <p14:modId xmlns:p14="http://schemas.microsoft.com/office/powerpoint/2010/main" val="809083116"/>
              </p:ext>
            </p:extLst>
          </p:nvPr>
        </p:nvGraphicFramePr>
        <p:xfrm>
          <a:off x="457200" y="1981200"/>
          <a:ext cx="8224683" cy="4572000"/>
        </p:xfrm>
        <a:graphic>
          <a:graphicData uri="http://schemas.openxmlformats.org/drawingml/2006/table">
            <a:tbl>
              <a:tblPr/>
              <a:tblGrid>
                <a:gridCol w="2134253">
                  <a:extLst>
                    <a:ext uri="{9D8B030D-6E8A-4147-A177-3AD203B41FA5}">
                      <a16:colId xmlns:a16="http://schemas.microsoft.com/office/drawing/2014/main" val="1015569929"/>
                    </a:ext>
                  </a:extLst>
                </a:gridCol>
                <a:gridCol w="2134253">
                  <a:extLst>
                    <a:ext uri="{9D8B030D-6E8A-4147-A177-3AD203B41FA5}">
                      <a16:colId xmlns:a16="http://schemas.microsoft.com/office/drawing/2014/main" val="1021566616"/>
                    </a:ext>
                  </a:extLst>
                </a:gridCol>
                <a:gridCol w="1821924">
                  <a:extLst>
                    <a:ext uri="{9D8B030D-6E8A-4147-A177-3AD203B41FA5}">
                      <a16:colId xmlns:a16="http://schemas.microsoft.com/office/drawing/2014/main" val="56622782"/>
                    </a:ext>
                  </a:extLst>
                </a:gridCol>
                <a:gridCol w="2134253">
                  <a:extLst>
                    <a:ext uri="{9D8B030D-6E8A-4147-A177-3AD203B41FA5}">
                      <a16:colId xmlns:a16="http://schemas.microsoft.com/office/drawing/2014/main" val="3816169914"/>
                    </a:ext>
                  </a:extLst>
                </a:gridCol>
              </a:tblGrid>
              <a:tr h="1348424">
                <a:tc>
                  <a:txBody>
                    <a:bodyPr/>
                    <a:lstStyle/>
                    <a:p>
                      <a:pPr algn="l" fontAlgn="base"/>
                      <a:r>
                        <a:rPr lang="en-IN" b="0" dirty="0">
                          <a:solidFill>
                            <a:schemeClr val="bg1"/>
                          </a:solidFill>
                          <a:effectLst/>
                        </a:rPr>
                        <a:t> Data Handling</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Data warehousing is the process of pooling all relevant data together.</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a:solidFill>
                            <a:schemeClr val="bg1"/>
                          </a:solidFill>
                          <a:effectLst/>
                        </a:rPr>
                        <a:t>Data mining is considered as a process of extracting data from large data sets.</a:t>
                      </a:r>
                    </a:p>
                  </a:txBody>
                  <a:tcPr marL="76200" marR="76200" marT="106680" marB="106680" anchor="ctr">
                    <a:lnL>
                      <a:noFill/>
                    </a:lnL>
                    <a:lnR>
                      <a:noFill/>
                    </a:lnR>
                    <a:lnT>
                      <a:noFill/>
                    </a:lnT>
                    <a:lnB>
                      <a:noFill/>
                    </a:lnB>
                    <a:solidFill>
                      <a:srgbClr val="131417"/>
                    </a:solidFill>
                  </a:tcPr>
                </a:tc>
                <a:tc>
                  <a:txBody>
                    <a:bodyPr/>
                    <a:lstStyle/>
                    <a:p>
                      <a:endParaRPr lang="en-IN" dirty="0">
                        <a:solidFill>
                          <a:schemeClr val="bg1"/>
                        </a:solidFill>
                      </a:endParaRPr>
                    </a:p>
                  </a:txBody>
                  <a:tcPr>
                    <a:lnL>
                      <a:noFill/>
                    </a:lnL>
                  </a:tcPr>
                </a:tc>
                <a:extLst>
                  <a:ext uri="{0D108BD9-81ED-4DB2-BD59-A6C34878D82A}">
                    <a16:rowId xmlns:a16="http://schemas.microsoft.com/office/drawing/2014/main" val="2352439853"/>
                  </a:ext>
                </a:extLst>
              </a:tr>
              <a:tr h="1611788">
                <a:tc>
                  <a:txBody>
                    <a:bodyPr/>
                    <a:lstStyle/>
                    <a:p>
                      <a:pPr algn="l" fontAlgn="base"/>
                      <a:r>
                        <a:rPr lang="en-IN" b="0">
                          <a:solidFill>
                            <a:schemeClr val="bg1"/>
                          </a:solidFill>
                          <a:effectLst/>
                        </a:rPr>
                        <a:t>6.</a:t>
                      </a:r>
                    </a:p>
                  </a:txBody>
                  <a:tcPr anchor="ctr">
                    <a:lnL>
                      <a:noFill/>
                    </a:lnL>
                    <a:lnR>
                      <a:noFill/>
                    </a:lnR>
                    <a:lnT>
                      <a:noFill/>
                    </a:lnT>
                    <a:lnB>
                      <a:noFill/>
                    </a:lnB>
                    <a:solidFill>
                      <a:srgbClr val="131417"/>
                    </a:solidFill>
                  </a:tcPr>
                </a:tc>
                <a:tc>
                  <a:txBody>
                    <a:bodyPr/>
                    <a:lstStyle/>
                    <a:p>
                      <a:pPr algn="l" fontAlgn="base"/>
                      <a:r>
                        <a:rPr lang="en-IN" b="0">
                          <a:solidFill>
                            <a:schemeClr val="bg1"/>
                          </a:solidFill>
                          <a:effectLst/>
                        </a:rPr>
                        <a:t>Functionality</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 Subject-oriented, integrated, time-varying and non-volatile constitute data warehouses.</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a:solidFill>
                            <a:schemeClr val="bg1"/>
                          </a:solidFill>
                          <a:effectLst/>
                        </a:rPr>
                        <a:t>AI, statistics, databases, and machine learning systems are all used in data mining technologies.</a:t>
                      </a:r>
                    </a:p>
                  </a:txBody>
                  <a:tcPr marL="76200" marR="76200" marT="106680" marB="106680" anchor="ctr">
                    <a:lnL>
                      <a:noFill/>
                    </a:lnL>
                    <a:lnR>
                      <a:noFill/>
                    </a:lnR>
                    <a:lnB>
                      <a:noFill/>
                    </a:lnB>
                    <a:solidFill>
                      <a:srgbClr val="131417"/>
                    </a:solidFill>
                  </a:tcPr>
                </a:tc>
                <a:extLst>
                  <a:ext uri="{0D108BD9-81ED-4DB2-BD59-A6C34878D82A}">
                    <a16:rowId xmlns:a16="http://schemas.microsoft.com/office/drawing/2014/main" val="2170103568"/>
                  </a:ext>
                </a:extLst>
              </a:tr>
              <a:tr h="1611788">
                <a:tc>
                  <a:txBody>
                    <a:bodyPr/>
                    <a:lstStyle/>
                    <a:p>
                      <a:pPr algn="l" fontAlgn="base"/>
                      <a:r>
                        <a:rPr lang="en-IN" b="0">
                          <a:solidFill>
                            <a:schemeClr val="bg1"/>
                          </a:solidFill>
                          <a:effectLst/>
                        </a:rPr>
                        <a:t>7.</a:t>
                      </a:r>
                    </a:p>
                  </a:txBody>
                  <a:tcPr anchor="ctr">
                    <a:lnL>
                      <a:noFill/>
                    </a:lnL>
                    <a:lnR>
                      <a:noFill/>
                    </a:lnR>
                    <a:lnT>
                      <a:noFill/>
                    </a:lnT>
                    <a:lnB>
                      <a:noFill/>
                    </a:lnB>
                    <a:solidFill>
                      <a:srgbClr val="131417"/>
                    </a:solidFill>
                  </a:tcPr>
                </a:tc>
                <a:tc>
                  <a:txBody>
                    <a:bodyPr/>
                    <a:lstStyle/>
                    <a:p>
                      <a:pPr algn="l" fontAlgn="base"/>
                      <a:r>
                        <a:rPr lang="en-IN" b="0">
                          <a:solidFill>
                            <a:schemeClr val="bg1"/>
                          </a:solidFill>
                          <a:effectLst/>
                        </a:rPr>
                        <a:t>Task</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Data warehousing is the process of extracting and storing data in order to make reporting more efficient.</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dirty="0">
                          <a:solidFill>
                            <a:schemeClr val="bg1"/>
                          </a:solidFill>
                          <a:effectLst/>
                        </a:rPr>
                        <a:t>Pattern recognition logic is used in data mining to find patterns.</a:t>
                      </a:r>
                    </a:p>
                  </a:txBody>
                  <a:tcPr marL="76200" marR="76200" marT="106680" marB="106680" anchor="ctr">
                    <a:lnL>
                      <a:noFill/>
                    </a:lnL>
                    <a:lnR>
                      <a:noFill/>
                    </a:lnR>
                    <a:lnT>
                      <a:noFill/>
                    </a:lnT>
                    <a:lnB>
                      <a:noFill/>
                    </a:lnB>
                    <a:solidFill>
                      <a:srgbClr val="131417"/>
                    </a:solidFill>
                  </a:tcPr>
                </a:tc>
                <a:extLst>
                  <a:ext uri="{0D108BD9-81ED-4DB2-BD59-A6C34878D82A}">
                    <a16:rowId xmlns:a16="http://schemas.microsoft.com/office/drawing/2014/main" val="403724099"/>
                  </a:ext>
                </a:extLst>
              </a:tr>
            </a:tbl>
          </a:graphicData>
        </a:graphic>
      </p:graphicFrame>
    </p:spTree>
    <p:extLst>
      <p:ext uri="{BB962C8B-B14F-4D97-AF65-F5344CB8AC3E}">
        <p14:creationId xmlns:p14="http://schemas.microsoft.com/office/powerpoint/2010/main" val="1850700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a:solidFill>
                  <a:schemeClr val="tx1"/>
                </a:solidFill>
              </a:rPr>
              <a:t>Business Application</a:t>
            </a:r>
            <a:br>
              <a:rPr lang="en-US" sz="3600" dirty="0">
                <a:solidFill>
                  <a:schemeClr val="tx1"/>
                </a:solidFill>
              </a:rPr>
            </a:br>
            <a:endParaRPr lang="en-US" sz="3600" dirty="0">
              <a:solidFill>
                <a:schemeClr val="tx1"/>
              </a:solidFill>
            </a:endParaRPr>
          </a:p>
        </p:txBody>
      </p:sp>
      <p:sp>
        <p:nvSpPr>
          <p:cNvPr id="3" name="Content Placeholder 2"/>
          <p:cNvSpPr>
            <a:spLocks noGrp="1"/>
          </p:cNvSpPr>
          <p:nvPr>
            <p:ph idx="1"/>
          </p:nvPr>
        </p:nvSpPr>
        <p:spPr/>
        <p:txBody>
          <a:bodyPr>
            <a:normAutofit/>
          </a:bodyPr>
          <a:lstStyle/>
          <a:p>
            <a:pPr lvl="2"/>
            <a:r>
              <a:rPr lang="en-US" dirty="0"/>
              <a:t>From Traditional Areas </a:t>
            </a:r>
            <a:r>
              <a:rPr lang="en-US" dirty="0" err="1"/>
              <a:t>sucha</a:t>
            </a:r>
            <a:r>
              <a:rPr lang="en-US" dirty="0"/>
              <a:t> s business and science , to new areas such as sports Data Mining is being used these days.</a:t>
            </a:r>
          </a:p>
          <a:p>
            <a:pPr lvl="2"/>
            <a:r>
              <a:rPr lang="en-US" dirty="0"/>
              <a:t>Data Mining has been Successfully used database marketing, Retail Analysis, Stock Selection, Credit approval etc. and of course many </a:t>
            </a:r>
            <a:r>
              <a:rPr lang="en-US" dirty="0" err="1"/>
              <a:t>mor.</a:t>
            </a:r>
            <a:endParaRPr lang="en-US" dirty="0"/>
          </a:p>
          <a:p>
            <a:pPr lvl="2"/>
            <a:r>
              <a:rPr lang="en-US" dirty="0"/>
              <a:t>Mining historical  consumer analysis, Pattern checking extracting customer profiles.</a:t>
            </a:r>
          </a:p>
          <a:p>
            <a:pPr lvl="2"/>
            <a:r>
              <a:rPr lang="en-US" dirty="0"/>
              <a:t>Shopping transactions for sales campaign </a:t>
            </a:r>
          </a:p>
          <a:p>
            <a:pPr lvl="2"/>
            <a:r>
              <a:rPr lang="en-US" dirty="0"/>
              <a:t>Credit and loan related information </a:t>
            </a:r>
          </a:p>
          <a:p>
            <a:pPr lvl="2"/>
            <a:endParaRPr lang="en-US" dirty="0"/>
          </a:p>
          <a:p>
            <a:pPr lvl="2"/>
            <a:r>
              <a:rPr lang="en-US" dirty="0"/>
              <a:t> </a:t>
            </a:r>
          </a:p>
          <a:p>
            <a:pPr lvl="2"/>
            <a:endParaRPr lang="en-US" dirty="0"/>
          </a:p>
        </p:txBody>
      </p:sp>
    </p:spTree>
    <p:extLst>
      <p:ext uri="{BB962C8B-B14F-4D97-AF65-F5344CB8AC3E}">
        <p14:creationId xmlns:p14="http://schemas.microsoft.com/office/powerpoint/2010/main" val="2382000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area of Science </a:t>
            </a:r>
          </a:p>
        </p:txBody>
      </p:sp>
      <p:sp>
        <p:nvSpPr>
          <p:cNvPr id="3" name="Content Placeholder 2"/>
          <p:cNvSpPr>
            <a:spLocks noGrp="1"/>
          </p:cNvSpPr>
          <p:nvPr>
            <p:ph idx="1"/>
          </p:nvPr>
        </p:nvSpPr>
        <p:spPr/>
        <p:txBody>
          <a:bodyPr/>
          <a:lstStyle/>
          <a:p>
            <a:r>
              <a:rPr lang="en-US" dirty="0"/>
              <a:t>Astronomy, Molecular biology, Medicine, Geology,</a:t>
            </a:r>
          </a:p>
          <a:p>
            <a:r>
              <a:rPr lang="en-US" dirty="0"/>
              <a:t>As an example Jet propulsion Lab at California Institute of Technology has </a:t>
            </a:r>
            <a:r>
              <a:rPr lang="en-US" dirty="0" err="1"/>
              <a:t>devloped</a:t>
            </a:r>
            <a:r>
              <a:rPr lang="en-US" dirty="0"/>
              <a:t> a data mining system which can classify the sky objects such as stars in the satellite images. </a:t>
            </a:r>
          </a:p>
          <a:p>
            <a:endParaRPr lang="en-US" dirty="0"/>
          </a:p>
        </p:txBody>
      </p:sp>
    </p:spTree>
    <p:extLst>
      <p:ext uri="{BB962C8B-B14F-4D97-AF65-F5344CB8AC3E}">
        <p14:creationId xmlns:p14="http://schemas.microsoft.com/office/powerpoint/2010/main" val="7811441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Applications of Data Mining in trend</a:t>
            </a:r>
          </a:p>
        </p:txBody>
      </p:sp>
      <p:sp>
        <p:nvSpPr>
          <p:cNvPr id="3" name="Content Placeholder 2"/>
          <p:cNvSpPr>
            <a:spLocks noGrp="1"/>
          </p:cNvSpPr>
          <p:nvPr>
            <p:ph idx="1"/>
          </p:nvPr>
        </p:nvSpPr>
        <p:spPr/>
        <p:txBody>
          <a:bodyPr/>
          <a:lstStyle/>
          <a:p>
            <a:r>
              <a:rPr lang="en-US" dirty="0"/>
              <a:t>Health Care Management</a:t>
            </a:r>
          </a:p>
          <a:p>
            <a:r>
              <a:rPr lang="en-US" dirty="0"/>
              <a:t>Tax Fraud Detection</a:t>
            </a:r>
          </a:p>
          <a:p>
            <a:r>
              <a:rPr lang="en-US" dirty="0"/>
              <a:t>Money Laundering Monitoring</a:t>
            </a:r>
          </a:p>
          <a:p>
            <a:r>
              <a:rPr lang="en-US" dirty="0"/>
              <a:t>Sports</a:t>
            </a:r>
          </a:p>
          <a:p>
            <a:r>
              <a:rPr lang="en-US" dirty="0"/>
              <a:t>E.g. Advanced Scout  system developed by IBM has been used by coaches of more than a dozen teams in National Basketball Association to improve their game.</a:t>
            </a:r>
          </a:p>
          <a:p>
            <a:endParaRPr lang="en-US" dirty="0"/>
          </a:p>
        </p:txBody>
      </p:sp>
    </p:spTree>
    <p:extLst>
      <p:ext uri="{BB962C8B-B14F-4D97-AF65-F5344CB8AC3E}">
        <p14:creationId xmlns:p14="http://schemas.microsoft.com/office/powerpoint/2010/main" val="22722004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E71038AA-D50B-4567-8CF7-16F6E051CA4D}" type="slidenum">
              <a:rPr lang="en-US" altLang="en-US" sz="1400"/>
              <a:pPr/>
              <a:t>83</a:t>
            </a:fld>
            <a:endParaRPr lang="en-US" altLang="en-US" sz="1400"/>
          </a:p>
        </p:txBody>
      </p:sp>
      <p:sp>
        <p:nvSpPr>
          <p:cNvPr id="29699" name="Rectangle 2"/>
          <p:cNvSpPr>
            <a:spLocks noGrp="1" noChangeArrowheads="1"/>
          </p:cNvSpPr>
          <p:nvPr>
            <p:ph type="title"/>
          </p:nvPr>
        </p:nvSpPr>
        <p:spPr/>
        <p:txBody>
          <a:bodyPr/>
          <a:lstStyle/>
          <a:p>
            <a:pPr eaLnBrk="1" hangingPunct="1"/>
            <a:r>
              <a:rPr lang="en-US" altLang="en-US"/>
              <a:t>Example: Medical Data Mining </a:t>
            </a:r>
          </a:p>
        </p:txBody>
      </p:sp>
      <p:sp>
        <p:nvSpPr>
          <p:cNvPr id="29700" name="Rectangle 3"/>
          <p:cNvSpPr>
            <a:spLocks noGrp="1" noChangeArrowheads="1"/>
          </p:cNvSpPr>
          <p:nvPr>
            <p:ph type="body" idx="1"/>
          </p:nvPr>
        </p:nvSpPr>
        <p:spPr/>
        <p:txBody>
          <a:bodyPr/>
          <a:lstStyle/>
          <a:p>
            <a:pPr eaLnBrk="1" hangingPunct="1">
              <a:lnSpc>
                <a:spcPct val="120000"/>
              </a:lnSpc>
            </a:pPr>
            <a:r>
              <a:rPr lang="en-US" altLang="en-US"/>
              <a:t>Health care &amp; medical data mining – often adopted such a view in statistics and machine learning</a:t>
            </a:r>
          </a:p>
          <a:p>
            <a:pPr eaLnBrk="1" hangingPunct="1">
              <a:lnSpc>
                <a:spcPct val="120000"/>
              </a:lnSpc>
            </a:pPr>
            <a:r>
              <a:rPr lang="en-US" altLang="en-US"/>
              <a:t>Preprocessing of the data (including feature extraction and dimension reduction)</a:t>
            </a:r>
          </a:p>
          <a:p>
            <a:pPr eaLnBrk="1" hangingPunct="1">
              <a:lnSpc>
                <a:spcPct val="120000"/>
              </a:lnSpc>
            </a:pPr>
            <a:r>
              <a:rPr lang="en-US" altLang="en-US"/>
              <a:t>Classification or/and clustering processes</a:t>
            </a:r>
          </a:p>
          <a:p>
            <a:pPr eaLnBrk="1" hangingPunct="1">
              <a:lnSpc>
                <a:spcPct val="120000"/>
              </a:lnSpc>
            </a:pPr>
            <a:r>
              <a:rPr lang="en-US" altLang="en-US"/>
              <a:t>Post-processing for presentation</a:t>
            </a:r>
          </a:p>
        </p:txBody>
      </p:sp>
    </p:spTree>
    <p:extLst>
      <p:ext uri="{BB962C8B-B14F-4D97-AF65-F5344CB8AC3E}">
        <p14:creationId xmlns:p14="http://schemas.microsoft.com/office/powerpoint/2010/main" val="893700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a:solidFill>
                  <a:srgbClr val="0070C0"/>
                </a:solidFill>
                <a:latin typeface="Algerian" pitchFamily="82" charset="0"/>
              </a:rPr>
              <a:t>Major issues and ethics in data mining  </a:t>
            </a:r>
          </a:p>
        </p:txBody>
      </p:sp>
    </p:spTree>
    <p:extLst>
      <p:ext uri="{BB962C8B-B14F-4D97-AF65-F5344CB8AC3E}">
        <p14:creationId xmlns:p14="http://schemas.microsoft.com/office/powerpoint/2010/main" val="20434629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DDE9EB1-10C9-4F8F-B566-1FADE4AFE98B}" type="slidenum">
              <a:rPr lang="en-US" altLang="en-US" sz="1400"/>
              <a:pPr/>
              <a:t>85</a:t>
            </a:fld>
            <a:endParaRPr lang="en-US" altLang="en-US" sz="1400"/>
          </a:p>
        </p:txBody>
      </p:sp>
      <p:sp>
        <p:nvSpPr>
          <p:cNvPr id="70659" name="Rectangle 2"/>
          <p:cNvSpPr>
            <a:spLocks noGrp="1" noChangeArrowheads="1"/>
          </p:cNvSpPr>
          <p:nvPr>
            <p:ph type="title"/>
          </p:nvPr>
        </p:nvSpPr>
        <p:spPr>
          <a:xfrm>
            <a:off x="1066800" y="304800"/>
            <a:ext cx="7239000" cy="585788"/>
          </a:xfrm>
          <a:noFill/>
        </p:spPr>
        <p:txBody>
          <a:bodyPr lIns="92075" tIns="46038" rIns="92075" bIns="46038" anchor="ctr"/>
          <a:lstStyle/>
          <a:p>
            <a:pPr eaLnBrk="1" hangingPunct="1"/>
            <a:r>
              <a:rPr lang="en-US" altLang="en-US" sz="3200" dirty="0"/>
              <a:t>Major Issues in Data Mining</a:t>
            </a:r>
            <a:endParaRPr lang="en-US" altLang="en-US" sz="3200" b="0" u="sng" dirty="0"/>
          </a:p>
        </p:txBody>
      </p:sp>
      <p:sp>
        <p:nvSpPr>
          <p:cNvPr id="70660" name="Rectangle 3"/>
          <p:cNvSpPr>
            <a:spLocks noGrp="1" noChangeArrowheads="1"/>
          </p:cNvSpPr>
          <p:nvPr>
            <p:ph type="body" idx="1"/>
          </p:nvPr>
        </p:nvSpPr>
        <p:spPr>
          <a:xfrm>
            <a:off x="381000" y="1447800"/>
            <a:ext cx="8382000" cy="5029200"/>
          </a:xfrm>
          <a:noFill/>
        </p:spPr>
        <p:txBody>
          <a:bodyPr lIns="92075" tIns="46038" rIns="92075" bIns="46038"/>
          <a:lstStyle/>
          <a:p>
            <a:pPr eaLnBrk="1" hangingPunct="1">
              <a:lnSpc>
                <a:spcPct val="120000"/>
              </a:lnSpc>
            </a:pPr>
            <a:r>
              <a:rPr lang="en-US" altLang="en-US" sz="2000"/>
              <a:t>Mining Methodology</a:t>
            </a:r>
          </a:p>
          <a:p>
            <a:pPr lvl="1" eaLnBrk="1" hangingPunct="1">
              <a:lnSpc>
                <a:spcPct val="120000"/>
              </a:lnSpc>
            </a:pPr>
            <a:r>
              <a:rPr lang="en-US" altLang="en-US" sz="2000"/>
              <a:t>Mining various and new kinds of knowledge</a:t>
            </a:r>
          </a:p>
          <a:p>
            <a:pPr lvl="1" eaLnBrk="1" hangingPunct="1">
              <a:lnSpc>
                <a:spcPct val="120000"/>
              </a:lnSpc>
            </a:pPr>
            <a:r>
              <a:rPr lang="en-US" altLang="en-US" sz="2000"/>
              <a:t>Mining knowledge in multi-dimensional space</a:t>
            </a:r>
          </a:p>
          <a:p>
            <a:pPr lvl="1" eaLnBrk="1" hangingPunct="1">
              <a:lnSpc>
                <a:spcPct val="120000"/>
              </a:lnSpc>
            </a:pPr>
            <a:r>
              <a:rPr lang="en-US" altLang="en-US" sz="2000"/>
              <a:t>Data mining: An interdisciplinary effort</a:t>
            </a:r>
          </a:p>
          <a:p>
            <a:pPr lvl="1" eaLnBrk="1" hangingPunct="1">
              <a:lnSpc>
                <a:spcPct val="120000"/>
              </a:lnSpc>
            </a:pPr>
            <a:r>
              <a:rPr lang="en-US" altLang="en-US" sz="2000"/>
              <a:t>Boosting the power of discovery in a networked environment</a:t>
            </a:r>
          </a:p>
          <a:p>
            <a:pPr lvl="1" eaLnBrk="1" hangingPunct="1">
              <a:lnSpc>
                <a:spcPct val="120000"/>
              </a:lnSpc>
            </a:pPr>
            <a:r>
              <a:rPr lang="en-US" altLang="en-US" sz="2000"/>
              <a:t>Handling noise, uncertainty, and incompleteness of data</a:t>
            </a:r>
          </a:p>
          <a:p>
            <a:pPr lvl="1" eaLnBrk="1" hangingPunct="1">
              <a:lnSpc>
                <a:spcPct val="120000"/>
              </a:lnSpc>
            </a:pPr>
            <a:r>
              <a:rPr lang="en-US" altLang="en-US" sz="2000"/>
              <a:t>Pattern evaluation and pattern- or constraint-guided mining</a:t>
            </a:r>
          </a:p>
          <a:p>
            <a:pPr eaLnBrk="1" hangingPunct="1">
              <a:lnSpc>
                <a:spcPct val="120000"/>
              </a:lnSpc>
            </a:pPr>
            <a:r>
              <a:rPr lang="en-US" altLang="en-US" sz="2000"/>
              <a:t>User Interaction</a:t>
            </a:r>
          </a:p>
          <a:p>
            <a:pPr lvl="1" eaLnBrk="1" hangingPunct="1">
              <a:lnSpc>
                <a:spcPct val="120000"/>
              </a:lnSpc>
            </a:pPr>
            <a:r>
              <a:rPr lang="en-US" altLang="en-US" sz="2000"/>
              <a:t>Interactive mining</a:t>
            </a:r>
          </a:p>
          <a:p>
            <a:pPr lvl="1" eaLnBrk="1" hangingPunct="1">
              <a:lnSpc>
                <a:spcPct val="120000"/>
              </a:lnSpc>
            </a:pPr>
            <a:r>
              <a:rPr lang="en-US" altLang="en-US" sz="2000"/>
              <a:t>Incorporation of background knowledge</a:t>
            </a:r>
          </a:p>
          <a:p>
            <a:pPr lvl="1" eaLnBrk="1" hangingPunct="1">
              <a:lnSpc>
                <a:spcPct val="120000"/>
              </a:lnSpc>
            </a:pPr>
            <a:r>
              <a:rPr lang="en-US" altLang="en-US" sz="2000"/>
              <a:t>Presentation and visualization of data mining results</a:t>
            </a:r>
          </a:p>
        </p:txBody>
      </p:sp>
    </p:spTree>
    <p:extLst>
      <p:ext uri="{BB962C8B-B14F-4D97-AF65-F5344CB8AC3E}">
        <p14:creationId xmlns:p14="http://schemas.microsoft.com/office/powerpoint/2010/main" val="2642103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6CC06DA-D76E-435F-9767-000A6EC74616}" type="slidenum">
              <a:rPr lang="en-US" altLang="en-US" sz="1400"/>
              <a:pPr/>
              <a:t>86</a:t>
            </a:fld>
            <a:endParaRPr lang="en-US" altLang="en-US" sz="1400"/>
          </a:p>
        </p:txBody>
      </p:sp>
      <p:sp>
        <p:nvSpPr>
          <p:cNvPr id="72707" name="Rectangle 2"/>
          <p:cNvSpPr>
            <a:spLocks noGrp="1" noChangeArrowheads="1"/>
          </p:cNvSpPr>
          <p:nvPr>
            <p:ph type="title"/>
          </p:nvPr>
        </p:nvSpPr>
        <p:spPr>
          <a:xfrm>
            <a:off x="1066800" y="304800"/>
            <a:ext cx="7239000" cy="585788"/>
          </a:xfrm>
          <a:noFill/>
        </p:spPr>
        <p:txBody>
          <a:bodyPr lIns="92075" tIns="46038" rIns="92075" bIns="46038" anchor="ctr"/>
          <a:lstStyle/>
          <a:p>
            <a:pPr eaLnBrk="1" hangingPunct="1"/>
            <a:r>
              <a:rPr lang="en-US" altLang="en-US" sz="3200" dirty="0"/>
              <a:t>Major Issues in Data Mining </a:t>
            </a:r>
            <a:endParaRPr lang="en-US" altLang="en-US" sz="3200" b="0" u="sng" dirty="0"/>
          </a:p>
        </p:txBody>
      </p:sp>
      <p:sp>
        <p:nvSpPr>
          <p:cNvPr id="72708" name="Rectangle 3"/>
          <p:cNvSpPr>
            <a:spLocks noGrp="1" noChangeArrowheads="1"/>
          </p:cNvSpPr>
          <p:nvPr>
            <p:ph type="body" idx="1"/>
          </p:nvPr>
        </p:nvSpPr>
        <p:spPr>
          <a:xfrm>
            <a:off x="381000" y="1524000"/>
            <a:ext cx="8382000" cy="4572000"/>
          </a:xfrm>
          <a:noFill/>
        </p:spPr>
        <p:txBody>
          <a:bodyPr lIns="92075" tIns="46038" rIns="92075" bIns="46038"/>
          <a:lstStyle/>
          <a:p>
            <a:pPr eaLnBrk="1" hangingPunct="1">
              <a:lnSpc>
                <a:spcPct val="120000"/>
              </a:lnSpc>
            </a:pPr>
            <a:r>
              <a:rPr lang="en-US" altLang="en-US" sz="2000"/>
              <a:t>Efficiency and Scalability</a:t>
            </a:r>
          </a:p>
          <a:p>
            <a:pPr lvl="1" eaLnBrk="1" hangingPunct="1">
              <a:lnSpc>
                <a:spcPct val="120000"/>
              </a:lnSpc>
            </a:pPr>
            <a:r>
              <a:rPr lang="en-US" altLang="en-US" sz="2000"/>
              <a:t>Efficiency and scalability of data mining algorithms</a:t>
            </a:r>
          </a:p>
          <a:p>
            <a:pPr lvl="1" eaLnBrk="1" hangingPunct="1">
              <a:lnSpc>
                <a:spcPct val="120000"/>
              </a:lnSpc>
            </a:pPr>
            <a:r>
              <a:rPr lang="en-US" altLang="en-US" sz="2000"/>
              <a:t>Parallel, distributed, stream, and incremental mining methods</a:t>
            </a:r>
          </a:p>
          <a:p>
            <a:pPr eaLnBrk="1" hangingPunct="1">
              <a:lnSpc>
                <a:spcPct val="120000"/>
              </a:lnSpc>
            </a:pPr>
            <a:r>
              <a:rPr lang="en-US" altLang="en-US" sz="2000"/>
              <a:t>Diversity of data types</a:t>
            </a:r>
          </a:p>
          <a:p>
            <a:pPr lvl="1" eaLnBrk="1" hangingPunct="1">
              <a:lnSpc>
                <a:spcPct val="120000"/>
              </a:lnSpc>
            </a:pPr>
            <a:r>
              <a:rPr lang="en-US" altLang="en-US" sz="2000"/>
              <a:t>Handling complex types of data</a:t>
            </a:r>
          </a:p>
          <a:p>
            <a:pPr lvl="1" eaLnBrk="1" hangingPunct="1">
              <a:lnSpc>
                <a:spcPct val="120000"/>
              </a:lnSpc>
            </a:pPr>
            <a:r>
              <a:rPr lang="en-US" altLang="en-US" sz="2000"/>
              <a:t>Mining dynamic, networked, and global data repositories</a:t>
            </a:r>
          </a:p>
          <a:p>
            <a:pPr eaLnBrk="1" hangingPunct="1">
              <a:lnSpc>
                <a:spcPct val="120000"/>
              </a:lnSpc>
            </a:pPr>
            <a:r>
              <a:rPr lang="en-US" altLang="en-US" sz="2000"/>
              <a:t>Data mining and society</a:t>
            </a:r>
          </a:p>
          <a:p>
            <a:pPr lvl="1" eaLnBrk="1" hangingPunct="1">
              <a:lnSpc>
                <a:spcPct val="120000"/>
              </a:lnSpc>
            </a:pPr>
            <a:r>
              <a:rPr lang="en-US" altLang="en-US" sz="2000"/>
              <a:t>Social impacts of data mining</a:t>
            </a:r>
          </a:p>
          <a:p>
            <a:pPr lvl="1" eaLnBrk="1" hangingPunct="1">
              <a:lnSpc>
                <a:spcPct val="120000"/>
              </a:lnSpc>
            </a:pPr>
            <a:r>
              <a:rPr lang="en-US" altLang="en-US" sz="2000"/>
              <a:t>Privacy-preserving data mining</a:t>
            </a:r>
          </a:p>
          <a:p>
            <a:pPr lvl="1" eaLnBrk="1" hangingPunct="1">
              <a:lnSpc>
                <a:spcPct val="120000"/>
              </a:lnSpc>
            </a:pPr>
            <a:r>
              <a:rPr lang="en-US" altLang="en-US" sz="2000"/>
              <a:t>Invisible data mining</a:t>
            </a:r>
          </a:p>
        </p:txBody>
      </p:sp>
    </p:spTree>
    <p:extLst>
      <p:ext uri="{BB962C8B-B14F-4D97-AF65-F5344CB8AC3E}">
        <p14:creationId xmlns:p14="http://schemas.microsoft.com/office/powerpoint/2010/main" val="33777146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Data mining is not an easy task, as the algorithms used can get very complex and data is not always available at one place. It needs to be integrated from various heterogeneous data sources. These factors also create some issues. Here in this tutorial, we will discuss the major issues regarding −</a:t>
            </a:r>
          </a:p>
          <a:p>
            <a:r>
              <a:rPr lang="en-US" dirty="0"/>
              <a:t>Mining Methodology and User Interaction</a:t>
            </a:r>
          </a:p>
          <a:p>
            <a:r>
              <a:rPr lang="en-US" dirty="0"/>
              <a:t>Performance Issues</a:t>
            </a:r>
          </a:p>
          <a:p>
            <a:r>
              <a:rPr lang="en-US" dirty="0"/>
              <a:t>Diverse Data Types Issues</a:t>
            </a:r>
          </a:p>
          <a:p>
            <a:endParaRPr lang="en-US" dirty="0"/>
          </a:p>
        </p:txBody>
      </p:sp>
    </p:spTree>
    <p:extLst>
      <p:ext uri="{BB962C8B-B14F-4D97-AF65-F5344CB8AC3E}">
        <p14:creationId xmlns:p14="http://schemas.microsoft.com/office/powerpoint/2010/main" val="28221120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823912"/>
            <a:ext cx="8458200" cy="599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0021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Mining Methodology and User Interaction Issues</a:t>
            </a:r>
            <a:br>
              <a:rPr lang="en-US" sz="4400" dirty="0"/>
            </a:br>
            <a:endParaRPr lang="en-US" sz="4400" dirty="0"/>
          </a:p>
        </p:txBody>
      </p:sp>
      <p:sp>
        <p:nvSpPr>
          <p:cNvPr id="4" name="Rectangle 3"/>
          <p:cNvSpPr/>
          <p:nvPr/>
        </p:nvSpPr>
        <p:spPr>
          <a:xfrm>
            <a:off x="363071" y="1219200"/>
            <a:ext cx="8229600" cy="5262979"/>
          </a:xfrm>
          <a:prstGeom prst="rect">
            <a:avLst/>
          </a:prstGeom>
        </p:spPr>
        <p:txBody>
          <a:bodyPr wrap="square">
            <a:spAutoFit/>
          </a:bodyPr>
          <a:lstStyle/>
          <a:p>
            <a:r>
              <a:rPr lang="en-US" sz="2800" dirty="0"/>
              <a:t>It refers to the following kinds of issues −</a:t>
            </a:r>
          </a:p>
          <a:p>
            <a:r>
              <a:rPr lang="en-US" sz="2800" b="1" dirty="0"/>
              <a:t>Mining different kinds of knowledge in databases</a:t>
            </a:r>
            <a:r>
              <a:rPr lang="en-US" sz="2800" dirty="0"/>
              <a:t> − Different users may be interested in different kinds of knowledge. Therefore it is necessary for data mining to cover a broad range of knowledge discovery task.</a:t>
            </a:r>
          </a:p>
          <a:p>
            <a:r>
              <a:rPr lang="en-US" sz="2800" b="1" dirty="0"/>
              <a:t>Interactive mining of knowledge at multiple levels of abstraction</a:t>
            </a:r>
            <a:r>
              <a:rPr lang="en-US" sz="2800" dirty="0"/>
              <a:t> − The data mining process needs to be interactive because it allows users to focus the search for patterns, providing and refining data mining requests based on the returned results.</a:t>
            </a:r>
          </a:p>
        </p:txBody>
      </p:sp>
    </p:spTree>
    <p:extLst>
      <p:ext uri="{BB962C8B-B14F-4D97-AF65-F5344CB8AC3E}">
        <p14:creationId xmlns:p14="http://schemas.microsoft.com/office/powerpoint/2010/main" val="419532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2150-2DE5-1472-5F76-693312D1D86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F5E3D91-A67A-04D1-CA74-D5F92D35EDEC}"/>
              </a:ext>
            </a:extLst>
          </p:cNvPr>
          <p:cNvGraphicFramePr>
            <a:graphicFrameLocks noGrp="1"/>
          </p:cNvGraphicFramePr>
          <p:nvPr>
            <p:ph idx="1"/>
            <p:extLst>
              <p:ext uri="{D42A27DB-BD31-4B8C-83A1-F6EECF244321}">
                <p14:modId xmlns:p14="http://schemas.microsoft.com/office/powerpoint/2010/main" val="2042351314"/>
              </p:ext>
            </p:extLst>
          </p:nvPr>
        </p:nvGraphicFramePr>
        <p:xfrm>
          <a:off x="381000" y="2133600"/>
          <a:ext cx="8229600" cy="4343400"/>
        </p:xfrm>
        <a:graphic>
          <a:graphicData uri="http://schemas.openxmlformats.org/drawingml/2006/table">
            <a:tbl>
              <a:tblPr/>
              <a:tblGrid>
                <a:gridCol w="2135529">
                  <a:extLst>
                    <a:ext uri="{9D8B030D-6E8A-4147-A177-3AD203B41FA5}">
                      <a16:colId xmlns:a16="http://schemas.microsoft.com/office/drawing/2014/main" val="1002270856"/>
                    </a:ext>
                  </a:extLst>
                </a:gridCol>
                <a:gridCol w="2135529">
                  <a:extLst>
                    <a:ext uri="{9D8B030D-6E8A-4147-A177-3AD203B41FA5}">
                      <a16:colId xmlns:a16="http://schemas.microsoft.com/office/drawing/2014/main" val="3996958602"/>
                    </a:ext>
                  </a:extLst>
                </a:gridCol>
                <a:gridCol w="1823013">
                  <a:extLst>
                    <a:ext uri="{9D8B030D-6E8A-4147-A177-3AD203B41FA5}">
                      <a16:colId xmlns:a16="http://schemas.microsoft.com/office/drawing/2014/main" val="42356188"/>
                    </a:ext>
                  </a:extLst>
                </a:gridCol>
                <a:gridCol w="2135529">
                  <a:extLst>
                    <a:ext uri="{9D8B030D-6E8A-4147-A177-3AD203B41FA5}">
                      <a16:colId xmlns:a16="http://schemas.microsoft.com/office/drawing/2014/main" val="2612485840"/>
                    </a:ext>
                  </a:extLst>
                </a:gridCol>
              </a:tblGrid>
              <a:tr h="1541857">
                <a:tc>
                  <a:txBody>
                    <a:bodyPr/>
                    <a:lstStyle/>
                    <a:p>
                      <a:pPr algn="l" fontAlgn="base"/>
                      <a:br>
                        <a:rPr lang="en-IN" b="0">
                          <a:solidFill>
                            <a:schemeClr val="bg1"/>
                          </a:solidFill>
                          <a:effectLst/>
                        </a:rPr>
                      </a:br>
                      <a:r>
                        <a:rPr lang="en-IN" b="0">
                          <a:solidFill>
                            <a:schemeClr val="bg1"/>
                          </a:solidFill>
                          <a:effectLst/>
                        </a:rPr>
                        <a:t>Uses</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It extracts data and stores it in an orderly format, making reporting easier and faster. </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a:solidFill>
                            <a:schemeClr val="bg1"/>
                          </a:solidFill>
                          <a:effectLst/>
                        </a:rPr>
                        <a:t>This procedure employs pattern recognition tools to aid in the identification of access patterns.</a:t>
                      </a:r>
                    </a:p>
                  </a:txBody>
                  <a:tcPr marL="76200" marR="76200" marT="106680" marB="106680" anchor="ctr">
                    <a:lnL>
                      <a:noFill/>
                    </a:lnL>
                    <a:lnR>
                      <a:noFill/>
                    </a:lnR>
                    <a:lnT>
                      <a:noFill/>
                    </a:lnT>
                    <a:lnB>
                      <a:noFill/>
                    </a:lnB>
                    <a:solidFill>
                      <a:srgbClr val="131417"/>
                    </a:solidFill>
                  </a:tcPr>
                </a:tc>
                <a:tc>
                  <a:txBody>
                    <a:bodyPr/>
                    <a:lstStyle/>
                    <a:p>
                      <a:endParaRPr lang="en-IN">
                        <a:solidFill>
                          <a:schemeClr val="bg1"/>
                        </a:solidFill>
                      </a:endParaRPr>
                    </a:p>
                  </a:txBody>
                  <a:tcPr>
                    <a:lnL>
                      <a:noFill/>
                    </a:lnL>
                  </a:tcPr>
                </a:tc>
                <a:extLst>
                  <a:ext uri="{0D108BD9-81ED-4DB2-BD59-A6C34878D82A}">
                    <a16:rowId xmlns:a16="http://schemas.microsoft.com/office/drawing/2014/main" val="2407587856"/>
                  </a:ext>
                </a:extLst>
              </a:tr>
              <a:tr h="2801543">
                <a:tc>
                  <a:txBody>
                    <a:bodyPr/>
                    <a:lstStyle/>
                    <a:p>
                      <a:pPr algn="l" fontAlgn="base"/>
                      <a:r>
                        <a:rPr lang="en-IN" b="0">
                          <a:solidFill>
                            <a:schemeClr val="bg1"/>
                          </a:solidFill>
                          <a:effectLst/>
                        </a:rPr>
                        <a:t>9.</a:t>
                      </a:r>
                    </a:p>
                  </a:txBody>
                  <a:tcPr anchor="ctr">
                    <a:lnL>
                      <a:noFill/>
                    </a:lnL>
                    <a:lnR>
                      <a:noFill/>
                    </a:lnR>
                    <a:lnT>
                      <a:noFill/>
                    </a:lnT>
                    <a:lnB>
                      <a:noFill/>
                    </a:lnB>
                    <a:solidFill>
                      <a:srgbClr val="131417"/>
                    </a:solidFill>
                  </a:tcPr>
                </a:tc>
                <a:tc>
                  <a:txBody>
                    <a:bodyPr/>
                    <a:lstStyle/>
                    <a:p>
                      <a:pPr algn="l" fontAlgn="base"/>
                      <a:r>
                        <a:rPr lang="en-IN" b="0">
                          <a:solidFill>
                            <a:schemeClr val="bg1"/>
                          </a:solidFill>
                          <a:effectLst/>
                        </a:rPr>
                        <a:t>Examples</a:t>
                      </a:r>
                    </a:p>
                  </a:txBody>
                  <a:tcPr anchor="ctr">
                    <a:lnL>
                      <a:noFill/>
                    </a:lnL>
                    <a:lnR>
                      <a:noFill/>
                    </a:lnR>
                    <a:lnT>
                      <a:noFill/>
                    </a:lnT>
                    <a:lnB>
                      <a:noFill/>
                    </a:lnB>
                    <a:solidFill>
                      <a:srgbClr val="131417"/>
                    </a:solidFill>
                  </a:tcPr>
                </a:tc>
                <a:tc>
                  <a:txBody>
                    <a:bodyPr/>
                    <a:lstStyle/>
                    <a:p>
                      <a:pPr algn="l" fontAlgn="base"/>
                      <a:r>
                        <a:rPr lang="en-US" sz="1250" b="0">
                          <a:solidFill>
                            <a:schemeClr val="bg1"/>
                          </a:solidFill>
                          <a:effectLst/>
                        </a:rPr>
                        <a:t> When a data warehouse is connected with operational business systems like CRM (Customer Relationship Management) systems, it adds value.</a:t>
                      </a:r>
                    </a:p>
                  </a:txBody>
                  <a:tcPr marL="76200" marR="76200" marT="106680" marB="106680" anchor="ctr">
                    <a:lnL>
                      <a:noFill/>
                    </a:lnL>
                    <a:lnR>
                      <a:noFill/>
                    </a:lnR>
                    <a:lnT>
                      <a:noFill/>
                    </a:lnT>
                    <a:lnB>
                      <a:noFill/>
                    </a:lnB>
                    <a:solidFill>
                      <a:srgbClr val="131417"/>
                    </a:solidFill>
                  </a:tcPr>
                </a:tc>
                <a:tc>
                  <a:txBody>
                    <a:bodyPr/>
                    <a:lstStyle/>
                    <a:p>
                      <a:pPr algn="l" fontAlgn="base"/>
                      <a:r>
                        <a:rPr lang="en-US" sz="1250" b="0" dirty="0">
                          <a:solidFill>
                            <a:schemeClr val="bg1"/>
                          </a:solidFill>
                          <a:effectLst/>
                        </a:rPr>
                        <a:t>Data mining aids in the creation of suggestive patterns of key parameters. Customer purchasing behavior, items, and sales are examples. As a result, businesses will be able to make the required adjustments to their operations and production.</a:t>
                      </a:r>
                    </a:p>
                  </a:txBody>
                  <a:tcPr marL="76200" marR="76200" marT="106680" marB="106680" anchor="ctr">
                    <a:lnL>
                      <a:noFill/>
                    </a:lnL>
                    <a:lnR>
                      <a:noFill/>
                    </a:lnR>
                    <a:lnB>
                      <a:noFill/>
                    </a:lnB>
                    <a:solidFill>
                      <a:srgbClr val="131417"/>
                    </a:solidFill>
                  </a:tcPr>
                </a:tc>
                <a:extLst>
                  <a:ext uri="{0D108BD9-81ED-4DB2-BD59-A6C34878D82A}">
                    <a16:rowId xmlns:a16="http://schemas.microsoft.com/office/drawing/2014/main" val="451354142"/>
                  </a:ext>
                </a:extLst>
              </a:tr>
            </a:tbl>
          </a:graphicData>
        </a:graphic>
      </p:graphicFrame>
    </p:spTree>
    <p:extLst>
      <p:ext uri="{BB962C8B-B14F-4D97-AF65-F5344CB8AC3E}">
        <p14:creationId xmlns:p14="http://schemas.microsoft.com/office/powerpoint/2010/main" val="3646680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Incorporation of background knowledge</a:t>
            </a:r>
            <a:r>
              <a:rPr lang="en-US" dirty="0"/>
              <a:t> − To guide discovery process and to express the discovered patterns, the background knowledge can be used. Background knowledge may be used to express the discovered patterns not only in concise terms but at multiple levels of abstraction.</a:t>
            </a:r>
          </a:p>
          <a:p>
            <a:r>
              <a:rPr lang="en-US" b="1" dirty="0"/>
              <a:t>Data mining query languages and ad hoc data mining</a:t>
            </a:r>
            <a:r>
              <a:rPr lang="en-US" dirty="0"/>
              <a:t> − Data Mining Query language that allows the user to describe ad hoc mining tasks, should be integrated with a data warehouse query language and optimized for efficient and flexible data mining.</a:t>
            </a:r>
          </a:p>
          <a:p>
            <a:endParaRPr lang="en-US" dirty="0"/>
          </a:p>
        </p:txBody>
      </p:sp>
    </p:spTree>
    <p:extLst>
      <p:ext uri="{BB962C8B-B14F-4D97-AF65-F5344CB8AC3E}">
        <p14:creationId xmlns:p14="http://schemas.microsoft.com/office/powerpoint/2010/main" val="42588293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Presentation and visualization of data mining results</a:t>
            </a:r>
            <a:r>
              <a:rPr lang="en-US" dirty="0"/>
              <a:t> − Once the patterns are discovered it needs to be expressed in high level languages, and visual representations. These representations should be easily understandable.</a:t>
            </a:r>
          </a:p>
          <a:p>
            <a:r>
              <a:rPr lang="en-US" b="1" dirty="0"/>
              <a:t>Handling noisy or incomplete data</a:t>
            </a:r>
            <a:r>
              <a:rPr lang="en-US" dirty="0"/>
              <a:t> − The data cleaning methods are required to handle the noise and incomplete objects while mining the data regularities. If the data cleaning methods are not there then the accuracy of the discovered patterns will be poor.</a:t>
            </a:r>
          </a:p>
          <a:p>
            <a:r>
              <a:rPr lang="en-US" b="1" dirty="0"/>
              <a:t>Pattern evaluation</a:t>
            </a:r>
            <a:r>
              <a:rPr lang="en-US" dirty="0"/>
              <a:t> − The patterns discovered should be interesting because either they represent common knowledge or lack novelty.</a:t>
            </a:r>
          </a:p>
          <a:p>
            <a:endParaRPr lang="en-US" dirty="0"/>
          </a:p>
        </p:txBody>
      </p:sp>
    </p:spTree>
    <p:extLst>
      <p:ext uri="{BB962C8B-B14F-4D97-AF65-F5344CB8AC3E}">
        <p14:creationId xmlns:p14="http://schemas.microsoft.com/office/powerpoint/2010/main" val="3868911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Performance Issues</a:t>
            </a:r>
          </a:p>
          <a:p>
            <a:r>
              <a:rPr lang="en-US" dirty="0"/>
              <a:t>There can be performance-related issues such as follows −</a:t>
            </a:r>
          </a:p>
          <a:p>
            <a:r>
              <a:rPr lang="en-US" b="1" dirty="0"/>
              <a:t>Efficiency and scalability of data mining algorithms</a:t>
            </a:r>
            <a:r>
              <a:rPr lang="en-US" dirty="0"/>
              <a:t> − In order to effectively extract the information from huge amount of data in databases, data mining algorithm must be efficient and scalable.</a:t>
            </a:r>
          </a:p>
          <a:p>
            <a:r>
              <a:rPr lang="en-US" b="1" dirty="0"/>
              <a:t>Parallel, distributed, and incremental mining algorithms</a:t>
            </a:r>
            <a:r>
              <a:rPr lang="en-US" dirty="0"/>
              <a:t> − The factors such as huge size of databases, wide distribution of data, and complexity of data mining methods motivate the development of parallel and distributed data mining algorithms. These algorithms divide the data into partitions which is further processed in a parallel fashion. Then the results from the partitions is merged. The incremental algorithms, update databases without mining the data again from scratch.</a:t>
            </a:r>
          </a:p>
        </p:txBody>
      </p:sp>
    </p:spTree>
    <p:extLst>
      <p:ext uri="{BB962C8B-B14F-4D97-AF65-F5344CB8AC3E}">
        <p14:creationId xmlns:p14="http://schemas.microsoft.com/office/powerpoint/2010/main" val="17642849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Diverse Data Types Issues</a:t>
            </a:r>
          </a:p>
          <a:p>
            <a:r>
              <a:rPr lang="en-US" b="1" dirty="0"/>
              <a:t>Handling of relational and complex types of data</a:t>
            </a:r>
            <a:r>
              <a:rPr lang="en-US" dirty="0"/>
              <a:t> − The database may contain complex data objects, multimedia data objects, spatial data, temporal data etc. It is not possible for one system to mine all these kind of data.</a:t>
            </a:r>
          </a:p>
          <a:p>
            <a:r>
              <a:rPr lang="en-US" b="1" dirty="0"/>
              <a:t>Mining information from heterogeneous databases and global information systems</a:t>
            </a:r>
            <a:r>
              <a:rPr lang="en-US" dirty="0"/>
              <a:t> − The data is available at different data sources on LAN or WAN. These data source may be structured, semi structured or unstructured. Therefore mining the knowledge from them adds challenges to data mining.</a:t>
            </a:r>
          </a:p>
          <a:p>
            <a:endParaRPr lang="en-US"/>
          </a:p>
          <a:p>
            <a:endParaRPr lang="en-US" dirty="0"/>
          </a:p>
        </p:txBody>
      </p:sp>
    </p:spTree>
    <p:extLst>
      <p:ext uri="{BB962C8B-B14F-4D97-AF65-F5344CB8AC3E}">
        <p14:creationId xmlns:p14="http://schemas.microsoft.com/office/powerpoint/2010/main" val="239905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419</TotalTime>
  <Words>6149</Words>
  <Application>Microsoft Office PowerPoint</Application>
  <PresentationFormat>On-screen Show (4:3)</PresentationFormat>
  <Paragraphs>560</Paragraphs>
  <Slides>93</Slides>
  <Notes>17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8" baseType="lpstr">
      <vt:lpstr>Adobe Caslon Pro Bold</vt:lpstr>
      <vt:lpstr>Algerian</vt:lpstr>
      <vt:lpstr>Arial</vt:lpstr>
      <vt:lpstr>Berlin Sans FB</vt:lpstr>
      <vt:lpstr>Book Antiqua</vt:lpstr>
      <vt:lpstr>Calibri</vt:lpstr>
      <vt:lpstr>Constantia</vt:lpstr>
      <vt:lpstr>Impact</vt:lpstr>
      <vt:lpstr>Proxima-Nova</vt:lpstr>
      <vt:lpstr>Tahoma</vt:lpstr>
      <vt:lpstr>Times New Roman</vt:lpstr>
      <vt:lpstr>Wingdings</vt:lpstr>
      <vt:lpstr>Wingdings 2</vt:lpstr>
      <vt:lpstr>Flow</vt:lpstr>
      <vt:lpstr>Presentation</vt:lpstr>
      <vt:lpstr>UNIT 2</vt:lpstr>
      <vt:lpstr>Topics to be covered </vt:lpstr>
      <vt:lpstr>Basic concepts of Data mining </vt:lpstr>
      <vt:lpstr>A Brief History of Data Mining Society</vt:lpstr>
      <vt:lpstr>Conferences and Journals on Data Mining</vt:lpstr>
      <vt:lpstr>Where to Find References? DBLP, CiteSeer, Google</vt:lpstr>
      <vt:lpstr>Difference</vt:lpstr>
      <vt:lpstr>PowerPoint Presentation</vt:lpstr>
      <vt:lpstr>PowerPoint Presentation</vt:lpstr>
      <vt:lpstr>What kinds of data can be mined????</vt:lpstr>
      <vt:lpstr>PowerPoint Presentation</vt:lpstr>
      <vt:lpstr>Flat files</vt:lpstr>
      <vt:lpstr>Relational databases</vt:lpstr>
      <vt:lpstr>Data warehouse</vt:lpstr>
      <vt:lpstr>Data warehouse Cond……</vt:lpstr>
      <vt:lpstr>Transactional Data</vt:lpstr>
      <vt:lpstr>Multimedia databases</vt:lpstr>
      <vt:lpstr>Spatial Databases</vt:lpstr>
      <vt:lpstr>Time series data</vt:lpstr>
      <vt:lpstr>World Wide data</vt:lpstr>
      <vt:lpstr>What is Data Mining??????</vt:lpstr>
      <vt:lpstr>The world is data rich but information poor</vt:lpstr>
      <vt:lpstr>PowerPoint Presentation</vt:lpstr>
      <vt:lpstr>PowerPoint Presentation</vt:lpstr>
      <vt:lpstr>The knowledge discovery process</vt:lpstr>
      <vt:lpstr>PowerPoint Presentation</vt:lpstr>
      <vt:lpstr>PowerPoint Presentation</vt:lpstr>
      <vt:lpstr>PowerPoint Presentation</vt:lpstr>
      <vt:lpstr>KDD Process: A Typical View from ML and Statistics</vt:lpstr>
      <vt:lpstr>Data  Mining functionalities </vt:lpstr>
      <vt:lpstr>Data Mining Functionalities</vt:lpstr>
      <vt:lpstr>Data characterization</vt:lpstr>
      <vt:lpstr>Data discrimination</vt:lpstr>
      <vt:lpstr>concept of interesting patterns </vt:lpstr>
      <vt:lpstr>PowerPoint Presentation</vt:lpstr>
      <vt:lpstr>Basic concepts</vt:lpstr>
      <vt:lpstr>PowerPoint Presentation</vt:lpstr>
      <vt:lpstr>Market Basket Analysis: A Motivating Example</vt:lpstr>
      <vt:lpstr>Association rules</vt:lpstr>
      <vt:lpstr>PowerPoint Presentation</vt:lpstr>
      <vt:lpstr>Association rules</vt:lpstr>
      <vt:lpstr>Frequent Patterns and  Association Rules</vt:lpstr>
      <vt:lpstr>Frequent Patterns and  Association Rules</vt:lpstr>
      <vt:lpstr>Frequent Patterns and  Association Rules</vt:lpstr>
      <vt:lpstr>Association analysis</vt:lpstr>
      <vt:lpstr>Classification and Regression for Predictive Analysis</vt:lpstr>
      <vt:lpstr>“How is the derived model presented?”</vt:lpstr>
      <vt:lpstr>PowerPoint Presentation</vt:lpstr>
      <vt:lpstr>Cluster analysis</vt:lpstr>
      <vt:lpstr>PowerPoint Presentation</vt:lpstr>
      <vt:lpstr>Outlier Analysis</vt:lpstr>
      <vt:lpstr>Are All Patterns Interesting?</vt:lpstr>
      <vt:lpstr>Data mining tasks   Summarization Classification Association Clustering  Trend Analysis  </vt:lpstr>
      <vt:lpstr>Data Mining Function: (1) Generalization (Summarization) </vt:lpstr>
      <vt:lpstr>Data Mining Function: (2) Association and Correlation Analysis</vt:lpstr>
      <vt:lpstr>Data Mining Function: (3) Classification</vt:lpstr>
      <vt:lpstr>Data Mining Function: (4) Cluster Analysis</vt:lpstr>
      <vt:lpstr>Data Mining Function: (5) Outlier Analysis</vt:lpstr>
      <vt:lpstr>Time and Ordering: Sequential Pattern, Trend and Evolution Analysis</vt:lpstr>
      <vt:lpstr>Structure and Network Analysis</vt:lpstr>
      <vt:lpstr>Evaluation of Knowledge</vt:lpstr>
      <vt:lpstr>Data mining Techniques </vt:lpstr>
      <vt:lpstr>Data Mining: Confluence of Multiple Disciplines </vt:lpstr>
      <vt:lpstr>Why Confluence of Multiple Disciplines?</vt:lpstr>
      <vt:lpstr>Current trends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Application </vt:lpstr>
      <vt:lpstr>In the area of Science </vt:lpstr>
      <vt:lpstr>Other Applications of Data Mining in trend</vt:lpstr>
      <vt:lpstr>Example: Medical Data Mining </vt:lpstr>
      <vt:lpstr>Major issues and ethics in data mining  </vt:lpstr>
      <vt:lpstr>Major Issues in Data Mining</vt:lpstr>
      <vt:lpstr>Major Issues in Data Mining </vt:lpstr>
      <vt:lpstr>PowerPoint Presentation</vt:lpstr>
      <vt:lpstr>PowerPoint Presentation</vt:lpstr>
      <vt:lpstr>Mining Methodology and User Interaction Issues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admin</dc:creator>
  <cp:lastModifiedBy>sudhakar tharuman</cp:lastModifiedBy>
  <cp:revision>37</cp:revision>
  <dcterms:created xsi:type="dcterms:W3CDTF">2021-08-20T10:05:29Z</dcterms:created>
  <dcterms:modified xsi:type="dcterms:W3CDTF">2022-10-05T10:21:54Z</dcterms:modified>
</cp:coreProperties>
</file>