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52"/>
  </p:notesMasterIdLst>
  <p:sldIdLst>
    <p:sldId id="257" r:id="rId2"/>
    <p:sldId id="258" r:id="rId3"/>
    <p:sldId id="265" r:id="rId4"/>
    <p:sldId id="321" r:id="rId5"/>
    <p:sldId id="266" r:id="rId6"/>
    <p:sldId id="270" r:id="rId7"/>
    <p:sldId id="271" r:id="rId8"/>
    <p:sldId id="272" r:id="rId9"/>
    <p:sldId id="273" r:id="rId10"/>
    <p:sldId id="274" r:id="rId11"/>
    <p:sldId id="27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26C59-D308-412B-9794-26BD187D6BA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68CF7-A388-401A-8C25-D6BC177F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0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C9AE3F0E-6AC6-4774-9622-56FB0A8A00AF}" type="slidenum">
              <a:rPr lang="en-US" altLang="en-US"/>
              <a:pPr eaLnBrk="0" hangingPunct="0"/>
              <a:t>3</a:t>
            </a:fld>
            <a:endParaRPr lang="en-US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0" tIns="45870" rIns="91740" bIns="45870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984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30F3C413-182C-4CDA-ABFA-16168AAEF73D}" type="slidenum">
              <a:rPr lang="en-US" altLang="en-US"/>
              <a:pPr eaLnBrk="0" hangingPunct="0"/>
              <a:t>13</a:t>
            </a:fld>
            <a:endParaRPr lang="en-US" alt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342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007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105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177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8975"/>
            <a:ext cx="4521200" cy="3392488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15918"/>
            <a:ext cx="5030132" cy="408482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674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390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6803AAF2-EEFE-4A9D-AE4B-B26AB20634F0}" type="slidenum">
              <a:rPr lang="en-US" altLang="en-US"/>
              <a:pPr eaLnBrk="0" hangingPunct="0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234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19618FB2-3D7D-4767-AD46-BC4D874C0828}" type="slidenum">
              <a:rPr lang="en-US" altLang="en-US"/>
              <a:pPr eaLnBrk="0" hangingPunct="0"/>
              <a:t>20</a:t>
            </a:fld>
            <a:endParaRPr lang="en-US" alt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654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A68189E3-AD58-4CC7-98D8-6DD6E7A744F9}" type="slidenum">
              <a:rPr lang="en-US" altLang="en-US"/>
              <a:pPr algn="r"/>
              <a:t>21</a:t>
            </a:fld>
            <a:endParaRPr lang="en-US" alt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795863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75EAE54-EA2C-46F8-B962-86C71D7F35B4}" type="slidenum">
              <a:rPr lang="en-US" altLang="en-US"/>
              <a:pPr algn="r"/>
              <a:t>22</a:t>
            </a:fld>
            <a:endParaRPr lang="en-US" alt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82625"/>
            <a:ext cx="4540250" cy="340518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14357"/>
            <a:ext cx="5028579" cy="40879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051" tIns="44525" rIns="89051" bIns="44525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85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E75FC10E-326D-4BA2-A005-36C920A8E172}" type="slidenum">
              <a:rPr lang="en-US" altLang="en-US"/>
              <a:pPr eaLnBrk="0" hangingPunct="0"/>
              <a:t>5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31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1E7734D9-DB2B-4E81-9B0F-0A1A6883EE35}" type="slidenum">
              <a:rPr lang="en-US" altLang="en-US"/>
              <a:pPr eaLnBrk="0" hangingPunct="0"/>
              <a:t>23</a:t>
            </a:fld>
            <a:endParaRPr lang="en-US" alt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978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64D2C2E6-F99D-4906-8C1A-0336D836B904}" type="slidenum">
              <a:rPr lang="en-US" altLang="en-US"/>
              <a:pPr eaLnBrk="0" hangingPunct="0"/>
              <a:t>24</a:t>
            </a:fld>
            <a:endParaRPr lang="en-US" alt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82625"/>
            <a:ext cx="4540250" cy="3405188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14357"/>
            <a:ext cx="5028579" cy="40879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051" tIns="44525" rIns="89051" bIns="44525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973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0CC8346A-E16B-4076-A8C1-3E4B0FD25C02}" type="slidenum">
              <a:rPr lang="en-US" altLang="en-US"/>
              <a:pPr eaLnBrk="0" hangingPunct="0"/>
              <a:t>25</a:t>
            </a:fld>
            <a:endParaRPr lang="en-US" alt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927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DC4794AB-955C-480C-B6AA-F9A884837C92}" type="slidenum">
              <a:rPr lang="en-US" altLang="en-US"/>
              <a:pPr algn="r"/>
              <a:t>26</a:t>
            </a:fld>
            <a:endParaRPr lang="en-US" alt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8975"/>
            <a:ext cx="4521200" cy="3392488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15918"/>
            <a:ext cx="5030132" cy="408482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0388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163F2461-8D04-4567-A819-EF1A3D43E462}" type="slidenum">
              <a:rPr lang="en-US" altLang="en-US"/>
              <a:pPr eaLnBrk="0" hangingPunct="0"/>
              <a:t>27</a:t>
            </a:fld>
            <a:endParaRPr lang="en-US" alt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739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AED6A858-140A-47A3-8500-05AD7CE46399}" type="slidenum">
              <a:rPr lang="en-US" altLang="en-US"/>
              <a:pPr eaLnBrk="0" hangingPunct="0"/>
              <a:t>28</a:t>
            </a:fld>
            <a:endParaRPr lang="en-US" alt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85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8C6ECD61-1B85-438A-9821-798B9C6048BE}" type="slidenum">
              <a:rPr lang="en-US" altLang="en-US"/>
              <a:pPr eaLnBrk="0" hangingPunct="0"/>
              <a:t>29</a:t>
            </a:fld>
            <a:endParaRPr lang="en-US" altLang="en-US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1523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4EB5876C-1236-4C94-BD2F-1DAFD2B20EFD}" type="slidenum">
              <a:rPr lang="en-US" altLang="en-US"/>
              <a:pPr eaLnBrk="0" hangingPunct="0"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9187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9AACF20B-6D82-4C9C-80B5-E78CF8FCD4EE}" type="slidenum">
              <a:rPr lang="en-US" altLang="en-US"/>
              <a:pPr eaLnBrk="0" hangingPunct="0"/>
              <a:t>31</a:t>
            </a:fld>
            <a:endParaRPr lang="en-US" altLang="en-US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93155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9CBE86A7-6299-4470-841D-C55E9BFE01B7}" type="slidenum">
              <a:rPr lang="en-US" altLang="en-US"/>
              <a:pPr eaLnBrk="0" hangingPunct="0"/>
              <a:t>32</a:t>
            </a:fld>
            <a:endParaRPr lang="en-US" alt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99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BDFB4D79-79A0-4744-891A-725F0742E9F1}" type="slidenum">
              <a:rPr lang="en-US" altLang="en-US"/>
              <a:pPr eaLnBrk="0" hangingPunct="0"/>
              <a:t>6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3314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A7B1ACD4-54FC-4487-9610-7717D55B9565}" type="slidenum">
              <a:rPr lang="en-US" altLang="en-US"/>
              <a:pPr eaLnBrk="0" hangingPunct="0"/>
              <a:t>33</a:t>
            </a:fld>
            <a:endParaRPr lang="en-US" altLang="en-US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4107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66AE9CB8-24B6-4D97-B25F-AAE8AB0C992C}" type="slidenum">
              <a:rPr lang="en-US" altLang="en-US"/>
              <a:pPr eaLnBrk="0" hangingPunct="0"/>
              <a:t>34</a:t>
            </a:fld>
            <a:endParaRPr lang="en-US" altLang="en-US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2596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DFB79F1E-FA41-4463-AABC-D16C331D3AE3}" type="slidenum">
              <a:rPr lang="en-US" altLang="en-US"/>
              <a:pPr eaLnBrk="0" hangingPunct="0"/>
              <a:t>35</a:t>
            </a:fld>
            <a:endParaRPr lang="en-US" altLang="en-US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3156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8A096E41-BB4C-4DF5-BB93-68065BEB495A}" type="slidenum">
              <a:rPr lang="en-US" altLang="en-US"/>
              <a:pPr eaLnBrk="0" hangingPunct="0"/>
              <a:t>36</a:t>
            </a:fld>
            <a:endParaRPr lang="en-US" alt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8659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B10508F5-35D0-43B1-9741-6EA858AD676A}" type="slidenum">
              <a:rPr lang="en-US" altLang="en-US"/>
              <a:pPr algn="r"/>
              <a:t>37</a:t>
            </a:fld>
            <a:endParaRPr lang="en-US" altLang="en-US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57661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F52B1BF-6558-4D73-B4F0-30BAEC046EE3}" type="slidenum">
              <a:rPr lang="en-US" altLang="en-US"/>
              <a:pPr algn="r"/>
              <a:t>38</a:t>
            </a:fld>
            <a:endParaRPr lang="en-US" altLang="en-US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3685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42FAF1BF-81C9-4FF8-A346-6690D1DBBDB1}" type="slidenum">
              <a:rPr lang="en-US" altLang="en-US"/>
              <a:pPr algn="r"/>
              <a:t>39</a:t>
            </a:fld>
            <a:endParaRPr lang="en-US" altLang="en-US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9030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9BABCBCC-C19B-4C27-B3C8-92980128CECF}" type="slidenum">
              <a:rPr lang="en-US" altLang="en-US"/>
              <a:pPr algn="r"/>
              <a:t>40</a:t>
            </a:fld>
            <a:endParaRPr lang="en-US" altLang="en-US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9969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E4C0A9A7-9B63-4558-A46F-54AF483011AC}" type="slidenum">
              <a:rPr lang="en-US" altLang="en-US"/>
              <a:pPr eaLnBrk="0" hangingPunct="0"/>
              <a:t>41</a:t>
            </a:fld>
            <a:endParaRPr lang="en-US" altLang="en-US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2009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663EA1D4-C45B-44E6-9E7C-0DD1A3F58DFC}" type="slidenum">
              <a:rPr lang="en-US" altLang="en-US"/>
              <a:pPr eaLnBrk="0" hangingPunct="0"/>
              <a:t>42</a:t>
            </a:fld>
            <a:endParaRPr lang="en-US" altLang="en-US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516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BD4A199D-9F28-4B93-84D4-5C6EF5723223}" type="slidenum">
              <a:rPr lang="en-US" altLang="en-US"/>
              <a:pPr eaLnBrk="0" hangingPunct="0"/>
              <a:t>7</a:t>
            </a:fld>
            <a:endParaRPr lang="en-US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0486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FB773253-D775-4475-A18A-290511BA2899}" type="slidenum">
              <a:rPr lang="en-US" altLang="en-US"/>
              <a:pPr algn="r"/>
              <a:t>43</a:t>
            </a:fld>
            <a:endParaRPr lang="en-US" altLang="en-US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9836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88F30420-2B68-4811-9F3C-8573740770B4}" type="slidenum">
              <a:rPr lang="en-US" altLang="en-US"/>
              <a:pPr eaLnBrk="0" hangingPunct="0"/>
              <a:t>44</a:t>
            </a:fld>
            <a:endParaRPr lang="en-US" altLang="en-US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9914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EB3FF08E-9B3D-4589-B8A3-67B2C47AF873}" type="slidenum">
              <a:rPr lang="en-US" altLang="en-US"/>
              <a:pPr eaLnBrk="0" hangingPunct="0"/>
              <a:t>45</a:t>
            </a:fld>
            <a:endParaRPr lang="en-US" altLang="en-US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4541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66BFFB07-CC2F-4C99-888E-973F827EBAC1}" type="slidenum">
              <a:rPr lang="en-US" altLang="en-US"/>
              <a:pPr algn="r"/>
              <a:t>46</a:t>
            </a:fld>
            <a:endParaRPr lang="en-US" altLang="en-US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82625"/>
            <a:ext cx="4540250" cy="3405188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14357"/>
            <a:ext cx="5028579" cy="40879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051" tIns="44525" rIns="89051" bIns="44525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0216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8CAB2DB0-653F-4573-9263-6D8689715439}" type="slidenum">
              <a:rPr lang="en-US" altLang="en-US"/>
              <a:pPr algn="r"/>
              <a:t>47</a:t>
            </a:fld>
            <a:endParaRPr lang="en-US" altLang="en-US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82625"/>
            <a:ext cx="4540250" cy="3405188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14357"/>
            <a:ext cx="5028579" cy="40879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051" tIns="44525" rIns="89051" bIns="44525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3245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383882DF-B41A-48E6-9182-06E457EE2190}" type="slidenum">
              <a:rPr lang="en-US" altLang="en-US"/>
              <a:pPr eaLnBrk="0" hangingPunct="0"/>
              <a:t>48</a:t>
            </a:fld>
            <a:endParaRPr lang="en-US" altLang="en-US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562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4149A494-D67E-4BC7-9875-24A28A313DB0}" type="slidenum">
              <a:rPr lang="en-US" altLang="en-US"/>
              <a:pPr eaLnBrk="0" hangingPunct="0"/>
              <a:t>49</a:t>
            </a:fld>
            <a:endParaRPr lang="en-US" altLang="en-US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9339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04FA7166-F86F-4078-A7A3-62B891B4057A}" type="slidenum">
              <a:rPr lang="en-US" altLang="en-US"/>
              <a:pPr eaLnBrk="0" hangingPunct="0"/>
              <a:t>50</a:t>
            </a:fld>
            <a:endParaRPr lang="en-US" altLang="en-US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046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076C5929-717C-4A44-B3E5-7BD247F5425F}" type="slidenum">
              <a:rPr lang="en-US" altLang="en-US"/>
              <a:pPr eaLnBrk="0" hangingPunct="0"/>
              <a:t>8</a:t>
            </a:fld>
            <a:endParaRPr lang="en-US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705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318FDF19-44EE-4974-8AC6-88DA285DF457}" type="slidenum">
              <a:rPr lang="en-US" altLang="en-US"/>
              <a:pPr algn="r"/>
              <a:t>9</a:t>
            </a:fld>
            <a:endParaRPr lang="en-US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484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F9485A2F-6A97-4138-ADFC-3655CD588B16}" type="slidenum">
              <a:rPr lang="en-US" altLang="en-US"/>
              <a:pPr eaLnBrk="0" hangingPunct="0"/>
              <a:t>10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943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F0ABA165-EF22-46E1-849C-DAB84F9680C0}" type="slidenum">
              <a:rPr lang="en-US" altLang="en-US"/>
              <a:pPr eaLnBrk="0" hangingPunct="0"/>
              <a:t>11</a:t>
            </a:fld>
            <a:endParaRPr lang="en-US" alt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938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18AA3FAD-84BD-45D6-98E7-8FB553FD0EC6}" type="slidenum">
              <a:rPr lang="en-US" altLang="en-US"/>
              <a:pPr eaLnBrk="0" hangingPunct="0"/>
              <a:t>12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21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C550A-7899-4B3B-98BE-A02135EB8AAF}" type="datetime4">
              <a:rPr lang="en-US"/>
              <a:pPr>
                <a:defRPr/>
              </a:pPr>
              <a:t>October 11, 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AC1B0-0B78-4FC0-9F0F-C4258193D9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245962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BA6816-5754-4790-B452-422F1B2F3332}" type="datetimeFigureOut">
              <a:rPr lang="en-US" smtClean="0"/>
              <a:t>10/11/2022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5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6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52253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Algerian" pitchFamily="82" charset="0"/>
              </a:rPr>
              <a:t>UNIT </a:t>
            </a:r>
            <a:r>
              <a:rPr lang="en-US" sz="7200" dirty="0" err="1">
                <a:solidFill>
                  <a:schemeClr val="tx1"/>
                </a:solidFill>
                <a:latin typeface="Algerian" pitchFamily="82" charset="0"/>
              </a:rPr>
              <a:t>IIi</a:t>
            </a:r>
            <a:endParaRPr lang="en-US" sz="7200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28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04800"/>
            <a:ext cx="859155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How to Handle Noisy Data?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solidFill>
                  <a:schemeClr val="bg1"/>
                </a:solidFill>
              </a:rPr>
              <a:t>Binning</a:t>
            </a: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</a:rPr>
              <a:t>first sort data and partition into (equal-frequency) bins</a:t>
            </a: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</a:rPr>
              <a:t>then one can smooth by bin means,  smooth by bin median, smooth by bin boundaries, etc.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</a:rPr>
              <a:t>Regression</a:t>
            </a: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</a:rPr>
              <a:t>smooth by fitting the data into regression functions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</a:rPr>
              <a:t>Clustering</a:t>
            </a: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</a:rPr>
              <a:t>detect and remove outliers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</a:rPr>
              <a:t>Combined computer and human inspection</a:t>
            </a: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</a:rPr>
              <a:t>detect suspicious values and check by human (e.g., deal with possible outliers)</a:t>
            </a:r>
          </a:p>
        </p:txBody>
      </p:sp>
      <p:sp>
        <p:nvSpPr>
          <p:cNvPr id="101378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582427B3-F54D-4BA3-9AB3-2F9FB8546D8F}" type="slidenum">
              <a:rPr lang="en-US" altLang="en-US" sz="1200"/>
              <a:pPr algn="l"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2589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04800"/>
            <a:ext cx="859155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Data Cleaning as a Process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5344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Data discrepancy detection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Use metadata (e.g., domain, range, dependency, distribution)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Check field overloading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Check uniqueness rule, consecutive rule and null rule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Use commercial tools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Data scrubbing: use simple domain knowledge (e.g., postal code, spell-check) to detect errors and make corrections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Data auditing: by analyzing data to discover rules and relationship to detect violators (e.g., correlation and clustering to find outliers)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Data migration and integration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Data migration tools: allow transformations to be specified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ETL (Extraction/Transformation/Loading) tools: allow users to specify transformations through a graphical user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Integration of the two 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Iterative and interactive (e.g., Potter’s Wheels)</a:t>
            </a:r>
          </a:p>
        </p:txBody>
      </p:sp>
      <p:sp>
        <p:nvSpPr>
          <p:cNvPr id="103426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88B882A9-CFFC-49D2-88C4-6B1EFEC75A20}" type="slidenum">
              <a:rPr lang="en-US" altLang="en-US" sz="1200"/>
              <a:pPr algn="l"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26820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375" y="304800"/>
            <a:ext cx="6683375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Data Integration</a:t>
            </a:r>
          </a:p>
        </p:txBody>
      </p:sp>
      <p:sp>
        <p:nvSpPr>
          <p:cNvPr id="10752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534400" cy="5181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b="1" dirty="0">
                <a:solidFill>
                  <a:schemeClr val="bg1"/>
                </a:solidFill>
              </a:rPr>
              <a:t>Data integration</a:t>
            </a:r>
            <a:r>
              <a:rPr lang="en-US" altLang="en-US" sz="2000" dirty="0">
                <a:solidFill>
                  <a:schemeClr val="bg1"/>
                </a:solidFill>
              </a:rPr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Combines data from multiple sources into a coherent store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Schema integration: e.g., </a:t>
            </a:r>
            <a:r>
              <a:rPr lang="en-US" altLang="en-US" sz="2000" dirty="0" err="1">
                <a:solidFill>
                  <a:schemeClr val="bg1"/>
                </a:solidFill>
              </a:rPr>
              <a:t>A.cust</a:t>
            </a:r>
            <a:r>
              <a:rPr lang="en-US" altLang="en-US" sz="2000" dirty="0">
                <a:solidFill>
                  <a:schemeClr val="bg1"/>
                </a:solidFill>
              </a:rPr>
              <a:t>-id </a:t>
            </a:r>
            <a:r>
              <a:rPr lang="en-US" altLang="en-US" sz="2000" dirty="0">
                <a:solidFill>
                  <a:schemeClr val="bg1"/>
                </a:solidFill>
                <a:sym typeface="Symbol" pitchFamily="18" charset="2"/>
              </a:rPr>
              <a:t> </a:t>
            </a:r>
            <a:r>
              <a:rPr lang="en-US" altLang="en-US" sz="2000" dirty="0" err="1">
                <a:solidFill>
                  <a:schemeClr val="bg1"/>
                </a:solidFill>
                <a:sym typeface="Symbol" pitchFamily="18" charset="2"/>
              </a:rPr>
              <a:t>B.</a:t>
            </a:r>
            <a:r>
              <a:rPr lang="en-US" altLang="en-US" sz="2000" dirty="0" err="1">
                <a:solidFill>
                  <a:schemeClr val="bg1"/>
                </a:solidFill>
              </a:rPr>
              <a:t>cust</a:t>
            </a:r>
            <a:r>
              <a:rPr lang="en-US" altLang="en-US" sz="2000" dirty="0">
                <a:solidFill>
                  <a:schemeClr val="bg1"/>
                </a:solidFill>
              </a:rPr>
              <a:t>-#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Integrate metadata from different sources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Entity identification problem: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Identify real world entities from multiple data sources, e.g., Bill Clinton = William Clinton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Detecting and resolving data value conflicts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For the same real world entity, attribute values from different sources are different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Possible reasons: different representations, different scales, e.g., metric vs. British units</a:t>
            </a:r>
          </a:p>
        </p:txBody>
      </p:sp>
      <p:sp>
        <p:nvSpPr>
          <p:cNvPr id="107522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3D8FF1C4-136D-4D6A-9710-8B689B0DEBD0}" type="slidenum">
              <a:rPr lang="en-US" altLang="en-US" sz="1200"/>
              <a:pPr algn="l"/>
              <a:t>12</a:t>
            </a:fld>
            <a:endParaRPr lang="en-US" altLang="en-US" sz="1200"/>
          </a:p>
        </p:txBody>
      </p:sp>
      <p:sp>
        <p:nvSpPr>
          <p:cNvPr id="107523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35B41700-7BFB-4A9E-B8A8-D6DABE70EB65}" type="slidenum">
              <a:rPr lang="en-US" altLang="en-US" sz="1200"/>
              <a:pPr algn="r" eaLnBrk="1" hangingPunct="1"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2229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067800" cy="6858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bg1"/>
                </a:solidFill>
              </a:rPr>
              <a:t>Handling Redundancy in Data Integration</a:t>
            </a:r>
          </a:p>
        </p:txBody>
      </p:sp>
      <p:sp>
        <p:nvSpPr>
          <p:cNvPr id="10957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058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Redundant data occur often when integration of multiple databases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i="1" dirty="0">
                <a:solidFill>
                  <a:schemeClr val="bg1"/>
                </a:solidFill>
              </a:rPr>
              <a:t>Object identification</a:t>
            </a:r>
            <a:r>
              <a:rPr lang="en-US" altLang="en-US" dirty="0">
                <a:solidFill>
                  <a:schemeClr val="bg1"/>
                </a:solidFill>
              </a:rPr>
              <a:t>:  The same attribute or object may have different names in different databases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i="1" dirty="0">
                <a:solidFill>
                  <a:schemeClr val="bg1"/>
                </a:solidFill>
              </a:rPr>
              <a:t>Derivable data:</a:t>
            </a:r>
            <a:r>
              <a:rPr lang="en-US" altLang="en-US" dirty="0">
                <a:solidFill>
                  <a:schemeClr val="bg1"/>
                </a:solidFill>
              </a:rPr>
              <a:t> One attribute may be a “derived” attribute in another table, e.g., annual revenue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Redundant attributes may be able to be detected by </a:t>
            </a:r>
            <a:r>
              <a:rPr lang="en-US" altLang="en-US" sz="2400" i="1" dirty="0">
                <a:solidFill>
                  <a:schemeClr val="bg1"/>
                </a:solidFill>
              </a:rPr>
              <a:t>correlation analysis </a:t>
            </a:r>
            <a:r>
              <a:rPr lang="en-US" altLang="en-US" sz="2400" dirty="0">
                <a:solidFill>
                  <a:schemeClr val="bg1"/>
                </a:solidFill>
              </a:rPr>
              <a:t>and</a:t>
            </a:r>
            <a:r>
              <a:rPr lang="en-US" altLang="en-US" sz="2400" i="1" dirty="0">
                <a:solidFill>
                  <a:schemeClr val="bg1"/>
                </a:solidFill>
              </a:rPr>
              <a:t> covariance analysis</a:t>
            </a:r>
            <a:endParaRPr lang="en-US" altLang="en-US" sz="2400" dirty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Careful integration of the data from multiple sources may help reduce/avoid redundancies and inconsistencies and improve mining speed and quality</a:t>
            </a:r>
          </a:p>
        </p:txBody>
      </p:sp>
      <p:sp>
        <p:nvSpPr>
          <p:cNvPr id="109570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F90F3DEC-722B-4CDE-A510-FD0E7106C262}" type="slidenum">
              <a:rPr lang="en-US" altLang="en-US" sz="1200"/>
              <a:pPr algn="l"/>
              <a:t>13</a:t>
            </a:fld>
            <a:endParaRPr lang="en-US" altLang="en-US" sz="1200"/>
          </a:p>
        </p:txBody>
      </p:sp>
      <p:sp>
        <p:nvSpPr>
          <p:cNvPr id="109571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99BBF0A4-84D0-45D7-81D7-0FBEB608BCE2}" type="slidenum">
              <a:rPr lang="en-US" altLang="en-US" sz="1200"/>
              <a:pPr algn="r" eaLnBrk="1" hangingPunct="1"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6273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</a:rPr>
              <a:t>Correlation Analysis (Nominal Data)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5181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l-GR" altLang="en-US" sz="2400" b="1" dirty="0">
                <a:solidFill>
                  <a:schemeClr val="bg1"/>
                </a:solidFill>
              </a:rPr>
              <a:t>Χ</a:t>
            </a:r>
            <a:r>
              <a:rPr lang="en-US" altLang="en-US" sz="2400" b="1" baseline="30000" dirty="0">
                <a:solidFill>
                  <a:schemeClr val="bg1"/>
                </a:solidFill>
              </a:rPr>
              <a:t>2</a:t>
            </a:r>
            <a:r>
              <a:rPr lang="en-US" altLang="en-US" sz="2400" b="1" dirty="0">
                <a:solidFill>
                  <a:schemeClr val="bg1"/>
                </a:solidFill>
              </a:rPr>
              <a:t> (chi-square) test</a:t>
            </a:r>
            <a:endParaRPr lang="el-GR" altLang="en-US" sz="24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The larger the </a:t>
            </a:r>
            <a:r>
              <a:rPr lang="el-GR" altLang="en-US" sz="2400" dirty="0">
                <a:solidFill>
                  <a:schemeClr val="bg1"/>
                </a:solidFill>
              </a:rPr>
              <a:t>Χ</a:t>
            </a:r>
            <a:r>
              <a:rPr lang="en-US" altLang="en-US" sz="2400" baseline="30000" dirty="0">
                <a:solidFill>
                  <a:schemeClr val="bg1"/>
                </a:solidFill>
              </a:rPr>
              <a:t>2</a:t>
            </a:r>
            <a:r>
              <a:rPr lang="en-US" altLang="en-US" sz="2400" dirty="0">
                <a:solidFill>
                  <a:schemeClr val="bg1"/>
                </a:solidFill>
              </a:rPr>
              <a:t> value, the more likely the variables are related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The cells that contribute the most to the </a:t>
            </a:r>
            <a:r>
              <a:rPr lang="el-GR" altLang="en-US" sz="2400" dirty="0">
                <a:solidFill>
                  <a:schemeClr val="bg1"/>
                </a:solidFill>
              </a:rPr>
              <a:t>Χ</a:t>
            </a:r>
            <a:r>
              <a:rPr lang="en-US" altLang="en-US" sz="2400" baseline="30000" dirty="0">
                <a:solidFill>
                  <a:schemeClr val="bg1"/>
                </a:solidFill>
              </a:rPr>
              <a:t>2</a:t>
            </a:r>
            <a:r>
              <a:rPr lang="en-US" altLang="en-US" sz="2400" dirty="0">
                <a:solidFill>
                  <a:schemeClr val="bg1"/>
                </a:solidFill>
              </a:rPr>
              <a:t> value are those whose actual count is very different from the expected count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Correlation does not imply causality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# of hospitals and # of car-theft in a city are correlated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Both are causally linked to the third variable: population</a:t>
            </a:r>
          </a:p>
        </p:txBody>
      </p:sp>
      <p:graphicFrame>
        <p:nvGraphicFramePr>
          <p:cNvPr id="111621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87575" y="1858963"/>
          <a:ext cx="45402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57400" imgH="444500" progId="Equation.3">
                  <p:embed/>
                </p:oleObj>
              </mc:Choice>
              <mc:Fallback>
                <p:oleObj name="Equation" r:id="rId3" imgW="2057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1858963"/>
                        <a:ext cx="45402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37273BE-8AEB-4563-9E29-881D6E86C0CD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06386730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8" cy="6096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</a:rPr>
              <a:t>Chi-Square Calculation: An Example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altLang="en-US" sz="24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l-GR" altLang="en-US" sz="2400" dirty="0">
                <a:solidFill>
                  <a:schemeClr val="bg1"/>
                </a:solidFill>
              </a:rPr>
              <a:t>Χ</a:t>
            </a:r>
            <a:r>
              <a:rPr lang="en-US" altLang="en-US" sz="2400" baseline="30000" dirty="0">
                <a:solidFill>
                  <a:schemeClr val="bg1"/>
                </a:solidFill>
              </a:rPr>
              <a:t>2</a:t>
            </a:r>
            <a:r>
              <a:rPr lang="en-US" altLang="en-US" sz="2400" dirty="0">
                <a:solidFill>
                  <a:schemeClr val="bg1"/>
                </a:solidFill>
              </a:rPr>
              <a:t> (chi-square) calculation (numbers in parenthesis are expected counts calculated based on the data distribution in the two categories)</a:t>
            </a:r>
            <a:endParaRPr lang="el-GR" altLang="en-US" sz="24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It shows that </a:t>
            </a:r>
            <a:r>
              <a:rPr lang="en-US" altLang="en-US" sz="2400" dirty="0" err="1">
                <a:solidFill>
                  <a:schemeClr val="bg1"/>
                </a:solidFill>
              </a:rPr>
              <a:t>like_science_fiction</a:t>
            </a:r>
            <a:r>
              <a:rPr lang="en-US" altLang="en-US" sz="2400" dirty="0">
                <a:solidFill>
                  <a:schemeClr val="bg1"/>
                </a:solidFill>
              </a:rPr>
              <a:t> and </a:t>
            </a:r>
            <a:r>
              <a:rPr lang="en-US" altLang="en-US" sz="2400" dirty="0" err="1">
                <a:solidFill>
                  <a:schemeClr val="bg1"/>
                </a:solidFill>
              </a:rPr>
              <a:t>play_chess</a:t>
            </a:r>
            <a:r>
              <a:rPr lang="en-US" altLang="en-US" sz="2400" dirty="0">
                <a:solidFill>
                  <a:schemeClr val="bg1"/>
                </a:solidFill>
              </a:rPr>
              <a:t> are correlated in the group</a:t>
            </a:r>
          </a:p>
        </p:txBody>
      </p:sp>
      <p:graphicFrame>
        <p:nvGraphicFramePr>
          <p:cNvPr id="113669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63588" y="4749800"/>
          <a:ext cx="776763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81500" imgH="419100" progId="Equation.3">
                  <p:embed/>
                </p:oleObj>
              </mc:Choice>
              <mc:Fallback>
                <p:oleObj name="Equation" r:id="rId3" imgW="4381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4749800"/>
                        <a:ext cx="7767637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6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CC296A0-45A7-45C1-AA89-9547263D468E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graphicFrame>
        <p:nvGraphicFramePr>
          <p:cNvPr id="26726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706361"/>
              </p:ext>
            </p:extLst>
          </p:nvPr>
        </p:nvGraphicFramePr>
        <p:xfrm>
          <a:off x="1371600" y="1447800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250(90)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200(360)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50(210)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1000(840)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526158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</a:rPr>
              <a:t>Correlation Analysis (Numeric Data)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Correlation coefficient (also called Pearson’s product moment coefficient)</a:t>
            </a:r>
          </a:p>
          <a:p>
            <a:pPr>
              <a:lnSpc>
                <a:spcPct val="110000"/>
              </a:lnSpc>
            </a:pPr>
            <a:endParaRPr lang="en-US" altLang="en-US" sz="24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where n is the number of tuples,       and      are the respective means of A and B, </a:t>
            </a:r>
            <a:r>
              <a:rPr lang="el-GR" altLang="en-US" sz="2000" dirty="0">
                <a:solidFill>
                  <a:schemeClr val="bg1"/>
                </a:solidFill>
              </a:rPr>
              <a:t>σ</a:t>
            </a:r>
            <a:r>
              <a:rPr lang="en-US" altLang="en-US" sz="2000" baseline="-25000" dirty="0">
                <a:solidFill>
                  <a:schemeClr val="bg1"/>
                </a:solidFill>
              </a:rPr>
              <a:t>A </a:t>
            </a:r>
            <a:r>
              <a:rPr lang="en-US" altLang="en-US" sz="2000" dirty="0">
                <a:solidFill>
                  <a:schemeClr val="bg1"/>
                </a:solidFill>
              </a:rPr>
              <a:t>and </a:t>
            </a:r>
            <a:r>
              <a:rPr lang="el-GR" altLang="en-US" sz="2000" dirty="0">
                <a:solidFill>
                  <a:schemeClr val="bg1"/>
                </a:solidFill>
              </a:rPr>
              <a:t>σ</a:t>
            </a:r>
            <a:r>
              <a:rPr lang="en-US" altLang="en-US" sz="2000" baseline="-25000" dirty="0">
                <a:solidFill>
                  <a:schemeClr val="bg1"/>
                </a:solidFill>
              </a:rPr>
              <a:t>B </a:t>
            </a:r>
            <a:r>
              <a:rPr lang="en-US" altLang="en-US" sz="2000" dirty="0">
                <a:solidFill>
                  <a:schemeClr val="bg1"/>
                </a:solidFill>
              </a:rPr>
              <a:t>are the respective standard deviation of A and B, and </a:t>
            </a:r>
            <a:r>
              <a:rPr lang="el-GR" altLang="en-US" sz="2000" dirty="0">
                <a:solidFill>
                  <a:schemeClr val="bg1"/>
                </a:solidFill>
              </a:rPr>
              <a:t>Σ</a:t>
            </a:r>
            <a:r>
              <a:rPr lang="en-US" altLang="en-US" sz="2000" dirty="0">
                <a:solidFill>
                  <a:schemeClr val="bg1"/>
                </a:solidFill>
              </a:rPr>
              <a:t>(</a:t>
            </a:r>
            <a:r>
              <a:rPr lang="en-US" altLang="en-US" sz="2000" dirty="0" err="1">
                <a:solidFill>
                  <a:schemeClr val="bg1"/>
                </a:solidFill>
              </a:rPr>
              <a:t>a</a:t>
            </a:r>
            <a:r>
              <a:rPr lang="en-US" alt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altLang="en-US" sz="2000" dirty="0" err="1">
                <a:solidFill>
                  <a:schemeClr val="bg1"/>
                </a:solidFill>
              </a:rPr>
              <a:t>b</a:t>
            </a:r>
            <a:r>
              <a:rPr lang="en-US" alt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altLang="en-US" sz="2000" dirty="0">
                <a:solidFill>
                  <a:schemeClr val="bg1"/>
                </a:solidFill>
              </a:rPr>
              <a:t>) is the sum of the AB cross-product.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If </a:t>
            </a:r>
            <a:r>
              <a:rPr lang="en-US" altLang="en-US" sz="2400" dirty="0" err="1">
                <a:solidFill>
                  <a:schemeClr val="bg1"/>
                </a:solidFill>
              </a:rPr>
              <a:t>r</a:t>
            </a:r>
            <a:r>
              <a:rPr lang="en-US" altLang="en-US" sz="2400" baseline="-25000" dirty="0" err="1">
                <a:solidFill>
                  <a:schemeClr val="bg1"/>
                </a:solidFill>
              </a:rPr>
              <a:t>A,B</a:t>
            </a:r>
            <a:r>
              <a:rPr lang="en-US" altLang="en-US" sz="2400" dirty="0">
                <a:solidFill>
                  <a:schemeClr val="bg1"/>
                </a:solidFill>
              </a:rPr>
              <a:t> &gt; 0, A and B are positively correlated (A’s values increase as B’s).  The higher, the stronger correlation.</a:t>
            </a:r>
          </a:p>
          <a:p>
            <a:pPr>
              <a:lnSpc>
                <a:spcPct val="110000"/>
              </a:lnSpc>
            </a:pPr>
            <a:r>
              <a:rPr lang="en-US" altLang="en-US" sz="2400" dirty="0" err="1">
                <a:solidFill>
                  <a:schemeClr val="bg1"/>
                </a:solidFill>
              </a:rPr>
              <a:t>r</a:t>
            </a:r>
            <a:r>
              <a:rPr lang="en-US" altLang="en-US" sz="2400" baseline="-25000" dirty="0" err="1">
                <a:solidFill>
                  <a:schemeClr val="bg1"/>
                </a:solidFill>
              </a:rPr>
              <a:t>A,B</a:t>
            </a:r>
            <a:r>
              <a:rPr lang="en-US" altLang="en-US" sz="2400" dirty="0">
                <a:solidFill>
                  <a:schemeClr val="bg1"/>
                </a:solidFill>
              </a:rPr>
              <a:t> = 0: independent;  </a:t>
            </a:r>
            <a:r>
              <a:rPr lang="en-US" altLang="en-US" sz="2400" dirty="0" err="1">
                <a:solidFill>
                  <a:schemeClr val="bg1"/>
                </a:solidFill>
              </a:rPr>
              <a:t>r</a:t>
            </a:r>
            <a:r>
              <a:rPr lang="en-US" altLang="en-US" sz="2400" baseline="-25000" dirty="0" err="1">
                <a:solidFill>
                  <a:schemeClr val="bg1"/>
                </a:solidFill>
              </a:rPr>
              <a:t>AB</a:t>
            </a:r>
            <a:r>
              <a:rPr lang="en-US" altLang="en-US" sz="2400" dirty="0">
                <a:solidFill>
                  <a:schemeClr val="bg1"/>
                </a:solidFill>
              </a:rPr>
              <a:t> &lt; 0: negatively correlated</a:t>
            </a:r>
          </a:p>
        </p:txBody>
      </p:sp>
      <p:graphicFrame>
        <p:nvGraphicFramePr>
          <p:cNvPr id="115717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05000" y="2473325"/>
          <a:ext cx="508158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70200" imgH="508000" progId="Equation.3">
                  <p:embed/>
                </p:oleObj>
              </mc:Choice>
              <mc:Fallback>
                <p:oleObj name="Equation" r:id="rId3" imgW="28702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73325"/>
                        <a:ext cx="508158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65663" y="3817938"/>
          <a:ext cx="2555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68" imgH="203024" progId="Equation.3">
                  <p:embed/>
                </p:oleObj>
              </mc:Choice>
              <mc:Fallback>
                <p:oleObj name="Equation" r:id="rId5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3817938"/>
                        <a:ext cx="255587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4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57536FD-C62F-425C-BDC3-A157E523AA6F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graphicFrame>
        <p:nvGraphicFramePr>
          <p:cNvPr id="115719" name="Object 6"/>
          <p:cNvGraphicFramePr>
            <a:graphicFrameLocks noChangeAspect="1"/>
          </p:cNvGraphicFramePr>
          <p:nvPr/>
        </p:nvGraphicFramePr>
        <p:xfrm>
          <a:off x="5562600" y="3760788"/>
          <a:ext cx="295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268" imgH="203024" progId="Equation.3">
                  <p:embed/>
                </p:oleObj>
              </mc:Choice>
              <mc:Fallback>
                <p:oleObj name="Equation" r:id="rId7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760788"/>
                        <a:ext cx="295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7550557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Correlation (viewed as linear relationship)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Correlation measures the linear relationship between objects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To compute correlation, we standardize data objects, A and B, and then take their dot product</a:t>
            </a:r>
          </a:p>
        </p:txBody>
      </p:sp>
      <p:sp>
        <p:nvSpPr>
          <p:cNvPr id="117762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B491C78F-31FE-415D-93B1-C4ECD6F6A8EF}" type="slidenum">
              <a:rPr lang="en-US" altLang="en-US" sz="1200"/>
              <a:pPr algn="l"/>
              <a:t>17</a:t>
            </a:fld>
            <a:endParaRPr lang="en-US" altLang="en-US" sz="1200"/>
          </a:p>
        </p:txBody>
      </p:sp>
      <p:graphicFrame>
        <p:nvGraphicFramePr>
          <p:cNvPr id="1177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145283"/>
              </p:ext>
            </p:extLst>
          </p:nvPr>
        </p:nvGraphicFramePr>
        <p:xfrm>
          <a:off x="1670050" y="3443288"/>
          <a:ext cx="5321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8000" imgH="228600" progId="Equation.3">
                  <p:embed/>
                </p:oleObj>
              </mc:Choice>
              <mc:Fallback>
                <p:oleObj name="Equation" r:id="rId3" imgW="177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3443288"/>
                        <a:ext cx="5321300" cy="685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5"/>
          <p:cNvGraphicFramePr>
            <a:graphicFrameLocks noChangeAspect="1"/>
          </p:cNvGraphicFramePr>
          <p:nvPr/>
        </p:nvGraphicFramePr>
        <p:xfrm>
          <a:off x="1651000" y="4357688"/>
          <a:ext cx="52562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52600" imgH="228600" progId="Equation.3">
                  <p:embed/>
                </p:oleObj>
              </mc:Choice>
              <mc:Fallback>
                <p:oleObj name="Equation" r:id="rId5" imgW="1752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4357688"/>
                        <a:ext cx="525621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7" name="Object 6"/>
          <p:cNvGraphicFramePr>
            <a:graphicFrameLocks noChangeAspect="1"/>
          </p:cNvGraphicFramePr>
          <p:nvPr/>
        </p:nvGraphicFramePr>
        <p:xfrm>
          <a:off x="1647825" y="5348288"/>
          <a:ext cx="460533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74800" imgH="203200" progId="Equation.3">
                  <p:embed/>
                </p:oleObj>
              </mc:Choice>
              <mc:Fallback>
                <p:oleObj name="Equation" r:id="rId7" imgW="1574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5348288"/>
                        <a:ext cx="460533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6931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74888"/>
            <a:ext cx="244792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81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5042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81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</a:rPr>
              <a:t>Covariance (Numeric Data)</a:t>
            </a:r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438" y="3581400"/>
            <a:ext cx="8839200" cy="304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Covariance is similar to correlation</a:t>
            </a:r>
          </a:p>
          <a:p>
            <a:pPr>
              <a:lnSpc>
                <a:spcPct val="110000"/>
              </a:lnSpc>
            </a:pPr>
            <a:endParaRPr lang="en-US" altLang="en-US" sz="18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18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18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180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where n is the number of tuples,      and      are the respective mean or </a:t>
            </a:r>
            <a:r>
              <a:rPr lang="en-US" altLang="en-US" sz="2000" b="1" dirty="0">
                <a:solidFill>
                  <a:schemeClr val="bg1"/>
                </a:solidFill>
              </a:rPr>
              <a:t>expected values</a:t>
            </a:r>
            <a:r>
              <a:rPr lang="en-US" altLang="en-US" sz="2000" dirty="0">
                <a:solidFill>
                  <a:schemeClr val="bg1"/>
                </a:solidFill>
              </a:rPr>
              <a:t> of A and B, </a:t>
            </a:r>
            <a:r>
              <a:rPr lang="el-GR" altLang="en-US" sz="2000" dirty="0">
                <a:solidFill>
                  <a:schemeClr val="bg1"/>
                </a:solidFill>
              </a:rPr>
              <a:t>σ</a:t>
            </a:r>
            <a:r>
              <a:rPr lang="en-US" altLang="en-US" sz="2000" baseline="-25000" dirty="0">
                <a:solidFill>
                  <a:schemeClr val="bg1"/>
                </a:solidFill>
              </a:rPr>
              <a:t>A </a:t>
            </a:r>
            <a:r>
              <a:rPr lang="en-US" altLang="en-US" sz="2000" dirty="0">
                <a:solidFill>
                  <a:schemeClr val="bg1"/>
                </a:solidFill>
              </a:rPr>
              <a:t>and </a:t>
            </a:r>
            <a:r>
              <a:rPr lang="el-GR" altLang="en-US" sz="2000" dirty="0">
                <a:solidFill>
                  <a:schemeClr val="bg1"/>
                </a:solidFill>
              </a:rPr>
              <a:t>σ</a:t>
            </a:r>
            <a:r>
              <a:rPr lang="en-US" altLang="en-US" sz="2000" baseline="-25000" dirty="0">
                <a:solidFill>
                  <a:schemeClr val="bg1"/>
                </a:solidFill>
              </a:rPr>
              <a:t>B </a:t>
            </a:r>
            <a:r>
              <a:rPr lang="en-US" altLang="en-US" sz="2000" dirty="0">
                <a:solidFill>
                  <a:schemeClr val="bg1"/>
                </a:solidFill>
              </a:rPr>
              <a:t>are the respective standard deviation of A and B.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solidFill>
                  <a:schemeClr val="bg1"/>
                </a:solidFill>
              </a:rPr>
              <a:t>Positive covariance</a:t>
            </a:r>
            <a:r>
              <a:rPr lang="en-US" altLang="en-US" sz="2000" dirty="0">
                <a:solidFill>
                  <a:schemeClr val="bg1"/>
                </a:solidFill>
              </a:rPr>
              <a:t>: If </a:t>
            </a:r>
            <a:r>
              <a:rPr lang="en-US" altLang="en-US" sz="2000" dirty="0" err="1">
                <a:solidFill>
                  <a:schemeClr val="bg1"/>
                </a:solidFill>
              </a:rPr>
              <a:t>Cov</a:t>
            </a:r>
            <a:r>
              <a:rPr lang="en-US" altLang="en-US" sz="2000" baseline="-25000" dirty="0" err="1">
                <a:solidFill>
                  <a:schemeClr val="bg1"/>
                </a:solidFill>
              </a:rPr>
              <a:t>A,B</a:t>
            </a:r>
            <a:r>
              <a:rPr lang="en-US" altLang="en-US" sz="2000" baseline="-25000" dirty="0">
                <a:solidFill>
                  <a:schemeClr val="bg1"/>
                </a:solidFill>
              </a:rPr>
              <a:t> </a:t>
            </a:r>
            <a:r>
              <a:rPr lang="en-US" altLang="en-US" sz="2000" dirty="0">
                <a:solidFill>
                  <a:schemeClr val="bg1"/>
                </a:solidFill>
              </a:rPr>
              <a:t>&gt; 0, then A and B both tend to be larger than their expected values.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solidFill>
                  <a:schemeClr val="bg1"/>
                </a:solidFill>
              </a:rPr>
              <a:t>Negative covariance</a:t>
            </a:r>
            <a:r>
              <a:rPr lang="en-US" altLang="en-US" sz="2000" dirty="0">
                <a:solidFill>
                  <a:schemeClr val="bg1"/>
                </a:solidFill>
              </a:rPr>
              <a:t>: If </a:t>
            </a:r>
            <a:r>
              <a:rPr lang="en-US" altLang="en-US" sz="2000" dirty="0" err="1">
                <a:solidFill>
                  <a:schemeClr val="bg1"/>
                </a:solidFill>
              </a:rPr>
              <a:t>Cov</a:t>
            </a:r>
            <a:r>
              <a:rPr lang="en-US" altLang="en-US" sz="2000" baseline="-25000" dirty="0" err="1">
                <a:solidFill>
                  <a:schemeClr val="bg1"/>
                </a:solidFill>
              </a:rPr>
              <a:t>A,B</a:t>
            </a:r>
            <a:r>
              <a:rPr lang="en-US" altLang="en-US" sz="2000" baseline="-25000" dirty="0">
                <a:solidFill>
                  <a:schemeClr val="bg1"/>
                </a:solidFill>
              </a:rPr>
              <a:t> </a:t>
            </a:r>
            <a:r>
              <a:rPr lang="en-US" altLang="en-US" sz="2000" dirty="0">
                <a:solidFill>
                  <a:schemeClr val="bg1"/>
                </a:solidFill>
              </a:rPr>
              <a:t>&lt; 0 then if A is larger than its expected value, B is likely to be smaller than its expected value.</a:t>
            </a:r>
          </a:p>
          <a:p>
            <a:r>
              <a:rPr lang="en-US" altLang="en-US" sz="2000" b="1" dirty="0">
                <a:solidFill>
                  <a:schemeClr val="bg1"/>
                </a:solidFill>
              </a:rPr>
              <a:t>Independence</a:t>
            </a:r>
            <a:r>
              <a:rPr lang="en-US" altLang="en-US" sz="2000" dirty="0">
                <a:solidFill>
                  <a:schemeClr val="bg1"/>
                </a:solidFill>
              </a:rPr>
              <a:t>: </a:t>
            </a:r>
            <a:r>
              <a:rPr lang="en-US" altLang="en-US" sz="2000" dirty="0" err="1">
                <a:solidFill>
                  <a:schemeClr val="bg1"/>
                </a:solidFill>
              </a:rPr>
              <a:t>Cov</a:t>
            </a:r>
            <a:r>
              <a:rPr lang="en-US" altLang="en-US" sz="2000" baseline="-25000" dirty="0" err="1">
                <a:solidFill>
                  <a:schemeClr val="bg1"/>
                </a:solidFill>
              </a:rPr>
              <a:t>A,B</a:t>
            </a:r>
            <a:r>
              <a:rPr lang="en-US" altLang="en-US" sz="2000" dirty="0">
                <a:solidFill>
                  <a:schemeClr val="bg1"/>
                </a:solidFill>
              </a:rPr>
              <a:t> = 0 but the converse is not true:</a:t>
            </a:r>
          </a:p>
          <a:p>
            <a:pPr lvl="1"/>
            <a:r>
              <a:rPr lang="en-US" altLang="en-US" sz="1800" dirty="0">
                <a:solidFill>
                  <a:schemeClr val="bg1"/>
                </a:solidFill>
              </a:rPr>
              <a:t>Some pairs of random variables may have a covariance of 0 but are not independent. Only under some additional assumptions (e.g., the data follow multivariate normal distributions) does a covariance of 0 imply independence</a:t>
            </a:r>
          </a:p>
        </p:txBody>
      </p:sp>
      <p:sp>
        <p:nvSpPr>
          <p:cNvPr id="119812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097A1CF-5607-45E8-99E9-9DFDA78AC6C2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graphicFrame>
        <p:nvGraphicFramePr>
          <p:cNvPr id="119815" name="Object 13"/>
          <p:cNvGraphicFramePr>
            <a:graphicFrameLocks noChangeAspect="1"/>
          </p:cNvGraphicFramePr>
          <p:nvPr/>
        </p:nvGraphicFramePr>
        <p:xfrm>
          <a:off x="4657725" y="3124200"/>
          <a:ext cx="2555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68" imgH="203024" progId="Equation.3">
                  <p:embed/>
                </p:oleObj>
              </mc:Choice>
              <mc:Fallback>
                <p:oleObj name="Equation" r:id="rId5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3124200"/>
                        <a:ext cx="255588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6" name="Object 14"/>
          <p:cNvGraphicFramePr>
            <a:graphicFrameLocks noChangeAspect="1"/>
          </p:cNvGraphicFramePr>
          <p:nvPr/>
        </p:nvGraphicFramePr>
        <p:xfrm>
          <a:off x="5486400" y="3113088"/>
          <a:ext cx="295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268" imgH="203024" progId="Equation.3">
                  <p:embed/>
                </p:oleObj>
              </mc:Choice>
              <mc:Fallback>
                <p:oleObj name="Equation" r:id="rId7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113088"/>
                        <a:ext cx="295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TextBox 2"/>
          <p:cNvSpPr txBox="1">
            <a:spLocks noChangeArrowheads="1"/>
          </p:cNvSpPr>
          <p:nvPr/>
        </p:nvSpPr>
        <p:spPr bwMode="auto">
          <a:xfrm>
            <a:off x="569913" y="2439988"/>
            <a:ext cx="2746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Correlation coefficient:</a:t>
            </a:r>
          </a:p>
        </p:txBody>
      </p:sp>
    </p:spTree>
    <p:extLst>
      <p:ext uri="{BB962C8B-B14F-4D97-AF65-F5344CB8AC3E}">
        <p14:creationId xmlns:p14="http://schemas.microsoft.com/office/powerpoint/2010/main" val="2979341573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85863"/>
            <a:ext cx="6705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Co-Variance: 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2592388"/>
            <a:ext cx="8534400" cy="396081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It can be simplified in computation as</a:t>
            </a:r>
          </a:p>
          <a:p>
            <a:pPr>
              <a:lnSpc>
                <a:spcPct val="150000"/>
              </a:lnSpc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Suppose two stocks A and B have the following values in one week:  (2, 5), (3, 8), (5, 10), (4, 11), (6, 14). 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Question:  If the stocks are affected by the same industry trends, will their prices rise or fall together?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  <a:ea typeface="+mn-ea"/>
                <a:cs typeface="+mn-cs"/>
              </a:rPr>
              <a:t>E(A) = (2 + 3 + 5 + 4 + 6)</a:t>
            </a:r>
            <a:r>
              <a:rPr lang="en-US" sz="2000" dirty="0">
                <a:solidFill>
                  <a:schemeClr val="bg1"/>
                </a:solidFill>
              </a:rPr>
              <a:t>/ </a:t>
            </a:r>
            <a:r>
              <a:rPr lang="en-US" sz="2000" dirty="0">
                <a:solidFill>
                  <a:schemeClr val="bg1"/>
                </a:solidFill>
                <a:ea typeface="+mn-ea"/>
                <a:cs typeface="+mn-cs"/>
              </a:rPr>
              <a:t>5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ea typeface="+mn-ea"/>
                <a:cs typeface="+mn-cs"/>
              </a:rPr>
              <a:t>=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ea typeface="+mn-ea"/>
                <a:cs typeface="+mn-cs"/>
              </a:rPr>
              <a:t>20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>
                <a:solidFill>
                  <a:schemeClr val="bg1"/>
                </a:solidFill>
                <a:ea typeface="+mn-ea"/>
                <a:cs typeface="+mn-cs"/>
              </a:rPr>
              <a:t>5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ea typeface="+mn-ea"/>
                <a:cs typeface="+mn-cs"/>
              </a:rPr>
              <a:t>= 4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  <a:ea typeface="+mn-ea"/>
                <a:cs typeface="+mn-cs"/>
              </a:rPr>
              <a:t>E(B) = (5 + 8 + 10 + 11 + 14) /5 =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ea typeface="+mn-ea"/>
                <a:cs typeface="+mn-cs"/>
              </a:rPr>
              <a:t>48/5 =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ea typeface="+mn-ea"/>
                <a:cs typeface="+mn-cs"/>
              </a:rPr>
              <a:t>9.6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 err="1">
                <a:solidFill>
                  <a:schemeClr val="bg1"/>
                </a:solidFill>
                <a:ea typeface="+mn-ea"/>
                <a:cs typeface="+mn-cs"/>
              </a:rPr>
              <a:t>Cov</a:t>
            </a:r>
            <a:r>
              <a:rPr lang="en-US" sz="2000" dirty="0">
                <a:solidFill>
                  <a:schemeClr val="bg1"/>
                </a:solidFill>
                <a:ea typeface="+mn-ea"/>
                <a:cs typeface="+mn-cs"/>
              </a:rPr>
              <a:t>(A,B) = (2×5+3×8+5×10+4×11+6×14)/5 − 4 × 9.6 = 4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Thus, A and B rise together since </a:t>
            </a:r>
            <a:r>
              <a:rPr lang="en-US" sz="2000" dirty="0" err="1">
                <a:solidFill>
                  <a:schemeClr val="bg1"/>
                </a:solidFill>
              </a:rPr>
              <a:t>Cov</a:t>
            </a:r>
            <a:r>
              <a:rPr lang="en-US" sz="2000" dirty="0">
                <a:solidFill>
                  <a:schemeClr val="bg1"/>
                </a:solidFill>
              </a:rPr>
              <a:t>(A, B) &gt; 0.</a:t>
            </a:r>
          </a:p>
        </p:txBody>
      </p:sp>
      <p:pic>
        <p:nvPicPr>
          <p:cNvPr id="12186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33600"/>
            <a:ext cx="42672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895038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lgerian" pitchFamily="82" charset="0"/>
              </a:rPr>
              <a:t>Topics to be covered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cleaning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integration and transformation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reduction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Discretization and concept hierarchy generation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97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248400" cy="6858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bg1"/>
                </a:solidFill>
              </a:rPr>
              <a:t>Data Reduction Strategies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2595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>
                <a:solidFill>
                  <a:schemeClr val="bg1"/>
                </a:solidFill>
              </a:rPr>
              <a:t>Data reduction</a:t>
            </a:r>
            <a:r>
              <a:rPr lang="en-US" altLang="en-US" sz="2000" dirty="0">
                <a:solidFill>
                  <a:schemeClr val="bg1"/>
                </a:solidFill>
              </a:rPr>
              <a:t>: Obtain a reduced representation of the data set that is much smaller in volume but yet produces the same (or almost the same) analytical results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Why data reduction? </a:t>
            </a:r>
            <a:r>
              <a:rPr lang="en-US" altLang="en-US" sz="2000" dirty="0">
                <a:solidFill>
                  <a:schemeClr val="bg1"/>
                </a:solidFill>
                <a:cs typeface="Tahoma" pitchFamily="34" charset="0"/>
              </a:rPr>
              <a:t>— </a:t>
            </a:r>
            <a:r>
              <a:rPr lang="en-US" altLang="en-US" sz="2000" dirty="0">
                <a:solidFill>
                  <a:schemeClr val="bg1"/>
                </a:solidFill>
              </a:rPr>
              <a:t>A database/data warehouse may store terabytes of data.  Complex data analysis may take a very long time to run on the complete data set.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Data reduction strategies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Dimensionality reduction, e.g., remove unimportant attributes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Wavelet transforms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Principal Components Analysis (PCA)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Feature subset selection, feature creation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>
                <a:solidFill>
                  <a:schemeClr val="bg1"/>
                </a:solidFill>
              </a:rPr>
              <a:t>Numerosity</a:t>
            </a:r>
            <a:r>
              <a:rPr lang="en-US" altLang="en-US" sz="2000" dirty="0">
                <a:solidFill>
                  <a:schemeClr val="bg1"/>
                </a:solidFill>
              </a:rPr>
              <a:t> reduction (some simply call it: Data Reduction)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Regression and Log-Linear Models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Histograms, clustering, sampling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Data cube aggregation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Data compression</a:t>
            </a:r>
          </a:p>
        </p:txBody>
      </p:sp>
    </p:spTree>
    <p:extLst>
      <p:ext uri="{BB962C8B-B14F-4D97-AF65-F5344CB8AC3E}">
        <p14:creationId xmlns:p14="http://schemas.microsoft.com/office/powerpoint/2010/main" val="3525459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82868CA-D705-4C3B-80EF-018C2DAF80BE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92202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 Dimensionality Reduction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95400"/>
            <a:ext cx="85344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1800" b="1" dirty="0">
                <a:solidFill>
                  <a:schemeClr val="bg1"/>
                </a:solidFill>
              </a:rPr>
              <a:t>Curse of dimensionality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>
                <a:solidFill>
                  <a:schemeClr val="bg1"/>
                </a:solidFill>
              </a:rPr>
              <a:t>When dimensionality increases, data becomes increasingly sparse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>
                <a:solidFill>
                  <a:schemeClr val="bg1"/>
                </a:solidFill>
              </a:rPr>
              <a:t>Density and distance between points, which is critical to clustering, outlier analysis, becomes less meaningful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>
                <a:solidFill>
                  <a:schemeClr val="bg1"/>
                </a:solidFill>
              </a:rPr>
              <a:t>The possible combinations of subspaces will grow exponentially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 b="1" dirty="0">
                <a:solidFill>
                  <a:schemeClr val="bg1"/>
                </a:solidFill>
              </a:rPr>
              <a:t>Dimensionality reduction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>
                <a:solidFill>
                  <a:schemeClr val="bg1"/>
                </a:solidFill>
              </a:rPr>
              <a:t>Avoid the curse of dimensionality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>
                <a:solidFill>
                  <a:schemeClr val="bg1"/>
                </a:solidFill>
              </a:rPr>
              <a:t>Help eliminate irrelevant features and reduce noise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>
                <a:solidFill>
                  <a:schemeClr val="bg1"/>
                </a:solidFill>
              </a:rPr>
              <a:t>Reduce time and space required in data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>
                <a:solidFill>
                  <a:schemeClr val="bg1"/>
                </a:solidFill>
              </a:rPr>
              <a:t>Allow easier visualization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 b="1" dirty="0">
                <a:solidFill>
                  <a:schemeClr val="bg1"/>
                </a:solidFill>
              </a:rPr>
              <a:t>Dimensionality reduction techniques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>
                <a:solidFill>
                  <a:schemeClr val="bg1"/>
                </a:solidFill>
              </a:rPr>
              <a:t>Wavelet transforms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>
                <a:solidFill>
                  <a:schemeClr val="bg1"/>
                </a:solidFill>
              </a:rPr>
              <a:t>Principal Component Analysis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>
                <a:solidFill>
                  <a:schemeClr val="bg1"/>
                </a:solidFill>
              </a:rPr>
              <a:t>Supervised and nonlinear techniques (e.g., feature selection)</a:t>
            </a:r>
          </a:p>
        </p:txBody>
      </p:sp>
    </p:spTree>
    <p:extLst>
      <p:ext uri="{BB962C8B-B14F-4D97-AF65-F5344CB8AC3E}">
        <p14:creationId xmlns:p14="http://schemas.microsoft.com/office/powerpoint/2010/main" val="1420322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E931962-1949-4DFF-8D0A-D487C775EF05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8800" y="304800"/>
            <a:ext cx="8585200" cy="6858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Mapping Data to a New Space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8394700" cy="5029200"/>
          </a:xfrm>
          <a:noFill/>
        </p:spPr>
        <p:txBody>
          <a:bodyPr lIns="90488" tIns="44450" rIns="90488" bIns="44450"/>
          <a:lstStyle/>
          <a:p>
            <a:pPr marL="285750" indent="-285750" algn="just" eaLnBrk="1" hangingPunct="1">
              <a:lnSpc>
                <a:spcPct val="95000"/>
              </a:lnSpc>
              <a:tabLst>
                <a:tab pos="1198563" algn="l"/>
              </a:tabLst>
            </a:pPr>
            <a:endParaRPr lang="en-US" altLang="en-US" b="1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 eaLnBrk="1" hangingPunct="1">
              <a:lnSpc>
                <a:spcPct val="95000"/>
              </a:lnSpc>
              <a:tabLst>
                <a:tab pos="1198563" algn="l"/>
              </a:tabLst>
            </a:pPr>
            <a:endParaRPr lang="en-US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053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itchFamily="34" charset="0"/>
            </a:endParaRPr>
          </a:p>
        </p:txBody>
      </p:sp>
      <p:sp>
        <p:nvSpPr>
          <p:cNvPr id="130054" name="Rectangle 5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400" b="1">
              <a:latin typeface="Arial" pitchFamily="34" charset="0"/>
            </a:endParaRPr>
          </a:p>
        </p:txBody>
      </p:sp>
      <p:pic>
        <p:nvPicPr>
          <p:cNvPr id="13005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3"/>
          <a:stretch>
            <a:fillRect/>
          </a:stretch>
        </p:blipFill>
        <p:spPr bwMode="auto">
          <a:xfrm>
            <a:off x="5791200" y="2362200"/>
            <a:ext cx="3352800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3"/>
          <a:stretch>
            <a:fillRect/>
          </a:stretch>
        </p:blipFill>
        <p:spPr bwMode="auto">
          <a:xfrm>
            <a:off x="0" y="2362200"/>
            <a:ext cx="3427413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" r="6209"/>
          <a:stretch>
            <a:fillRect/>
          </a:stretch>
        </p:blipFill>
        <p:spPr bwMode="auto">
          <a:xfrm>
            <a:off x="3048000" y="2362200"/>
            <a:ext cx="3124200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8" name="Text Box 9"/>
          <p:cNvSpPr txBox="1">
            <a:spLocks noChangeArrowheads="1"/>
          </p:cNvSpPr>
          <p:nvPr/>
        </p:nvSpPr>
        <p:spPr bwMode="auto">
          <a:xfrm>
            <a:off x="685800" y="5410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itchFamily="34" charset="0"/>
              </a:rPr>
              <a:t>Two Sine Waves</a:t>
            </a:r>
          </a:p>
        </p:txBody>
      </p:sp>
      <p:sp>
        <p:nvSpPr>
          <p:cNvPr id="130059" name="Text Box 10"/>
          <p:cNvSpPr txBox="1">
            <a:spLocks noChangeArrowheads="1"/>
          </p:cNvSpPr>
          <p:nvPr/>
        </p:nvSpPr>
        <p:spPr bwMode="auto">
          <a:xfrm>
            <a:off x="3429000" y="54864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itchFamily="34" charset="0"/>
              </a:rPr>
              <a:t>Two Sine Waves + Noise</a:t>
            </a:r>
          </a:p>
        </p:txBody>
      </p:sp>
      <p:sp>
        <p:nvSpPr>
          <p:cNvPr id="130060" name="Text Box 11"/>
          <p:cNvSpPr txBox="1">
            <a:spLocks noChangeArrowheads="1"/>
          </p:cNvSpPr>
          <p:nvPr/>
        </p:nvSpPr>
        <p:spPr bwMode="auto">
          <a:xfrm>
            <a:off x="6324600" y="54864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itchFamily="34" charset="0"/>
              </a:rPr>
              <a:t>Frequency</a:t>
            </a:r>
          </a:p>
        </p:txBody>
      </p:sp>
      <p:sp>
        <p:nvSpPr>
          <p:cNvPr id="130061" name="Rectangle 12"/>
          <p:cNvSpPr>
            <a:spLocks noChangeArrowheads="1"/>
          </p:cNvSpPr>
          <p:nvPr/>
        </p:nvSpPr>
        <p:spPr bwMode="auto">
          <a:xfrm>
            <a:off x="298450" y="1143000"/>
            <a:ext cx="83947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85750" indent="-285750"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tabLst>
                <a:tab pos="1198563" algn="l"/>
              </a:tabLst>
            </a:pPr>
            <a:r>
              <a:rPr lang="en-US" altLang="en-US" b="1" dirty="0">
                <a:solidFill>
                  <a:schemeClr val="bg1"/>
                </a:solidFill>
                <a:cs typeface="Tahoma" pitchFamily="34" charset="0"/>
              </a:rPr>
              <a:t>Fourier transform</a:t>
            </a:r>
          </a:p>
          <a:p>
            <a:pPr marL="285750" indent="-285750"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tabLst>
                <a:tab pos="1198563" algn="l"/>
              </a:tabLst>
            </a:pPr>
            <a:r>
              <a:rPr lang="en-US" altLang="en-US" b="1" dirty="0">
                <a:solidFill>
                  <a:schemeClr val="bg1"/>
                </a:solidFill>
                <a:cs typeface="Tahoma" pitchFamily="34" charset="0"/>
              </a:rPr>
              <a:t>Wavelet transform </a:t>
            </a:r>
          </a:p>
        </p:txBody>
      </p:sp>
    </p:spTree>
    <p:extLst>
      <p:ext uri="{BB962C8B-B14F-4D97-AF65-F5344CB8AC3E}">
        <p14:creationId xmlns:p14="http://schemas.microsoft.com/office/powerpoint/2010/main" val="40494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40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8382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bg1"/>
                </a:solidFill>
              </a:rPr>
              <a:t>Principal Component Analysis (PCA)</a:t>
            </a:r>
          </a:p>
        </p:txBody>
      </p:sp>
      <p:sp>
        <p:nvSpPr>
          <p:cNvPr id="132101" name="Rectangle 41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382000" cy="1600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Find a projection that captures the largest amount of variation in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The original data are projected onto a much smaller space, resulting in dimensionality reduction. We find the eigenvectors of the covariance matrix, and these eigenvectors define the new space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132098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88E43055-CF5F-47E8-BFF7-71901C8B7461}" type="slidenum">
              <a:rPr lang="en-US" altLang="en-US" sz="1200"/>
              <a:pPr algn="l"/>
              <a:t>23</a:t>
            </a:fld>
            <a:endParaRPr lang="en-US" altLang="en-US" sz="1200"/>
          </a:p>
        </p:txBody>
      </p:sp>
      <p:grpSp>
        <p:nvGrpSpPr>
          <p:cNvPr id="132099" name="Group 39"/>
          <p:cNvGrpSpPr>
            <a:grpSpLocks/>
          </p:cNvGrpSpPr>
          <p:nvPr/>
        </p:nvGrpSpPr>
        <p:grpSpPr bwMode="auto">
          <a:xfrm>
            <a:off x="2078038" y="2922588"/>
            <a:ext cx="4343400" cy="3536950"/>
            <a:chOff x="1526" y="1936"/>
            <a:chExt cx="2177" cy="1983"/>
          </a:xfrm>
          <a:solidFill>
            <a:schemeClr val="bg1"/>
          </a:solidFill>
        </p:grpSpPr>
        <p:sp>
          <p:nvSpPr>
            <p:cNvPr id="132102" name="Text Box 13"/>
            <p:cNvSpPr txBox="1">
              <a:spLocks noChangeArrowheads="1"/>
            </p:cNvSpPr>
            <p:nvPr/>
          </p:nvSpPr>
          <p:spPr bwMode="auto">
            <a:xfrm>
              <a:off x="1526" y="1936"/>
              <a:ext cx="219" cy="2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itchFamily="18" charset="0"/>
                </a:rPr>
                <a:t>x</a:t>
              </a:r>
              <a:r>
                <a:rPr lang="en-US" altLang="en-US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2103" name="Line 15"/>
            <p:cNvSpPr>
              <a:spLocks noChangeShapeType="1"/>
            </p:cNvSpPr>
            <p:nvPr/>
          </p:nvSpPr>
          <p:spPr bwMode="auto">
            <a:xfrm flipV="1">
              <a:off x="1820" y="1952"/>
              <a:ext cx="0" cy="165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4" name="Line 16"/>
            <p:cNvSpPr>
              <a:spLocks noChangeShapeType="1"/>
            </p:cNvSpPr>
            <p:nvPr/>
          </p:nvSpPr>
          <p:spPr bwMode="auto">
            <a:xfrm>
              <a:off x="1820" y="3608"/>
              <a:ext cx="171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5" name="Line 17"/>
            <p:cNvSpPr>
              <a:spLocks noChangeShapeType="1"/>
            </p:cNvSpPr>
            <p:nvPr/>
          </p:nvSpPr>
          <p:spPr bwMode="auto">
            <a:xfrm flipV="1">
              <a:off x="1828" y="2717"/>
              <a:ext cx="1632" cy="882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6" name="Oval 18"/>
            <p:cNvSpPr>
              <a:spLocks noChangeArrowheads="1"/>
            </p:cNvSpPr>
            <p:nvPr/>
          </p:nvSpPr>
          <p:spPr bwMode="auto">
            <a:xfrm>
              <a:off x="2164" y="3234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07" name="Oval 19"/>
            <p:cNvSpPr>
              <a:spLocks noChangeArrowheads="1"/>
            </p:cNvSpPr>
            <p:nvPr/>
          </p:nvSpPr>
          <p:spPr bwMode="auto">
            <a:xfrm>
              <a:off x="2340" y="3093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08" name="Oval 20"/>
            <p:cNvSpPr>
              <a:spLocks noChangeArrowheads="1"/>
            </p:cNvSpPr>
            <p:nvPr/>
          </p:nvSpPr>
          <p:spPr bwMode="auto">
            <a:xfrm>
              <a:off x="2044" y="3417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09" name="Oval 21"/>
            <p:cNvSpPr>
              <a:spLocks noChangeArrowheads="1"/>
            </p:cNvSpPr>
            <p:nvPr/>
          </p:nvSpPr>
          <p:spPr bwMode="auto">
            <a:xfrm>
              <a:off x="2428" y="3160"/>
              <a:ext cx="47" cy="4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0" name="Oval 22"/>
            <p:cNvSpPr>
              <a:spLocks noChangeArrowheads="1"/>
            </p:cNvSpPr>
            <p:nvPr/>
          </p:nvSpPr>
          <p:spPr bwMode="auto">
            <a:xfrm>
              <a:off x="2332" y="3226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1" name="Oval 23"/>
            <p:cNvSpPr>
              <a:spLocks noChangeArrowheads="1"/>
            </p:cNvSpPr>
            <p:nvPr/>
          </p:nvSpPr>
          <p:spPr bwMode="auto">
            <a:xfrm>
              <a:off x="2692" y="3218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2" name="Oval 24"/>
            <p:cNvSpPr>
              <a:spLocks noChangeArrowheads="1"/>
            </p:cNvSpPr>
            <p:nvPr/>
          </p:nvSpPr>
          <p:spPr bwMode="auto">
            <a:xfrm>
              <a:off x="2612" y="3426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3" name="Oval 25"/>
            <p:cNvSpPr>
              <a:spLocks noChangeArrowheads="1"/>
            </p:cNvSpPr>
            <p:nvPr/>
          </p:nvSpPr>
          <p:spPr bwMode="auto">
            <a:xfrm>
              <a:off x="2468" y="3359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4" name="Oval 26"/>
            <p:cNvSpPr>
              <a:spLocks noChangeArrowheads="1"/>
            </p:cNvSpPr>
            <p:nvPr/>
          </p:nvSpPr>
          <p:spPr bwMode="auto">
            <a:xfrm>
              <a:off x="2588" y="3018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5" name="Oval 27"/>
            <p:cNvSpPr>
              <a:spLocks noChangeArrowheads="1"/>
            </p:cNvSpPr>
            <p:nvPr/>
          </p:nvSpPr>
          <p:spPr bwMode="auto">
            <a:xfrm>
              <a:off x="2964" y="3093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6" name="Oval 28"/>
            <p:cNvSpPr>
              <a:spLocks noChangeArrowheads="1"/>
            </p:cNvSpPr>
            <p:nvPr/>
          </p:nvSpPr>
          <p:spPr bwMode="auto">
            <a:xfrm>
              <a:off x="3204" y="2768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7" name="Oval 29"/>
            <p:cNvSpPr>
              <a:spLocks noChangeArrowheads="1"/>
            </p:cNvSpPr>
            <p:nvPr/>
          </p:nvSpPr>
          <p:spPr bwMode="auto">
            <a:xfrm>
              <a:off x="2236" y="3442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8" name="Oval 30"/>
            <p:cNvSpPr>
              <a:spLocks noChangeArrowheads="1"/>
            </p:cNvSpPr>
            <p:nvPr/>
          </p:nvSpPr>
          <p:spPr bwMode="auto">
            <a:xfrm>
              <a:off x="2756" y="3001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9" name="Oval 31"/>
            <p:cNvSpPr>
              <a:spLocks noChangeArrowheads="1"/>
            </p:cNvSpPr>
            <p:nvPr/>
          </p:nvSpPr>
          <p:spPr bwMode="auto">
            <a:xfrm>
              <a:off x="2932" y="2818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20" name="Oval 32"/>
            <p:cNvSpPr>
              <a:spLocks noChangeArrowheads="1"/>
            </p:cNvSpPr>
            <p:nvPr/>
          </p:nvSpPr>
          <p:spPr bwMode="auto">
            <a:xfrm>
              <a:off x="2452" y="3026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21" name="Oval 33"/>
            <p:cNvSpPr>
              <a:spLocks noChangeArrowheads="1"/>
            </p:cNvSpPr>
            <p:nvPr/>
          </p:nvSpPr>
          <p:spPr bwMode="auto">
            <a:xfrm>
              <a:off x="2836" y="2902"/>
              <a:ext cx="47" cy="4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22" name="Oval 34"/>
            <p:cNvSpPr>
              <a:spLocks noChangeArrowheads="1"/>
            </p:cNvSpPr>
            <p:nvPr/>
          </p:nvSpPr>
          <p:spPr bwMode="auto">
            <a:xfrm>
              <a:off x="2908" y="3243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23" name="Freeform 35"/>
            <p:cNvSpPr>
              <a:spLocks/>
            </p:cNvSpPr>
            <p:nvPr/>
          </p:nvSpPr>
          <p:spPr bwMode="auto">
            <a:xfrm>
              <a:off x="1928" y="2697"/>
              <a:ext cx="1457" cy="1006"/>
            </a:xfrm>
            <a:custGeom>
              <a:avLst/>
              <a:gdLst>
                <a:gd name="T0" fmla="*/ 4 w 1457"/>
                <a:gd name="T1" fmla="*/ 1041 h 968"/>
                <a:gd name="T2" fmla="*/ 212 w 1457"/>
                <a:gd name="T3" fmla="*/ 507 h 968"/>
                <a:gd name="T4" fmla="*/ 716 w 1457"/>
                <a:gd name="T5" fmla="*/ 173 h 968"/>
                <a:gd name="T6" fmla="*/ 1356 w 1457"/>
                <a:gd name="T7" fmla="*/ 27 h 968"/>
                <a:gd name="T8" fmla="*/ 1324 w 1457"/>
                <a:gd name="T9" fmla="*/ 330 h 968"/>
                <a:gd name="T10" fmla="*/ 940 w 1457"/>
                <a:gd name="T11" fmla="*/ 917 h 968"/>
                <a:gd name="T12" fmla="*/ 188 w 1457"/>
                <a:gd name="T13" fmla="*/ 1241 h 968"/>
                <a:gd name="T14" fmla="*/ 4 w 1457"/>
                <a:gd name="T15" fmla="*/ 1041 h 9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57"/>
                <a:gd name="T25" fmla="*/ 0 h 968"/>
                <a:gd name="T26" fmla="*/ 1457 w 1457"/>
                <a:gd name="T27" fmla="*/ 968 h 9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57" h="968">
                  <a:moveTo>
                    <a:pt x="4" y="796"/>
                  </a:moveTo>
                  <a:cubicBezTo>
                    <a:pt x="8" y="703"/>
                    <a:pt x="93" y="499"/>
                    <a:pt x="212" y="388"/>
                  </a:cubicBezTo>
                  <a:cubicBezTo>
                    <a:pt x="331" y="277"/>
                    <a:pt x="525" y="193"/>
                    <a:pt x="716" y="132"/>
                  </a:cubicBezTo>
                  <a:cubicBezTo>
                    <a:pt x="907" y="71"/>
                    <a:pt x="1255" y="0"/>
                    <a:pt x="1356" y="20"/>
                  </a:cubicBezTo>
                  <a:cubicBezTo>
                    <a:pt x="1457" y="40"/>
                    <a:pt x="1393" y="139"/>
                    <a:pt x="1324" y="252"/>
                  </a:cubicBezTo>
                  <a:cubicBezTo>
                    <a:pt x="1255" y="365"/>
                    <a:pt x="1129" y="584"/>
                    <a:pt x="940" y="700"/>
                  </a:cubicBezTo>
                  <a:cubicBezTo>
                    <a:pt x="751" y="816"/>
                    <a:pt x="344" y="928"/>
                    <a:pt x="188" y="948"/>
                  </a:cubicBezTo>
                  <a:cubicBezTo>
                    <a:pt x="32" y="968"/>
                    <a:pt x="0" y="889"/>
                    <a:pt x="4" y="796"/>
                  </a:cubicBezTo>
                  <a:close/>
                </a:path>
              </a:pathLst>
            </a:custGeom>
            <a:grpFill/>
            <a:ln w="1905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4" name="Oval 36"/>
            <p:cNvSpPr>
              <a:spLocks noChangeArrowheads="1"/>
            </p:cNvSpPr>
            <p:nvPr/>
          </p:nvSpPr>
          <p:spPr bwMode="auto">
            <a:xfrm>
              <a:off x="2124" y="3559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25" name="Text Box 37"/>
            <p:cNvSpPr txBox="1">
              <a:spLocks noChangeArrowheads="1"/>
            </p:cNvSpPr>
            <p:nvPr/>
          </p:nvSpPr>
          <p:spPr bwMode="auto">
            <a:xfrm>
              <a:off x="3484" y="3663"/>
              <a:ext cx="219" cy="2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itchFamily="18" charset="0"/>
                </a:rPr>
                <a:t>x</a:t>
              </a:r>
              <a:r>
                <a:rPr lang="en-US" altLang="en-US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2126" name="Text Box 38"/>
            <p:cNvSpPr txBox="1">
              <a:spLocks noChangeArrowheads="1"/>
            </p:cNvSpPr>
            <p:nvPr/>
          </p:nvSpPr>
          <p:spPr bwMode="auto">
            <a:xfrm>
              <a:off x="3524" y="2511"/>
              <a:ext cx="160" cy="2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itchFamily="18" charset="0"/>
                </a:rPr>
                <a:t>e</a:t>
              </a:r>
              <a:endParaRPr lang="en-US" altLang="en-US" sz="2400" baseline="-250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620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Attribute Subset Selection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Another way to reduce dimensionality of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Redundant attributes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bg1"/>
                </a:solidFill>
              </a:rPr>
              <a:t>Duplicate much or all of the information contained in one or more other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bg1"/>
                </a:solidFill>
              </a:rPr>
              <a:t>E.g., purchase price of a product and the amount of sales tax paid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Irrelevant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bg1"/>
                </a:solidFill>
              </a:rPr>
              <a:t>Contain no information that is useful for the data mining task at hand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bg1"/>
                </a:solidFill>
              </a:rPr>
              <a:t>E.g., students' ID is often irrelevant to the task of predicting students' GPA</a:t>
            </a:r>
          </a:p>
        </p:txBody>
      </p:sp>
      <p:sp>
        <p:nvSpPr>
          <p:cNvPr id="134146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AA2B7594-4725-4EF0-BEA9-5D60EE455EEF}" type="slidenum">
              <a:rPr lang="en-US" altLang="en-US" sz="1200"/>
              <a:pPr algn="l"/>
              <a:t>24</a:t>
            </a:fld>
            <a:endParaRPr lang="en-US" altLang="en-US" sz="1200"/>
          </a:p>
        </p:txBody>
      </p:sp>
      <p:sp>
        <p:nvSpPr>
          <p:cNvPr id="134149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itchFamily="34" charset="0"/>
            </a:endParaRPr>
          </a:p>
        </p:txBody>
      </p:sp>
      <p:sp>
        <p:nvSpPr>
          <p:cNvPr id="134150" name="Rectangle 5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400" b="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342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bg1"/>
                </a:solidFill>
              </a:rPr>
              <a:t>Heuristic Search in Attribute Selection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51816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bg1"/>
                </a:solidFill>
              </a:rPr>
              <a:t>There are </a:t>
            </a:r>
            <a:r>
              <a:rPr lang="en-US" altLang="en-US" sz="2400" i="1" dirty="0">
                <a:solidFill>
                  <a:schemeClr val="bg1"/>
                </a:solidFill>
              </a:rPr>
              <a:t>2</a:t>
            </a:r>
            <a:r>
              <a:rPr lang="en-US" altLang="en-US" sz="2400" i="1" baseline="30000" dirty="0">
                <a:solidFill>
                  <a:schemeClr val="bg1"/>
                </a:solidFill>
              </a:rPr>
              <a:t>d</a:t>
            </a:r>
            <a:r>
              <a:rPr lang="en-US" altLang="en-US" sz="2400" dirty="0">
                <a:solidFill>
                  <a:schemeClr val="bg1"/>
                </a:solidFill>
              </a:rPr>
              <a:t> possible attribute combinations of </a:t>
            </a:r>
            <a:r>
              <a:rPr lang="en-US" altLang="en-US" sz="2400" i="1" dirty="0">
                <a:solidFill>
                  <a:schemeClr val="bg1"/>
                </a:solidFill>
              </a:rPr>
              <a:t>d</a:t>
            </a:r>
            <a:r>
              <a:rPr lang="en-US" altLang="en-US" sz="2400" dirty="0">
                <a:solidFill>
                  <a:schemeClr val="bg1"/>
                </a:solidFill>
              </a:rPr>
              <a:t>  attributes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</a:rPr>
              <a:t>Typical heuristic attribute selection methods:</a:t>
            </a: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</a:rPr>
              <a:t>Best single attribute under the attribute independence assumption: choose by significance tests</a:t>
            </a: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</a:rPr>
              <a:t>Best step-wise feature selection:</a:t>
            </a:r>
          </a:p>
          <a:p>
            <a:pPr lvl="2" eaLnBrk="1" hangingPunct="1"/>
            <a:r>
              <a:rPr lang="en-US" altLang="en-US" dirty="0">
                <a:solidFill>
                  <a:schemeClr val="bg1"/>
                </a:solidFill>
              </a:rPr>
              <a:t>The best single-attribute is picked first</a:t>
            </a:r>
          </a:p>
          <a:p>
            <a:pPr lvl="2" eaLnBrk="1" hangingPunct="1"/>
            <a:r>
              <a:rPr lang="en-US" altLang="en-US" dirty="0">
                <a:solidFill>
                  <a:schemeClr val="bg1"/>
                </a:solidFill>
              </a:rPr>
              <a:t>Then next best attribute condition to the first, ...</a:t>
            </a: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</a:rPr>
              <a:t>Step-wise attribute elimination:</a:t>
            </a:r>
          </a:p>
          <a:p>
            <a:pPr lvl="2" eaLnBrk="1" hangingPunct="1"/>
            <a:r>
              <a:rPr lang="en-US" altLang="en-US" dirty="0">
                <a:solidFill>
                  <a:schemeClr val="bg1"/>
                </a:solidFill>
              </a:rPr>
              <a:t>Repeatedly eliminate the worst attribute</a:t>
            </a: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</a:rPr>
              <a:t>Best combined attribute selection and elimination</a:t>
            </a: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</a:rPr>
              <a:t>Optimal branch and bound:</a:t>
            </a:r>
          </a:p>
          <a:p>
            <a:pPr lvl="2" eaLnBrk="1" hangingPunct="1"/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Use attribute elimination and backtracking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36194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0120123E-E080-436B-A604-D4707453D3BB}" type="slidenum">
              <a:rPr lang="en-US" altLang="en-US" sz="1200"/>
              <a:pPr algn="l"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17486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061"/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95A06A63-CD07-49B1-82E6-F4CC069A7638}" type="slidenum">
              <a:rPr lang="en-US" altLang="en-US" sz="1200"/>
              <a:pPr algn="r" eaLnBrk="1" hangingPunct="1"/>
              <a:t>26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Attribute Creation (Feature Generation)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solidFill>
                  <a:schemeClr val="bg1"/>
                </a:solidFill>
              </a:rPr>
              <a:t>Create new attributes (features) that can capture the important information in a data set more effectively than the original ones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</a:rPr>
              <a:t>Three general methodologies</a:t>
            </a: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</a:rPr>
              <a:t>Attribute extraction</a:t>
            </a:r>
          </a:p>
          <a:p>
            <a:pPr lvl="2" eaLnBrk="1" hangingPunct="1"/>
            <a:r>
              <a:rPr lang="en-US" altLang="en-US" dirty="0">
                <a:solidFill>
                  <a:schemeClr val="bg1"/>
                </a:solidFill>
              </a:rPr>
              <a:t> Domain-specific</a:t>
            </a: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</a:rPr>
              <a:t>Mapping data to new space (see: data reduction)</a:t>
            </a:r>
          </a:p>
          <a:p>
            <a:pPr lvl="2" eaLnBrk="1" hangingPunct="1"/>
            <a:r>
              <a:rPr lang="en-US" altLang="en-US" dirty="0">
                <a:solidFill>
                  <a:schemeClr val="bg1"/>
                </a:solidFill>
              </a:rPr>
              <a:t>E.g., Fourier transformation, wavelet transformation, manifold approaches (not covered)</a:t>
            </a: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</a:rPr>
              <a:t>Attribute construction </a:t>
            </a:r>
          </a:p>
          <a:p>
            <a:pPr lvl="2" eaLnBrk="1" hangingPunct="1"/>
            <a:r>
              <a:rPr lang="en-US" altLang="en-US" dirty="0">
                <a:solidFill>
                  <a:schemeClr val="bg1"/>
                </a:solidFill>
              </a:rPr>
              <a:t>Combining features (see: discriminative frequent patterns in Chapter 7)</a:t>
            </a:r>
          </a:p>
          <a:p>
            <a:pPr lvl="2" eaLnBrk="1" hangingPunct="1"/>
            <a:r>
              <a:rPr lang="en-US" altLang="en-US" dirty="0">
                <a:solidFill>
                  <a:schemeClr val="bg1"/>
                </a:solidFill>
              </a:rPr>
              <a:t>Data discretization</a:t>
            </a:r>
          </a:p>
        </p:txBody>
      </p:sp>
    </p:spTree>
    <p:extLst>
      <p:ext uri="{BB962C8B-B14F-4D97-AF65-F5344CB8AC3E}">
        <p14:creationId xmlns:p14="http://schemas.microsoft.com/office/powerpoint/2010/main" val="3654924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991600" cy="9906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bg1"/>
                </a:solidFill>
              </a:rPr>
              <a:t>Data Reduction 2: </a:t>
            </a:r>
            <a:r>
              <a:rPr lang="en-US" altLang="en-US" sz="4000" dirty="0" err="1">
                <a:solidFill>
                  <a:schemeClr val="bg1"/>
                </a:solidFill>
              </a:rPr>
              <a:t>Numerosity</a:t>
            </a:r>
            <a:r>
              <a:rPr lang="en-US" altLang="en-US" sz="4000" dirty="0">
                <a:solidFill>
                  <a:schemeClr val="bg1"/>
                </a:solidFill>
              </a:rPr>
              <a:t> Reduction</a:t>
            </a:r>
          </a:p>
        </p:txBody>
      </p:sp>
      <p:sp>
        <p:nvSpPr>
          <p:cNvPr id="1402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bg1"/>
                </a:solidFill>
              </a:rPr>
              <a:t>Reduce data volume by choosing alternative, </a:t>
            </a:r>
            <a:r>
              <a:rPr lang="en-US" altLang="en-US" sz="2400" i="1" dirty="0">
                <a:solidFill>
                  <a:schemeClr val="bg1"/>
                </a:solidFill>
              </a:rPr>
              <a:t>smaller forms</a:t>
            </a:r>
            <a:r>
              <a:rPr lang="en-US" altLang="en-US" sz="2400" dirty="0">
                <a:solidFill>
                  <a:schemeClr val="bg1"/>
                </a:solidFill>
              </a:rPr>
              <a:t> of data representation</a:t>
            </a:r>
          </a:p>
          <a:p>
            <a:pPr eaLnBrk="1" hangingPunct="1"/>
            <a:r>
              <a:rPr lang="en-US" altLang="en-US" sz="2400" b="1" dirty="0">
                <a:solidFill>
                  <a:schemeClr val="bg1"/>
                </a:solidFill>
              </a:rPr>
              <a:t>Parametric methods</a:t>
            </a:r>
            <a:r>
              <a:rPr lang="en-US" altLang="en-US" sz="2400" dirty="0">
                <a:solidFill>
                  <a:schemeClr val="bg1"/>
                </a:solidFill>
              </a:rPr>
              <a:t> (e.g., regression)</a:t>
            </a: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</a:rPr>
              <a:t>Assume the data fits some model, estimate model parameters, store only the parameters, and discard the data (except possible outliers)</a:t>
            </a:r>
            <a:endParaRPr lang="en-US" altLang="en-US" dirty="0">
              <a:solidFill>
                <a:schemeClr val="bg1"/>
              </a:solidFill>
              <a:sym typeface="Symbol" pitchFamily="18" charset="2"/>
            </a:endParaRP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</a:rPr>
              <a:t>Ex.: Log-linear models—obtain value at a point in </a:t>
            </a:r>
            <a:r>
              <a:rPr lang="en-US" altLang="en-US" i="1" dirty="0">
                <a:solidFill>
                  <a:schemeClr val="bg1"/>
                </a:solidFill>
              </a:rPr>
              <a:t>m</a:t>
            </a:r>
            <a:r>
              <a:rPr lang="en-US" altLang="en-US" dirty="0">
                <a:solidFill>
                  <a:schemeClr val="bg1"/>
                </a:solidFill>
              </a:rPr>
              <a:t>-D space as the product on appropriate marginal subspaces </a:t>
            </a:r>
          </a:p>
          <a:p>
            <a:pPr eaLnBrk="1" hangingPunct="1"/>
            <a:r>
              <a:rPr lang="en-US" altLang="en-US" sz="2400" b="1" dirty="0">
                <a:solidFill>
                  <a:schemeClr val="bg1"/>
                </a:solidFill>
              </a:rPr>
              <a:t>Non-parametric</a:t>
            </a:r>
            <a:r>
              <a:rPr lang="en-US" altLang="en-US" sz="2400" dirty="0">
                <a:solidFill>
                  <a:schemeClr val="bg1"/>
                </a:solidFill>
              </a:rPr>
              <a:t> methods</a:t>
            </a:r>
            <a:r>
              <a:rPr lang="en-US" altLang="en-US" sz="2400" dirty="0">
                <a:solidFill>
                  <a:schemeClr val="bg1"/>
                </a:solidFill>
                <a:sym typeface="Symbol" pitchFamily="18" charset="2"/>
              </a:rPr>
              <a:t> </a:t>
            </a: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Do not assume models</a:t>
            </a: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Major families: histograms, clustering, sampling, … </a:t>
            </a:r>
          </a:p>
        </p:txBody>
      </p:sp>
      <p:sp>
        <p:nvSpPr>
          <p:cNvPr id="140290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DA52EEAA-1A69-480E-BEA2-C9FD197192C7}" type="slidenum">
              <a:rPr lang="en-US" altLang="en-US" sz="1200"/>
              <a:pPr algn="l"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34932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bg1"/>
                </a:solidFill>
              </a:rPr>
              <a:t>Parametric Data Reduction: Regression and Log-Linear Models</a:t>
            </a:r>
          </a:p>
        </p:txBody>
      </p:sp>
      <p:sp>
        <p:nvSpPr>
          <p:cNvPr id="142340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373188"/>
            <a:ext cx="8229600" cy="5084762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solidFill>
                  <a:schemeClr val="bg1"/>
                </a:solidFill>
              </a:rPr>
              <a:t>Linear regression</a:t>
            </a:r>
            <a:endParaRPr lang="en-US" altLang="en-US" sz="2400" dirty="0">
              <a:solidFill>
                <a:schemeClr val="bg1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</a:rPr>
              <a:t>Data modeled to fit a straight line</a:t>
            </a: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</a:rPr>
              <a:t>Often uses the least-square method to fit the line</a:t>
            </a:r>
          </a:p>
          <a:p>
            <a:pPr eaLnBrk="1" hangingPunct="1"/>
            <a:r>
              <a:rPr lang="en-US" altLang="en-US" sz="2400" b="1" dirty="0">
                <a:solidFill>
                  <a:schemeClr val="bg1"/>
                </a:solidFill>
                <a:sym typeface="Symbol" pitchFamily="18" charset="2"/>
              </a:rPr>
              <a:t>Multiple regression</a:t>
            </a:r>
            <a:endParaRPr lang="en-US" altLang="en-US" sz="2400" dirty="0">
              <a:solidFill>
                <a:schemeClr val="bg1"/>
              </a:solidFill>
              <a:sym typeface="Symbol" pitchFamily="18" charset="2"/>
            </a:endParaRP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Allows a response variable Y to be modeled as a linear function of multidimensional feature vector</a:t>
            </a:r>
          </a:p>
          <a:p>
            <a:pPr eaLnBrk="1" hangingPunct="1"/>
            <a:r>
              <a:rPr lang="en-US" altLang="en-US" sz="2400" b="1" dirty="0">
                <a:solidFill>
                  <a:schemeClr val="bg1"/>
                </a:solidFill>
                <a:sym typeface="Symbol" pitchFamily="18" charset="2"/>
              </a:rPr>
              <a:t>Log-linear model</a:t>
            </a:r>
            <a:endParaRPr lang="en-US" altLang="en-US" sz="2400" dirty="0">
              <a:solidFill>
                <a:schemeClr val="bg1"/>
              </a:solidFill>
              <a:sym typeface="Symbol" pitchFamily="18" charset="2"/>
            </a:endParaRP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Approximates discrete multidimensional probability distributions</a:t>
            </a:r>
          </a:p>
        </p:txBody>
      </p:sp>
      <p:sp>
        <p:nvSpPr>
          <p:cNvPr id="142338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C25CFD79-868E-4206-A92E-CFB10CB5AB04}" type="slidenum">
              <a:rPr lang="en-US" altLang="en-US" sz="1200"/>
              <a:pPr algn="l"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41531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6248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Regression Analysis</a:t>
            </a:r>
          </a:p>
        </p:txBody>
      </p:sp>
      <p:sp>
        <p:nvSpPr>
          <p:cNvPr id="144388" name="Rectangle 28"/>
          <p:cNvSpPr>
            <a:spLocks noGrp="1" noChangeArrowheads="1"/>
          </p:cNvSpPr>
          <p:nvPr>
            <p:ph sz="half" idx="1"/>
          </p:nvPr>
        </p:nvSpPr>
        <p:spPr>
          <a:xfrm>
            <a:off x="304800" y="1295400"/>
            <a:ext cx="5410200" cy="5181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Regression analysis:</a:t>
            </a:r>
            <a:r>
              <a:rPr lang="en-US" altLang="en-US" sz="2000" b="1" dirty="0">
                <a:solidFill>
                  <a:schemeClr val="bg1"/>
                </a:solidFill>
              </a:rPr>
              <a:t> </a:t>
            </a:r>
            <a:r>
              <a:rPr lang="en-US" altLang="en-US" sz="2000" dirty="0">
                <a:solidFill>
                  <a:schemeClr val="bg1"/>
                </a:solidFill>
              </a:rPr>
              <a:t>A collective name for techniques for the modeling and analysis of numerical data consisting of values of a </a:t>
            </a:r>
            <a:r>
              <a:rPr lang="en-US" altLang="en-US" sz="2000" b="1" i="1" dirty="0">
                <a:solidFill>
                  <a:schemeClr val="bg1"/>
                </a:solidFill>
              </a:rPr>
              <a:t>dependent variable</a:t>
            </a:r>
            <a:r>
              <a:rPr lang="en-US" altLang="en-US" sz="2000" b="1" dirty="0">
                <a:solidFill>
                  <a:schemeClr val="bg1"/>
                </a:solidFill>
              </a:rPr>
              <a:t> </a:t>
            </a:r>
            <a:r>
              <a:rPr lang="en-US" altLang="en-US" sz="2000" dirty="0">
                <a:solidFill>
                  <a:schemeClr val="bg1"/>
                </a:solidFill>
              </a:rPr>
              <a:t>(also called </a:t>
            </a:r>
            <a:r>
              <a:rPr lang="en-US" altLang="en-US" sz="2000" b="1" i="1" dirty="0">
                <a:solidFill>
                  <a:schemeClr val="bg1"/>
                </a:solidFill>
              </a:rPr>
              <a:t>response variable</a:t>
            </a:r>
            <a:r>
              <a:rPr lang="en-US" altLang="en-US" sz="2000" b="1" dirty="0">
                <a:solidFill>
                  <a:schemeClr val="bg1"/>
                </a:solidFill>
              </a:rPr>
              <a:t> </a:t>
            </a:r>
            <a:r>
              <a:rPr lang="en-US" altLang="en-US" sz="2000" dirty="0">
                <a:solidFill>
                  <a:schemeClr val="bg1"/>
                </a:solidFill>
              </a:rPr>
              <a:t>or </a:t>
            </a:r>
            <a:r>
              <a:rPr lang="en-US" altLang="en-US" sz="2000" i="1" dirty="0">
                <a:solidFill>
                  <a:schemeClr val="bg1"/>
                </a:solidFill>
              </a:rPr>
              <a:t>measurement</a:t>
            </a:r>
            <a:r>
              <a:rPr lang="en-US" altLang="en-US" sz="2000" dirty="0">
                <a:solidFill>
                  <a:schemeClr val="bg1"/>
                </a:solidFill>
              </a:rPr>
              <a:t>) and of one or more </a:t>
            </a:r>
            <a:r>
              <a:rPr lang="en-US" altLang="en-US" sz="2000" i="1" dirty="0">
                <a:solidFill>
                  <a:schemeClr val="bg1"/>
                </a:solidFill>
              </a:rPr>
              <a:t>independent variables</a:t>
            </a:r>
            <a:r>
              <a:rPr lang="en-US" altLang="en-US" sz="2000" dirty="0">
                <a:solidFill>
                  <a:schemeClr val="bg1"/>
                </a:solidFill>
              </a:rPr>
              <a:t> (aka. </a:t>
            </a:r>
            <a:r>
              <a:rPr lang="en-US" altLang="en-US" sz="2000" b="1" i="1" dirty="0">
                <a:solidFill>
                  <a:schemeClr val="bg1"/>
                </a:solidFill>
              </a:rPr>
              <a:t>explanatory variables</a:t>
            </a:r>
            <a:r>
              <a:rPr lang="en-US" altLang="en-US" sz="2000" b="1" dirty="0">
                <a:solidFill>
                  <a:schemeClr val="bg1"/>
                </a:solidFill>
              </a:rPr>
              <a:t> </a:t>
            </a:r>
            <a:r>
              <a:rPr lang="en-US" altLang="en-US" sz="2000" dirty="0">
                <a:solidFill>
                  <a:schemeClr val="bg1"/>
                </a:solidFill>
              </a:rPr>
              <a:t>or </a:t>
            </a:r>
            <a:r>
              <a:rPr lang="en-US" altLang="en-US" sz="2000" b="1" i="1" dirty="0">
                <a:solidFill>
                  <a:schemeClr val="bg1"/>
                </a:solidFill>
              </a:rPr>
              <a:t>predictors</a:t>
            </a:r>
            <a:r>
              <a:rPr lang="en-US" altLang="en-US" sz="2000" dirty="0">
                <a:solidFill>
                  <a:schemeClr val="bg1"/>
                </a:solidFill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The parameters are estimated so as to give a "</a:t>
            </a:r>
            <a:r>
              <a:rPr lang="en-US" altLang="en-US" sz="2000" b="1" dirty="0">
                <a:solidFill>
                  <a:schemeClr val="bg1"/>
                </a:solidFill>
              </a:rPr>
              <a:t>best fit</a:t>
            </a:r>
            <a:r>
              <a:rPr lang="en-US" altLang="en-US" sz="2000" dirty="0">
                <a:solidFill>
                  <a:schemeClr val="bg1"/>
                </a:solidFill>
              </a:rPr>
              <a:t>" of the data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Most commonly the best fit is evaluated by using the </a:t>
            </a:r>
            <a:r>
              <a:rPr lang="en-US" altLang="en-US" sz="2000" b="1" i="1" dirty="0">
                <a:solidFill>
                  <a:schemeClr val="bg1"/>
                </a:solidFill>
              </a:rPr>
              <a:t>least squares method</a:t>
            </a:r>
            <a:r>
              <a:rPr lang="en-US" altLang="en-US" sz="2000" dirty="0">
                <a:solidFill>
                  <a:schemeClr val="bg1"/>
                </a:solidFill>
              </a:rPr>
              <a:t>, but other criteria have also been used</a:t>
            </a:r>
          </a:p>
        </p:txBody>
      </p:sp>
      <p:sp>
        <p:nvSpPr>
          <p:cNvPr id="144389" name="Rectangle 31"/>
          <p:cNvSpPr>
            <a:spLocks noGrp="1" noChangeArrowheads="1"/>
          </p:cNvSpPr>
          <p:nvPr>
            <p:ph sz="half" idx="2"/>
          </p:nvPr>
        </p:nvSpPr>
        <p:spPr>
          <a:xfrm>
            <a:off x="5486400" y="3886200"/>
            <a:ext cx="3810000" cy="2286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Used for prediction (including forecasting of time-series data), inference, hypothesis testing, and modeling of causal relationships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144386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6EEFDAD-E6E0-46A9-BCFA-F695E32B2155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44390" name="Text Box 20"/>
          <p:cNvSpPr txBox="1">
            <a:spLocks noChangeArrowheads="1"/>
          </p:cNvSpPr>
          <p:nvPr/>
        </p:nvSpPr>
        <p:spPr bwMode="auto">
          <a:xfrm>
            <a:off x="5791200" y="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>
                <a:latin typeface="Times New Roman" pitchFamily="18" charset="0"/>
              </a:rPr>
              <a:t>y</a:t>
            </a:r>
          </a:p>
        </p:txBody>
      </p:sp>
      <p:grpSp>
        <p:nvGrpSpPr>
          <p:cNvPr id="144391" name="Group 30"/>
          <p:cNvGrpSpPr>
            <a:grpSpLocks/>
          </p:cNvGrpSpPr>
          <p:nvPr/>
        </p:nvGrpSpPr>
        <p:grpSpPr bwMode="auto">
          <a:xfrm>
            <a:off x="5486400" y="254000"/>
            <a:ext cx="3363913" cy="3175000"/>
            <a:chOff x="3456" y="64"/>
            <a:chExt cx="2119" cy="2000"/>
          </a:xfrm>
          <a:solidFill>
            <a:schemeClr val="bg1"/>
          </a:solidFill>
        </p:grpSpPr>
        <p:sp>
          <p:nvSpPr>
            <p:cNvPr id="144392" name="Line 3"/>
            <p:cNvSpPr>
              <a:spLocks noChangeShapeType="1"/>
            </p:cNvSpPr>
            <p:nvPr/>
          </p:nvSpPr>
          <p:spPr bwMode="auto">
            <a:xfrm flipV="1">
              <a:off x="3456" y="1776"/>
              <a:ext cx="2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93" name="Line 4"/>
            <p:cNvSpPr>
              <a:spLocks noChangeShapeType="1"/>
            </p:cNvSpPr>
            <p:nvPr/>
          </p:nvSpPr>
          <p:spPr bwMode="auto">
            <a:xfrm flipV="1">
              <a:off x="3648" y="64"/>
              <a:ext cx="1" cy="2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94" name="Oval 5"/>
            <p:cNvSpPr>
              <a:spLocks noChangeArrowheads="1"/>
            </p:cNvSpPr>
            <p:nvPr/>
          </p:nvSpPr>
          <p:spPr bwMode="auto">
            <a:xfrm flipV="1">
              <a:off x="4522" y="1116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395" name="Oval 6"/>
            <p:cNvSpPr>
              <a:spLocks noChangeArrowheads="1"/>
            </p:cNvSpPr>
            <p:nvPr/>
          </p:nvSpPr>
          <p:spPr bwMode="auto">
            <a:xfrm flipV="1">
              <a:off x="4259" y="1182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396" name="Oval 7"/>
            <p:cNvSpPr>
              <a:spLocks noChangeArrowheads="1"/>
            </p:cNvSpPr>
            <p:nvPr/>
          </p:nvSpPr>
          <p:spPr bwMode="auto">
            <a:xfrm flipV="1">
              <a:off x="4149" y="600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397" name="Oval 8"/>
            <p:cNvSpPr>
              <a:spLocks noChangeArrowheads="1"/>
            </p:cNvSpPr>
            <p:nvPr/>
          </p:nvSpPr>
          <p:spPr bwMode="auto">
            <a:xfrm flipV="1">
              <a:off x="4039" y="1477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398" name="Oval 9"/>
            <p:cNvSpPr>
              <a:spLocks noChangeArrowheads="1"/>
            </p:cNvSpPr>
            <p:nvPr/>
          </p:nvSpPr>
          <p:spPr bwMode="auto">
            <a:xfrm flipV="1">
              <a:off x="4588" y="894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399" name="Oval 10"/>
            <p:cNvSpPr>
              <a:spLocks noChangeArrowheads="1"/>
            </p:cNvSpPr>
            <p:nvPr/>
          </p:nvSpPr>
          <p:spPr bwMode="auto">
            <a:xfrm flipV="1">
              <a:off x="4715" y="722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400" name="Oval 11"/>
            <p:cNvSpPr>
              <a:spLocks noChangeArrowheads="1"/>
            </p:cNvSpPr>
            <p:nvPr/>
          </p:nvSpPr>
          <p:spPr bwMode="auto">
            <a:xfrm flipV="1">
              <a:off x="3813" y="1538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401" name="Oval 12"/>
            <p:cNvSpPr>
              <a:spLocks noChangeArrowheads="1"/>
            </p:cNvSpPr>
            <p:nvPr/>
          </p:nvSpPr>
          <p:spPr bwMode="auto">
            <a:xfrm flipV="1">
              <a:off x="4917" y="719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402" name="Oval 13"/>
            <p:cNvSpPr>
              <a:spLocks noChangeArrowheads="1"/>
            </p:cNvSpPr>
            <p:nvPr/>
          </p:nvSpPr>
          <p:spPr bwMode="auto">
            <a:xfrm flipV="1">
              <a:off x="4930" y="568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403" name="Oval 14"/>
            <p:cNvSpPr>
              <a:spLocks noChangeArrowheads="1"/>
            </p:cNvSpPr>
            <p:nvPr/>
          </p:nvSpPr>
          <p:spPr bwMode="auto">
            <a:xfrm flipV="1">
              <a:off x="5191" y="551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404" name="Oval 15"/>
            <p:cNvSpPr>
              <a:spLocks noChangeArrowheads="1"/>
            </p:cNvSpPr>
            <p:nvPr/>
          </p:nvSpPr>
          <p:spPr bwMode="auto">
            <a:xfrm flipV="1">
              <a:off x="3785" y="1706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405" name="Oval 16"/>
            <p:cNvSpPr>
              <a:spLocks noChangeArrowheads="1"/>
            </p:cNvSpPr>
            <p:nvPr/>
          </p:nvSpPr>
          <p:spPr bwMode="auto">
            <a:xfrm flipV="1">
              <a:off x="5178" y="393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406" name="Oval 17"/>
            <p:cNvSpPr>
              <a:spLocks noChangeArrowheads="1"/>
            </p:cNvSpPr>
            <p:nvPr/>
          </p:nvSpPr>
          <p:spPr bwMode="auto">
            <a:xfrm flipV="1">
              <a:off x="5386" y="314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407" name="Line 18"/>
            <p:cNvSpPr>
              <a:spLocks noChangeShapeType="1"/>
            </p:cNvSpPr>
            <p:nvPr/>
          </p:nvSpPr>
          <p:spPr bwMode="auto">
            <a:xfrm flipV="1">
              <a:off x="3638" y="259"/>
              <a:ext cx="1831" cy="143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08" name="Text Box 19"/>
            <p:cNvSpPr txBox="1">
              <a:spLocks noChangeArrowheads="1"/>
            </p:cNvSpPr>
            <p:nvPr/>
          </p:nvSpPr>
          <p:spPr bwMode="auto">
            <a:xfrm>
              <a:off x="5328" y="1728"/>
              <a:ext cx="212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44409" name="Text Box 21"/>
            <p:cNvSpPr txBox="1">
              <a:spLocks noChangeArrowheads="1"/>
            </p:cNvSpPr>
            <p:nvPr/>
          </p:nvSpPr>
          <p:spPr bwMode="auto">
            <a:xfrm>
              <a:off x="4763" y="1063"/>
              <a:ext cx="812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400">
                  <a:latin typeface="Times New Roman" pitchFamily="18" charset="0"/>
                </a:rPr>
                <a:t>y = x + 1</a:t>
              </a:r>
            </a:p>
          </p:txBody>
        </p:sp>
        <p:sp>
          <p:nvSpPr>
            <p:cNvPr id="144410" name="Line 22"/>
            <p:cNvSpPr>
              <a:spLocks noChangeShapeType="1"/>
            </p:cNvSpPr>
            <p:nvPr/>
          </p:nvSpPr>
          <p:spPr bwMode="auto">
            <a:xfrm>
              <a:off x="4163" y="609"/>
              <a:ext cx="0" cy="1203"/>
            </a:xfrm>
            <a:prstGeom prst="line">
              <a:avLst/>
            </a:prstGeom>
            <a:grp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11" name="Line 23"/>
            <p:cNvSpPr>
              <a:spLocks noChangeShapeType="1"/>
            </p:cNvSpPr>
            <p:nvPr/>
          </p:nvSpPr>
          <p:spPr bwMode="auto">
            <a:xfrm flipH="1">
              <a:off x="3649" y="619"/>
              <a:ext cx="504" cy="0"/>
            </a:xfrm>
            <a:prstGeom prst="line">
              <a:avLst/>
            </a:prstGeom>
            <a:grp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12" name="Line 24"/>
            <p:cNvSpPr>
              <a:spLocks noChangeShapeType="1"/>
            </p:cNvSpPr>
            <p:nvPr/>
          </p:nvSpPr>
          <p:spPr bwMode="auto">
            <a:xfrm flipH="1">
              <a:off x="3639" y="1256"/>
              <a:ext cx="514" cy="0"/>
            </a:xfrm>
            <a:prstGeom prst="line">
              <a:avLst/>
            </a:prstGeom>
            <a:grp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13" name="Text Box 25"/>
            <p:cNvSpPr txBox="1">
              <a:spLocks noChangeArrowheads="1"/>
            </p:cNvSpPr>
            <p:nvPr/>
          </p:nvSpPr>
          <p:spPr bwMode="auto">
            <a:xfrm>
              <a:off x="4115" y="1814"/>
              <a:ext cx="312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000">
                  <a:latin typeface="Times New Roman" pitchFamily="18" charset="0"/>
                </a:rPr>
                <a:t>X1</a:t>
              </a:r>
            </a:p>
          </p:txBody>
        </p:sp>
        <p:sp>
          <p:nvSpPr>
            <p:cNvPr id="144414" name="Text Box 26"/>
            <p:cNvSpPr txBox="1">
              <a:spLocks noChangeArrowheads="1"/>
            </p:cNvSpPr>
            <p:nvPr/>
          </p:nvSpPr>
          <p:spPr bwMode="auto">
            <a:xfrm>
              <a:off x="3600" y="432"/>
              <a:ext cx="312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000">
                  <a:latin typeface="Times New Roman" pitchFamily="18" charset="0"/>
                </a:rPr>
                <a:t>Y1</a:t>
              </a:r>
            </a:p>
          </p:txBody>
        </p:sp>
        <p:sp>
          <p:nvSpPr>
            <p:cNvPr id="144415" name="Text Box 27"/>
            <p:cNvSpPr txBox="1">
              <a:spLocks noChangeArrowheads="1"/>
            </p:cNvSpPr>
            <p:nvPr/>
          </p:nvSpPr>
          <p:spPr bwMode="auto">
            <a:xfrm>
              <a:off x="3619" y="1008"/>
              <a:ext cx="365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000">
                  <a:latin typeface="Times New Roman" pitchFamily="18" charset="0"/>
                </a:rPr>
                <a:t>Y1’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391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/>
              <a:t>Data Quality: Why Preprocess the Data?</a:t>
            </a:r>
            <a:endParaRPr lang="en-US" altLang="en-US"/>
          </a:p>
        </p:txBody>
      </p:sp>
      <p:sp>
        <p:nvSpPr>
          <p:cNvPr id="8704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382000" cy="4946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en-US" sz="2400"/>
              <a:t>Measures for data quality: A multidimensional view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/>
              <a:t>Accuracy: correct or wrong, accurate or not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/>
              <a:t>Completeness: not recorded, unavailable, 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/>
              <a:t>Consistency: some modified but some not, dangling, 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/>
              <a:t>Timeliness: timely update?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/>
              <a:t>Believability: how trustable the data are correct?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/>
              <a:t>Interpretability: how easily the data can be understood?</a:t>
            </a:r>
          </a:p>
        </p:txBody>
      </p:sp>
    </p:spTree>
    <p:extLst>
      <p:ext uri="{BB962C8B-B14F-4D97-AF65-F5344CB8AC3E}">
        <p14:creationId xmlns:p14="http://schemas.microsoft.com/office/powerpoint/2010/main" val="34071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4000" dirty="0">
                <a:solidFill>
                  <a:schemeClr val="bg1"/>
                </a:solidFill>
              </a:rPr>
              <a:t>Regress Analysis and Log-Linear Models</a:t>
            </a:r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146435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534400" cy="52578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u="sng" dirty="0">
                <a:solidFill>
                  <a:schemeClr val="bg1"/>
                </a:solidFill>
              </a:rPr>
              <a:t>Linear regression</a:t>
            </a:r>
            <a:r>
              <a:rPr lang="en-US" altLang="en-US" sz="2000" dirty="0">
                <a:solidFill>
                  <a:schemeClr val="bg1"/>
                </a:solidFill>
              </a:rPr>
              <a:t>: </a:t>
            </a:r>
            <a:r>
              <a:rPr lang="en-US" altLang="en-US" sz="2000" i="1" dirty="0">
                <a:solidFill>
                  <a:schemeClr val="bg1"/>
                </a:solidFill>
              </a:rPr>
              <a:t>Y = </a:t>
            </a:r>
            <a:r>
              <a:rPr lang="en-US" altLang="en-US" sz="2000" i="1" dirty="0">
                <a:solidFill>
                  <a:schemeClr val="bg1"/>
                </a:solidFill>
                <a:sym typeface="Symbol" pitchFamily="18" charset="2"/>
              </a:rPr>
              <a:t>w X + b</a:t>
            </a:r>
            <a:endParaRPr lang="en-US" altLang="en-US" sz="2000" i="1" dirty="0">
              <a:solidFill>
                <a:schemeClr val="bg1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Two regression coefficients, </a:t>
            </a:r>
            <a:r>
              <a:rPr lang="en-US" altLang="en-US" sz="2000" i="1" dirty="0">
                <a:solidFill>
                  <a:schemeClr val="bg1"/>
                </a:solidFill>
                <a:sym typeface="Symbol" pitchFamily="18" charset="2"/>
              </a:rPr>
              <a:t>w</a:t>
            </a:r>
            <a:r>
              <a:rPr lang="en-US" altLang="en-US" sz="2000" dirty="0">
                <a:solidFill>
                  <a:schemeClr val="bg1"/>
                </a:solidFill>
                <a:sym typeface="Symbol" pitchFamily="18" charset="2"/>
              </a:rPr>
              <a:t> and </a:t>
            </a:r>
            <a:r>
              <a:rPr lang="en-US" altLang="en-US" sz="2000" i="1" dirty="0">
                <a:solidFill>
                  <a:schemeClr val="bg1"/>
                </a:solidFill>
                <a:sym typeface="Symbol" pitchFamily="18" charset="2"/>
              </a:rPr>
              <a:t>b,</a:t>
            </a:r>
            <a:r>
              <a:rPr lang="en-US" altLang="en-US" sz="2000" dirty="0">
                <a:solidFill>
                  <a:schemeClr val="bg1"/>
                </a:solidFill>
              </a:rPr>
              <a:t> specify the line and are to be estimated by using the data at hand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Using the least squares criterion to the known values of </a:t>
            </a:r>
            <a:r>
              <a:rPr lang="en-US" altLang="en-US" sz="2000" i="1" dirty="0">
                <a:solidFill>
                  <a:schemeClr val="bg1"/>
                </a:solidFill>
              </a:rPr>
              <a:t>Y</a:t>
            </a:r>
            <a:r>
              <a:rPr lang="en-US" altLang="en-US" sz="2000" i="1" baseline="-25000" dirty="0">
                <a:solidFill>
                  <a:schemeClr val="bg1"/>
                </a:solidFill>
              </a:rPr>
              <a:t>1</a:t>
            </a:r>
            <a:r>
              <a:rPr lang="en-US" altLang="en-US" sz="2000" i="1" dirty="0">
                <a:solidFill>
                  <a:schemeClr val="bg1"/>
                </a:solidFill>
              </a:rPr>
              <a:t>, Y</a:t>
            </a:r>
            <a:r>
              <a:rPr lang="en-US" altLang="en-US" sz="2000" i="1" baseline="-25000" dirty="0">
                <a:solidFill>
                  <a:schemeClr val="bg1"/>
                </a:solidFill>
              </a:rPr>
              <a:t>2</a:t>
            </a:r>
            <a:r>
              <a:rPr lang="en-US" altLang="en-US" sz="2000" i="1" dirty="0">
                <a:solidFill>
                  <a:schemeClr val="bg1"/>
                </a:solidFill>
              </a:rPr>
              <a:t>, …, X</a:t>
            </a:r>
            <a:r>
              <a:rPr lang="en-US" altLang="en-US" sz="2000" i="1" baseline="-25000" dirty="0">
                <a:solidFill>
                  <a:schemeClr val="bg1"/>
                </a:solidFill>
              </a:rPr>
              <a:t>1</a:t>
            </a:r>
            <a:r>
              <a:rPr lang="en-US" altLang="en-US" sz="2000" i="1" dirty="0">
                <a:solidFill>
                  <a:schemeClr val="bg1"/>
                </a:solidFill>
              </a:rPr>
              <a:t>, X</a:t>
            </a:r>
            <a:r>
              <a:rPr lang="en-US" altLang="en-US" sz="2000" i="1" baseline="-25000" dirty="0">
                <a:solidFill>
                  <a:schemeClr val="bg1"/>
                </a:solidFill>
              </a:rPr>
              <a:t>2</a:t>
            </a:r>
            <a:r>
              <a:rPr lang="en-US" altLang="en-US" sz="2000" i="1" dirty="0">
                <a:solidFill>
                  <a:schemeClr val="bg1"/>
                </a:solidFill>
              </a:rPr>
              <a:t>, ….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u="sng" dirty="0">
                <a:solidFill>
                  <a:schemeClr val="bg1"/>
                </a:solidFill>
              </a:rPr>
              <a:t>Multiple regression</a:t>
            </a:r>
            <a:r>
              <a:rPr lang="en-US" altLang="en-US" sz="2000" dirty="0">
                <a:solidFill>
                  <a:schemeClr val="bg1"/>
                </a:solidFill>
              </a:rPr>
              <a:t>: </a:t>
            </a:r>
            <a:r>
              <a:rPr lang="en-US" altLang="en-US" sz="2000" i="1" dirty="0">
                <a:solidFill>
                  <a:schemeClr val="bg1"/>
                </a:solidFill>
              </a:rPr>
              <a:t>Y = b</a:t>
            </a:r>
            <a:r>
              <a:rPr lang="en-US" altLang="en-US" sz="2000" i="1" baseline="-25000" dirty="0">
                <a:solidFill>
                  <a:schemeClr val="bg1"/>
                </a:solidFill>
              </a:rPr>
              <a:t>0</a:t>
            </a:r>
            <a:r>
              <a:rPr lang="en-US" altLang="en-US" sz="2000" i="1" dirty="0">
                <a:solidFill>
                  <a:schemeClr val="bg1"/>
                </a:solidFill>
              </a:rPr>
              <a:t> + b</a:t>
            </a:r>
            <a:r>
              <a:rPr lang="en-US" altLang="en-US" sz="2000" i="1" baseline="-25000" dirty="0">
                <a:solidFill>
                  <a:schemeClr val="bg1"/>
                </a:solidFill>
              </a:rPr>
              <a:t>1</a:t>
            </a:r>
            <a:r>
              <a:rPr lang="en-US" altLang="en-US" sz="2000" i="1" dirty="0">
                <a:solidFill>
                  <a:schemeClr val="bg1"/>
                </a:solidFill>
              </a:rPr>
              <a:t> X</a:t>
            </a:r>
            <a:r>
              <a:rPr lang="en-US" altLang="en-US" sz="2000" i="1" baseline="-25000" dirty="0">
                <a:solidFill>
                  <a:schemeClr val="bg1"/>
                </a:solidFill>
              </a:rPr>
              <a:t>1</a:t>
            </a:r>
            <a:r>
              <a:rPr lang="en-US" altLang="en-US" sz="2000" i="1" dirty="0">
                <a:solidFill>
                  <a:schemeClr val="bg1"/>
                </a:solidFill>
              </a:rPr>
              <a:t> + b</a:t>
            </a:r>
            <a:r>
              <a:rPr lang="en-US" altLang="en-US" sz="2000" i="1" baseline="-25000" dirty="0">
                <a:solidFill>
                  <a:schemeClr val="bg1"/>
                </a:solidFill>
              </a:rPr>
              <a:t>2</a:t>
            </a:r>
            <a:r>
              <a:rPr lang="en-US" altLang="en-US" sz="2000" i="1" dirty="0">
                <a:solidFill>
                  <a:schemeClr val="bg1"/>
                </a:solidFill>
              </a:rPr>
              <a:t> X</a:t>
            </a:r>
            <a:r>
              <a:rPr lang="en-US" altLang="en-US" sz="2000" i="1" baseline="-25000" dirty="0">
                <a:solidFill>
                  <a:schemeClr val="bg1"/>
                </a:solidFill>
              </a:rPr>
              <a:t>2</a:t>
            </a:r>
            <a:endParaRPr lang="en-US" altLang="en-US" sz="2000" i="1" dirty="0">
              <a:solidFill>
                <a:schemeClr val="bg1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Many nonlinear functions can be transformed into the above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u="sng" dirty="0">
                <a:solidFill>
                  <a:schemeClr val="bg1"/>
                </a:solidFill>
              </a:rPr>
              <a:t>Log-linear models</a:t>
            </a:r>
            <a:r>
              <a:rPr lang="en-US" altLang="en-US" sz="20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Approximate discrete multidimensional probability distributions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Estimate the probability of each point (tuple) in a multi-dimensional space for a set of discretized attributes, based on a smaller subset of dimensional combinations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Useful for dimensionality reduction and data smoothing</a:t>
            </a:r>
            <a:endParaRPr lang="en-US" altLang="en-US" sz="2000" i="1" baseline="-25000" dirty="0">
              <a:solidFill>
                <a:schemeClr val="bg1"/>
              </a:solidFill>
            </a:endParaRPr>
          </a:p>
        </p:txBody>
      </p:sp>
      <p:sp>
        <p:nvSpPr>
          <p:cNvPr id="146434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949F75EF-B9D1-4E28-8ADA-9FBBF33EC6D4}" type="slidenum">
              <a:rPr lang="en-US" altLang="en-US" sz="1200"/>
              <a:pPr algn="l"/>
              <a:t>30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34625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924800" cy="838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Histogram Analysis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4648200" cy="4191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Divide data into buckets and store average (sum) for each bucket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Partitioning rules: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bg1"/>
                </a:solidFill>
              </a:rPr>
              <a:t>Equal-width: equal bucket range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bg1"/>
                </a:solidFill>
              </a:rPr>
              <a:t>Equal-frequency (or equal-depth)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48482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F3E20324-575C-4FA5-B5E1-3659DC32748C}" type="slidenum">
              <a:rPr lang="en-US" altLang="en-US" sz="1200"/>
              <a:pPr algn="l"/>
              <a:t>31</a:t>
            </a:fld>
            <a:endParaRPr lang="en-US" altLang="en-US" sz="1200"/>
          </a:p>
        </p:txBody>
      </p:sp>
      <p:graphicFrame>
        <p:nvGraphicFramePr>
          <p:cNvPr id="148485" name="Object 4"/>
          <p:cNvGraphicFramePr>
            <a:graphicFrameLocks/>
          </p:cNvGraphicFramePr>
          <p:nvPr/>
        </p:nvGraphicFramePr>
        <p:xfrm>
          <a:off x="3962400" y="1295400"/>
          <a:ext cx="64770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7915252" imgH="3848108" progId="MSGraph.Chart.8">
                  <p:embed followColorScheme="full"/>
                </p:oleObj>
              </mc:Choice>
              <mc:Fallback>
                <p:oleObj name="Chart" r:id="rId3" imgW="7915252" imgH="3848108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295400"/>
                        <a:ext cx="647700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7709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Clustering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Partition data set into clusters based on similarity, and store cluster representation (e.g., centroid and diameter) only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Can be very effective if data is clustered but not if data is “smeared”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Can have hierarchical clustering and be stored in multi-dimensional index tree structures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There are many choices of clustering definitions and clustering algorithms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Cluster analysis will be studied in depth in Chapter 10</a:t>
            </a:r>
            <a:endParaRPr lang="en-US" altLang="en-US" sz="2400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150530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ED32969A-A49D-425E-9C67-B5BC8343F907}" type="slidenum">
              <a:rPr lang="en-US" altLang="en-US" sz="1200"/>
              <a:pPr algn="l"/>
              <a:t>32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16873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839200" cy="762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Sampling</a:t>
            </a:r>
          </a:p>
        </p:txBody>
      </p:sp>
      <p:sp>
        <p:nvSpPr>
          <p:cNvPr id="15258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Sampling: obtaining a small sample </a:t>
            </a:r>
            <a:r>
              <a:rPr lang="en-US" altLang="en-US" sz="2400" i="1" dirty="0">
                <a:solidFill>
                  <a:schemeClr val="bg1"/>
                </a:solidFill>
              </a:rPr>
              <a:t>s</a:t>
            </a:r>
            <a:r>
              <a:rPr lang="en-US" altLang="en-US" sz="2400" dirty="0">
                <a:solidFill>
                  <a:schemeClr val="bg1"/>
                </a:solidFill>
              </a:rPr>
              <a:t> to represent the whole data set </a:t>
            </a:r>
            <a:r>
              <a:rPr lang="en-US" altLang="en-US" sz="2400" i="1" dirty="0">
                <a:solidFill>
                  <a:schemeClr val="bg1"/>
                </a:solidFill>
              </a:rPr>
              <a:t>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Allow a mining algorithm to run in complexity that is potentially sub-linear to the size of the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Key principle: Choose a representative subset of the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bg1"/>
                </a:solidFill>
              </a:rPr>
              <a:t>Simple random sampling may have very poor performance in the presence of skew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bg1"/>
                </a:solidFill>
              </a:rPr>
              <a:t>Develop adaptive sampling methods, e.g., stratified sampling: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Note: Sampling may not reduce database I/</a:t>
            </a:r>
            <a:r>
              <a:rPr lang="en-US" altLang="en-US" sz="2400" dirty="0" err="1">
                <a:solidFill>
                  <a:schemeClr val="bg1"/>
                </a:solidFill>
              </a:rPr>
              <a:t>Os</a:t>
            </a:r>
            <a:r>
              <a:rPr lang="en-US" altLang="en-US" sz="2400" dirty="0">
                <a:solidFill>
                  <a:schemeClr val="bg1"/>
                </a:solidFill>
              </a:rPr>
              <a:t> (page at a time)</a:t>
            </a:r>
          </a:p>
        </p:txBody>
      </p:sp>
      <p:sp>
        <p:nvSpPr>
          <p:cNvPr id="152578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66EB0404-874A-491C-A785-C425E67F76DD}" type="slidenum">
              <a:rPr lang="en-US" altLang="en-US" sz="1200"/>
              <a:pPr algn="l"/>
              <a:t>33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49978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839200" cy="762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Types of Sampling</a:t>
            </a:r>
          </a:p>
        </p:txBody>
      </p:sp>
      <p:sp>
        <p:nvSpPr>
          <p:cNvPr id="15462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534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chemeClr val="bg1"/>
                </a:solidFill>
              </a:rPr>
              <a:t>Simple random sampling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/>
                </a:solidFill>
              </a:rPr>
              <a:t>There is an equal probability of selecting any particular item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chemeClr val="bg1"/>
                </a:solidFill>
              </a:rPr>
              <a:t>Sampling without replacement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/>
                </a:solidFill>
              </a:rPr>
              <a:t>Once an object is selected, it is removed from the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chemeClr val="bg1"/>
                </a:solidFill>
              </a:rPr>
              <a:t>Sampling with replacement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/>
                </a:solidFill>
              </a:rPr>
              <a:t>A selected object is not removed from the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chemeClr val="bg1"/>
                </a:solidFill>
              </a:rPr>
              <a:t>Stratified sampling: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/>
                </a:solidFill>
              </a:rPr>
              <a:t>Partition the data set, and draw samples from each partition (proportionally, i.e., approximately the same percentage of the data)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/>
                </a:solidFill>
              </a:rPr>
              <a:t>Used in conjunction with skewed data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154626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56AC1269-F7FF-42EE-AB63-3BA9B0C198D7}" type="slidenum">
              <a:rPr lang="en-US" altLang="en-US" sz="1200"/>
              <a:pPr algn="l"/>
              <a:t>34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76748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782BA01-9419-46B8-9E3F-DA5140DC6E76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56675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861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sz="3200" b="1" dirty="0">
                <a:solidFill>
                  <a:schemeClr val="bg1"/>
                </a:solidFill>
              </a:rPr>
              <a:t>Sampling: With or without Replacement</a:t>
            </a:r>
          </a:p>
        </p:txBody>
      </p:sp>
      <p:sp>
        <p:nvSpPr>
          <p:cNvPr id="156676" name="Text Box 3"/>
          <p:cNvSpPr txBox="1">
            <a:spLocks noChangeArrowheads="1"/>
          </p:cNvSpPr>
          <p:nvPr/>
        </p:nvSpPr>
        <p:spPr bwMode="auto">
          <a:xfrm rot="-1013563">
            <a:off x="3723675" y="2810858"/>
            <a:ext cx="222528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SRSWOR</a:t>
            </a:r>
          </a:p>
          <a:p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(simple random</a:t>
            </a:r>
          </a:p>
          <a:p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 sample without </a:t>
            </a:r>
          </a:p>
          <a:p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replacement)</a:t>
            </a:r>
          </a:p>
        </p:txBody>
      </p:sp>
      <p:grpSp>
        <p:nvGrpSpPr>
          <p:cNvPr id="156677" name="Group 4"/>
          <p:cNvGrpSpPr>
            <a:grpSpLocks/>
          </p:cNvGrpSpPr>
          <p:nvPr/>
        </p:nvGrpSpPr>
        <p:grpSpPr bwMode="auto">
          <a:xfrm>
            <a:off x="5695950" y="1771650"/>
            <a:ext cx="2438400" cy="1676400"/>
            <a:chOff x="3588" y="1116"/>
            <a:chExt cx="1536" cy="1056"/>
          </a:xfrm>
        </p:grpSpPr>
        <p:sp>
          <p:nvSpPr>
            <p:cNvPr id="156698" name="AutoShape 5"/>
            <p:cNvSpPr>
              <a:spLocks noChangeArrowheads="1"/>
            </p:cNvSpPr>
            <p:nvPr/>
          </p:nvSpPr>
          <p:spPr bwMode="auto">
            <a:xfrm>
              <a:off x="3588" y="1116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99" name="Oval 6"/>
            <p:cNvSpPr>
              <a:spLocks noChangeArrowheads="1"/>
            </p:cNvSpPr>
            <p:nvPr/>
          </p:nvSpPr>
          <p:spPr bwMode="auto">
            <a:xfrm>
              <a:off x="4092" y="1788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700" name="Oval 7"/>
            <p:cNvSpPr>
              <a:spLocks noChangeArrowheads="1"/>
            </p:cNvSpPr>
            <p:nvPr/>
          </p:nvSpPr>
          <p:spPr bwMode="auto">
            <a:xfrm>
              <a:off x="4632" y="1632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701" name="Oval 8"/>
            <p:cNvSpPr>
              <a:spLocks noChangeArrowheads="1"/>
            </p:cNvSpPr>
            <p:nvPr/>
          </p:nvSpPr>
          <p:spPr bwMode="auto">
            <a:xfrm>
              <a:off x="3588" y="1668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</p:grpSp>
      <p:sp>
        <p:nvSpPr>
          <p:cNvPr id="156678" name="Text Box 9"/>
          <p:cNvSpPr txBox="1">
            <a:spLocks noChangeArrowheads="1"/>
          </p:cNvSpPr>
          <p:nvPr/>
        </p:nvSpPr>
        <p:spPr bwMode="auto">
          <a:xfrm rot="848056">
            <a:off x="3962400" y="5105400"/>
            <a:ext cx="1217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SRSWR</a:t>
            </a:r>
          </a:p>
        </p:txBody>
      </p:sp>
      <p:grpSp>
        <p:nvGrpSpPr>
          <p:cNvPr id="156679" name="Group 10"/>
          <p:cNvGrpSpPr>
            <a:grpSpLocks/>
          </p:cNvGrpSpPr>
          <p:nvPr/>
        </p:nvGrpSpPr>
        <p:grpSpPr bwMode="auto">
          <a:xfrm>
            <a:off x="5772150" y="4457700"/>
            <a:ext cx="2438400" cy="1676400"/>
            <a:chOff x="3636" y="2808"/>
            <a:chExt cx="1536" cy="1056"/>
          </a:xfrm>
        </p:grpSpPr>
        <p:sp>
          <p:nvSpPr>
            <p:cNvPr id="156694" name="AutoShape 11"/>
            <p:cNvSpPr>
              <a:spLocks noChangeArrowheads="1"/>
            </p:cNvSpPr>
            <p:nvPr/>
          </p:nvSpPr>
          <p:spPr bwMode="auto">
            <a:xfrm>
              <a:off x="3636" y="2808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95" name="Oval 12"/>
            <p:cNvSpPr>
              <a:spLocks noChangeArrowheads="1"/>
            </p:cNvSpPr>
            <p:nvPr/>
          </p:nvSpPr>
          <p:spPr bwMode="auto">
            <a:xfrm>
              <a:off x="3648" y="3372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96" name="Oval 13"/>
            <p:cNvSpPr>
              <a:spLocks noChangeArrowheads="1"/>
            </p:cNvSpPr>
            <p:nvPr/>
          </p:nvSpPr>
          <p:spPr bwMode="auto">
            <a:xfrm>
              <a:off x="4188" y="3480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97" name="Oval 14"/>
            <p:cNvSpPr>
              <a:spLocks noChangeArrowheads="1"/>
            </p:cNvSpPr>
            <p:nvPr/>
          </p:nvSpPr>
          <p:spPr bwMode="auto">
            <a:xfrm>
              <a:off x="4656" y="3288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</p:grpSp>
      <p:grpSp>
        <p:nvGrpSpPr>
          <p:cNvPr id="156680" name="Group 15"/>
          <p:cNvGrpSpPr>
            <a:grpSpLocks/>
          </p:cNvGrpSpPr>
          <p:nvPr/>
        </p:nvGrpSpPr>
        <p:grpSpPr bwMode="auto">
          <a:xfrm>
            <a:off x="876300" y="1905000"/>
            <a:ext cx="2724150" cy="4556125"/>
            <a:chOff x="564" y="1284"/>
            <a:chExt cx="1716" cy="2870"/>
          </a:xfrm>
        </p:grpSpPr>
        <p:sp>
          <p:nvSpPr>
            <p:cNvPr id="156683" name="AutoShape 16"/>
            <p:cNvSpPr>
              <a:spLocks noChangeArrowheads="1"/>
            </p:cNvSpPr>
            <p:nvPr/>
          </p:nvSpPr>
          <p:spPr bwMode="auto">
            <a:xfrm>
              <a:off x="564" y="1284"/>
              <a:ext cx="1716" cy="2616"/>
            </a:xfrm>
            <a:prstGeom prst="can">
              <a:avLst>
                <a:gd name="adj" fmla="val 381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84" name="Oval 17"/>
            <p:cNvSpPr>
              <a:spLocks noChangeArrowheads="1"/>
            </p:cNvSpPr>
            <p:nvPr/>
          </p:nvSpPr>
          <p:spPr bwMode="auto">
            <a:xfrm>
              <a:off x="672" y="3336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85" name="Oval 18"/>
            <p:cNvSpPr>
              <a:spLocks noChangeArrowheads="1"/>
            </p:cNvSpPr>
            <p:nvPr/>
          </p:nvSpPr>
          <p:spPr bwMode="auto">
            <a:xfrm>
              <a:off x="660" y="2916"/>
              <a:ext cx="540" cy="360"/>
            </a:xfrm>
            <a:prstGeom prst="ellipse">
              <a:avLst/>
            </a:prstGeom>
            <a:solidFill>
              <a:srgbClr val="006666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86" name="Oval 19"/>
            <p:cNvSpPr>
              <a:spLocks noChangeArrowheads="1"/>
            </p:cNvSpPr>
            <p:nvPr/>
          </p:nvSpPr>
          <p:spPr bwMode="auto">
            <a:xfrm>
              <a:off x="1236" y="3468"/>
              <a:ext cx="564" cy="396"/>
            </a:xfrm>
            <a:prstGeom prst="ellipse">
              <a:avLst/>
            </a:prstGeom>
            <a:solidFill>
              <a:srgbClr val="12132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87" name="Oval 20"/>
            <p:cNvSpPr>
              <a:spLocks noChangeArrowheads="1"/>
            </p:cNvSpPr>
            <p:nvPr/>
          </p:nvSpPr>
          <p:spPr bwMode="auto">
            <a:xfrm>
              <a:off x="1764" y="3240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88" name="Oval 21"/>
            <p:cNvSpPr>
              <a:spLocks noChangeArrowheads="1"/>
            </p:cNvSpPr>
            <p:nvPr/>
          </p:nvSpPr>
          <p:spPr bwMode="auto">
            <a:xfrm>
              <a:off x="1236" y="3084"/>
              <a:ext cx="468" cy="372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89" name="Oval 22"/>
            <p:cNvSpPr>
              <a:spLocks noChangeArrowheads="1"/>
            </p:cNvSpPr>
            <p:nvPr/>
          </p:nvSpPr>
          <p:spPr bwMode="auto">
            <a:xfrm>
              <a:off x="1680" y="2808"/>
              <a:ext cx="540" cy="36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90" name="Oval 23"/>
            <p:cNvSpPr>
              <a:spLocks noChangeArrowheads="1"/>
            </p:cNvSpPr>
            <p:nvPr/>
          </p:nvSpPr>
          <p:spPr bwMode="auto">
            <a:xfrm>
              <a:off x="1092" y="2664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91" name="Oval 24"/>
            <p:cNvSpPr>
              <a:spLocks noChangeArrowheads="1"/>
            </p:cNvSpPr>
            <p:nvPr/>
          </p:nvSpPr>
          <p:spPr bwMode="auto">
            <a:xfrm>
              <a:off x="564" y="2556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92" name="Oval 25"/>
            <p:cNvSpPr>
              <a:spLocks noChangeArrowheads="1"/>
            </p:cNvSpPr>
            <p:nvPr/>
          </p:nvSpPr>
          <p:spPr bwMode="auto">
            <a:xfrm>
              <a:off x="1620" y="2424"/>
              <a:ext cx="540" cy="360"/>
            </a:xfrm>
            <a:prstGeom prst="ellipse">
              <a:avLst/>
            </a:prstGeom>
            <a:solidFill>
              <a:srgbClr val="423E7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93" name="Text Box 26"/>
            <p:cNvSpPr txBox="1">
              <a:spLocks noChangeArrowheads="1"/>
            </p:cNvSpPr>
            <p:nvPr/>
          </p:nvSpPr>
          <p:spPr bwMode="auto">
            <a:xfrm>
              <a:off x="974" y="3866"/>
              <a:ext cx="8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400">
                  <a:latin typeface="Times New Roman" pitchFamily="18" charset="0"/>
                </a:rPr>
                <a:t>Raw Data</a:t>
              </a:r>
            </a:p>
          </p:txBody>
        </p:sp>
      </p:grpSp>
      <p:sp>
        <p:nvSpPr>
          <p:cNvPr id="156681" name="Line 27"/>
          <p:cNvSpPr>
            <a:spLocks noChangeShapeType="1"/>
          </p:cNvSpPr>
          <p:nvPr/>
        </p:nvSpPr>
        <p:spPr bwMode="auto">
          <a:xfrm flipV="1">
            <a:off x="3810000" y="2971800"/>
            <a:ext cx="165735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2" name="Line 28"/>
          <p:cNvSpPr>
            <a:spLocks noChangeShapeType="1"/>
          </p:cNvSpPr>
          <p:nvPr/>
        </p:nvSpPr>
        <p:spPr bwMode="auto">
          <a:xfrm>
            <a:off x="3829050" y="4895850"/>
            <a:ext cx="17907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8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bg1"/>
                </a:solidFill>
              </a:rPr>
              <a:t>Sampling: Cluster or Stratified Sampling</a:t>
            </a:r>
          </a:p>
        </p:txBody>
      </p:sp>
      <p:sp>
        <p:nvSpPr>
          <p:cNvPr id="158722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5A9597F-3F09-43E7-8CC6-5E4B778A9A84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grpSp>
        <p:nvGrpSpPr>
          <p:cNvPr id="158724" name="Group 3"/>
          <p:cNvGrpSpPr>
            <a:grpSpLocks/>
          </p:cNvGrpSpPr>
          <p:nvPr/>
        </p:nvGrpSpPr>
        <p:grpSpPr bwMode="auto">
          <a:xfrm>
            <a:off x="520700" y="2698750"/>
            <a:ext cx="3751263" cy="3348038"/>
            <a:chOff x="274" y="1418"/>
            <a:chExt cx="2363" cy="2109"/>
          </a:xfrm>
        </p:grpSpPr>
        <p:sp>
          <p:nvSpPr>
            <p:cNvPr id="158745" name="Rectangle 4"/>
            <p:cNvSpPr>
              <a:spLocks noChangeArrowheads="1"/>
            </p:cNvSpPr>
            <p:nvPr/>
          </p:nvSpPr>
          <p:spPr bwMode="auto">
            <a:xfrm>
              <a:off x="274" y="1418"/>
              <a:ext cx="2363" cy="21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46" name="AutoShape 5"/>
            <p:cNvSpPr>
              <a:spLocks noChangeArrowheads="1"/>
            </p:cNvSpPr>
            <p:nvPr/>
          </p:nvSpPr>
          <p:spPr bwMode="auto">
            <a:xfrm>
              <a:off x="1609" y="1993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47" name="AutoShape 6"/>
            <p:cNvSpPr>
              <a:spLocks noChangeArrowheads="1"/>
            </p:cNvSpPr>
            <p:nvPr/>
          </p:nvSpPr>
          <p:spPr bwMode="auto">
            <a:xfrm>
              <a:off x="1566" y="2316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48" name="AutoShape 7"/>
            <p:cNvSpPr>
              <a:spLocks noChangeArrowheads="1"/>
            </p:cNvSpPr>
            <p:nvPr/>
          </p:nvSpPr>
          <p:spPr bwMode="auto">
            <a:xfrm>
              <a:off x="1711" y="213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49" name="AutoShape 8"/>
            <p:cNvSpPr>
              <a:spLocks noChangeArrowheads="1"/>
            </p:cNvSpPr>
            <p:nvPr/>
          </p:nvSpPr>
          <p:spPr bwMode="auto">
            <a:xfrm>
              <a:off x="1510" y="2168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50" name="AutoShape 9"/>
            <p:cNvSpPr>
              <a:spLocks noChangeArrowheads="1"/>
            </p:cNvSpPr>
            <p:nvPr/>
          </p:nvSpPr>
          <p:spPr bwMode="auto">
            <a:xfrm>
              <a:off x="1944" y="219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51" name="AutoShape 10"/>
            <p:cNvSpPr>
              <a:spLocks noChangeArrowheads="1"/>
            </p:cNvSpPr>
            <p:nvPr/>
          </p:nvSpPr>
          <p:spPr bwMode="auto">
            <a:xfrm>
              <a:off x="1874" y="235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52" name="AutoShape 11"/>
            <p:cNvSpPr>
              <a:spLocks noChangeArrowheads="1"/>
            </p:cNvSpPr>
            <p:nvPr/>
          </p:nvSpPr>
          <p:spPr bwMode="auto">
            <a:xfrm>
              <a:off x="1740" y="2393"/>
              <a:ext cx="57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53" name="AutoShape 12"/>
            <p:cNvSpPr>
              <a:spLocks noChangeArrowheads="1"/>
            </p:cNvSpPr>
            <p:nvPr/>
          </p:nvSpPr>
          <p:spPr bwMode="auto">
            <a:xfrm>
              <a:off x="1433" y="184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54" name="Freeform 13"/>
            <p:cNvSpPr>
              <a:spLocks/>
            </p:cNvSpPr>
            <p:nvPr/>
          </p:nvSpPr>
          <p:spPr bwMode="auto">
            <a:xfrm>
              <a:off x="1376" y="1763"/>
              <a:ext cx="686" cy="877"/>
            </a:xfrm>
            <a:custGeom>
              <a:avLst/>
              <a:gdLst>
                <a:gd name="T0" fmla="*/ 38 w 1101"/>
                <a:gd name="T1" fmla="*/ 70 h 1077"/>
                <a:gd name="T2" fmla="*/ 39 w 1101"/>
                <a:gd name="T3" fmla="*/ 115 h 1077"/>
                <a:gd name="T4" fmla="*/ 37 w 1101"/>
                <a:gd name="T5" fmla="*/ 221 h 1077"/>
                <a:gd name="T6" fmla="*/ 34 w 1101"/>
                <a:gd name="T7" fmla="*/ 248 h 1077"/>
                <a:gd name="T8" fmla="*/ 31 w 1101"/>
                <a:gd name="T9" fmla="*/ 256 h 1077"/>
                <a:gd name="T10" fmla="*/ 22 w 1101"/>
                <a:gd name="T11" fmla="*/ 248 h 1077"/>
                <a:gd name="T12" fmla="*/ 18 w 1101"/>
                <a:gd name="T13" fmla="*/ 236 h 1077"/>
                <a:gd name="T14" fmla="*/ 17 w 1101"/>
                <a:gd name="T15" fmla="*/ 234 h 1077"/>
                <a:gd name="T16" fmla="*/ 12 w 1101"/>
                <a:gd name="T17" fmla="*/ 208 h 1077"/>
                <a:gd name="T18" fmla="*/ 9 w 1101"/>
                <a:gd name="T19" fmla="*/ 191 h 1077"/>
                <a:gd name="T20" fmla="*/ 4 w 1101"/>
                <a:gd name="T21" fmla="*/ 163 h 1077"/>
                <a:gd name="T22" fmla="*/ 1 w 1101"/>
                <a:gd name="T23" fmla="*/ 107 h 1077"/>
                <a:gd name="T24" fmla="*/ 1 w 1101"/>
                <a:gd name="T25" fmla="*/ 30 h 1077"/>
                <a:gd name="T26" fmla="*/ 7 w 1101"/>
                <a:gd name="T27" fmla="*/ 5 h 1077"/>
                <a:gd name="T28" fmla="*/ 8 w 1101"/>
                <a:gd name="T29" fmla="*/ 3 h 1077"/>
                <a:gd name="T30" fmla="*/ 16 w 1101"/>
                <a:gd name="T31" fmla="*/ 7 h 1077"/>
                <a:gd name="T32" fmla="*/ 21 w 1101"/>
                <a:gd name="T33" fmla="*/ 24 h 1077"/>
                <a:gd name="T34" fmla="*/ 25 w 1101"/>
                <a:gd name="T35" fmla="*/ 42 h 1077"/>
                <a:gd name="T36" fmla="*/ 28 w 1101"/>
                <a:gd name="T37" fmla="*/ 48 h 1077"/>
                <a:gd name="T38" fmla="*/ 38 w 1101"/>
                <a:gd name="T39" fmla="*/ 70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8755" name="AutoShape 14"/>
            <p:cNvSpPr>
              <a:spLocks noChangeArrowheads="1"/>
            </p:cNvSpPr>
            <p:nvPr/>
          </p:nvSpPr>
          <p:spPr bwMode="auto">
            <a:xfrm>
              <a:off x="1104" y="258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56" name="AutoShape 15"/>
            <p:cNvSpPr>
              <a:spLocks noChangeArrowheads="1"/>
            </p:cNvSpPr>
            <p:nvPr/>
          </p:nvSpPr>
          <p:spPr bwMode="auto">
            <a:xfrm>
              <a:off x="1391" y="2647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57" name="AutoShape 16"/>
            <p:cNvSpPr>
              <a:spLocks noChangeArrowheads="1"/>
            </p:cNvSpPr>
            <p:nvPr/>
          </p:nvSpPr>
          <p:spPr bwMode="auto">
            <a:xfrm>
              <a:off x="1286" y="290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58" name="AutoShape 17"/>
            <p:cNvSpPr>
              <a:spLocks noChangeArrowheads="1"/>
            </p:cNvSpPr>
            <p:nvPr/>
          </p:nvSpPr>
          <p:spPr bwMode="auto">
            <a:xfrm>
              <a:off x="1345" y="279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59" name="AutoShape 18"/>
            <p:cNvSpPr>
              <a:spLocks noChangeArrowheads="1"/>
            </p:cNvSpPr>
            <p:nvPr/>
          </p:nvSpPr>
          <p:spPr bwMode="auto">
            <a:xfrm>
              <a:off x="1171" y="275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60" name="AutoShape 19"/>
            <p:cNvSpPr>
              <a:spLocks noChangeArrowheads="1"/>
            </p:cNvSpPr>
            <p:nvPr/>
          </p:nvSpPr>
          <p:spPr bwMode="auto">
            <a:xfrm>
              <a:off x="1168" y="287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61" name="AutoShape 20"/>
            <p:cNvSpPr>
              <a:spLocks noChangeArrowheads="1"/>
            </p:cNvSpPr>
            <p:nvPr/>
          </p:nvSpPr>
          <p:spPr bwMode="auto">
            <a:xfrm>
              <a:off x="1224" y="250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62" name="AutoShape 21"/>
            <p:cNvSpPr>
              <a:spLocks noChangeArrowheads="1"/>
            </p:cNvSpPr>
            <p:nvPr/>
          </p:nvSpPr>
          <p:spPr bwMode="auto">
            <a:xfrm>
              <a:off x="1289" y="2628"/>
              <a:ext cx="56" cy="74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63" name="AutoShape 22"/>
            <p:cNvSpPr>
              <a:spLocks noChangeArrowheads="1"/>
            </p:cNvSpPr>
            <p:nvPr/>
          </p:nvSpPr>
          <p:spPr bwMode="auto">
            <a:xfrm>
              <a:off x="1429" y="288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64" name="Freeform 23"/>
            <p:cNvSpPr>
              <a:spLocks/>
            </p:cNvSpPr>
            <p:nvPr/>
          </p:nvSpPr>
          <p:spPr bwMode="auto">
            <a:xfrm>
              <a:off x="1061" y="2373"/>
              <a:ext cx="573" cy="785"/>
            </a:xfrm>
            <a:custGeom>
              <a:avLst/>
              <a:gdLst>
                <a:gd name="T0" fmla="*/ 9 w 918"/>
                <a:gd name="T1" fmla="*/ 193 h 965"/>
                <a:gd name="T2" fmla="*/ 7 w 918"/>
                <a:gd name="T3" fmla="*/ 184 h 965"/>
                <a:gd name="T4" fmla="*/ 4 w 918"/>
                <a:gd name="T5" fmla="*/ 174 h 965"/>
                <a:gd name="T6" fmla="*/ 2 w 918"/>
                <a:gd name="T7" fmla="*/ 165 h 965"/>
                <a:gd name="T8" fmla="*/ 1 w 918"/>
                <a:gd name="T9" fmla="*/ 152 h 965"/>
                <a:gd name="T10" fmla="*/ 0 w 918"/>
                <a:gd name="T11" fmla="*/ 109 h 965"/>
                <a:gd name="T12" fmla="*/ 1 w 918"/>
                <a:gd name="T13" fmla="*/ 48 h 965"/>
                <a:gd name="T14" fmla="*/ 2 w 918"/>
                <a:gd name="T15" fmla="*/ 32 h 965"/>
                <a:gd name="T16" fmla="*/ 11 w 918"/>
                <a:gd name="T17" fmla="*/ 0 h 965"/>
                <a:gd name="T18" fmla="*/ 14 w 918"/>
                <a:gd name="T19" fmla="*/ 5 h 965"/>
                <a:gd name="T20" fmla="*/ 18 w 918"/>
                <a:gd name="T21" fmla="*/ 13 h 965"/>
                <a:gd name="T22" fmla="*/ 26 w 918"/>
                <a:gd name="T23" fmla="*/ 39 h 965"/>
                <a:gd name="T24" fmla="*/ 26 w 918"/>
                <a:gd name="T25" fmla="*/ 51 h 965"/>
                <a:gd name="T26" fmla="*/ 27 w 918"/>
                <a:gd name="T27" fmla="*/ 59 h 965"/>
                <a:gd name="T28" fmla="*/ 30 w 918"/>
                <a:gd name="T29" fmla="*/ 81 h 965"/>
                <a:gd name="T30" fmla="*/ 31 w 918"/>
                <a:gd name="T31" fmla="*/ 100 h 965"/>
                <a:gd name="T32" fmla="*/ 32 w 918"/>
                <a:gd name="T33" fmla="*/ 122 h 965"/>
                <a:gd name="T34" fmla="*/ 32 w 918"/>
                <a:gd name="T35" fmla="*/ 144 h 965"/>
                <a:gd name="T36" fmla="*/ 34 w 918"/>
                <a:gd name="T37" fmla="*/ 182 h 965"/>
                <a:gd name="T38" fmla="*/ 31 w 918"/>
                <a:gd name="T39" fmla="*/ 218 h 965"/>
                <a:gd name="T40" fmla="*/ 28 w 918"/>
                <a:gd name="T41" fmla="*/ 223 h 965"/>
                <a:gd name="T42" fmla="*/ 26 w 918"/>
                <a:gd name="T43" fmla="*/ 225 h 965"/>
                <a:gd name="T44" fmla="*/ 13 w 918"/>
                <a:gd name="T45" fmla="*/ 221 h 965"/>
                <a:gd name="T46" fmla="*/ 9 w 918"/>
                <a:gd name="T47" fmla="*/ 203 h 965"/>
                <a:gd name="T48" fmla="*/ 9 w 918"/>
                <a:gd name="T49" fmla="*/ 193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58765" name="Group 24"/>
            <p:cNvGrpSpPr>
              <a:grpSpLocks/>
            </p:cNvGrpSpPr>
            <p:nvPr/>
          </p:nvGrpSpPr>
          <p:grpSpPr bwMode="auto">
            <a:xfrm>
              <a:off x="551" y="1796"/>
              <a:ext cx="542" cy="954"/>
              <a:chOff x="551" y="1796"/>
              <a:chExt cx="542" cy="954"/>
            </a:xfrm>
          </p:grpSpPr>
          <p:sp>
            <p:nvSpPr>
              <p:cNvPr id="158766" name="AutoShape 25"/>
              <p:cNvSpPr>
                <a:spLocks noChangeArrowheads="1"/>
              </p:cNvSpPr>
              <p:nvPr/>
            </p:nvSpPr>
            <p:spPr bwMode="auto">
              <a:xfrm>
                <a:off x="727" y="24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8767" name="AutoShape 26"/>
              <p:cNvSpPr>
                <a:spLocks noChangeArrowheads="1"/>
              </p:cNvSpPr>
              <p:nvPr/>
            </p:nvSpPr>
            <p:spPr bwMode="auto">
              <a:xfrm>
                <a:off x="651" y="23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8768" name="AutoShape 27"/>
              <p:cNvSpPr>
                <a:spLocks noChangeArrowheads="1"/>
              </p:cNvSpPr>
              <p:nvPr/>
            </p:nvSpPr>
            <p:spPr bwMode="auto">
              <a:xfrm>
                <a:off x="848" y="2405"/>
                <a:ext cx="56" cy="74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8769" name="AutoShape 28"/>
              <p:cNvSpPr>
                <a:spLocks noChangeArrowheads="1"/>
              </p:cNvSpPr>
              <p:nvPr/>
            </p:nvSpPr>
            <p:spPr bwMode="auto">
              <a:xfrm>
                <a:off x="753" y="2230"/>
                <a:ext cx="57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8770" name="AutoShape 29"/>
              <p:cNvSpPr>
                <a:spLocks noChangeArrowheads="1"/>
              </p:cNvSpPr>
              <p:nvPr/>
            </p:nvSpPr>
            <p:spPr bwMode="auto">
              <a:xfrm>
                <a:off x="615" y="250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8771" name="AutoShape 30"/>
              <p:cNvSpPr>
                <a:spLocks noChangeArrowheads="1"/>
              </p:cNvSpPr>
              <p:nvPr/>
            </p:nvSpPr>
            <p:spPr bwMode="auto">
              <a:xfrm>
                <a:off x="669" y="226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8772" name="AutoShape 31"/>
              <p:cNvSpPr>
                <a:spLocks noChangeArrowheads="1"/>
              </p:cNvSpPr>
              <p:nvPr/>
            </p:nvSpPr>
            <p:spPr bwMode="auto">
              <a:xfrm>
                <a:off x="857" y="2566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8773" name="AutoShape 32"/>
              <p:cNvSpPr>
                <a:spLocks noChangeArrowheads="1"/>
              </p:cNvSpPr>
              <p:nvPr/>
            </p:nvSpPr>
            <p:spPr bwMode="auto">
              <a:xfrm>
                <a:off x="924" y="2260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8774" name="AutoShape 33"/>
              <p:cNvSpPr>
                <a:spLocks noChangeArrowheads="1"/>
              </p:cNvSpPr>
              <p:nvPr/>
            </p:nvSpPr>
            <p:spPr bwMode="auto">
              <a:xfrm>
                <a:off x="931" y="20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8775" name="AutoShape 34"/>
              <p:cNvSpPr>
                <a:spLocks noChangeArrowheads="1"/>
              </p:cNvSpPr>
              <p:nvPr/>
            </p:nvSpPr>
            <p:spPr bwMode="auto">
              <a:xfrm>
                <a:off x="881" y="1945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8776" name="Freeform 35"/>
              <p:cNvSpPr>
                <a:spLocks/>
              </p:cNvSpPr>
              <p:nvPr/>
            </p:nvSpPr>
            <p:spPr bwMode="auto">
              <a:xfrm>
                <a:off x="551" y="1796"/>
                <a:ext cx="542" cy="954"/>
              </a:xfrm>
              <a:custGeom>
                <a:avLst/>
                <a:gdLst>
                  <a:gd name="T0" fmla="*/ 27 w 869"/>
                  <a:gd name="T1" fmla="*/ 186 h 1173"/>
                  <a:gd name="T2" fmla="*/ 26 w 869"/>
                  <a:gd name="T3" fmla="*/ 222 h 1173"/>
                  <a:gd name="T4" fmla="*/ 24 w 869"/>
                  <a:gd name="T5" fmla="*/ 255 h 1173"/>
                  <a:gd name="T6" fmla="*/ 23 w 869"/>
                  <a:gd name="T7" fmla="*/ 268 h 1173"/>
                  <a:gd name="T8" fmla="*/ 23 w 869"/>
                  <a:gd name="T9" fmla="*/ 272 h 1173"/>
                  <a:gd name="T10" fmla="*/ 21 w 869"/>
                  <a:gd name="T11" fmla="*/ 276 h 1173"/>
                  <a:gd name="T12" fmla="*/ 11 w 869"/>
                  <a:gd name="T13" fmla="*/ 269 h 1173"/>
                  <a:gd name="T14" fmla="*/ 4 w 869"/>
                  <a:gd name="T15" fmla="*/ 252 h 1173"/>
                  <a:gd name="T16" fmla="*/ 1 w 869"/>
                  <a:gd name="T17" fmla="*/ 237 h 1173"/>
                  <a:gd name="T18" fmla="*/ 0 w 869"/>
                  <a:gd name="T19" fmla="*/ 225 h 1173"/>
                  <a:gd name="T20" fmla="*/ 2 w 869"/>
                  <a:gd name="T21" fmla="*/ 118 h 1173"/>
                  <a:gd name="T22" fmla="*/ 4 w 869"/>
                  <a:gd name="T23" fmla="*/ 55 h 1173"/>
                  <a:gd name="T24" fmla="*/ 6 w 869"/>
                  <a:gd name="T25" fmla="*/ 39 h 1173"/>
                  <a:gd name="T26" fmla="*/ 7 w 869"/>
                  <a:gd name="T27" fmla="*/ 32 h 1173"/>
                  <a:gd name="T28" fmla="*/ 11 w 869"/>
                  <a:gd name="T29" fmla="*/ 17 h 1173"/>
                  <a:gd name="T30" fmla="*/ 13 w 869"/>
                  <a:gd name="T31" fmla="*/ 11 h 1173"/>
                  <a:gd name="T32" fmla="*/ 16 w 869"/>
                  <a:gd name="T33" fmla="*/ 0 h 1173"/>
                  <a:gd name="T34" fmla="*/ 26 w 869"/>
                  <a:gd name="T35" fmla="*/ 20 h 1173"/>
                  <a:gd name="T36" fmla="*/ 29 w 869"/>
                  <a:gd name="T37" fmla="*/ 48 h 1173"/>
                  <a:gd name="T38" fmla="*/ 31 w 869"/>
                  <a:gd name="T39" fmla="*/ 59 h 1173"/>
                  <a:gd name="T40" fmla="*/ 32 w 869"/>
                  <a:gd name="T41" fmla="*/ 72 h 1173"/>
                  <a:gd name="T42" fmla="*/ 29 w 869"/>
                  <a:gd name="T43" fmla="*/ 167 h 1173"/>
                  <a:gd name="T44" fmla="*/ 27 w 869"/>
                  <a:gd name="T45" fmla="*/ 186 h 11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69"/>
                  <a:gd name="T70" fmla="*/ 0 h 1173"/>
                  <a:gd name="T71" fmla="*/ 869 w 869"/>
                  <a:gd name="T72" fmla="*/ 1173 h 117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69" h="1173">
                    <a:moveTo>
                      <a:pt x="754" y="791"/>
                    </a:moveTo>
                    <a:cubicBezTo>
                      <a:pt x="743" y="846"/>
                      <a:pt x="731" y="899"/>
                      <a:pt x="699" y="945"/>
                    </a:cubicBezTo>
                    <a:cubicBezTo>
                      <a:pt x="684" y="991"/>
                      <a:pt x="669" y="1036"/>
                      <a:pt x="654" y="1082"/>
                    </a:cubicBezTo>
                    <a:cubicBezTo>
                      <a:pt x="648" y="1100"/>
                      <a:pt x="649" y="1122"/>
                      <a:pt x="636" y="1136"/>
                    </a:cubicBezTo>
                    <a:cubicBezTo>
                      <a:pt x="630" y="1142"/>
                      <a:pt x="626" y="1151"/>
                      <a:pt x="618" y="1155"/>
                    </a:cubicBezTo>
                    <a:cubicBezTo>
                      <a:pt x="601" y="1164"/>
                      <a:pt x="563" y="1173"/>
                      <a:pt x="563" y="1173"/>
                    </a:cubicBezTo>
                    <a:cubicBezTo>
                      <a:pt x="471" y="1168"/>
                      <a:pt x="379" y="1170"/>
                      <a:pt x="290" y="1145"/>
                    </a:cubicBezTo>
                    <a:cubicBezTo>
                      <a:pt x="231" y="1129"/>
                      <a:pt x="182" y="1097"/>
                      <a:pt x="127" y="1073"/>
                    </a:cubicBezTo>
                    <a:cubicBezTo>
                      <a:pt x="93" y="1058"/>
                      <a:pt x="60" y="1039"/>
                      <a:pt x="36" y="1009"/>
                    </a:cubicBezTo>
                    <a:cubicBezTo>
                      <a:pt x="23" y="992"/>
                      <a:pt x="0" y="955"/>
                      <a:pt x="0" y="955"/>
                    </a:cubicBezTo>
                    <a:cubicBezTo>
                      <a:pt x="11" y="805"/>
                      <a:pt x="33" y="644"/>
                      <a:pt x="81" y="500"/>
                    </a:cubicBezTo>
                    <a:cubicBezTo>
                      <a:pt x="92" y="412"/>
                      <a:pt x="99" y="324"/>
                      <a:pt x="109" y="236"/>
                    </a:cubicBezTo>
                    <a:cubicBezTo>
                      <a:pt x="113" y="197"/>
                      <a:pt x="118" y="176"/>
                      <a:pt x="154" y="164"/>
                    </a:cubicBezTo>
                    <a:cubicBezTo>
                      <a:pt x="193" y="123"/>
                      <a:pt x="147" y="165"/>
                      <a:pt x="200" y="136"/>
                    </a:cubicBezTo>
                    <a:cubicBezTo>
                      <a:pt x="241" y="114"/>
                      <a:pt x="266" y="87"/>
                      <a:pt x="309" y="73"/>
                    </a:cubicBezTo>
                    <a:cubicBezTo>
                      <a:pt x="343" y="37"/>
                      <a:pt x="308" y="68"/>
                      <a:pt x="354" y="45"/>
                    </a:cubicBezTo>
                    <a:cubicBezTo>
                      <a:pt x="383" y="30"/>
                      <a:pt x="395" y="11"/>
                      <a:pt x="427" y="0"/>
                    </a:cubicBezTo>
                    <a:cubicBezTo>
                      <a:pt x="520" y="23"/>
                      <a:pt x="626" y="29"/>
                      <a:pt x="709" y="82"/>
                    </a:cubicBezTo>
                    <a:cubicBezTo>
                      <a:pt x="738" y="125"/>
                      <a:pt x="765" y="172"/>
                      <a:pt x="809" y="200"/>
                    </a:cubicBezTo>
                    <a:cubicBezTo>
                      <a:pt x="821" y="218"/>
                      <a:pt x="838" y="234"/>
                      <a:pt x="845" y="255"/>
                    </a:cubicBezTo>
                    <a:cubicBezTo>
                      <a:pt x="851" y="273"/>
                      <a:pt x="863" y="309"/>
                      <a:pt x="863" y="309"/>
                    </a:cubicBezTo>
                    <a:cubicBezTo>
                      <a:pt x="858" y="436"/>
                      <a:pt x="869" y="596"/>
                      <a:pt x="790" y="709"/>
                    </a:cubicBezTo>
                    <a:cubicBezTo>
                      <a:pt x="787" y="717"/>
                      <a:pt x="776" y="791"/>
                      <a:pt x="754" y="791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58725" name="Rectangle 36"/>
          <p:cNvSpPr>
            <a:spLocks noChangeArrowheads="1"/>
          </p:cNvSpPr>
          <p:nvPr/>
        </p:nvSpPr>
        <p:spPr bwMode="auto">
          <a:xfrm>
            <a:off x="4802188" y="2678113"/>
            <a:ext cx="3751262" cy="33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 sz="2400"/>
          </a:p>
        </p:txBody>
      </p:sp>
      <p:grpSp>
        <p:nvGrpSpPr>
          <p:cNvPr id="158726" name="Group 37"/>
          <p:cNvGrpSpPr>
            <a:grpSpLocks/>
          </p:cNvGrpSpPr>
          <p:nvPr/>
        </p:nvGrpSpPr>
        <p:grpSpPr bwMode="auto">
          <a:xfrm>
            <a:off x="5241925" y="3225800"/>
            <a:ext cx="2398713" cy="2214563"/>
            <a:chOff x="3302" y="2032"/>
            <a:chExt cx="1511" cy="1395"/>
          </a:xfrm>
        </p:grpSpPr>
        <p:sp>
          <p:nvSpPr>
            <p:cNvPr id="158729" name="AutoShape 38"/>
            <p:cNvSpPr>
              <a:spLocks noChangeArrowheads="1"/>
            </p:cNvSpPr>
            <p:nvPr/>
          </p:nvSpPr>
          <p:spPr bwMode="auto">
            <a:xfrm>
              <a:off x="3366" y="277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0" name="AutoShape 39"/>
            <p:cNvSpPr>
              <a:spLocks noChangeArrowheads="1"/>
            </p:cNvSpPr>
            <p:nvPr/>
          </p:nvSpPr>
          <p:spPr bwMode="auto">
            <a:xfrm>
              <a:off x="3420" y="253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1" name="AutoShape 40"/>
            <p:cNvSpPr>
              <a:spLocks noChangeArrowheads="1"/>
            </p:cNvSpPr>
            <p:nvPr/>
          </p:nvSpPr>
          <p:spPr bwMode="auto">
            <a:xfrm>
              <a:off x="4360" y="2262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2" name="AutoShape 41"/>
            <p:cNvSpPr>
              <a:spLocks noChangeArrowheads="1"/>
            </p:cNvSpPr>
            <p:nvPr/>
          </p:nvSpPr>
          <p:spPr bwMode="auto">
            <a:xfrm>
              <a:off x="4317" y="2585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3" name="AutoShape 42"/>
            <p:cNvSpPr>
              <a:spLocks noChangeArrowheads="1"/>
            </p:cNvSpPr>
            <p:nvPr/>
          </p:nvSpPr>
          <p:spPr bwMode="auto">
            <a:xfrm>
              <a:off x="4695" y="246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4" name="AutoShape 43"/>
            <p:cNvSpPr>
              <a:spLocks noChangeArrowheads="1"/>
            </p:cNvSpPr>
            <p:nvPr/>
          </p:nvSpPr>
          <p:spPr bwMode="auto">
            <a:xfrm>
              <a:off x="3608" y="2835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5" name="AutoShape 44"/>
            <p:cNvSpPr>
              <a:spLocks noChangeArrowheads="1"/>
            </p:cNvSpPr>
            <p:nvPr/>
          </p:nvSpPr>
          <p:spPr bwMode="auto">
            <a:xfrm>
              <a:off x="4037" y="317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6" name="AutoShape 45"/>
            <p:cNvSpPr>
              <a:spLocks noChangeArrowheads="1"/>
            </p:cNvSpPr>
            <p:nvPr/>
          </p:nvSpPr>
          <p:spPr bwMode="auto">
            <a:xfrm>
              <a:off x="4096" y="306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7" name="AutoShape 46"/>
            <p:cNvSpPr>
              <a:spLocks noChangeArrowheads="1"/>
            </p:cNvSpPr>
            <p:nvPr/>
          </p:nvSpPr>
          <p:spPr bwMode="auto">
            <a:xfrm>
              <a:off x="3675" y="2529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8" name="AutoShape 47"/>
            <p:cNvSpPr>
              <a:spLocks noChangeArrowheads="1"/>
            </p:cNvSpPr>
            <p:nvPr/>
          </p:nvSpPr>
          <p:spPr bwMode="auto">
            <a:xfrm>
              <a:off x="3922" y="3021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9" name="AutoShape 48"/>
            <p:cNvSpPr>
              <a:spLocks noChangeArrowheads="1"/>
            </p:cNvSpPr>
            <p:nvPr/>
          </p:nvSpPr>
          <p:spPr bwMode="auto">
            <a:xfrm>
              <a:off x="3682" y="2361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40" name="AutoShape 49"/>
            <p:cNvSpPr>
              <a:spLocks noChangeArrowheads="1"/>
            </p:cNvSpPr>
            <p:nvPr/>
          </p:nvSpPr>
          <p:spPr bwMode="auto">
            <a:xfrm>
              <a:off x="4184" y="211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41" name="AutoShape 50"/>
            <p:cNvSpPr>
              <a:spLocks noChangeArrowheads="1"/>
            </p:cNvSpPr>
            <p:nvPr/>
          </p:nvSpPr>
          <p:spPr bwMode="auto">
            <a:xfrm>
              <a:off x="3975" y="277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42" name="Freeform 51"/>
            <p:cNvSpPr>
              <a:spLocks/>
            </p:cNvSpPr>
            <p:nvPr/>
          </p:nvSpPr>
          <p:spPr bwMode="auto">
            <a:xfrm>
              <a:off x="4127" y="2032"/>
              <a:ext cx="686" cy="877"/>
            </a:xfrm>
            <a:custGeom>
              <a:avLst/>
              <a:gdLst>
                <a:gd name="T0" fmla="*/ 38 w 1101"/>
                <a:gd name="T1" fmla="*/ 70 h 1077"/>
                <a:gd name="T2" fmla="*/ 39 w 1101"/>
                <a:gd name="T3" fmla="*/ 115 h 1077"/>
                <a:gd name="T4" fmla="*/ 37 w 1101"/>
                <a:gd name="T5" fmla="*/ 221 h 1077"/>
                <a:gd name="T6" fmla="*/ 34 w 1101"/>
                <a:gd name="T7" fmla="*/ 248 h 1077"/>
                <a:gd name="T8" fmla="*/ 31 w 1101"/>
                <a:gd name="T9" fmla="*/ 256 h 1077"/>
                <a:gd name="T10" fmla="*/ 22 w 1101"/>
                <a:gd name="T11" fmla="*/ 248 h 1077"/>
                <a:gd name="T12" fmla="*/ 18 w 1101"/>
                <a:gd name="T13" fmla="*/ 236 h 1077"/>
                <a:gd name="T14" fmla="*/ 17 w 1101"/>
                <a:gd name="T15" fmla="*/ 234 h 1077"/>
                <a:gd name="T16" fmla="*/ 12 w 1101"/>
                <a:gd name="T17" fmla="*/ 208 h 1077"/>
                <a:gd name="T18" fmla="*/ 9 w 1101"/>
                <a:gd name="T19" fmla="*/ 191 h 1077"/>
                <a:gd name="T20" fmla="*/ 4 w 1101"/>
                <a:gd name="T21" fmla="*/ 163 h 1077"/>
                <a:gd name="T22" fmla="*/ 1 w 1101"/>
                <a:gd name="T23" fmla="*/ 107 h 1077"/>
                <a:gd name="T24" fmla="*/ 1 w 1101"/>
                <a:gd name="T25" fmla="*/ 30 h 1077"/>
                <a:gd name="T26" fmla="*/ 7 w 1101"/>
                <a:gd name="T27" fmla="*/ 5 h 1077"/>
                <a:gd name="T28" fmla="*/ 8 w 1101"/>
                <a:gd name="T29" fmla="*/ 3 h 1077"/>
                <a:gd name="T30" fmla="*/ 16 w 1101"/>
                <a:gd name="T31" fmla="*/ 7 h 1077"/>
                <a:gd name="T32" fmla="*/ 21 w 1101"/>
                <a:gd name="T33" fmla="*/ 24 h 1077"/>
                <a:gd name="T34" fmla="*/ 25 w 1101"/>
                <a:gd name="T35" fmla="*/ 42 h 1077"/>
                <a:gd name="T36" fmla="*/ 28 w 1101"/>
                <a:gd name="T37" fmla="*/ 48 h 1077"/>
                <a:gd name="T38" fmla="*/ 38 w 1101"/>
                <a:gd name="T39" fmla="*/ 70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43" name="Freeform 52"/>
            <p:cNvSpPr>
              <a:spLocks/>
            </p:cNvSpPr>
            <p:nvPr/>
          </p:nvSpPr>
          <p:spPr bwMode="auto">
            <a:xfrm>
              <a:off x="3812" y="2642"/>
              <a:ext cx="573" cy="785"/>
            </a:xfrm>
            <a:custGeom>
              <a:avLst/>
              <a:gdLst>
                <a:gd name="T0" fmla="*/ 9 w 918"/>
                <a:gd name="T1" fmla="*/ 193 h 965"/>
                <a:gd name="T2" fmla="*/ 7 w 918"/>
                <a:gd name="T3" fmla="*/ 184 h 965"/>
                <a:gd name="T4" fmla="*/ 4 w 918"/>
                <a:gd name="T5" fmla="*/ 174 h 965"/>
                <a:gd name="T6" fmla="*/ 2 w 918"/>
                <a:gd name="T7" fmla="*/ 165 h 965"/>
                <a:gd name="T8" fmla="*/ 1 w 918"/>
                <a:gd name="T9" fmla="*/ 152 h 965"/>
                <a:gd name="T10" fmla="*/ 0 w 918"/>
                <a:gd name="T11" fmla="*/ 109 h 965"/>
                <a:gd name="T12" fmla="*/ 1 w 918"/>
                <a:gd name="T13" fmla="*/ 48 h 965"/>
                <a:gd name="T14" fmla="*/ 2 w 918"/>
                <a:gd name="T15" fmla="*/ 32 h 965"/>
                <a:gd name="T16" fmla="*/ 11 w 918"/>
                <a:gd name="T17" fmla="*/ 0 h 965"/>
                <a:gd name="T18" fmla="*/ 14 w 918"/>
                <a:gd name="T19" fmla="*/ 5 h 965"/>
                <a:gd name="T20" fmla="*/ 18 w 918"/>
                <a:gd name="T21" fmla="*/ 13 h 965"/>
                <a:gd name="T22" fmla="*/ 26 w 918"/>
                <a:gd name="T23" fmla="*/ 39 h 965"/>
                <a:gd name="T24" fmla="*/ 26 w 918"/>
                <a:gd name="T25" fmla="*/ 51 h 965"/>
                <a:gd name="T26" fmla="*/ 27 w 918"/>
                <a:gd name="T27" fmla="*/ 59 h 965"/>
                <a:gd name="T28" fmla="*/ 30 w 918"/>
                <a:gd name="T29" fmla="*/ 81 h 965"/>
                <a:gd name="T30" fmla="*/ 31 w 918"/>
                <a:gd name="T31" fmla="*/ 100 h 965"/>
                <a:gd name="T32" fmla="*/ 32 w 918"/>
                <a:gd name="T33" fmla="*/ 122 h 965"/>
                <a:gd name="T34" fmla="*/ 32 w 918"/>
                <a:gd name="T35" fmla="*/ 144 h 965"/>
                <a:gd name="T36" fmla="*/ 34 w 918"/>
                <a:gd name="T37" fmla="*/ 182 h 965"/>
                <a:gd name="T38" fmla="*/ 31 w 918"/>
                <a:gd name="T39" fmla="*/ 218 h 965"/>
                <a:gd name="T40" fmla="*/ 28 w 918"/>
                <a:gd name="T41" fmla="*/ 223 h 965"/>
                <a:gd name="T42" fmla="*/ 26 w 918"/>
                <a:gd name="T43" fmla="*/ 225 h 965"/>
                <a:gd name="T44" fmla="*/ 13 w 918"/>
                <a:gd name="T45" fmla="*/ 221 h 965"/>
                <a:gd name="T46" fmla="*/ 9 w 918"/>
                <a:gd name="T47" fmla="*/ 203 h 965"/>
                <a:gd name="T48" fmla="*/ 9 w 918"/>
                <a:gd name="T49" fmla="*/ 193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44" name="Freeform 53"/>
            <p:cNvSpPr>
              <a:spLocks/>
            </p:cNvSpPr>
            <p:nvPr/>
          </p:nvSpPr>
          <p:spPr bwMode="auto">
            <a:xfrm>
              <a:off x="3302" y="2065"/>
              <a:ext cx="542" cy="954"/>
            </a:xfrm>
            <a:custGeom>
              <a:avLst/>
              <a:gdLst>
                <a:gd name="T0" fmla="*/ 27 w 869"/>
                <a:gd name="T1" fmla="*/ 186 h 1173"/>
                <a:gd name="T2" fmla="*/ 26 w 869"/>
                <a:gd name="T3" fmla="*/ 222 h 1173"/>
                <a:gd name="T4" fmla="*/ 24 w 869"/>
                <a:gd name="T5" fmla="*/ 255 h 1173"/>
                <a:gd name="T6" fmla="*/ 23 w 869"/>
                <a:gd name="T7" fmla="*/ 268 h 1173"/>
                <a:gd name="T8" fmla="*/ 23 w 869"/>
                <a:gd name="T9" fmla="*/ 272 h 1173"/>
                <a:gd name="T10" fmla="*/ 21 w 869"/>
                <a:gd name="T11" fmla="*/ 276 h 1173"/>
                <a:gd name="T12" fmla="*/ 11 w 869"/>
                <a:gd name="T13" fmla="*/ 269 h 1173"/>
                <a:gd name="T14" fmla="*/ 4 w 869"/>
                <a:gd name="T15" fmla="*/ 252 h 1173"/>
                <a:gd name="T16" fmla="*/ 1 w 869"/>
                <a:gd name="T17" fmla="*/ 237 h 1173"/>
                <a:gd name="T18" fmla="*/ 0 w 869"/>
                <a:gd name="T19" fmla="*/ 225 h 1173"/>
                <a:gd name="T20" fmla="*/ 2 w 869"/>
                <a:gd name="T21" fmla="*/ 118 h 1173"/>
                <a:gd name="T22" fmla="*/ 4 w 869"/>
                <a:gd name="T23" fmla="*/ 55 h 1173"/>
                <a:gd name="T24" fmla="*/ 6 w 869"/>
                <a:gd name="T25" fmla="*/ 39 h 1173"/>
                <a:gd name="T26" fmla="*/ 7 w 869"/>
                <a:gd name="T27" fmla="*/ 32 h 1173"/>
                <a:gd name="T28" fmla="*/ 11 w 869"/>
                <a:gd name="T29" fmla="*/ 17 h 1173"/>
                <a:gd name="T30" fmla="*/ 13 w 869"/>
                <a:gd name="T31" fmla="*/ 11 h 1173"/>
                <a:gd name="T32" fmla="*/ 16 w 869"/>
                <a:gd name="T33" fmla="*/ 0 h 1173"/>
                <a:gd name="T34" fmla="*/ 26 w 869"/>
                <a:gd name="T35" fmla="*/ 20 h 1173"/>
                <a:gd name="T36" fmla="*/ 29 w 869"/>
                <a:gd name="T37" fmla="*/ 48 h 1173"/>
                <a:gd name="T38" fmla="*/ 31 w 869"/>
                <a:gd name="T39" fmla="*/ 59 h 1173"/>
                <a:gd name="T40" fmla="*/ 32 w 869"/>
                <a:gd name="T41" fmla="*/ 72 h 1173"/>
                <a:gd name="T42" fmla="*/ 29 w 869"/>
                <a:gd name="T43" fmla="*/ 167 h 1173"/>
                <a:gd name="T44" fmla="*/ 27 w 869"/>
                <a:gd name="T45" fmla="*/ 186 h 117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69"/>
                <a:gd name="T70" fmla="*/ 0 h 1173"/>
                <a:gd name="T71" fmla="*/ 869 w 869"/>
                <a:gd name="T72" fmla="*/ 1173 h 117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69" h="1173">
                  <a:moveTo>
                    <a:pt x="754" y="791"/>
                  </a:moveTo>
                  <a:cubicBezTo>
                    <a:pt x="743" y="846"/>
                    <a:pt x="731" y="899"/>
                    <a:pt x="699" y="945"/>
                  </a:cubicBezTo>
                  <a:cubicBezTo>
                    <a:pt x="684" y="991"/>
                    <a:pt x="669" y="1036"/>
                    <a:pt x="654" y="1082"/>
                  </a:cubicBezTo>
                  <a:cubicBezTo>
                    <a:pt x="648" y="1100"/>
                    <a:pt x="649" y="1122"/>
                    <a:pt x="636" y="1136"/>
                  </a:cubicBezTo>
                  <a:cubicBezTo>
                    <a:pt x="630" y="1142"/>
                    <a:pt x="626" y="1151"/>
                    <a:pt x="618" y="1155"/>
                  </a:cubicBezTo>
                  <a:cubicBezTo>
                    <a:pt x="601" y="1164"/>
                    <a:pt x="563" y="1173"/>
                    <a:pt x="563" y="1173"/>
                  </a:cubicBezTo>
                  <a:cubicBezTo>
                    <a:pt x="471" y="1168"/>
                    <a:pt x="379" y="1170"/>
                    <a:pt x="290" y="1145"/>
                  </a:cubicBezTo>
                  <a:cubicBezTo>
                    <a:pt x="231" y="1129"/>
                    <a:pt x="182" y="1097"/>
                    <a:pt x="127" y="1073"/>
                  </a:cubicBezTo>
                  <a:cubicBezTo>
                    <a:pt x="93" y="1058"/>
                    <a:pt x="60" y="1039"/>
                    <a:pt x="36" y="1009"/>
                  </a:cubicBezTo>
                  <a:cubicBezTo>
                    <a:pt x="23" y="992"/>
                    <a:pt x="0" y="955"/>
                    <a:pt x="0" y="955"/>
                  </a:cubicBezTo>
                  <a:cubicBezTo>
                    <a:pt x="11" y="805"/>
                    <a:pt x="33" y="644"/>
                    <a:pt x="81" y="500"/>
                  </a:cubicBezTo>
                  <a:cubicBezTo>
                    <a:pt x="92" y="412"/>
                    <a:pt x="99" y="324"/>
                    <a:pt x="109" y="236"/>
                  </a:cubicBezTo>
                  <a:cubicBezTo>
                    <a:pt x="113" y="197"/>
                    <a:pt x="118" y="176"/>
                    <a:pt x="154" y="164"/>
                  </a:cubicBezTo>
                  <a:cubicBezTo>
                    <a:pt x="193" y="123"/>
                    <a:pt x="147" y="165"/>
                    <a:pt x="200" y="136"/>
                  </a:cubicBezTo>
                  <a:cubicBezTo>
                    <a:pt x="241" y="114"/>
                    <a:pt x="266" y="87"/>
                    <a:pt x="309" y="73"/>
                  </a:cubicBezTo>
                  <a:cubicBezTo>
                    <a:pt x="343" y="37"/>
                    <a:pt x="308" y="68"/>
                    <a:pt x="354" y="45"/>
                  </a:cubicBezTo>
                  <a:cubicBezTo>
                    <a:pt x="383" y="30"/>
                    <a:pt x="395" y="11"/>
                    <a:pt x="427" y="0"/>
                  </a:cubicBezTo>
                  <a:cubicBezTo>
                    <a:pt x="520" y="23"/>
                    <a:pt x="626" y="29"/>
                    <a:pt x="709" y="82"/>
                  </a:cubicBezTo>
                  <a:cubicBezTo>
                    <a:pt x="738" y="125"/>
                    <a:pt x="765" y="172"/>
                    <a:pt x="809" y="200"/>
                  </a:cubicBezTo>
                  <a:cubicBezTo>
                    <a:pt x="821" y="218"/>
                    <a:pt x="838" y="234"/>
                    <a:pt x="845" y="255"/>
                  </a:cubicBezTo>
                  <a:cubicBezTo>
                    <a:pt x="851" y="273"/>
                    <a:pt x="863" y="309"/>
                    <a:pt x="863" y="309"/>
                  </a:cubicBezTo>
                  <a:cubicBezTo>
                    <a:pt x="858" y="436"/>
                    <a:pt x="869" y="596"/>
                    <a:pt x="790" y="709"/>
                  </a:cubicBezTo>
                  <a:cubicBezTo>
                    <a:pt x="787" y="717"/>
                    <a:pt x="776" y="791"/>
                    <a:pt x="754" y="79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8727" name="Text Box 54"/>
          <p:cNvSpPr txBox="1">
            <a:spLocks noChangeArrowheads="1"/>
          </p:cNvSpPr>
          <p:nvPr/>
        </p:nvSpPr>
        <p:spPr bwMode="auto">
          <a:xfrm>
            <a:off x="1463675" y="1897063"/>
            <a:ext cx="147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Raw Data </a:t>
            </a:r>
          </a:p>
        </p:txBody>
      </p:sp>
      <p:sp>
        <p:nvSpPr>
          <p:cNvPr id="158728" name="Text Box 55"/>
          <p:cNvSpPr txBox="1">
            <a:spLocks noChangeArrowheads="1"/>
          </p:cNvSpPr>
          <p:nvPr/>
        </p:nvSpPr>
        <p:spPr bwMode="auto">
          <a:xfrm>
            <a:off x="5043488" y="1839913"/>
            <a:ext cx="3268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Cluster/Stratified Sample</a:t>
            </a:r>
          </a:p>
        </p:txBody>
      </p:sp>
    </p:spTree>
    <p:extLst>
      <p:ext uri="{BB962C8B-B14F-4D97-AF65-F5344CB8AC3E}">
        <p14:creationId xmlns:p14="http://schemas.microsoft.com/office/powerpoint/2010/main" val="1131091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4416E1B-B717-44C3-9934-6FF58F6E8686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Data Cube Aggregation</a:t>
            </a:r>
          </a:p>
        </p:txBody>
      </p:sp>
      <p:sp>
        <p:nvSpPr>
          <p:cNvPr id="160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8458200" cy="52387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The lowest level of a data cube (base cuboid)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bg1"/>
                </a:solidFill>
              </a:rPr>
              <a:t>The aggregated data for an individual entity of interest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bg1"/>
                </a:solidFill>
              </a:rPr>
              <a:t>E.g., a customer in a phone calling data warehouse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Multiple levels of aggregation in data cubes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bg1"/>
                </a:solidFill>
              </a:rPr>
              <a:t>Further reduce the size of data to deal with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Reference appropriate levels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bg1"/>
                </a:solidFill>
              </a:rPr>
              <a:t>Use the smallest representation which is enough to solve the task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Queries regarding aggregated information should be answered using data cube, when possible</a:t>
            </a:r>
          </a:p>
        </p:txBody>
      </p:sp>
    </p:spTree>
    <p:extLst>
      <p:ext uri="{BB962C8B-B14F-4D97-AF65-F5344CB8AC3E}">
        <p14:creationId xmlns:p14="http://schemas.microsoft.com/office/powerpoint/2010/main" val="242390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05BE859-9FD1-4045-BC2E-1041D783BC74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Data Reduction 3: Data Compression</a:t>
            </a:r>
          </a:p>
        </p:txBody>
      </p:sp>
      <p:sp>
        <p:nvSpPr>
          <p:cNvPr id="1628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71600"/>
            <a:ext cx="8610600" cy="531495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bg1"/>
                </a:solidFill>
              </a:rPr>
              <a:t>String compression</a:t>
            </a: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</a:rPr>
              <a:t>There are extensive theories and well-tuned algorithms</a:t>
            </a: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</a:rPr>
              <a:t>Typically lossless, but only limited manipulation is possible without expansion</a:t>
            </a:r>
            <a:endParaRPr lang="en-US" altLang="en-US" dirty="0">
              <a:solidFill>
                <a:schemeClr val="bg1"/>
              </a:solidFill>
              <a:sym typeface="Symbol" pitchFamily="18" charset="2"/>
            </a:endParaRP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sym typeface="Symbol" pitchFamily="18" charset="2"/>
              </a:rPr>
              <a:t>Audio/video compression</a:t>
            </a: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Typically </a:t>
            </a:r>
            <a:r>
              <a:rPr lang="en-US" altLang="en-US" dirty="0" err="1">
                <a:solidFill>
                  <a:schemeClr val="bg1"/>
                </a:solidFill>
                <a:sym typeface="Symbol" pitchFamily="18" charset="2"/>
              </a:rPr>
              <a:t>lossy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 compression, with progressive refinement</a:t>
            </a: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Sometimes small fragments of signal can be reconstructed without reconstructing the whole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sym typeface="Symbol" pitchFamily="18" charset="2"/>
              </a:rPr>
              <a:t>Time sequence is not audio</a:t>
            </a: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Typically short and vary slowly with time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sym typeface="Symbol" pitchFamily="18" charset="2"/>
              </a:rPr>
              <a:t>Dimensionality and </a:t>
            </a:r>
            <a:r>
              <a:rPr lang="en-US" altLang="en-US" sz="2400" dirty="0" err="1">
                <a:solidFill>
                  <a:schemeClr val="bg1"/>
                </a:solidFill>
                <a:sym typeface="Symbol" pitchFamily="18" charset="2"/>
              </a:rPr>
              <a:t>numerosity</a:t>
            </a:r>
            <a:r>
              <a:rPr lang="en-US" altLang="en-US" sz="2400" dirty="0">
                <a:solidFill>
                  <a:schemeClr val="bg1"/>
                </a:solidFill>
                <a:sym typeface="Symbol" pitchFamily="18" charset="2"/>
              </a:rPr>
              <a:t> reduction may also be considered as forms of data compression</a:t>
            </a:r>
          </a:p>
          <a:p>
            <a:pPr lvl="1" eaLnBrk="1" hangingPunct="1"/>
            <a:endParaRPr lang="en-US" altLang="en-US" dirty="0">
              <a:solidFill>
                <a:schemeClr val="bg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30850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41A78D4-6F4C-4504-AE8E-3E4580E987C8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5764213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Data Compression</a:t>
            </a:r>
          </a:p>
        </p:txBody>
      </p:sp>
      <p:sp>
        <p:nvSpPr>
          <p:cNvPr id="164868" name="AutoShape 3"/>
          <p:cNvSpPr>
            <a:spLocks noChangeArrowheads="1"/>
          </p:cNvSpPr>
          <p:nvPr/>
        </p:nvSpPr>
        <p:spPr bwMode="auto">
          <a:xfrm>
            <a:off x="838200" y="1625600"/>
            <a:ext cx="3446463" cy="2595563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itchFamily="18" charset="0"/>
              </a:rPr>
              <a:t>Original Data</a:t>
            </a:r>
          </a:p>
        </p:txBody>
      </p:sp>
      <p:sp>
        <p:nvSpPr>
          <p:cNvPr id="164869" name="AutoShape 4"/>
          <p:cNvSpPr>
            <a:spLocks noChangeArrowheads="1"/>
          </p:cNvSpPr>
          <p:nvPr/>
        </p:nvSpPr>
        <p:spPr bwMode="auto">
          <a:xfrm>
            <a:off x="6175375" y="2249488"/>
            <a:ext cx="2182813" cy="1608137"/>
          </a:xfrm>
          <a:prstGeom prst="cube">
            <a:avLst>
              <a:gd name="adj" fmla="val 25000"/>
            </a:avLst>
          </a:prstGeom>
          <a:solidFill>
            <a:srgbClr val="F6E6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itchFamily="18" charset="0"/>
              </a:rPr>
              <a:t>Compressed </a:t>
            </a:r>
          </a:p>
          <a:p>
            <a:pPr algn="ctr"/>
            <a:r>
              <a:rPr lang="en-US" altLang="en-US" sz="2400">
                <a:latin typeface="Times New Roman" pitchFamily="18" charset="0"/>
              </a:rPr>
              <a:t>Data</a:t>
            </a:r>
          </a:p>
        </p:txBody>
      </p:sp>
      <p:sp>
        <p:nvSpPr>
          <p:cNvPr id="164870" name="Line 5"/>
          <p:cNvSpPr>
            <a:spLocks noChangeShapeType="1"/>
          </p:cNvSpPr>
          <p:nvPr/>
        </p:nvSpPr>
        <p:spPr bwMode="auto">
          <a:xfrm>
            <a:off x="4319588" y="3005138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1" name="Line 6"/>
          <p:cNvSpPr>
            <a:spLocks noChangeShapeType="1"/>
          </p:cNvSpPr>
          <p:nvPr/>
        </p:nvSpPr>
        <p:spPr bwMode="auto">
          <a:xfrm flipH="1">
            <a:off x="4319588" y="3579813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2" name="Text Box 7"/>
          <p:cNvSpPr txBox="1">
            <a:spLocks noChangeArrowheads="1"/>
          </p:cNvSpPr>
          <p:nvPr/>
        </p:nvSpPr>
        <p:spPr bwMode="auto">
          <a:xfrm>
            <a:off x="4637088" y="3665538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lossless</a:t>
            </a:r>
          </a:p>
        </p:txBody>
      </p:sp>
      <p:sp>
        <p:nvSpPr>
          <p:cNvPr id="164873" name="AutoShape 8"/>
          <p:cNvSpPr>
            <a:spLocks noChangeArrowheads="1"/>
          </p:cNvSpPr>
          <p:nvPr/>
        </p:nvSpPr>
        <p:spPr bwMode="auto">
          <a:xfrm>
            <a:off x="950913" y="4367213"/>
            <a:ext cx="3286125" cy="2184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itchFamily="18" charset="0"/>
              </a:rPr>
              <a:t>Original Data</a:t>
            </a:r>
          </a:p>
          <a:p>
            <a:pPr algn="ctr"/>
            <a:r>
              <a:rPr lang="en-US" altLang="en-US" sz="2400">
                <a:latin typeface="Times New Roman" pitchFamily="18" charset="0"/>
              </a:rPr>
              <a:t>Approximated </a:t>
            </a:r>
          </a:p>
        </p:txBody>
      </p:sp>
      <p:sp>
        <p:nvSpPr>
          <p:cNvPr id="164874" name="Line 9"/>
          <p:cNvSpPr>
            <a:spLocks noChangeShapeType="1"/>
          </p:cNvSpPr>
          <p:nvPr/>
        </p:nvSpPr>
        <p:spPr bwMode="auto">
          <a:xfrm flipH="1">
            <a:off x="4252913" y="3875088"/>
            <a:ext cx="2743200" cy="180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5" name="Text Box 10"/>
          <p:cNvSpPr txBox="1">
            <a:spLocks noChangeArrowheads="1"/>
          </p:cNvSpPr>
          <p:nvPr/>
        </p:nvSpPr>
        <p:spPr bwMode="auto">
          <a:xfrm rot="-1797028">
            <a:off x="5227638" y="4783138"/>
            <a:ext cx="811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 dirty="0" err="1">
                <a:solidFill>
                  <a:schemeClr val="bg1"/>
                </a:solidFill>
                <a:latin typeface="Times New Roman" pitchFamily="18" charset="0"/>
              </a:rPr>
              <a:t>lossy</a:t>
            </a:r>
            <a:endParaRPr lang="en-US" alt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32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s://media.geeksforgeeks.org/wp-content/uploads/20190312184006/Data-Preprocessing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7391400" cy="5943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1281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3444C95-BF59-43DD-8863-0006A4D44A09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054975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Data Transformation</a:t>
            </a:r>
          </a:p>
        </p:txBody>
      </p:sp>
      <p:sp>
        <p:nvSpPr>
          <p:cNvPr id="1689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9200"/>
            <a:ext cx="8305800" cy="53340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chemeClr val="bg1"/>
                </a:solidFill>
              </a:rPr>
              <a:t>A function that maps the entire set of values of a given attribute to a new set of replacement values </a:t>
            </a:r>
            <a:r>
              <a:rPr lang="en-US" altLang="en-US" sz="2000" dirty="0" err="1">
                <a:solidFill>
                  <a:schemeClr val="bg1"/>
                </a:solidFill>
              </a:rPr>
              <a:t>s.t.</a:t>
            </a:r>
            <a:r>
              <a:rPr lang="en-US" altLang="en-US" sz="2000" dirty="0">
                <a:solidFill>
                  <a:schemeClr val="bg1"/>
                </a:solidFill>
              </a:rPr>
              <a:t> each old value can be identified with one of the new values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chemeClr val="bg1"/>
                </a:solidFill>
              </a:rPr>
              <a:t>Methods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chemeClr val="bg1"/>
                </a:solidFill>
              </a:rPr>
              <a:t>Smoothing: Remove noise from data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chemeClr val="bg1"/>
                </a:solidFill>
              </a:rPr>
              <a:t>Attribute/feature construction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chemeClr val="bg1"/>
                </a:solidFill>
              </a:rPr>
              <a:t>New attributes constructed from the given ones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chemeClr val="bg1"/>
                </a:solidFill>
              </a:rPr>
              <a:t>Aggregation: Summarization, data cube construction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chemeClr val="bg1"/>
                </a:solidFill>
              </a:rPr>
              <a:t>Normalization: Scaled to fall within a smaller, specified range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chemeClr val="bg1"/>
                </a:solidFill>
              </a:rPr>
              <a:t>min-max normalization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chemeClr val="bg1"/>
                </a:solidFill>
              </a:rPr>
              <a:t>z-score normalization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chemeClr val="bg1"/>
                </a:solidFill>
              </a:rPr>
              <a:t>normalization by decimal scaling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chemeClr val="bg1"/>
                </a:solidFill>
              </a:rPr>
              <a:t>Discretization: Concept hierarchy climbing</a:t>
            </a:r>
          </a:p>
        </p:txBody>
      </p:sp>
    </p:spTree>
    <p:extLst>
      <p:ext uri="{BB962C8B-B14F-4D97-AF65-F5344CB8AC3E}">
        <p14:creationId xmlns:p14="http://schemas.microsoft.com/office/powerpoint/2010/main" val="28218989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Normalization</a:t>
            </a:r>
          </a:p>
        </p:txBody>
      </p:sp>
      <p:sp>
        <p:nvSpPr>
          <p:cNvPr id="1710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058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dirty="0">
                <a:solidFill>
                  <a:schemeClr val="bg1"/>
                </a:solidFill>
              </a:rPr>
              <a:t>Min-max normalization</a:t>
            </a:r>
            <a:r>
              <a:rPr lang="en-US" altLang="en-US" sz="2000" dirty="0">
                <a:solidFill>
                  <a:schemeClr val="bg1"/>
                </a:solidFill>
              </a:rPr>
              <a:t>: to [</a:t>
            </a:r>
            <a:r>
              <a:rPr lang="en-US" altLang="en-US" sz="2000" dirty="0" err="1">
                <a:solidFill>
                  <a:schemeClr val="bg1"/>
                </a:solidFill>
              </a:rPr>
              <a:t>new_min</a:t>
            </a:r>
            <a:r>
              <a:rPr lang="en-US" altLang="en-US" sz="2000" baseline="-25000" dirty="0" err="1">
                <a:solidFill>
                  <a:schemeClr val="bg1"/>
                </a:solidFill>
              </a:rPr>
              <a:t>A</a:t>
            </a:r>
            <a:r>
              <a:rPr lang="en-US" altLang="en-US" sz="2000" dirty="0">
                <a:solidFill>
                  <a:schemeClr val="bg1"/>
                </a:solidFill>
              </a:rPr>
              <a:t>, </a:t>
            </a:r>
            <a:r>
              <a:rPr lang="en-US" altLang="en-US" sz="2000" dirty="0" err="1">
                <a:solidFill>
                  <a:schemeClr val="bg1"/>
                </a:solidFill>
              </a:rPr>
              <a:t>new_max</a:t>
            </a:r>
            <a:r>
              <a:rPr lang="en-US" altLang="en-US" sz="2000" baseline="-25000" dirty="0" err="1">
                <a:solidFill>
                  <a:schemeClr val="bg1"/>
                </a:solidFill>
              </a:rPr>
              <a:t>A</a:t>
            </a:r>
            <a:r>
              <a:rPr lang="en-US" altLang="en-US" sz="2000" dirty="0">
                <a:solidFill>
                  <a:schemeClr val="bg1"/>
                </a:solidFill>
              </a:rPr>
              <a:t>]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solidFill>
                <a:schemeClr val="bg1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solidFill>
                <a:schemeClr val="bg1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Ex.  Let income range $12,000 to $98,000 normalized to [0.0, 1.0].  Then $73,000 is mapped to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>
                <a:solidFill>
                  <a:schemeClr val="bg1"/>
                </a:solidFill>
              </a:rPr>
              <a:t>Z-score normalization</a:t>
            </a:r>
            <a:r>
              <a:rPr lang="en-US" altLang="en-US" sz="2000" dirty="0">
                <a:solidFill>
                  <a:schemeClr val="bg1"/>
                </a:solidFill>
              </a:rPr>
              <a:t> (</a:t>
            </a:r>
            <a:r>
              <a:rPr lang="el-GR" altLang="en-US" sz="2000" dirty="0">
                <a:solidFill>
                  <a:schemeClr val="bg1"/>
                </a:solidFill>
              </a:rPr>
              <a:t>μ</a:t>
            </a:r>
            <a:r>
              <a:rPr lang="en-US" altLang="en-US" sz="2000" dirty="0">
                <a:solidFill>
                  <a:schemeClr val="bg1"/>
                </a:solidFill>
              </a:rPr>
              <a:t>: mean, </a:t>
            </a:r>
            <a:r>
              <a:rPr lang="el-GR" altLang="en-US" sz="2000" dirty="0">
                <a:solidFill>
                  <a:schemeClr val="bg1"/>
                </a:solidFill>
              </a:rPr>
              <a:t>σ</a:t>
            </a:r>
            <a:r>
              <a:rPr lang="en-US" altLang="en-US" sz="2000" dirty="0">
                <a:solidFill>
                  <a:schemeClr val="bg1"/>
                </a:solidFill>
              </a:rPr>
              <a:t>: standard deviation):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 dirty="0">
              <a:solidFill>
                <a:schemeClr val="bg1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>
              <a:solidFill>
                <a:schemeClr val="bg1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Ex. Let </a:t>
            </a:r>
            <a:r>
              <a:rPr lang="el-GR" altLang="en-US" sz="2000" dirty="0">
                <a:solidFill>
                  <a:schemeClr val="bg1"/>
                </a:solidFill>
              </a:rPr>
              <a:t>μ</a:t>
            </a:r>
            <a:r>
              <a:rPr lang="en-US" altLang="en-US" sz="2000" dirty="0">
                <a:solidFill>
                  <a:schemeClr val="bg1"/>
                </a:solidFill>
              </a:rPr>
              <a:t> = 54,000, </a:t>
            </a:r>
            <a:r>
              <a:rPr lang="el-GR" altLang="en-US" sz="2000" dirty="0">
                <a:solidFill>
                  <a:schemeClr val="bg1"/>
                </a:solidFill>
              </a:rPr>
              <a:t>σ</a:t>
            </a:r>
            <a:r>
              <a:rPr lang="en-US" altLang="en-US" sz="2000" dirty="0">
                <a:solidFill>
                  <a:schemeClr val="bg1"/>
                </a:solidFill>
              </a:rPr>
              <a:t> = 16,000.  Then</a:t>
            </a:r>
            <a:endParaRPr lang="el-GR" altLang="en-US" sz="2000" dirty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>
                <a:solidFill>
                  <a:schemeClr val="bg1"/>
                </a:solidFill>
              </a:rPr>
              <a:t>Normalization by decimal scaling</a:t>
            </a:r>
          </a:p>
        </p:txBody>
      </p:sp>
      <p:graphicFrame>
        <p:nvGraphicFramePr>
          <p:cNvPr id="171013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151655677"/>
              </p:ext>
            </p:extLst>
          </p:nvPr>
        </p:nvGraphicFramePr>
        <p:xfrm>
          <a:off x="5577681" y="3048000"/>
          <a:ext cx="25146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22500" imgH="419100" progId="Equation.3">
                  <p:embed/>
                </p:oleObj>
              </mc:Choice>
              <mc:Fallback>
                <p:oleObj name="Equation" r:id="rId3" imgW="2222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681" y="3048000"/>
                        <a:ext cx="2514600" cy="4746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9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562600" y="4600575"/>
          <a:ext cx="19526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98600" imgH="419100" progId="Equation.3">
                  <p:embed/>
                </p:oleObj>
              </mc:Choice>
              <mc:Fallback>
                <p:oleObj name="Equation" r:id="rId5" imgW="149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600575"/>
                        <a:ext cx="19526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0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7172AF6-3260-44DC-B843-3ECD39714530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graphicFrame>
        <p:nvGraphicFramePr>
          <p:cNvPr id="1710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589799"/>
              </p:ext>
            </p:extLst>
          </p:nvPr>
        </p:nvGraphicFramePr>
        <p:xfrm>
          <a:off x="1905000" y="1828800"/>
          <a:ext cx="5943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340100" imgH="393700" progId="Equation.3">
                  <p:embed/>
                </p:oleObj>
              </mc:Choice>
              <mc:Fallback>
                <p:oleObj name="Equation" r:id="rId7" imgW="3340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28800"/>
                        <a:ext cx="5943600" cy="7096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5" name="Object 6"/>
          <p:cNvGraphicFramePr>
            <a:graphicFrameLocks noChangeAspect="1"/>
          </p:cNvGraphicFramePr>
          <p:nvPr/>
        </p:nvGraphicFramePr>
        <p:xfrm>
          <a:off x="1981200" y="3886200"/>
          <a:ext cx="1447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34725" imgH="393529" progId="Equation.3">
                  <p:embed/>
                </p:oleObj>
              </mc:Choice>
              <mc:Fallback>
                <p:oleObj name="Equation" r:id="rId9" imgW="63472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86200"/>
                        <a:ext cx="14478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6" name="Object 7"/>
          <p:cNvGraphicFramePr>
            <a:graphicFrameLocks noChangeAspect="1"/>
          </p:cNvGraphicFramePr>
          <p:nvPr/>
        </p:nvGraphicFramePr>
        <p:xfrm>
          <a:off x="1219200" y="5486400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95085" imgH="393529" progId="Equation.3">
                  <p:embed/>
                </p:oleObj>
              </mc:Choice>
              <mc:Fallback>
                <p:oleObj name="Equation" r:id="rId11" imgW="49508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86400"/>
                        <a:ext cx="10668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7" name="Object 8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4151" imgH="215619" progId="Equation.3">
                  <p:embed/>
                </p:oleObj>
              </mc:Choice>
              <mc:Fallback>
                <p:oleObj name="Equation" r:id="rId1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8" name="Text Box 9"/>
          <p:cNvSpPr txBox="1">
            <a:spLocks noChangeArrowheads="1"/>
          </p:cNvSpPr>
          <p:nvPr/>
        </p:nvSpPr>
        <p:spPr bwMode="auto">
          <a:xfrm>
            <a:off x="2514600" y="5638800"/>
            <a:ext cx="612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000">
                <a:latin typeface="Times New Roman" pitchFamily="18" charset="0"/>
              </a:rPr>
              <a:t>Where </a:t>
            </a:r>
            <a:r>
              <a:rPr lang="en-US" altLang="en-US" sz="2400" i="1">
                <a:latin typeface="Times New Roman" pitchFamily="18" charset="0"/>
              </a:rPr>
              <a:t>j</a:t>
            </a:r>
            <a:r>
              <a:rPr lang="en-US" altLang="en-US" sz="2000">
                <a:latin typeface="Times New Roman" pitchFamily="18" charset="0"/>
              </a:rPr>
              <a:t> is the smallest integer such that Max(|</a:t>
            </a:r>
            <a:r>
              <a:rPr lang="el-GR" altLang="en-US" sz="2000">
                <a:latin typeface="Times New Roman" pitchFamily="18" charset="0"/>
                <a:cs typeface="Times New Roman" pitchFamily="18" charset="0"/>
              </a:rPr>
              <a:t>ν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en-US" sz="2000">
                <a:latin typeface="Times New Roman" pitchFamily="18" charset="0"/>
              </a:rPr>
              <a:t>|) &lt; 1</a:t>
            </a:r>
            <a:endParaRPr lang="en-US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616348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Discretization </a:t>
            </a:r>
          </a:p>
        </p:txBody>
      </p:sp>
      <p:sp>
        <p:nvSpPr>
          <p:cNvPr id="17306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5344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Three types of attributes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Nominal—values from an unordered set, e.g., color, profession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Ordinal—values from an ordered set, e.g., military or academic rank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Numeric—real numbers, e.g., integer or real numbers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Discretization: Divide the range of a continuous attribute into intervals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Interval labels can then be used to replace actual data values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Reduce data size by discretization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Supervised vs.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Split (top-down) vs. merge (bottom-up)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Discretization can be performed recursively on an attribute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Prepare for further analysis, e.g., classification</a:t>
            </a:r>
          </a:p>
        </p:txBody>
      </p:sp>
      <p:sp>
        <p:nvSpPr>
          <p:cNvPr id="173058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1477037D-0AF6-4974-99B2-C868810C99DA}" type="slidenum">
              <a:rPr lang="en-US" altLang="en-US" sz="1200"/>
              <a:pPr algn="l"/>
              <a:t>42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3927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061"/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D39F4FF1-4667-4683-9FAF-0567B9B61F23}" type="slidenum">
              <a:rPr lang="en-US" altLang="en-US" sz="1200"/>
              <a:pPr algn="r" eaLnBrk="1" hangingPunct="1"/>
              <a:t>43</a:t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91600" cy="762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Data Discretization Methods</a:t>
            </a:r>
          </a:p>
        </p:txBody>
      </p:sp>
      <p:sp>
        <p:nvSpPr>
          <p:cNvPr id="17510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Typical methods: All the methods can be applied recursively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bg1"/>
                </a:solidFill>
              </a:rPr>
              <a:t>Binning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bg1"/>
                </a:solidFill>
              </a:rPr>
              <a:t>Top-down split,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bg1"/>
                </a:solidFill>
              </a:rPr>
              <a:t>Histogram analysis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bg1"/>
                </a:solidFill>
              </a:rPr>
              <a:t>Top-down split,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bg1"/>
                </a:solidFill>
              </a:rPr>
              <a:t>Clustering analysis (unsupervised, top-down split or bottom-up merge)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bg1"/>
                </a:solidFill>
              </a:rPr>
              <a:t>Decision-tree analysis (supervised, top-down split)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Correlation (e.g., </a:t>
            </a:r>
            <a:r>
              <a:rPr lang="en-US" altLang="en-US" baseline="30000" dirty="0">
                <a:solidFill>
                  <a:schemeClr val="bg1"/>
                </a:solidFill>
              </a:rPr>
              <a:t>2</a:t>
            </a:r>
            <a:r>
              <a:rPr lang="en-US" altLang="en-US" dirty="0">
                <a:solidFill>
                  <a:schemeClr val="bg1"/>
                </a:solidFill>
              </a:rPr>
              <a:t>) analysis (unsupervised, bottom-up merge)</a:t>
            </a:r>
          </a:p>
        </p:txBody>
      </p:sp>
    </p:spTree>
    <p:extLst>
      <p:ext uri="{BB962C8B-B14F-4D97-AF65-F5344CB8AC3E}">
        <p14:creationId xmlns:p14="http://schemas.microsoft.com/office/powerpoint/2010/main" val="29764819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372600" cy="6096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bg1"/>
                </a:solidFill>
              </a:rPr>
              <a:t>Simple Discretization: Binning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7715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458200" cy="5181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Equal-width (distance)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>
                <a:solidFill>
                  <a:schemeClr val="bg1"/>
                </a:solidFill>
              </a:rPr>
              <a:t>Divides the range into </a:t>
            </a:r>
            <a:r>
              <a:rPr lang="en-US" altLang="en-US" sz="2000" i="1" dirty="0">
                <a:solidFill>
                  <a:schemeClr val="bg1"/>
                </a:solidFill>
              </a:rPr>
              <a:t>N</a:t>
            </a:r>
            <a:r>
              <a:rPr lang="en-US" altLang="en-US" sz="2000" dirty="0">
                <a:solidFill>
                  <a:schemeClr val="bg1"/>
                </a:solidFill>
              </a:rPr>
              <a:t> intervals of equal size: uniform grid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>
                <a:solidFill>
                  <a:schemeClr val="bg1"/>
                </a:solidFill>
              </a:rPr>
              <a:t>if </a:t>
            </a:r>
            <a:r>
              <a:rPr lang="en-US" altLang="en-US" sz="2000" i="1" dirty="0">
                <a:solidFill>
                  <a:schemeClr val="bg1"/>
                </a:solidFill>
              </a:rPr>
              <a:t>A</a:t>
            </a:r>
            <a:r>
              <a:rPr lang="en-US" altLang="en-US" sz="2000" dirty="0">
                <a:solidFill>
                  <a:schemeClr val="bg1"/>
                </a:solidFill>
              </a:rPr>
              <a:t> and </a:t>
            </a:r>
            <a:r>
              <a:rPr lang="en-US" altLang="en-US" sz="2000" i="1" dirty="0">
                <a:solidFill>
                  <a:schemeClr val="bg1"/>
                </a:solidFill>
              </a:rPr>
              <a:t>B</a:t>
            </a:r>
            <a:r>
              <a:rPr lang="en-US" altLang="en-US" sz="2000" dirty="0">
                <a:solidFill>
                  <a:schemeClr val="bg1"/>
                </a:solidFill>
              </a:rPr>
              <a:t> are the lowest and highest values of the attribute, the width of intervals will be: </a:t>
            </a:r>
            <a:r>
              <a:rPr lang="en-US" altLang="en-US" sz="2000" i="1" dirty="0">
                <a:solidFill>
                  <a:schemeClr val="bg1"/>
                </a:solidFill>
              </a:rPr>
              <a:t>W </a:t>
            </a:r>
            <a:r>
              <a:rPr lang="en-US" altLang="en-US" sz="2000" dirty="0">
                <a:solidFill>
                  <a:schemeClr val="bg1"/>
                </a:solidFill>
              </a:rPr>
              <a:t>= (</a:t>
            </a:r>
            <a:r>
              <a:rPr lang="en-US" altLang="en-US" sz="2000" i="1" dirty="0">
                <a:solidFill>
                  <a:schemeClr val="bg1"/>
                </a:solidFill>
              </a:rPr>
              <a:t>B </a:t>
            </a:r>
            <a:r>
              <a:rPr lang="en-US" altLang="en-US" sz="2000" dirty="0">
                <a:solidFill>
                  <a:schemeClr val="bg1"/>
                </a:solidFill>
              </a:rPr>
              <a:t>–</a:t>
            </a:r>
            <a:r>
              <a:rPr lang="en-US" altLang="en-US" sz="2000" i="1" dirty="0">
                <a:solidFill>
                  <a:schemeClr val="bg1"/>
                </a:solidFill>
              </a:rPr>
              <a:t>A</a:t>
            </a:r>
            <a:r>
              <a:rPr lang="en-US" altLang="en-US" sz="2000" dirty="0">
                <a:solidFill>
                  <a:schemeClr val="bg1"/>
                </a:solidFill>
              </a:rPr>
              <a:t>)/</a:t>
            </a:r>
            <a:r>
              <a:rPr lang="en-US" altLang="en-US" sz="2000" i="1" dirty="0">
                <a:solidFill>
                  <a:schemeClr val="bg1"/>
                </a:solidFill>
              </a:rPr>
              <a:t>N.</a:t>
            </a:r>
            <a:endParaRPr lang="en-US" altLang="en-US" sz="2000" dirty="0">
              <a:solidFill>
                <a:schemeClr val="bg1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>
                <a:solidFill>
                  <a:schemeClr val="bg1"/>
                </a:solidFill>
              </a:rPr>
              <a:t>The most straightforward, but outliers may dominate presentation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>
                <a:solidFill>
                  <a:schemeClr val="bg1"/>
                </a:solidFill>
              </a:rPr>
              <a:t>Skewed data is not handled well</a:t>
            </a:r>
            <a:endParaRPr lang="en-US" altLang="en-US" sz="2000" i="1" dirty="0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Equal-depth (frequency)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>
                <a:solidFill>
                  <a:schemeClr val="bg1"/>
                </a:solidFill>
              </a:rPr>
              <a:t>Divides the range into </a:t>
            </a:r>
            <a:r>
              <a:rPr lang="en-US" altLang="en-US" sz="2000" i="1" dirty="0">
                <a:solidFill>
                  <a:schemeClr val="bg1"/>
                </a:solidFill>
              </a:rPr>
              <a:t>N</a:t>
            </a:r>
            <a:r>
              <a:rPr lang="en-US" altLang="en-US" sz="2000" dirty="0">
                <a:solidFill>
                  <a:schemeClr val="bg1"/>
                </a:solidFill>
              </a:rPr>
              <a:t> intervals, each containing approximately same number of samples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>
                <a:solidFill>
                  <a:schemeClr val="bg1"/>
                </a:solidFill>
              </a:rPr>
              <a:t>Good data scaling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>
                <a:solidFill>
                  <a:schemeClr val="bg1"/>
                </a:solidFill>
              </a:rPr>
              <a:t>Managing categorical attributes can be tricky</a:t>
            </a:r>
          </a:p>
        </p:txBody>
      </p:sp>
      <p:sp>
        <p:nvSpPr>
          <p:cNvPr id="177154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AA352A31-256D-4B8D-8287-405DF6988B23}" type="slidenum">
              <a:rPr lang="en-US" altLang="en-US" sz="1200"/>
              <a:pPr algn="l"/>
              <a:t>44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062443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067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Binning Methods for Data Smoothing</a:t>
            </a:r>
          </a:p>
        </p:txBody>
      </p:sp>
      <p:sp>
        <p:nvSpPr>
          <p:cNvPr id="1792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077200" cy="50292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bg1"/>
                </a:solidFill>
              </a:rPr>
              <a:t>Sorted data for price (in dollars): 4, 8, 9, 15, 21, 21, 24, 25, 26, 28, 29, 34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*  Partition into equal-frequency (</a:t>
            </a:r>
            <a:r>
              <a:rPr lang="en-US" altLang="en-US" sz="2000" b="1" dirty="0" err="1">
                <a:solidFill>
                  <a:schemeClr val="bg1"/>
                </a:solidFill>
              </a:rPr>
              <a:t>equi</a:t>
            </a:r>
            <a:r>
              <a:rPr lang="en-US" altLang="en-US" sz="2000" b="1" dirty="0">
                <a:solidFill>
                  <a:schemeClr val="bg1"/>
                </a:solidFill>
              </a:rPr>
              <a:t>-depth</a:t>
            </a:r>
            <a:r>
              <a:rPr lang="en-US" altLang="en-US" sz="2000" dirty="0">
                <a:solidFill>
                  <a:schemeClr val="bg1"/>
                </a:solidFill>
              </a:rPr>
              <a:t>) bins: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      - Bin 1: 4, 8, 9, 15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      - Bin 2: 21, 21, 24, 25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      - Bin 3: 26, 28, 29, 34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*  Smoothing by </a:t>
            </a:r>
            <a:r>
              <a:rPr lang="en-US" altLang="en-US" sz="2000" b="1" dirty="0">
                <a:solidFill>
                  <a:schemeClr val="bg1"/>
                </a:solidFill>
              </a:rPr>
              <a:t>bin means</a:t>
            </a:r>
            <a:r>
              <a:rPr lang="en-US" altLang="en-US" sz="2000" dirty="0">
                <a:solidFill>
                  <a:schemeClr val="bg1"/>
                </a:solidFill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      - Bin 1: 9, 9, 9, 9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      - Bin 2: 23, 23, 23, 23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      - Bin 3: 29, 29, 29, 29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*  Smoothing by </a:t>
            </a:r>
            <a:r>
              <a:rPr lang="en-US" altLang="en-US" sz="2000" b="1" dirty="0">
                <a:solidFill>
                  <a:schemeClr val="bg1"/>
                </a:solidFill>
              </a:rPr>
              <a:t>bin boundaries</a:t>
            </a:r>
            <a:r>
              <a:rPr lang="en-US" altLang="en-US" sz="2000" dirty="0">
                <a:solidFill>
                  <a:schemeClr val="bg1"/>
                </a:solidFill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      - Bin 1: 4, 4, 4, 15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      - Bin 2: 21, 21, 25, 25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      - Bin 3: 26, 26, 26, 34</a:t>
            </a:r>
          </a:p>
        </p:txBody>
      </p:sp>
      <p:sp>
        <p:nvSpPr>
          <p:cNvPr id="179202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E6095927-162E-439F-B6CD-D9A96CB6F8A9}" type="slidenum">
              <a:rPr lang="en-US" altLang="en-US" sz="1200"/>
              <a:pPr algn="l"/>
              <a:t>45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06854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061"/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558C611A-AD6E-43CF-BEAB-8C608F8DF90F}" type="slidenum">
              <a:rPr lang="en-US" altLang="en-US" sz="1200"/>
              <a:pPr algn="r" eaLnBrk="1" hangingPunct="1"/>
              <a:t>46</a:t>
            </a:fld>
            <a:endParaRPr lang="en-US" altLang="en-US" sz="1200"/>
          </a:p>
        </p:txBody>
      </p:sp>
      <p:sp>
        <p:nvSpPr>
          <p:cNvPr id="1812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192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bg1"/>
                </a:solidFill>
              </a:rPr>
              <a:t>Discretization Without Using Class Labels</a:t>
            </a:r>
            <a:br>
              <a:rPr lang="en-US" altLang="en-US" sz="3200" dirty="0">
                <a:solidFill>
                  <a:schemeClr val="bg1"/>
                </a:solidFill>
              </a:rPr>
            </a:br>
            <a:r>
              <a:rPr lang="en-US" altLang="en-US" sz="3200" dirty="0">
                <a:solidFill>
                  <a:schemeClr val="bg1"/>
                </a:solidFill>
              </a:rPr>
              <a:t>(Binning vs. Clustering) </a:t>
            </a:r>
          </a:p>
        </p:txBody>
      </p:sp>
      <p:pic>
        <p:nvPicPr>
          <p:cNvPr id="1812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41148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5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44958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5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41910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5" name="Text Box 6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itchFamily="34" charset="0"/>
            </a:endParaRPr>
          </a:p>
        </p:txBody>
      </p:sp>
      <p:sp>
        <p:nvSpPr>
          <p:cNvPr id="181256" name="Text Box 7"/>
          <p:cNvSpPr txBox="1">
            <a:spLocks noChangeArrowheads="1"/>
          </p:cNvSpPr>
          <p:nvPr/>
        </p:nvSpPr>
        <p:spPr bwMode="auto">
          <a:xfrm>
            <a:off x="1447800" y="3810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itchFamily="34" charset="0"/>
              </a:rPr>
              <a:t>Data</a:t>
            </a:r>
          </a:p>
        </p:txBody>
      </p:sp>
      <p:sp>
        <p:nvSpPr>
          <p:cNvPr id="181257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itchFamily="34" charset="0"/>
              </a:rPr>
              <a:t>Equal interval width (binning)</a:t>
            </a:r>
          </a:p>
        </p:txBody>
      </p:sp>
      <p:sp>
        <p:nvSpPr>
          <p:cNvPr id="181258" name="Text Box 9"/>
          <p:cNvSpPr txBox="1">
            <a:spLocks noChangeArrowheads="1"/>
          </p:cNvSpPr>
          <p:nvPr/>
        </p:nvSpPr>
        <p:spPr bwMode="auto">
          <a:xfrm>
            <a:off x="1143000" y="61722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itchFamily="34" charset="0"/>
              </a:rPr>
              <a:t>Equal frequency (binning)</a:t>
            </a:r>
          </a:p>
        </p:txBody>
      </p:sp>
      <p:sp>
        <p:nvSpPr>
          <p:cNvPr id="181259" name="Text Box 10"/>
          <p:cNvSpPr txBox="1">
            <a:spLocks noChangeArrowheads="1"/>
          </p:cNvSpPr>
          <p:nvPr/>
        </p:nvSpPr>
        <p:spPr bwMode="auto">
          <a:xfrm>
            <a:off x="4572000" y="6172200"/>
            <a:ext cx="3733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itchFamily="34" charset="0"/>
              </a:rPr>
              <a:t>K-means clustering leads to better results</a:t>
            </a:r>
          </a:p>
        </p:txBody>
      </p:sp>
      <p:pic>
        <p:nvPicPr>
          <p:cNvPr id="181260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768725"/>
            <a:ext cx="487680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6063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061"/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0911DABB-FF86-46D5-B10A-F733B062D0F9}" type="slidenum">
              <a:rPr lang="en-US" altLang="en-US" sz="1200"/>
              <a:pPr algn="r" eaLnBrk="1" hangingPunct="1"/>
              <a:t>47</a:t>
            </a:fld>
            <a:endParaRPr lang="en-US" altLang="en-US" sz="1200"/>
          </a:p>
        </p:txBody>
      </p:sp>
      <p:sp>
        <p:nvSpPr>
          <p:cNvPr id="1832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85200" cy="1219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>
                <a:solidFill>
                  <a:schemeClr val="bg1"/>
                </a:solidFill>
                <a:cs typeface="Times New Roman" pitchFamily="18" charset="0"/>
              </a:rPr>
              <a:t>Discretization by </a:t>
            </a:r>
            <a:r>
              <a:rPr lang="en-US" altLang="en-US" sz="4000">
                <a:solidFill>
                  <a:schemeClr val="bg1"/>
                </a:solidFill>
              </a:rPr>
              <a:t>Classification &amp; Correlation Analysis</a:t>
            </a:r>
          </a:p>
        </p:txBody>
      </p:sp>
      <p:sp>
        <p:nvSpPr>
          <p:cNvPr id="1833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94700" cy="5181600"/>
          </a:xfrm>
          <a:noFill/>
        </p:spPr>
        <p:txBody>
          <a:bodyPr lIns="90488" tIns="44450" rIns="90488" bIns="44450"/>
          <a:lstStyle/>
          <a:p>
            <a:pPr marL="285750" indent="-285750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>
                <a:solidFill>
                  <a:schemeClr val="bg1"/>
                </a:solidFill>
                <a:cs typeface="Times New Roman" pitchFamily="18" charset="0"/>
              </a:rPr>
              <a:t>Classification (e.g., decision tree analysis)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>
                <a:solidFill>
                  <a:schemeClr val="bg1"/>
                </a:solidFill>
              </a:rPr>
              <a:t>Supervised: Given class labels, e.g., cancerous vs. benign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>
                <a:solidFill>
                  <a:schemeClr val="bg1"/>
                </a:solidFill>
                <a:cs typeface="Times New Roman" pitchFamily="18" charset="0"/>
              </a:rPr>
              <a:t>Using </a:t>
            </a:r>
            <a:r>
              <a:rPr lang="en-US" altLang="en-US" sz="2000" i="1" dirty="0">
                <a:solidFill>
                  <a:schemeClr val="bg1"/>
                </a:solidFill>
                <a:cs typeface="Times New Roman" pitchFamily="18" charset="0"/>
              </a:rPr>
              <a:t>entropy</a:t>
            </a:r>
            <a:r>
              <a:rPr lang="en-US" altLang="en-US" sz="2000" dirty="0">
                <a:solidFill>
                  <a:schemeClr val="bg1"/>
                </a:solidFill>
                <a:cs typeface="Times New Roman" pitchFamily="18" charset="0"/>
              </a:rPr>
              <a:t> to determine split point (discretization point)</a:t>
            </a:r>
            <a:endParaRPr lang="en-US" altLang="en-US" sz="2000" dirty="0">
              <a:solidFill>
                <a:schemeClr val="bg1"/>
              </a:solidFill>
            </a:endParaRP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>
                <a:solidFill>
                  <a:schemeClr val="bg1"/>
                </a:solidFill>
              </a:rPr>
              <a:t>Top-down, recursive split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>
                <a:solidFill>
                  <a:schemeClr val="bg1"/>
                </a:solidFill>
              </a:rPr>
              <a:t>Details to be covered in Chapter 7</a:t>
            </a:r>
            <a:endParaRPr lang="en-US" altLang="en-US" sz="2000" dirty="0">
              <a:solidFill>
                <a:schemeClr val="bg1"/>
              </a:solidFill>
              <a:cs typeface="Times New Roman" pitchFamily="18" charset="0"/>
            </a:endParaRPr>
          </a:p>
          <a:p>
            <a:pPr marL="285750" indent="-285750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>
                <a:solidFill>
                  <a:schemeClr val="bg1"/>
                </a:solidFill>
                <a:cs typeface="Times New Roman" pitchFamily="18" charset="0"/>
              </a:rPr>
              <a:t>Correlation analysis (e.g., Chi-merge: </a:t>
            </a:r>
            <a:r>
              <a:rPr lang="el-GR" altLang="en-US" sz="2000" dirty="0">
                <a:solidFill>
                  <a:schemeClr val="bg1"/>
                </a:solidFill>
                <a:cs typeface="Tahoma" pitchFamily="34" charset="0"/>
              </a:rPr>
              <a:t>χ</a:t>
            </a:r>
            <a:r>
              <a:rPr lang="en-US" altLang="en-US" sz="2000" baseline="30000" dirty="0">
                <a:solidFill>
                  <a:schemeClr val="bg1"/>
                </a:solidFill>
                <a:cs typeface="Tahoma" pitchFamily="34" charset="0"/>
              </a:rPr>
              <a:t>2</a:t>
            </a:r>
            <a:r>
              <a:rPr lang="en-US" altLang="en-US" sz="2000" dirty="0">
                <a:solidFill>
                  <a:schemeClr val="bg1"/>
                </a:solidFill>
                <a:cs typeface="Tahoma" pitchFamily="34" charset="0"/>
              </a:rPr>
              <a:t>-based discretization</a:t>
            </a:r>
            <a:r>
              <a:rPr lang="en-US" altLang="en-US" sz="20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en-US" altLang="en-US" sz="2000" dirty="0">
              <a:solidFill>
                <a:schemeClr val="bg1"/>
              </a:solidFill>
              <a:cs typeface="Tahoma" pitchFamily="34" charset="0"/>
            </a:endParaRP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>
                <a:solidFill>
                  <a:schemeClr val="bg1"/>
                </a:solidFill>
                <a:cs typeface="Tahoma" pitchFamily="34" charset="0"/>
              </a:rPr>
              <a:t>Supervised: use class information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>
                <a:solidFill>
                  <a:schemeClr val="bg1"/>
                </a:solidFill>
                <a:cs typeface="Tahoma" pitchFamily="34" charset="0"/>
              </a:rPr>
              <a:t>Bottom-up merge: find the best neighboring intervals (those having similar distributions of classes, i.e., low </a:t>
            </a:r>
            <a:r>
              <a:rPr lang="el-GR" altLang="en-US" sz="2000" dirty="0">
                <a:solidFill>
                  <a:schemeClr val="bg1"/>
                </a:solidFill>
                <a:cs typeface="Tahoma" pitchFamily="34" charset="0"/>
              </a:rPr>
              <a:t>χ</a:t>
            </a:r>
            <a:r>
              <a:rPr lang="en-US" altLang="en-US" sz="2000" baseline="30000" dirty="0">
                <a:solidFill>
                  <a:schemeClr val="bg1"/>
                </a:solidFill>
                <a:cs typeface="Tahoma" pitchFamily="34" charset="0"/>
              </a:rPr>
              <a:t>2</a:t>
            </a:r>
            <a:r>
              <a:rPr lang="en-US" altLang="en-US" sz="2000" dirty="0">
                <a:solidFill>
                  <a:schemeClr val="bg1"/>
                </a:solidFill>
                <a:cs typeface="Tahoma" pitchFamily="34" charset="0"/>
              </a:rPr>
              <a:t> values) to merge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>
                <a:solidFill>
                  <a:schemeClr val="bg1"/>
                </a:solidFill>
                <a:cs typeface="Tahoma" pitchFamily="34" charset="0"/>
              </a:rPr>
              <a:t>Merge performed recursively, until a predefined stopping condition</a:t>
            </a:r>
          </a:p>
        </p:txBody>
      </p:sp>
      <p:sp>
        <p:nvSpPr>
          <p:cNvPr id="183301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itchFamily="34" charset="0"/>
            </a:endParaRPr>
          </a:p>
        </p:txBody>
      </p:sp>
      <p:sp>
        <p:nvSpPr>
          <p:cNvPr id="183302" name="Rectangle 7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400" b="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738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Concept Hierarchy Generation</a:t>
            </a:r>
          </a:p>
        </p:txBody>
      </p:sp>
      <p:sp>
        <p:nvSpPr>
          <p:cNvPr id="18534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dirty="0">
                <a:solidFill>
                  <a:schemeClr val="bg1"/>
                </a:solidFill>
              </a:rPr>
              <a:t>Concept hierarchy</a:t>
            </a:r>
            <a:r>
              <a:rPr lang="en-US" altLang="en-US" sz="2000" dirty="0">
                <a:solidFill>
                  <a:schemeClr val="bg1"/>
                </a:solidFill>
              </a:rPr>
              <a:t> organizes concepts (i.e., attribute values) hierarchically and is usually associated with each dimension in a data warehouse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Concept hierarchies facilitate </a:t>
            </a:r>
            <a:r>
              <a:rPr lang="en-US" altLang="en-US" sz="2000" u="sng" dirty="0">
                <a:solidFill>
                  <a:schemeClr val="bg1"/>
                </a:solidFill>
              </a:rPr>
              <a:t>drilling and rolling</a:t>
            </a:r>
            <a:r>
              <a:rPr lang="en-US" altLang="en-US" sz="2000" dirty="0">
                <a:solidFill>
                  <a:schemeClr val="bg1"/>
                </a:solidFill>
              </a:rPr>
              <a:t> in data warehouses to view data in multiple granularity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Concept hierarchy formation: Recursively reduce the data by collecting and replacing low level concepts (such as numeric values for </a:t>
            </a:r>
            <a:r>
              <a:rPr lang="en-US" altLang="en-US" sz="2000" i="1" dirty="0">
                <a:solidFill>
                  <a:schemeClr val="bg1"/>
                </a:solidFill>
              </a:rPr>
              <a:t>age</a:t>
            </a:r>
            <a:r>
              <a:rPr lang="en-US" altLang="en-US" sz="2000" dirty="0">
                <a:solidFill>
                  <a:schemeClr val="bg1"/>
                </a:solidFill>
              </a:rPr>
              <a:t>) by higher level concepts (such as </a:t>
            </a:r>
            <a:r>
              <a:rPr lang="en-US" altLang="en-US" sz="2000" i="1" dirty="0">
                <a:solidFill>
                  <a:schemeClr val="bg1"/>
                </a:solidFill>
              </a:rPr>
              <a:t>youth, adult</a:t>
            </a:r>
            <a:r>
              <a:rPr lang="en-US" altLang="en-US" sz="2000" dirty="0">
                <a:solidFill>
                  <a:schemeClr val="bg1"/>
                </a:solidFill>
              </a:rPr>
              <a:t>, or </a:t>
            </a:r>
            <a:r>
              <a:rPr lang="en-US" altLang="en-US" sz="2000" i="1" dirty="0">
                <a:solidFill>
                  <a:schemeClr val="bg1"/>
                </a:solidFill>
              </a:rPr>
              <a:t>senior</a:t>
            </a:r>
            <a:r>
              <a:rPr lang="en-US" altLang="en-US" sz="2000" dirty="0">
                <a:solidFill>
                  <a:schemeClr val="bg1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Concept hierarchies can be explicitly specified by domain experts and/or data warehouse designers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Concept hierarchy can be automatically formed for both numeric and nominal data.  For numeric data, use discretization methods shown.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185346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A1045CA2-2086-448C-8955-8FF4FAD81281}" type="slidenum">
              <a:rPr lang="en-US" altLang="en-US" sz="1200"/>
              <a:pPr algn="l"/>
              <a:t>48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50987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991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solidFill>
                  <a:schemeClr val="bg1"/>
                </a:solidFill>
              </a:rPr>
              <a:t>Concept Hierarchy Generation for Nominal Data</a:t>
            </a:r>
          </a:p>
        </p:txBody>
      </p:sp>
      <p:sp>
        <p:nvSpPr>
          <p:cNvPr id="18739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Specification of a partial/total ordering of attributes explicitly at the schema level by users or experts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i="1" dirty="0">
                <a:solidFill>
                  <a:schemeClr val="bg1"/>
                </a:solidFill>
              </a:rPr>
              <a:t>street</a:t>
            </a:r>
            <a:r>
              <a:rPr lang="en-US" altLang="en-US" dirty="0">
                <a:solidFill>
                  <a:schemeClr val="bg1"/>
                </a:solidFill>
              </a:rPr>
              <a:t> &lt; </a:t>
            </a:r>
            <a:r>
              <a:rPr lang="en-US" altLang="en-US" i="1" dirty="0">
                <a:solidFill>
                  <a:schemeClr val="bg1"/>
                </a:solidFill>
              </a:rPr>
              <a:t>city</a:t>
            </a:r>
            <a:r>
              <a:rPr lang="en-US" altLang="en-US" dirty="0">
                <a:solidFill>
                  <a:schemeClr val="bg1"/>
                </a:solidFill>
              </a:rPr>
              <a:t> &lt; </a:t>
            </a:r>
            <a:r>
              <a:rPr lang="en-US" altLang="en-US" i="1" dirty="0">
                <a:solidFill>
                  <a:schemeClr val="bg1"/>
                </a:solidFill>
              </a:rPr>
              <a:t>state</a:t>
            </a:r>
            <a:r>
              <a:rPr lang="en-US" altLang="en-US" dirty="0">
                <a:solidFill>
                  <a:schemeClr val="bg1"/>
                </a:solidFill>
              </a:rPr>
              <a:t> &lt; </a:t>
            </a:r>
            <a:r>
              <a:rPr lang="en-US" altLang="en-US" i="1" dirty="0">
                <a:solidFill>
                  <a:schemeClr val="bg1"/>
                </a:solidFill>
              </a:rPr>
              <a:t>country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Specification of a hierarchy for a set of values by explicit data grouping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bg1"/>
                </a:solidFill>
              </a:rPr>
              <a:t>{Urbana, Champaign, Chicago} &lt; Illinois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Specification of only a partial set of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bg1"/>
                </a:solidFill>
              </a:rPr>
              <a:t>E.g., only </a:t>
            </a:r>
            <a:r>
              <a:rPr lang="en-US" altLang="en-US" i="1" dirty="0">
                <a:solidFill>
                  <a:schemeClr val="bg1"/>
                </a:solidFill>
              </a:rPr>
              <a:t>street</a:t>
            </a:r>
            <a:r>
              <a:rPr lang="en-US" altLang="en-US" dirty="0">
                <a:solidFill>
                  <a:schemeClr val="bg1"/>
                </a:solidFill>
              </a:rPr>
              <a:t> &lt; </a:t>
            </a:r>
            <a:r>
              <a:rPr lang="en-US" altLang="en-US" i="1" dirty="0">
                <a:solidFill>
                  <a:schemeClr val="bg1"/>
                </a:solidFill>
              </a:rPr>
              <a:t>city</a:t>
            </a:r>
            <a:r>
              <a:rPr lang="en-US" altLang="en-US" dirty="0">
                <a:solidFill>
                  <a:schemeClr val="bg1"/>
                </a:solidFill>
              </a:rPr>
              <a:t>, not others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Automatic generation of hierarchies (or attribute levels) by the analysis of the number of distinct values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bg1"/>
                </a:solidFill>
              </a:rPr>
              <a:t>E.g., for a set of attributes: {</a:t>
            </a:r>
            <a:r>
              <a:rPr lang="en-US" altLang="en-US" i="1" dirty="0">
                <a:solidFill>
                  <a:schemeClr val="bg1"/>
                </a:solidFill>
              </a:rPr>
              <a:t>street, city, state, country</a:t>
            </a:r>
            <a:r>
              <a:rPr lang="en-US" alt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87394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5A4875AA-FD0E-49E9-BC95-5C24335F78B3}" type="slidenum">
              <a:rPr lang="en-US" altLang="en-US" sz="1200"/>
              <a:pPr algn="l"/>
              <a:t>49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9672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/>
              <a:t>Major Tasks in Data Preprocessing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058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Data cleaning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Fill in missing values, smooth noisy data, identify or remove outliers, and resolve inconsistencies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Data integration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Integration of multiple databases, data cubes, or files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Data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Dimensionality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Numerosity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Data compression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Data transformation and data discretization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Normalization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Concept hierarchy generation</a:t>
            </a:r>
          </a:p>
        </p:txBody>
      </p:sp>
      <p:sp>
        <p:nvSpPr>
          <p:cNvPr id="89090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9862F20B-DBD3-4EF1-A8E1-A757AC4834EE}" type="slidenum">
              <a:rPr lang="en-US" altLang="en-US" sz="1200"/>
              <a:pPr algn="l"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2634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bg1"/>
                </a:solidFill>
              </a:rPr>
              <a:t>Automatic Concept Hierarchy Generation</a:t>
            </a:r>
          </a:p>
        </p:txBody>
      </p:sp>
      <p:sp>
        <p:nvSpPr>
          <p:cNvPr id="18944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0772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Some hierarchies can be automatically generated based on the analysis of the number of distinct values per attribute in the data set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attribute with the most distinct values is placed at the lowest level of the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Exceptions, e.g., weekday, month, quarter, year</a:t>
            </a:r>
          </a:p>
        </p:txBody>
      </p:sp>
      <p:sp>
        <p:nvSpPr>
          <p:cNvPr id="189442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E253B9C7-A897-4C96-A3D6-BE5C5D62D243}" type="slidenum">
              <a:rPr lang="en-US" altLang="en-US" sz="1200"/>
              <a:pPr algn="l"/>
              <a:t>50</a:t>
            </a:fld>
            <a:endParaRPr lang="en-US" altLang="en-US" sz="1200"/>
          </a:p>
        </p:txBody>
      </p:sp>
      <p:grpSp>
        <p:nvGrpSpPr>
          <p:cNvPr id="189445" name="Group 4"/>
          <p:cNvGrpSpPr>
            <a:grpSpLocks/>
          </p:cNvGrpSpPr>
          <p:nvPr/>
        </p:nvGrpSpPr>
        <p:grpSpPr bwMode="auto">
          <a:xfrm>
            <a:off x="914400" y="3733800"/>
            <a:ext cx="7156450" cy="2724150"/>
            <a:chOff x="672" y="2438"/>
            <a:chExt cx="4508" cy="1716"/>
          </a:xfrm>
        </p:grpSpPr>
        <p:sp>
          <p:nvSpPr>
            <p:cNvPr id="189446" name="Oval 5"/>
            <p:cNvSpPr>
              <a:spLocks noChangeArrowheads="1"/>
            </p:cNvSpPr>
            <p:nvPr/>
          </p:nvSpPr>
          <p:spPr bwMode="auto">
            <a:xfrm>
              <a:off x="672" y="249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>
                  <a:latin typeface="Times New Roman" pitchFamily="18" charset="0"/>
                </a:rPr>
                <a:t>country</a:t>
              </a:r>
            </a:p>
          </p:txBody>
        </p:sp>
        <p:sp>
          <p:nvSpPr>
            <p:cNvPr id="189447" name="Oval 6"/>
            <p:cNvSpPr>
              <a:spLocks noChangeArrowheads="1"/>
            </p:cNvSpPr>
            <p:nvPr/>
          </p:nvSpPr>
          <p:spPr bwMode="auto">
            <a:xfrm>
              <a:off x="708" y="2952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>
                  <a:latin typeface="Times New Roman" pitchFamily="18" charset="0"/>
                </a:rPr>
                <a:t>province_or_ state</a:t>
              </a:r>
            </a:p>
          </p:txBody>
        </p:sp>
        <p:sp>
          <p:nvSpPr>
            <p:cNvPr id="189448" name="Oval 7"/>
            <p:cNvSpPr>
              <a:spLocks noChangeArrowheads="1"/>
            </p:cNvSpPr>
            <p:nvPr/>
          </p:nvSpPr>
          <p:spPr bwMode="auto">
            <a:xfrm>
              <a:off x="756" y="345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>
                  <a:latin typeface="Times New Roman" pitchFamily="18" charset="0"/>
                </a:rPr>
                <a:t>city</a:t>
              </a:r>
            </a:p>
          </p:txBody>
        </p:sp>
        <p:sp>
          <p:nvSpPr>
            <p:cNvPr id="189449" name="Oval 8"/>
            <p:cNvSpPr>
              <a:spLocks noChangeArrowheads="1"/>
            </p:cNvSpPr>
            <p:nvPr/>
          </p:nvSpPr>
          <p:spPr bwMode="auto">
            <a:xfrm>
              <a:off x="744" y="393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>
                  <a:latin typeface="Times New Roman" pitchFamily="18" charset="0"/>
                </a:rPr>
                <a:t>street</a:t>
              </a:r>
            </a:p>
          </p:txBody>
        </p:sp>
        <p:sp>
          <p:nvSpPr>
            <p:cNvPr id="189450" name="Line 9"/>
            <p:cNvSpPr>
              <a:spLocks noChangeShapeType="1"/>
            </p:cNvSpPr>
            <p:nvPr/>
          </p:nvSpPr>
          <p:spPr bwMode="auto">
            <a:xfrm flipH="1">
              <a:off x="1836" y="2736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451" name="Line 10"/>
            <p:cNvSpPr>
              <a:spLocks noChangeShapeType="1"/>
            </p:cNvSpPr>
            <p:nvPr/>
          </p:nvSpPr>
          <p:spPr bwMode="auto">
            <a:xfrm>
              <a:off x="1836" y="3096"/>
              <a:ext cx="0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452" name="Line 11"/>
            <p:cNvSpPr>
              <a:spLocks noChangeShapeType="1"/>
            </p:cNvSpPr>
            <p:nvPr/>
          </p:nvSpPr>
          <p:spPr bwMode="auto">
            <a:xfrm>
              <a:off x="1836" y="3612"/>
              <a:ext cx="0" cy="3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453" name="Text Box 12"/>
            <p:cNvSpPr txBox="1">
              <a:spLocks noChangeArrowheads="1"/>
            </p:cNvSpPr>
            <p:nvPr/>
          </p:nvSpPr>
          <p:spPr bwMode="auto">
            <a:xfrm>
              <a:off x="3542" y="2438"/>
              <a:ext cx="14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chemeClr val="bg1"/>
                  </a:solidFill>
                  <a:latin typeface="Times New Roman" pitchFamily="18" charset="0"/>
                </a:rPr>
                <a:t>15 distinct values</a:t>
              </a:r>
            </a:p>
          </p:txBody>
        </p:sp>
        <p:sp>
          <p:nvSpPr>
            <p:cNvPr id="189454" name="Text Box 13"/>
            <p:cNvSpPr txBox="1">
              <a:spLocks noChangeArrowheads="1"/>
            </p:cNvSpPr>
            <p:nvPr/>
          </p:nvSpPr>
          <p:spPr bwMode="auto">
            <a:xfrm>
              <a:off x="3552" y="2942"/>
              <a:ext cx="15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chemeClr val="bg1"/>
                  </a:solidFill>
                  <a:latin typeface="Times New Roman" pitchFamily="18" charset="0"/>
                </a:rPr>
                <a:t>365 distinct values</a:t>
              </a:r>
            </a:p>
          </p:txBody>
        </p:sp>
        <p:sp>
          <p:nvSpPr>
            <p:cNvPr id="189455" name="Text Box 14"/>
            <p:cNvSpPr txBox="1">
              <a:spLocks noChangeArrowheads="1"/>
            </p:cNvSpPr>
            <p:nvPr/>
          </p:nvSpPr>
          <p:spPr bwMode="auto">
            <a:xfrm>
              <a:off x="3470" y="3410"/>
              <a:ext cx="1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chemeClr val="bg1"/>
                  </a:solidFill>
                  <a:latin typeface="Times New Roman" pitchFamily="18" charset="0"/>
                </a:rPr>
                <a:t>3567 distinct values</a:t>
              </a:r>
            </a:p>
          </p:txBody>
        </p:sp>
        <p:sp>
          <p:nvSpPr>
            <p:cNvPr id="189456" name="Text Box 15"/>
            <p:cNvSpPr txBox="1">
              <a:spLocks noChangeArrowheads="1"/>
            </p:cNvSpPr>
            <p:nvPr/>
          </p:nvSpPr>
          <p:spPr bwMode="auto">
            <a:xfrm>
              <a:off x="3290" y="3866"/>
              <a:ext cx="18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chemeClr val="bg1"/>
                  </a:solidFill>
                  <a:latin typeface="Times New Roman" pitchFamily="18" charset="0"/>
                </a:rPr>
                <a:t>674,339 distinct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21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Data in the Real World Is Dirty: Lots of potentially incorrect data, e.g., instrument faulty, human or computer error, transmission error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u="sng" dirty="0">
                <a:solidFill>
                  <a:schemeClr val="bg1"/>
                </a:solidFill>
              </a:rPr>
              <a:t>incomplete</a:t>
            </a:r>
            <a:r>
              <a:rPr lang="en-US" altLang="en-US" sz="2000" dirty="0">
                <a:solidFill>
                  <a:schemeClr val="bg1"/>
                </a:solidFill>
              </a:rPr>
              <a:t>: lacking attribute values, lacking certain attributes of interest, or containing only aggregate data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e.g., </a:t>
            </a:r>
            <a:r>
              <a:rPr lang="en-US" altLang="en-US" sz="2000" i="1" dirty="0">
                <a:solidFill>
                  <a:schemeClr val="bg1"/>
                </a:solidFill>
              </a:rPr>
              <a:t>Occupation</a:t>
            </a:r>
            <a:r>
              <a:rPr lang="en-US" altLang="en-US" sz="2000" dirty="0">
                <a:solidFill>
                  <a:schemeClr val="bg1"/>
                </a:solidFill>
              </a:rPr>
              <a:t>=“ ” (missing data)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 dirty="0">
                <a:solidFill>
                  <a:schemeClr val="bg1"/>
                </a:solidFill>
              </a:rPr>
              <a:t>noisy</a:t>
            </a:r>
            <a:r>
              <a:rPr lang="en-US" altLang="en-US" sz="2000" dirty="0">
                <a:solidFill>
                  <a:schemeClr val="bg1"/>
                </a:solidFill>
              </a:rPr>
              <a:t>: containing noise, errors, or outliers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e.g., </a:t>
            </a:r>
            <a:r>
              <a:rPr lang="en-US" altLang="en-US" sz="2000" i="1" dirty="0">
                <a:solidFill>
                  <a:schemeClr val="bg1"/>
                </a:solidFill>
              </a:rPr>
              <a:t>Salary</a:t>
            </a:r>
            <a:r>
              <a:rPr lang="en-US" altLang="en-US" sz="2000" dirty="0">
                <a:solidFill>
                  <a:schemeClr val="bg1"/>
                </a:solidFill>
              </a:rPr>
              <a:t>=“</a:t>
            </a:r>
            <a:r>
              <a:rPr lang="en-US" altLang="en-US" sz="2000" dirty="0">
                <a:solidFill>
                  <a:schemeClr val="bg1"/>
                </a:solidFill>
                <a:cs typeface="Tahoma" pitchFamily="34" charset="0"/>
              </a:rPr>
              <a:t>−</a:t>
            </a:r>
            <a:r>
              <a:rPr lang="en-US" altLang="en-US" sz="2000" dirty="0">
                <a:solidFill>
                  <a:schemeClr val="bg1"/>
                </a:solidFill>
              </a:rPr>
              <a:t>10” (an error)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 dirty="0">
                <a:solidFill>
                  <a:schemeClr val="bg1"/>
                </a:solidFill>
              </a:rPr>
              <a:t>inconsistent</a:t>
            </a:r>
            <a:r>
              <a:rPr lang="en-US" altLang="en-US" sz="2000" dirty="0">
                <a:solidFill>
                  <a:schemeClr val="bg1"/>
                </a:solidFill>
              </a:rPr>
              <a:t>: containing discrepancies in codes or names, e.g.,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i="1" dirty="0">
                <a:solidFill>
                  <a:schemeClr val="bg1"/>
                </a:solidFill>
              </a:rPr>
              <a:t>Age</a:t>
            </a:r>
            <a:r>
              <a:rPr lang="en-US" altLang="en-US" sz="2000" dirty="0">
                <a:solidFill>
                  <a:schemeClr val="bg1"/>
                </a:solidFill>
              </a:rPr>
              <a:t>=“42”, </a:t>
            </a:r>
            <a:r>
              <a:rPr lang="en-US" altLang="en-US" sz="2000" i="1" dirty="0">
                <a:solidFill>
                  <a:schemeClr val="bg1"/>
                </a:solidFill>
              </a:rPr>
              <a:t>Birthday</a:t>
            </a:r>
            <a:r>
              <a:rPr lang="en-US" altLang="en-US" sz="2000" dirty="0">
                <a:solidFill>
                  <a:schemeClr val="bg1"/>
                </a:solidFill>
              </a:rPr>
              <a:t>=“03/07/2010”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Was rating “1, 2, 3”, now rating “A, B, C”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discrepancy between duplicate records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u="sng" dirty="0">
                <a:solidFill>
                  <a:schemeClr val="bg1"/>
                </a:solidFill>
              </a:rPr>
              <a:t>Intentional</a:t>
            </a:r>
            <a:r>
              <a:rPr lang="en-US" altLang="en-US" sz="2000" b="1" u="sng" dirty="0">
                <a:solidFill>
                  <a:schemeClr val="bg1"/>
                </a:solidFill>
              </a:rPr>
              <a:t> </a:t>
            </a:r>
            <a:r>
              <a:rPr lang="en-US" altLang="en-US" sz="2000" dirty="0">
                <a:solidFill>
                  <a:schemeClr val="bg1"/>
                </a:solidFill>
              </a:rPr>
              <a:t>(e.g., </a:t>
            </a:r>
            <a:r>
              <a:rPr lang="en-US" altLang="en-US" sz="2000" i="1" dirty="0">
                <a:solidFill>
                  <a:schemeClr val="bg1"/>
                </a:solidFill>
              </a:rPr>
              <a:t>disguised missing</a:t>
            </a:r>
            <a:r>
              <a:rPr lang="en-US" altLang="en-US" sz="2000" dirty="0">
                <a:solidFill>
                  <a:schemeClr val="bg1"/>
                </a:solidFill>
              </a:rPr>
              <a:t> data)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Jan. 1 as everyone’s birthday?</a:t>
            </a:r>
          </a:p>
        </p:txBody>
      </p:sp>
      <p:sp>
        <p:nvSpPr>
          <p:cNvPr id="93186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4D588A1D-8424-4AD4-9ED4-339ED19FD4AA}" type="slidenum">
              <a:rPr lang="en-US" altLang="en-US" sz="1200"/>
              <a:pPr algn="l"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12895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869950" y="304800"/>
            <a:ext cx="716915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Incomplete (Missing) Data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3058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Data is not always available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bg1"/>
                </a:solidFill>
              </a:rPr>
              <a:t>E.g., many tuples have no recorded value for several attributes, such as customer income in sales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Missing data may be due to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bg1"/>
                </a:solidFill>
              </a:rPr>
              <a:t>equipment malfunction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bg1"/>
                </a:solidFill>
              </a:rPr>
              <a:t>inconsistent with other recorded data and thus deleted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bg1"/>
                </a:solidFill>
              </a:rPr>
              <a:t>data not entered due to misunderstanding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bg1"/>
                </a:solidFill>
              </a:rPr>
              <a:t>certain data may not be considered important at the time of entry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bg1"/>
                </a:solidFill>
              </a:rPr>
              <a:t>not register history or changes of the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Missing data may need to be inferred</a:t>
            </a:r>
          </a:p>
        </p:txBody>
      </p:sp>
      <p:sp>
        <p:nvSpPr>
          <p:cNvPr id="95234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22F20B4B-0326-42FF-BD35-9018D16FB8B0}" type="slidenum">
              <a:rPr lang="en-US" altLang="en-US" sz="1200"/>
              <a:pPr algn="l"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1453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543800" cy="762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How to Handle Missing Data?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534400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Ignore the tuple: usually done when class label is missing (when doing classification)—not effective when the % of missing values per attribute varies considerably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Fill in the missing value manually: tedious + infeasible?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Fill in it automatically with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bg1"/>
                </a:solidFill>
              </a:rPr>
              <a:t>a global constant : e.g., “unknown”, a new class?!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bg1"/>
                </a:solidFill>
              </a:rPr>
              <a:t>the attribute mean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bg1"/>
                </a:solidFill>
              </a:rPr>
              <a:t>the attribute mean for all samples belonging to the same class: smarter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bg1"/>
                </a:solidFill>
              </a:rPr>
              <a:t>the most probable value: inference-based such as Bayesian formula or decision tree</a:t>
            </a:r>
          </a:p>
        </p:txBody>
      </p:sp>
      <p:sp>
        <p:nvSpPr>
          <p:cNvPr id="97282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9FFF2094-A16D-42F4-80B6-04CEB38921F8}" type="slidenum">
              <a:rPr lang="en-US" altLang="en-US" sz="1200"/>
              <a:pPr algn="l"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7749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061"/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D243B4DB-8250-4F10-AF9F-214A2F80635B}" type="slidenum">
              <a:rPr lang="en-US" altLang="en-US" sz="1200"/>
              <a:pPr algn="r" eaLnBrk="1" hangingPunct="1"/>
              <a:t>9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5638800" cy="762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Noisy Data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3820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solidFill>
                  <a:schemeClr val="bg1"/>
                </a:solidFill>
              </a:rPr>
              <a:t>Noise: random error or variance in a measured variable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</a:rPr>
              <a:t>Incorrect attribute values may be due to</a:t>
            </a: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</a:rPr>
              <a:t>faulty data collection instruments</a:t>
            </a: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</a:rPr>
              <a:t>data entry problems</a:t>
            </a: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</a:rPr>
              <a:t>data transmission problems</a:t>
            </a: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</a:rPr>
              <a:t>technology limitation</a:t>
            </a: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</a:rPr>
              <a:t>inconsistency in naming convention 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</a:rPr>
              <a:t>Other data problems which require data cleaning</a:t>
            </a: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</a:rPr>
              <a:t>duplicate records</a:t>
            </a: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</a:rPr>
              <a:t>incomplete data</a:t>
            </a: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</a:rPr>
              <a:t>inconsistent data</a:t>
            </a:r>
          </a:p>
        </p:txBody>
      </p:sp>
    </p:spTree>
    <p:extLst>
      <p:ext uri="{BB962C8B-B14F-4D97-AF65-F5344CB8AC3E}">
        <p14:creationId xmlns:p14="http://schemas.microsoft.com/office/powerpoint/2010/main" val="4167633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1597</TotalTime>
  <Words>3940</Words>
  <Application>Microsoft Office PowerPoint</Application>
  <PresentationFormat>On-screen Show (4:3)</PresentationFormat>
  <Paragraphs>544</Paragraphs>
  <Slides>50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Algerian</vt:lpstr>
      <vt:lpstr>Arial</vt:lpstr>
      <vt:lpstr>Calibri</vt:lpstr>
      <vt:lpstr>Cambria</vt:lpstr>
      <vt:lpstr>Tahoma</vt:lpstr>
      <vt:lpstr>Times New Roman</vt:lpstr>
      <vt:lpstr>Wingdings</vt:lpstr>
      <vt:lpstr>Adjacency</vt:lpstr>
      <vt:lpstr>Equation</vt:lpstr>
      <vt:lpstr>Chart</vt:lpstr>
      <vt:lpstr>UNIT IIi</vt:lpstr>
      <vt:lpstr>Topics to be covered </vt:lpstr>
      <vt:lpstr>Data Quality: Why Preprocess the Data?</vt:lpstr>
      <vt:lpstr>PowerPoint Presentation</vt:lpstr>
      <vt:lpstr>Major Tasks in Data Preprocessing</vt:lpstr>
      <vt:lpstr>Data Cleaning</vt:lpstr>
      <vt:lpstr>Incomplete (Missing) Data</vt:lpstr>
      <vt:lpstr>How to Handle Missing Data?</vt:lpstr>
      <vt:lpstr>Noisy Data</vt:lpstr>
      <vt:lpstr>How to Handle Noisy Data?</vt:lpstr>
      <vt:lpstr>Data Cleaning as a Process</vt:lpstr>
      <vt:lpstr>Data Integration</vt:lpstr>
      <vt:lpstr>Handling Redundancy in Data Integration</vt:lpstr>
      <vt:lpstr>Correlation Analysis (Nominal Data)</vt:lpstr>
      <vt:lpstr>Chi-Square Calculation: An Example</vt:lpstr>
      <vt:lpstr>Correlation Analysis (Numeric Data)</vt:lpstr>
      <vt:lpstr>Correlation (viewed as linear relationship)</vt:lpstr>
      <vt:lpstr>Covariance (Numeric Data)</vt:lpstr>
      <vt:lpstr>Co-Variance: An Example</vt:lpstr>
      <vt:lpstr>Data Reduction Strategies</vt:lpstr>
      <vt:lpstr> Dimensionality Reduction</vt:lpstr>
      <vt:lpstr>Mapping Data to a New Space</vt:lpstr>
      <vt:lpstr>Principal Component Analysis (PCA)</vt:lpstr>
      <vt:lpstr>Attribute Subset Selection</vt:lpstr>
      <vt:lpstr>Heuristic Search in Attribute Selection</vt:lpstr>
      <vt:lpstr>Attribute Creation (Feature Generation)</vt:lpstr>
      <vt:lpstr>Data Reduction 2: Numerosity Reduction</vt:lpstr>
      <vt:lpstr>Parametric Data Reduction: Regression and Log-Linear Models</vt:lpstr>
      <vt:lpstr>Regression Analysis</vt:lpstr>
      <vt:lpstr>Regress Analysis and Log-Linear Models</vt:lpstr>
      <vt:lpstr>Histogram Analysis</vt:lpstr>
      <vt:lpstr>Clustering</vt:lpstr>
      <vt:lpstr>Sampling</vt:lpstr>
      <vt:lpstr>Types of Sampling</vt:lpstr>
      <vt:lpstr>PowerPoint Presentation</vt:lpstr>
      <vt:lpstr>Sampling: Cluster or Stratified Sampling</vt:lpstr>
      <vt:lpstr>Data Cube Aggregation</vt:lpstr>
      <vt:lpstr>Data Reduction 3: Data Compression</vt:lpstr>
      <vt:lpstr>Data Compression</vt:lpstr>
      <vt:lpstr>Data Transformation</vt:lpstr>
      <vt:lpstr>Normalization</vt:lpstr>
      <vt:lpstr>Discretization </vt:lpstr>
      <vt:lpstr>Data Discretization Methods</vt:lpstr>
      <vt:lpstr>Simple Discretization: Binning</vt:lpstr>
      <vt:lpstr>Binning Methods for Data Smoothing</vt:lpstr>
      <vt:lpstr>Discretization Without Using Class Labels (Binning vs. Clustering) </vt:lpstr>
      <vt:lpstr>Discretization by Classification &amp; Correlation Analysis</vt:lpstr>
      <vt:lpstr>Concept Hierarchy Generation</vt:lpstr>
      <vt:lpstr>Concept Hierarchy Generation for Nominal Data</vt:lpstr>
      <vt:lpstr>Automatic Concept Hierarchy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IIi</dc:title>
  <dc:creator>admin</dc:creator>
  <cp:lastModifiedBy>sudhakar tharuman</cp:lastModifiedBy>
  <cp:revision>15</cp:revision>
  <dcterms:created xsi:type="dcterms:W3CDTF">2021-08-20T10:07:35Z</dcterms:created>
  <dcterms:modified xsi:type="dcterms:W3CDTF">2022-10-11T17:39:58Z</dcterms:modified>
</cp:coreProperties>
</file>