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7" r:id="rId2"/>
    <p:sldId id="291" r:id="rId3"/>
    <p:sldId id="293" r:id="rId4"/>
    <p:sldId id="294" r:id="rId5"/>
    <p:sldId id="443" r:id="rId6"/>
    <p:sldId id="444" r:id="rId7"/>
    <p:sldId id="258" r:id="rId8"/>
    <p:sldId id="286" r:id="rId9"/>
    <p:sldId id="446" r:id="rId10"/>
    <p:sldId id="259" r:id="rId11"/>
    <p:sldId id="287" r:id="rId12"/>
    <p:sldId id="261" r:id="rId13"/>
    <p:sldId id="452" r:id="rId14"/>
    <p:sldId id="264" r:id="rId15"/>
    <p:sldId id="265" r:id="rId16"/>
    <p:sldId id="266" r:id="rId17"/>
    <p:sldId id="267" r:id="rId18"/>
    <p:sldId id="447" r:id="rId19"/>
    <p:sldId id="448" r:id="rId20"/>
    <p:sldId id="449" r:id="rId21"/>
    <p:sldId id="450" r:id="rId22"/>
    <p:sldId id="262" r:id="rId23"/>
    <p:sldId id="453" r:id="rId24"/>
    <p:sldId id="263" r:id="rId25"/>
    <p:sldId id="439" r:id="rId26"/>
    <p:sldId id="440" r:id="rId27"/>
    <p:sldId id="441" r:id="rId28"/>
    <p:sldId id="434" r:id="rId29"/>
    <p:sldId id="435" r:id="rId30"/>
    <p:sldId id="451" r:id="rId31"/>
    <p:sldId id="436" r:id="rId32"/>
    <p:sldId id="437" r:id="rId33"/>
    <p:sldId id="438" r:id="rId34"/>
    <p:sldId id="295" r:id="rId35"/>
    <p:sldId id="342" r:id="rId36"/>
    <p:sldId id="344" r:id="rId37"/>
    <p:sldId id="345" r:id="rId38"/>
    <p:sldId id="346" r:id="rId39"/>
    <p:sldId id="347" r:id="rId40"/>
    <p:sldId id="348" r:id="rId41"/>
    <p:sldId id="349" r:id="rId42"/>
    <p:sldId id="350" r:id="rId43"/>
    <p:sldId id="351" r:id="rId44"/>
    <p:sldId id="352" r:id="rId45"/>
    <p:sldId id="353" r:id="rId46"/>
    <p:sldId id="354" r:id="rId47"/>
    <p:sldId id="355" r:id="rId48"/>
    <p:sldId id="356" r:id="rId49"/>
    <p:sldId id="357" r:id="rId50"/>
    <p:sldId id="358" r:id="rId51"/>
    <p:sldId id="359" r:id="rId52"/>
    <p:sldId id="360" r:id="rId53"/>
    <p:sldId id="361" r:id="rId54"/>
    <p:sldId id="362" r:id="rId55"/>
    <p:sldId id="363" r:id="rId56"/>
    <p:sldId id="364" r:id="rId57"/>
    <p:sldId id="365" r:id="rId58"/>
    <p:sldId id="366" r:id="rId59"/>
    <p:sldId id="367" r:id="rId60"/>
    <p:sldId id="368" r:id="rId61"/>
    <p:sldId id="369" r:id="rId62"/>
    <p:sldId id="370" r:id="rId63"/>
    <p:sldId id="371" r:id="rId64"/>
    <p:sldId id="372" r:id="rId65"/>
    <p:sldId id="373" r:id="rId66"/>
    <p:sldId id="374" r:id="rId67"/>
    <p:sldId id="375" r:id="rId68"/>
    <p:sldId id="376" r:id="rId69"/>
    <p:sldId id="377" r:id="rId70"/>
    <p:sldId id="378" r:id="rId71"/>
    <p:sldId id="379" r:id="rId72"/>
    <p:sldId id="380" r:id="rId73"/>
    <p:sldId id="381" r:id="rId74"/>
    <p:sldId id="382" r:id="rId75"/>
    <p:sldId id="383" r:id="rId76"/>
    <p:sldId id="384" r:id="rId77"/>
    <p:sldId id="385" r:id="rId78"/>
    <p:sldId id="386" r:id="rId79"/>
    <p:sldId id="387" r:id="rId80"/>
    <p:sldId id="388" r:id="rId81"/>
    <p:sldId id="389" r:id="rId82"/>
    <p:sldId id="390" r:id="rId83"/>
    <p:sldId id="391" r:id="rId84"/>
    <p:sldId id="392" r:id="rId85"/>
    <p:sldId id="393" r:id="rId86"/>
    <p:sldId id="394" r:id="rId87"/>
    <p:sldId id="395" r:id="rId88"/>
    <p:sldId id="433" r:id="rId89"/>
    <p:sldId id="298" r:id="rId90"/>
    <p:sldId id="421" r:id="rId91"/>
    <p:sldId id="422" r:id="rId92"/>
    <p:sldId id="423" r:id="rId93"/>
    <p:sldId id="460" r:id="rId94"/>
    <p:sldId id="466" r:id="rId95"/>
    <p:sldId id="461" r:id="rId96"/>
    <p:sldId id="467" r:id="rId97"/>
    <p:sldId id="468" r:id="rId98"/>
    <p:sldId id="469" r:id="rId99"/>
    <p:sldId id="470" r:id="rId100"/>
    <p:sldId id="471" r:id="rId101"/>
    <p:sldId id="472" r:id="rId102"/>
    <p:sldId id="462" r:id="rId103"/>
    <p:sldId id="464" r:id="rId104"/>
    <p:sldId id="473" r:id="rId105"/>
    <p:sldId id="465" r:id="rId106"/>
    <p:sldId id="463" r:id="rId107"/>
    <p:sldId id="474" r:id="rId108"/>
    <p:sldId id="475" r:id="rId109"/>
    <p:sldId id="454" r:id="rId110"/>
    <p:sldId id="455" r:id="rId111"/>
    <p:sldId id="456" r:id="rId112"/>
    <p:sldId id="457" r:id="rId113"/>
    <p:sldId id="458" r:id="rId114"/>
    <p:sldId id="424" r:id="rId115"/>
    <p:sldId id="476" r:id="rId116"/>
    <p:sldId id="477" r:id="rId117"/>
    <p:sldId id="478" r:id="rId118"/>
    <p:sldId id="425" r:id="rId119"/>
    <p:sldId id="459" r:id="rId120"/>
    <p:sldId id="426" r:id="rId121"/>
    <p:sldId id="427" r:id="rId122"/>
    <p:sldId id="428" r:id="rId123"/>
    <p:sldId id="429" r:id="rId124"/>
    <p:sldId id="430" r:id="rId125"/>
    <p:sldId id="479" r:id="rId126"/>
    <p:sldId id="431" r:id="rId127"/>
    <p:sldId id="432" r:id="rId128"/>
    <p:sldId id="299" r:id="rId129"/>
    <p:sldId id="397" r:id="rId130"/>
    <p:sldId id="398" r:id="rId131"/>
    <p:sldId id="399" r:id="rId132"/>
    <p:sldId id="400" r:id="rId133"/>
    <p:sldId id="401" r:id="rId134"/>
    <p:sldId id="402" r:id="rId135"/>
    <p:sldId id="403" r:id="rId136"/>
    <p:sldId id="404" r:id="rId137"/>
    <p:sldId id="405" r:id="rId138"/>
    <p:sldId id="406" r:id="rId139"/>
    <p:sldId id="480" r:id="rId140"/>
    <p:sldId id="481" r:id="rId141"/>
    <p:sldId id="407" r:id="rId142"/>
    <p:sldId id="408" r:id="rId143"/>
    <p:sldId id="409" r:id="rId144"/>
    <p:sldId id="410" r:id="rId145"/>
    <p:sldId id="411" r:id="rId146"/>
    <p:sldId id="412" r:id="rId147"/>
    <p:sldId id="413" r:id="rId148"/>
    <p:sldId id="414" r:id="rId149"/>
    <p:sldId id="415" r:id="rId150"/>
    <p:sldId id="416" r:id="rId151"/>
    <p:sldId id="417" r:id="rId152"/>
    <p:sldId id="418" r:id="rId153"/>
    <p:sldId id="419" r:id="rId1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844" autoAdjust="0"/>
  </p:normalViewPr>
  <p:slideViewPr>
    <p:cSldViewPr snapToGrid="0">
      <p:cViewPr varScale="1">
        <p:scale>
          <a:sx n="75" d="100"/>
          <a:sy n="75" d="100"/>
        </p:scale>
        <p:origin x="97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4E9E5F-4FBD-4D36-B252-716675317888}"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90396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4E9E5F-4FBD-4D36-B252-716675317888}"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2602616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4E9E5F-4FBD-4D36-B252-716675317888}"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3754515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able Placeholder 2"/>
          <p:cNvSpPr>
            <a:spLocks noGrp="1"/>
          </p:cNvSpPr>
          <p:nvPr>
            <p:ph type="tbl" idx="1"/>
          </p:nvPr>
        </p:nvSpPr>
        <p:spPr>
          <a:xfrm>
            <a:off x="914400" y="1981200"/>
            <a:ext cx="10363200" cy="4114800"/>
          </a:xfrm>
        </p:spPr>
        <p:txBody>
          <a:bodyPr>
            <a:normAutofit/>
          </a:bodyPr>
          <a:lstStyle/>
          <a:p>
            <a:pPr lvl="0"/>
            <a:endParaRPr lang="en-US" noProof="0"/>
          </a:p>
        </p:txBody>
      </p:sp>
      <p:sp>
        <p:nvSpPr>
          <p:cNvPr id="4" name="Date Placeholder 13"/>
          <p:cNvSpPr>
            <a:spLocks noGrp="1"/>
          </p:cNvSpPr>
          <p:nvPr>
            <p:ph type="dt" sz="half" idx="10"/>
          </p:nvPr>
        </p:nvSpPr>
        <p:spPr/>
        <p:txBody>
          <a:bodyPr/>
          <a:lstStyle>
            <a:lvl1pPr>
              <a:defRPr/>
            </a:lvl1pPr>
          </a:lstStyle>
          <a:p>
            <a:pPr>
              <a:defRPr/>
            </a:pPr>
            <a:r>
              <a:rPr lang="en-US" altLang="zh-TW"/>
              <a:t>2008/2/14</a:t>
            </a:r>
          </a:p>
        </p:txBody>
      </p:sp>
      <p:sp>
        <p:nvSpPr>
          <p:cNvPr id="5" name="Footer Placeholder 2"/>
          <p:cNvSpPr>
            <a:spLocks noGrp="1"/>
          </p:cNvSpPr>
          <p:nvPr>
            <p:ph type="ftr" sz="quarter" idx="11"/>
          </p:nvPr>
        </p:nvSpPr>
        <p:spPr/>
        <p:txBody>
          <a:bodyPr/>
          <a:lstStyle>
            <a:lvl1pPr>
              <a:defRPr/>
            </a:lvl1pPr>
          </a:lstStyle>
          <a:p>
            <a:pPr>
              <a:defRPr/>
            </a:pPr>
            <a:endParaRPr lang="en-US" altLang="zh-TW"/>
          </a:p>
        </p:txBody>
      </p:sp>
      <p:sp>
        <p:nvSpPr>
          <p:cNvPr id="6" name="Slide Number Placeholder 22"/>
          <p:cNvSpPr>
            <a:spLocks noGrp="1"/>
          </p:cNvSpPr>
          <p:nvPr>
            <p:ph type="sldNum" sz="quarter" idx="12"/>
          </p:nvPr>
        </p:nvSpPr>
        <p:spPr/>
        <p:txBody>
          <a:bodyPr/>
          <a:lstStyle>
            <a:lvl1pPr>
              <a:defRPr/>
            </a:lvl1pPr>
          </a:lstStyle>
          <a:p>
            <a:pPr>
              <a:defRPr/>
            </a:pPr>
            <a:fld id="{DE17D548-8131-4359-A72E-DAB9B829113E}" type="slidenum">
              <a:rPr lang="zh-TW" altLang="en-US"/>
              <a:pPr>
                <a:defRPr/>
              </a:pPr>
              <a:t>‹#›</a:t>
            </a:fld>
            <a:endParaRPr lang="en-US" altLang="zh-TW"/>
          </a:p>
        </p:txBody>
      </p:sp>
    </p:spTree>
    <p:extLst>
      <p:ext uri="{BB962C8B-B14F-4D97-AF65-F5344CB8AC3E}">
        <p14:creationId xmlns:p14="http://schemas.microsoft.com/office/powerpoint/2010/main" val="350547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4E9E5F-4FBD-4D36-B252-716675317888}"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1781918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4E9E5F-4FBD-4D36-B252-716675317888}"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1721973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4E9E5F-4FBD-4D36-B252-716675317888}"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130193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4E9E5F-4FBD-4D36-B252-716675317888}" type="datetimeFigureOut">
              <a:rPr lang="en-US" smtClean="0"/>
              <a:t>9/21/2022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2805752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4E9E5F-4FBD-4D36-B252-716675317888}" type="datetimeFigureOut">
              <a:rPr lang="en-US" smtClean="0"/>
              <a:t>9/21/2022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1222657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E9E5F-4FBD-4D36-B252-716675317888}" type="datetimeFigureOut">
              <a:rPr lang="en-US" smtClean="0"/>
              <a:t>9/21/2022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3643755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4E9E5F-4FBD-4D36-B252-716675317888}"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241146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4E9E5F-4FBD-4D36-B252-716675317888}"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3555961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4E9E5F-4FBD-4D36-B252-716675317888}" type="datetimeFigureOut">
              <a:rPr lang="en-US" smtClean="0"/>
              <a:t>9/21/2022</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8BCE81-7701-4393-8CF2-EA143621B2CE}" type="slidenum">
              <a:rPr lang="en-US" smtClean="0"/>
              <a:t>‹#›</a:t>
            </a:fld>
            <a:endParaRPr lang="en-US"/>
          </a:p>
        </p:txBody>
      </p:sp>
    </p:spTree>
    <p:extLst>
      <p:ext uri="{BB962C8B-B14F-4D97-AF65-F5344CB8AC3E}">
        <p14:creationId xmlns:p14="http://schemas.microsoft.com/office/powerpoint/2010/main" val="218594358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https://www.ibm.com/cloud/learn/relational-databases"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s://www.ibm.com/cloud/learn/etl"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4.wmf"/><Relationship Id="rId7" Type="http://schemas.openxmlformats.org/officeDocument/2006/relationships/oleObject" Target="../embeddings/oleObject3.bin"/><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hyperlink" Target="https://en.wikipedia.org/wiki/Financial_services" TargetMode="Externa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hyperlink" Target="https://en.wikipedia.org/wiki/Healthcare_industry" TargetMode="External"/><Relationship Id="rId2" Type="http://schemas.openxmlformats.org/officeDocument/2006/relationships/hyperlink" Target="https://en.wikipedia.org/wiki/Education"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hyperlink" Target="../Downloads/15-Data%20warehousing_lec.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Sperry_Univac" TargetMode="External"/><Relationship Id="rId13" Type="http://schemas.openxmlformats.org/officeDocument/2006/relationships/hyperlink" Target="https://en.wikipedia.org/wiki/Data_warehouse#cite_note-12" TargetMode="External"/><Relationship Id="rId3" Type="http://schemas.openxmlformats.org/officeDocument/2006/relationships/hyperlink" Target="https://en.wikipedia.org/wiki/Dartmouth_College" TargetMode="External"/><Relationship Id="rId7" Type="http://schemas.openxmlformats.org/officeDocument/2006/relationships/hyperlink" Target="https://en.wikipedia.org/wiki/Wikipedia:Citation_needed" TargetMode="External"/><Relationship Id="rId12" Type="http://schemas.openxmlformats.org/officeDocument/2006/relationships/hyperlink" Target="https://en.wikipedia.org/wiki/DBC_1012" TargetMode="External"/><Relationship Id="rId2" Type="http://schemas.openxmlformats.org/officeDocument/2006/relationships/hyperlink" Target="https://en.wikipedia.org/wiki/General_Mills" TargetMode="External"/><Relationship Id="rId1" Type="http://schemas.openxmlformats.org/officeDocument/2006/relationships/slideLayout" Target="../slideLayouts/slideLayout2.xml"/><Relationship Id="rId6" Type="http://schemas.openxmlformats.org/officeDocument/2006/relationships/hyperlink" Target="https://en.wikipedia.org/wiki/Bill_Inmon" TargetMode="External"/><Relationship Id="rId11" Type="http://schemas.openxmlformats.org/officeDocument/2006/relationships/hyperlink" Target="https://en.wikipedia.org/wiki/Teradata" TargetMode="External"/><Relationship Id="rId5" Type="http://schemas.openxmlformats.org/officeDocument/2006/relationships/hyperlink" Target="https://en.wikipedia.org/wiki/ACNielsen" TargetMode="External"/><Relationship Id="rId15" Type="http://schemas.openxmlformats.org/officeDocument/2006/relationships/hyperlink" Target="https://en.wikipedia.org/wiki/David_Liddle" TargetMode="External"/><Relationship Id="rId10" Type="http://schemas.openxmlformats.org/officeDocument/2006/relationships/hyperlink" Target="https://en.wikipedia.org/wiki/Fourth-generation_programming_language" TargetMode="External"/><Relationship Id="rId4" Type="http://schemas.openxmlformats.org/officeDocument/2006/relationships/hyperlink" Target="https://en.wikipedia.org/wiki/Data_warehouse#cite_note-kimball16-11" TargetMode="External"/><Relationship Id="rId9" Type="http://schemas.openxmlformats.org/officeDocument/2006/relationships/hyperlink" Target="https://en.wikipedia.org/wiki/MAPPER" TargetMode="External"/><Relationship Id="rId14" Type="http://schemas.openxmlformats.org/officeDocument/2006/relationships/hyperlink" Target="https://en.wikipedia.org/wiki/Metaphor_Computer_System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Data_warehouse#cite_note-13" TargetMode="External"/><Relationship Id="rId2" Type="http://schemas.openxmlformats.org/officeDocument/2006/relationships/hyperlink" Target="https://en.wikipedia.org/wiki/Sperry_Corporation" TargetMode="External"/><Relationship Id="rId1" Type="http://schemas.openxmlformats.org/officeDocument/2006/relationships/slideLayout" Target="../slideLayouts/slideLayout2.xml"/><Relationship Id="rId6" Type="http://schemas.openxmlformats.org/officeDocument/2006/relationships/hyperlink" Target="https://en.wikipedia.org/wiki/Data_warehouse#cite_note-14" TargetMode="External"/><Relationship Id="rId5" Type="http://schemas.openxmlformats.org/officeDocument/2006/relationships/hyperlink" Target="https://en.wikipedia.org/wiki/Bill_Inmon" TargetMode="External"/><Relationship Id="rId4" Type="http://schemas.openxmlformats.org/officeDocument/2006/relationships/hyperlink" Target="https://en.wikipedia.org/wiki/Ralph_Kimbal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Data_warehouse#cite_note-:0-15" TargetMode="External"/><Relationship Id="rId2" Type="http://schemas.openxmlformats.org/officeDocument/2006/relationships/hyperlink" Target="https://en.wikipedia.org/wiki/Ralph_Kimball" TargetMode="External"/><Relationship Id="rId1" Type="http://schemas.openxmlformats.org/officeDocument/2006/relationships/slideLayout" Target="../slideLayouts/slideLayout2.xml"/><Relationship Id="rId6" Type="http://schemas.openxmlformats.org/officeDocument/2006/relationships/hyperlink" Target="https://en.wikipedia.org/wiki/Bill_Inmon" TargetMode="External"/><Relationship Id="rId5" Type="http://schemas.openxmlformats.org/officeDocument/2006/relationships/hyperlink" Target="https://en.wikipedia.org/wiki/Data_vault_modeling" TargetMode="External"/><Relationship Id="rId4" Type="http://schemas.openxmlformats.org/officeDocument/2006/relationships/hyperlink" Target="https://en.wikipedia.org/w/index.php?title=Dan_Linstedt&amp;action=edit&amp;redlink=1"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marklogic.com/product/getting-started/"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oracle.com/index.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guru99.com/top-20-etl-database-warehousing-tools.html" TargetMode="External"/><Relationship Id="rId2" Type="http://schemas.openxmlformats.org/officeDocument/2006/relationships/hyperlink" Target="https://aws.amazon.com/redshift/?nc2=h_m1"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8.bin"/><Relationship Id="rId1" Type="http://schemas.openxmlformats.org/officeDocument/2006/relationships/slideLayout" Target="../slideLayouts/slideLayout4.xml"/><Relationship Id="rId5" Type="http://schemas.openxmlformats.org/officeDocument/2006/relationships/image" Target="../media/image18.emf"/><Relationship Id="rId4" Type="http://schemas.openxmlformats.org/officeDocument/2006/relationships/oleObject" Target="../embeddings/oleObject9.bin"/></Relationships>
</file>

<file path=ppt/slides/_rels/slide5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12.bin"/><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oleObject" Target="../embeddings/oleObject13.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14.bin"/><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oleObject" Target="../embeddings/oleObject15.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16.bin"/><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oleObject" Target="../embeddings/oleObject17.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oleObject" Target="../embeddings/oleObject18.bin"/><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oleObject" Target="../embeddings/oleObject19.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s://www.ibm.com/cloud/learn/data-warehouse"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986" y="1949226"/>
            <a:ext cx="11152031" cy="2352318"/>
          </a:xfrm>
        </p:spPr>
        <p:txBody>
          <a:bodyPr>
            <a:normAutofit fontScale="90000"/>
          </a:bodyPr>
          <a:lstStyle/>
          <a:p>
            <a:pPr algn="ctr">
              <a:lnSpc>
                <a:spcPct val="150000"/>
              </a:lnSpc>
            </a:pPr>
            <a:r>
              <a:rPr lang="en-US" dirty="0">
                <a:latin typeface="Matura MT Script Capitals" panose="03020802060602070202" pitchFamily="66" charset="0"/>
              </a:rPr>
              <a:t>Data Warehousing </a:t>
            </a:r>
            <a:br>
              <a:rPr lang="en-US" dirty="0">
                <a:latin typeface="Matura MT Script Capitals" panose="03020802060602070202" pitchFamily="66" charset="0"/>
              </a:rPr>
            </a:br>
            <a:r>
              <a:rPr lang="en-US" dirty="0">
                <a:latin typeface="Matura MT Script Capitals" panose="03020802060602070202" pitchFamily="66" charset="0"/>
              </a:rPr>
              <a:t>and </a:t>
            </a:r>
            <a:br>
              <a:rPr lang="en-US" dirty="0">
                <a:latin typeface="Matura MT Script Capitals" panose="03020802060602070202" pitchFamily="66" charset="0"/>
              </a:rPr>
            </a:br>
            <a:r>
              <a:rPr lang="en-US" dirty="0">
                <a:latin typeface="Matura MT Script Capitals" panose="03020802060602070202" pitchFamily="66" charset="0"/>
              </a:rPr>
              <a:t>Data Mining </a:t>
            </a:r>
          </a:p>
        </p:txBody>
      </p:sp>
    </p:spTree>
    <p:extLst>
      <p:ext uri="{BB962C8B-B14F-4D97-AF65-F5344CB8AC3E}">
        <p14:creationId xmlns:p14="http://schemas.microsoft.com/office/powerpoint/2010/main" val="3626236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5213" y="309593"/>
            <a:ext cx="10881575" cy="6063198"/>
          </a:xfrm>
          <a:prstGeom prst="rect">
            <a:avLst/>
          </a:prstGeom>
        </p:spPr>
        <p:txBody>
          <a:bodyPr wrap="square">
            <a:spAutoFit/>
          </a:bodyPr>
          <a:lstStyle/>
          <a:p>
            <a:pPr algn="just"/>
            <a:r>
              <a:rPr lang="en-US" sz="2400" b="1" i="1" dirty="0">
                <a:solidFill>
                  <a:srgbClr val="FF0000"/>
                </a:solidFill>
                <a:latin typeface="Times New Roman" panose="02020603050405020304" pitchFamily="18" charset="0"/>
                <a:cs typeface="Times New Roman" panose="02020603050405020304" pitchFamily="18" charset="0"/>
              </a:rPr>
              <a:t>Subject-Oriented :</a:t>
            </a:r>
            <a:r>
              <a:rPr lang="en-US" sz="2400" dirty="0">
                <a:latin typeface="Times New Roman" panose="02020603050405020304" pitchFamily="18" charset="0"/>
                <a:cs typeface="Times New Roman" panose="02020603050405020304" pitchFamily="18" charset="0"/>
              </a:rPr>
              <a:t> Stored data according to target specific subjects. </a:t>
            </a:r>
          </a:p>
          <a:p>
            <a:pPr algn="just"/>
            <a:r>
              <a:rPr lang="en-US" sz="2400" b="1" i="1" dirty="0">
                <a:latin typeface="Times New Roman" panose="02020603050405020304" pitchFamily="18" charset="0"/>
                <a:cs typeface="Times New Roman" panose="02020603050405020304" pitchFamily="18" charset="0"/>
              </a:rPr>
              <a:t>Example :</a:t>
            </a:r>
            <a:r>
              <a:rPr lang="en-US" sz="2400" i="1" dirty="0">
                <a:latin typeface="Times New Roman" panose="02020603050405020304" pitchFamily="18" charset="0"/>
                <a:cs typeface="Times New Roman" panose="02020603050405020304" pitchFamily="18" charset="0"/>
              </a:rPr>
              <a:t> It may store data regarding total Sales, Number of Customers, etc. and not general data on everyday operations</a:t>
            </a:r>
            <a:r>
              <a:rPr lang="en-US" sz="28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b="1" i="1" dirty="0">
                <a:solidFill>
                  <a:srgbClr val="FF0000"/>
                </a:solidFill>
                <a:latin typeface="Times New Roman" panose="02020603050405020304" pitchFamily="18" charset="0"/>
                <a:cs typeface="Times New Roman" panose="02020603050405020304" pitchFamily="18" charset="0"/>
              </a:rPr>
              <a:t>Integrated : </a:t>
            </a:r>
            <a:r>
              <a:rPr lang="en-US" sz="2400" dirty="0">
                <a:latin typeface="Times New Roman" panose="02020603050405020304" pitchFamily="18" charset="0"/>
                <a:cs typeface="Times New Roman" panose="02020603050405020304" pitchFamily="18" charset="0"/>
              </a:rPr>
              <a:t>Data may be distributed across heterogeneous sources which have to be integrated.</a:t>
            </a:r>
          </a:p>
          <a:p>
            <a:pPr algn="just"/>
            <a:r>
              <a:rPr lang="en-US" sz="2400" b="1" i="1" dirty="0">
                <a:latin typeface="Times New Roman" panose="02020603050405020304" pitchFamily="18" charset="0"/>
                <a:cs typeface="Times New Roman" panose="02020603050405020304" pitchFamily="18" charset="0"/>
              </a:rPr>
              <a:t>Example:</a:t>
            </a:r>
            <a:r>
              <a:rPr lang="en-US" sz="2400" i="1" dirty="0">
                <a:latin typeface="Times New Roman" panose="02020603050405020304" pitchFamily="18" charset="0"/>
                <a:cs typeface="Times New Roman" panose="02020603050405020304" pitchFamily="18" charset="0"/>
              </a:rPr>
              <a:t> Sales data may be on RDB, Customer information on Flat files, etc</a:t>
            </a:r>
            <a:r>
              <a:rPr lang="en-US" sz="2000" i="1" dirty="0">
                <a:latin typeface="Times New Roman" panose="02020603050405020304" pitchFamily="18" charset="0"/>
                <a:cs typeface="Times New Roman" panose="02020603050405020304" pitchFamily="18" charset="0"/>
              </a:rPr>
              <a:t>.</a:t>
            </a:r>
          </a:p>
          <a:p>
            <a:pPr algn="just"/>
            <a:endParaRPr lang="en-US" sz="2400" b="1" i="1" dirty="0">
              <a:solidFill>
                <a:srgbClr val="FF0000"/>
              </a:solidFill>
              <a:latin typeface="Times New Roman" panose="02020603050405020304" pitchFamily="18" charset="0"/>
              <a:cs typeface="Times New Roman" panose="02020603050405020304" pitchFamily="18" charset="0"/>
            </a:endParaRPr>
          </a:p>
          <a:p>
            <a:pPr algn="just"/>
            <a:r>
              <a:rPr lang="en-US" sz="2400" b="1" i="1" dirty="0">
                <a:solidFill>
                  <a:srgbClr val="FF0000"/>
                </a:solidFill>
                <a:latin typeface="Times New Roman" panose="02020603050405020304" pitchFamily="18" charset="0"/>
                <a:cs typeface="Times New Roman" panose="02020603050405020304" pitchFamily="18" charset="0"/>
              </a:rPr>
              <a:t>Time Variant : </a:t>
            </a:r>
            <a:r>
              <a:rPr lang="en-US" sz="2400" dirty="0">
                <a:latin typeface="Times New Roman" panose="02020603050405020304" pitchFamily="18" charset="0"/>
                <a:cs typeface="Times New Roman" panose="02020603050405020304" pitchFamily="18" charset="0"/>
              </a:rPr>
              <a:t>Data are stored to provide information from an historic perspective. </a:t>
            </a:r>
            <a:r>
              <a:rPr lang="en-US" sz="2400" b="1" i="1" dirty="0">
                <a:latin typeface="Times New Roman" panose="02020603050405020304" pitchFamily="18" charset="0"/>
                <a:cs typeface="Times New Roman" panose="02020603050405020304" pitchFamily="18" charset="0"/>
              </a:rPr>
              <a:t>Example: </a:t>
            </a:r>
            <a:r>
              <a:rPr lang="en-US" sz="2400" i="1" dirty="0">
                <a:latin typeface="Times New Roman" panose="02020603050405020304" pitchFamily="18" charset="0"/>
                <a:cs typeface="Times New Roman" panose="02020603050405020304" pitchFamily="18" charset="0"/>
              </a:rPr>
              <a:t>Data of sales in last 5 years, etc.</a:t>
            </a:r>
          </a:p>
          <a:p>
            <a:pPr algn="just"/>
            <a:endParaRPr lang="en-US" sz="2400" dirty="0">
              <a:latin typeface="Times New Roman" panose="02020603050405020304" pitchFamily="18" charset="0"/>
              <a:cs typeface="Times New Roman" panose="02020603050405020304" pitchFamily="18" charset="0"/>
            </a:endParaRPr>
          </a:p>
          <a:p>
            <a:pPr algn="just"/>
            <a:r>
              <a:rPr lang="en-US" sz="2400" b="1" i="1" dirty="0">
                <a:solidFill>
                  <a:srgbClr val="FF0000"/>
                </a:solidFill>
                <a:latin typeface="Times New Roman" panose="02020603050405020304" pitchFamily="18" charset="0"/>
                <a:cs typeface="Times New Roman" panose="02020603050405020304" pitchFamily="18" charset="0"/>
              </a:rPr>
              <a:t>Non-Volatile : </a:t>
            </a:r>
            <a:r>
              <a:rPr lang="en-US" sz="2400" dirty="0">
                <a:latin typeface="Times New Roman" panose="02020603050405020304" pitchFamily="18" charset="0"/>
                <a:cs typeface="Times New Roman" panose="02020603050405020304" pitchFamily="18" charset="0"/>
              </a:rPr>
              <a:t>It is separate from the Enterprise Operational Database and hence is not subject to frequent modification. It generally has only 2 operations performed on it: Loading of data and Access of data.</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480077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8C094-0A46-8F76-D976-8AA56DA731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3672C08-E0C9-300A-E3B6-4E7A5139D589}"/>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solidFill>
                  <a:srgbClr val="3A3A3A"/>
                </a:solidFill>
                <a:effectLst/>
                <a:latin typeface="Work Sans" panose="020B0604020202020204" pitchFamily="2" charset="0"/>
              </a:rPr>
              <a:t>Designing: </a:t>
            </a:r>
            <a:r>
              <a:rPr lang="en-US" b="0" i="0" dirty="0">
                <a:solidFill>
                  <a:srgbClr val="3A3A3A"/>
                </a:solidFill>
                <a:effectLst/>
                <a:latin typeface="Work Sans" panose="020B0604020202020204" pitchFamily="2" charset="0"/>
              </a:rPr>
              <a:t>Since the time business users request a data mart, the designing phase involves </a:t>
            </a:r>
            <a:r>
              <a:rPr lang="en-US" b="1" i="0" dirty="0">
                <a:solidFill>
                  <a:srgbClr val="FF0000"/>
                </a:solidFill>
                <a:effectLst/>
                <a:latin typeface="Work Sans" panose="020B0604020202020204" pitchFamily="2" charset="0"/>
              </a:rPr>
              <a:t>requirements gathering, creating appropriate data from respective data sources, creating the logical and physical data structures and ER diagrams.</a:t>
            </a:r>
          </a:p>
          <a:p>
            <a:pPr algn="l">
              <a:buFont typeface="Arial" panose="020B0604020202020204" pitchFamily="34" charset="0"/>
              <a:buChar char="•"/>
            </a:pPr>
            <a:r>
              <a:rPr lang="en-US" b="1" i="0" dirty="0">
                <a:solidFill>
                  <a:srgbClr val="3A3A3A"/>
                </a:solidFill>
                <a:effectLst/>
                <a:latin typeface="Work Sans" panose="020B0604020202020204" pitchFamily="2" charset="0"/>
              </a:rPr>
              <a:t>Constructing: </a:t>
            </a:r>
            <a:r>
              <a:rPr lang="en-US" b="0" i="0" dirty="0">
                <a:solidFill>
                  <a:srgbClr val="3A3A3A"/>
                </a:solidFill>
                <a:effectLst/>
                <a:latin typeface="Work Sans" panose="020B0604020202020204" pitchFamily="2" charset="0"/>
              </a:rPr>
              <a:t>The team will design </a:t>
            </a:r>
            <a:r>
              <a:rPr lang="en-US" b="1" i="0" dirty="0">
                <a:solidFill>
                  <a:srgbClr val="FF0000"/>
                </a:solidFill>
                <a:effectLst/>
                <a:latin typeface="Work Sans" panose="020B0604020202020204" pitchFamily="2" charset="0"/>
              </a:rPr>
              <a:t>all tables, views, indexes, etc., </a:t>
            </a:r>
            <a:r>
              <a:rPr lang="en-US" b="0" i="0" dirty="0">
                <a:solidFill>
                  <a:srgbClr val="3A3A3A"/>
                </a:solidFill>
                <a:effectLst/>
                <a:latin typeface="Work Sans" panose="020B0604020202020204" pitchFamily="2" charset="0"/>
              </a:rPr>
              <a:t>in the data mart system.</a:t>
            </a:r>
          </a:p>
          <a:p>
            <a:pPr algn="l">
              <a:buFont typeface="Arial" panose="020B0604020202020204" pitchFamily="34" charset="0"/>
              <a:buChar char="•"/>
            </a:pPr>
            <a:r>
              <a:rPr lang="en-US" b="1" i="0" dirty="0">
                <a:solidFill>
                  <a:srgbClr val="3A3A3A"/>
                </a:solidFill>
                <a:effectLst/>
                <a:latin typeface="Work Sans" panose="020B0604020202020204" pitchFamily="2" charset="0"/>
              </a:rPr>
              <a:t>Populating: </a:t>
            </a:r>
            <a:r>
              <a:rPr lang="en-US" b="0" i="0" dirty="0">
                <a:solidFill>
                  <a:srgbClr val="3A3A3A"/>
                </a:solidFill>
                <a:effectLst/>
                <a:latin typeface="Work Sans" panose="020B0604020202020204" pitchFamily="2" charset="0"/>
              </a:rPr>
              <a:t>Data will </a:t>
            </a:r>
            <a:r>
              <a:rPr lang="en-US" b="1" i="0" dirty="0">
                <a:solidFill>
                  <a:srgbClr val="FF0000"/>
                </a:solidFill>
                <a:effectLst/>
                <a:latin typeface="Work Sans" panose="020B0604020202020204" pitchFamily="2" charset="0"/>
              </a:rPr>
              <a:t>be extracted, transformed and loaded </a:t>
            </a:r>
            <a:r>
              <a:rPr lang="en-US" b="0" i="0" dirty="0">
                <a:solidFill>
                  <a:srgbClr val="3A3A3A"/>
                </a:solidFill>
                <a:effectLst/>
                <a:latin typeface="Work Sans" panose="020B0604020202020204" pitchFamily="2" charset="0"/>
              </a:rPr>
              <a:t>into data mart along with metadata.</a:t>
            </a:r>
          </a:p>
          <a:p>
            <a:endParaRPr lang="en-IN" dirty="0"/>
          </a:p>
        </p:txBody>
      </p:sp>
    </p:spTree>
    <p:extLst>
      <p:ext uri="{BB962C8B-B14F-4D97-AF65-F5344CB8AC3E}">
        <p14:creationId xmlns:p14="http://schemas.microsoft.com/office/powerpoint/2010/main" val="10447055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10897-3E9C-5E26-E413-A67ECCBC5B9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39394A-0C75-FDC2-CA87-17C920BDEE29}"/>
              </a:ext>
            </a:extLst>
          </p:cNvPr>
          <p:cNvSpPr>
            <a:spLocks noGrp="1"/>
          </p:cNvSpPr>
          <p:nvPr>
            <p:ph idx="1"/>
          </p:nvPr>
        </p:nvSpPr>
        <p:spPr/>
        <p:txBody>
          <a:bodyPr/>
          <a:lstStyle/>
          <a:p>
            <a:pPr algn="l">
              <a:buFont typeface="Arial" panose="020B0604020202020204" pitchFamily="34" charset="0"/>
              <a:buChar char="•"/>
            </a:pPr>
            <a:r>
              <a:rPr lang="en-US" b="1" i="0" dirty="0">
                <a:solidFill>
                  <a:srgbClr val="3A3A3A"/>
                </a:solidFill>
                <a:effectLst/>
                <a:latin typeface="Work Sans" panose="020B0604020202020204" pitchFamily="2" charset="0"/>
              </a:rPr>
              <a:t>Accessing: </a:t>
            </a:r>
            <a:r>
              <a:rPr lang="en-US" b="0" i="0" dirty="0">
                <a:solidFill>
                  <a:srgbClr val="3A3A3A"/>
                </a:solidFill>
                <a:effectLst/>
                <a:latin typeface="Work Sans" panose="020B0604020202020204" pitchFamily="2" charset="0"/>
              </a:rPr>
              <a:t>Data Mart data is available to be accessed by the end-users. They can </a:t>
            </a:r>
            <a:r>
              <a:rPr lang="en-US" b="1" i="0" dirty="0">
                <a:solidFill>
                  <a:srgbClr val="FF0000"/>
                </a:solidFill>
                <a:effectLst/>
                <a:latin typeface="Work Sans" panose="020B0604020202020204" pitchFamily="2" charset="0"/>
              </a:rPr>
              <a:t>query the data for their analysis and reports.</a:t>
            </a:r>
          </a:p>
          <a:p>
            <a:pPr algn="l">
              <a:buFont typeface="Arial" panose="020B0604020202020204" pitchFamily="34" charset="0"/>
              <a:buChar char="•"/>
            </a:pPr>
            <a:r>
              <a:rPr lang="en-US" b="1" i="0" dirty="0">
                <a:solidFill>
                  <a:srgbClr val="3A3A3A"/>
                </a:solidFill>
                <a:effectLst/>
                <a:latin typeface="Work Sans" panose="020B0604020202020204" pitchFamily="2" charset="0"/>
              </a:rPr>
              <a:t>Managing: </a:t>
            </a:r>
            <a:r>
              <a:rPr lang="en-US" b="0" i="0" dirty="0">
                <a:solidFill>
                  <a:srgbClr val="3A3A3A"/>
                </a:solidFill>
                <a:effectLst/>
                <a:latin typeface="Work Sans" panose="020B0604020202020204" pitchFamily="2" charset="0"/>
              </a:rPr>
              <a:t>This involves various managerial tasks such as </a:t>
            </a:r>
            <a:r>
              <a:rPr lang="en-US" b="1" i="0" dirty="0">
                <a:solidFill>
                  <a:srgbClr val="FF0000"/>
                </a:solidFill>
                <a:effectLst/>
                <a:latin typeface="Work Sans" panose="020B0604020202020204" pitchFamily="2" charset="0"/>
              </a:rPr>
              <a:t>user access controls, data mart performance fine-tuning, maintaining existing data marts and creating data mart recovery scenarios </a:t>
            </a:r>
            <a:r>
              <a:rPr lang="en-US" b="0" i="0" dirty="0">
                <a:solidFill>
                  <a:srgbClr val="3A3A3A"/>
                </a:solidFill>
                <a:effectLst/>
                <a:latin typeface="Work Sans" panose="020B0604020202020204" pitchFamily="2" charset="0"/>
              </a:rPr>
              <a:t>in case the system fails.</a:t>
            </a:r>
          </a:p>
          <a:p>
            <a:endParaRPr lang="en-IN" dirty="0"/>
          </a:p>
        </p:txBody>
      </p:sp>
    </p:spTree>
    <p:extLst>
      <p:ext uri="{BB962C8B-B14F-4D97-AF65-F5344CB8AC3E}">
        <p14:creationId xmlns:p14="http://schemas.microsoft.com/office/powerpoint/2010/main" val="14212435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F835-FFE7-ADCF-5115-9D9B7602DACD}"/>
              </a:ext>
            </a:extLst>
          </p:cNvPr>
          <p:cNvSpPr>
            <a:spLocks noGrp="1"/>
          </p:cNvSpPr>
          <p:nvPr>
            <p:ph type="title"/>
          </p:nvPr>
        </p:nvSpPr>
        <p:spPr/>
        <p:txBody>
          <a:bodyPr>
            <a:normAutofit fontScale="90000"/>
          </a:bodyPr>
          <a:lstStyle/>
          <a:p>
            <a:r>
              <a:rPr lang="en-US" b="0" i="0" dirty="0">
                <a:solidFill>
                  <a:srgbClr val="262626"/>
                </a:solidFill>
                <a:effectLst/>
                <a:latin typeface="IBM Plex Sans" panose="020B0503050203000203" pitchFamily="34" charset="0"/>
              </a:rPr>
              <a:t>Structure of a data mart</a:t>
            </a:r>
            <a:br>
              <a:rPr lang="en-US" b="0" i="0" dirty="0">
                <a:solidFill>
                  <a:srgbClr val="262626"/>
                </a:solidFill>
                <a:effectLst/>
                <a:latin typeface="IBM Plex Sans" panose="020B0503050203000203" pitchFamily="34" charset="0"/>
              </a:rPr>
            </a:br>
            <a:endParaRPr lang="en-IN" dirty="0"/>
          </a:p>
        </p:txBody>
      </p:sp>
      <p:sp>
        <p:nvSpPr>
          <p:cNvPr id="3" name="Content Placeholder 2">
            <a:extLst>
              <a:ext uri="{FF2B5EF4-FFF2-40B4-BE49-F238E27FC236}">
                <a16:creationId xmlns:a16="http://schemas.microsoft.com/office/drawing/2014/main" id="{3506EA9C-CF2F-3571-2FE7-DAEF69AE7EBA}"/>
              </a:ext>
            </a:extLst>
          </p:cNvPr>
          <p:cNvSpPr>
            <a:spLocks noGrp="1"/>
          </p:cNvSpPr>
          <p:nvPr>
            <p:ph idx="1"/>
          </p:nvPr>
        </p:nvSpPr>
        <p:spPr/>
        <p:txBody>
          <a:bodyPr/>
          <a:lstStyle/>
          <a:p>
            <a:r>
              <a:rPr lang="en-US" b="0" i="0" dirty="0">
                <a:solidFill>
                  <a:srgbClr val="525252"/>
                </a:solidFill>
                <a:effectLst/>
                <a:latin typeface="IBM Plex Sans" panose="020B0503050203000203" pitchFamily="34" charset="0"/>
              </a:rPr>
              <a:t>A data mart is a subject-oriented </a:t>
            </a:r>
            <a:r>
              <a:rPr lang="en-US" b="0" i="0" u="none" strike="noStrike" dirty="0">
                <a:solidFill>
                  <a:srgbClr val="0062FF"/>
                </a:solidFill>
                <a:effectLst/>
                <a:latin typeface="IBM Plex Sans" panose="020B0503050203000203" pitchFamily="34" charset="0"/>
                <a:hlinkClick r:id="rId2"/>
              </a:rPr>
              <a:t>relational database</a:t>
            </a:r>
            <a:r>
              <a:rPr lang="en-US" b="0" i="0" dirty="0">
                <a:solidFill>
                  <a:srgbClr val="525252"/>
                </a:solidFill>
                <a:effectLst/>
                <a:latin typeface="IBM Plex Sans" panose="020B0503050203000203" pitchFamily="34" charset="0"/>
              </a:rPr>
              <a:t> that stores transactional data in rows and columns, which makes it easy to access, organize, and understand. </a:t>
            </a:r>
          </a:p>
          <a:p>
            <a:r>
              <a:rPr lang="en-US" b="0" i="0" dirty="0">
                <a:solidFill>
                  <a:srgbClr val="525252"/>
                </a:solidFill>
                <a:effectLst/>
                <a:latin typeface="IBM Plex Sans" panose="020B0503050203000203" pitchFamily="34" charset="0"/>
              </a:rPr>
              <a:t>As it contains historical data, this structure makes it easier for an analyst to determine data trends. </a:t>
            </a:r>
          </a:p>
          <a:p>
            <a:r>
              <a:rPr lang="en-US" b="0" i="0" dirty="0">
                <a:solidFill>
                  <a:srgbClr val="525252"/>
                </a:solidFill>
                <a:effectLst/>
                <a:latin typeface="IBM Plex Sans" panose="020B0503050203000203" pitchFamily="34" charset="0"/>
              </a:rPr>
              <a:t>Typical data fields include numerical order, time value, and references to one or more objects.</a:t>
            </a:r>
            <a:endParaRPr lang="en-IN" dirty="0"/>
          </a:p>
        </p:txBody>
      </p:sp>
    </p:spTree>
    <p:extLst>
      <p:ext uri="{BB962C8B-B14F-4D97-AF65-F5344CB8AC3E}">
        <p14:creationId xmlns:p14="http://schemas.microsoft.com/office/powerpoint/2010/main" val="236805925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2B7CD-669C-B068-C2A1-634309C476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AA17F9B-2832-7563-8404-29DF65AFD334}"/>
              </a:ext>
            </a:extLst>
          </p:cNvPr>
          <p:cNvSpPr>
            <a:spLocks noGrp="1"/>
          </p:cNvSpPr>
          <p:nvPr>
            <p:ph idx="1"/>
          </p:nvPr>
        </p:nvSpPr>
        <p:spPr/>
        <p:txBody>
          <a:bodyPr/>
          <a:lstStyle/>
          <a:p>
            <a:r>
              <a:rPr lang="en-US" b="0" i="0" dirty="0">
                <a:solidFill>
                  <a:srgbClr val="525252"/>
                </a:solidFill>
                <a:effectLst/>
                <a:latin typeface="IBM Plex Sans" panose="020B0503050203000203" pitchFamily="34" charset="0"/>
              </a:rPr>
              <a:t>Companies organize data marts in a multidimensional schema as a blueprint to address the needs of the people using the databases for analytical tasks. The three main types of schema are star, snowflake, and vault.</a:t>
            </a:r>
            <a:endParaRPr lang="en-IN" dirty="0"/>
          </a:p>
        </p:txBody>
      </p:sp>
    </p:spTree>
    <p:extLst>
      <p:ext uri="{BB962C8B-B14F-4D97-AF65-F5344CB8AC3E}">
        <p14:creationId xmlns:p14="http://schemas.microsoft.com/office/powerpoint/2010/main" val="317791525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8CFFA-C83A-3A91-4555-5C9A300ABD18}"/>
              </a:ext>
            </a:extLst>
          </p:cNvPr>
          <p:cNvSpPr>
            <a:spLocks noGrp="1"/>
          </p:cNvSpPr>
          <p:nvPr>
            <p:ph type="title"/>
          </p:nvPr>
        </p:nvSpPr>
        <p:spPr/>
        <p:txBody>
          <a:bodyPr>
            <a:normAutofit fontScale="90000"/>
          </a:bodyPr>
          <a:lstStyle/>
          <a:p>
            <a:r>
              <a:rPr lang="en-US" b="1" i="0" dirty="0">
                <a:solidFill>
                  <a:srgbClr val="3A3A3A"/>
                </a:solidFill>
                <a:effectLst/>
                <a:latin typeface="Work Sans" pitchFamily="2" charset="0"/>
              </a:rPr>
              <a:t>Structure Of A Data Mart</a:t>
            </a:r>
            <a:br>
              <a:rPr lang="en-US" b="1" i="0" dirty="0">
                <a:solidFill>
                  <a:srgbClr val="3A3A3A"/>
                </a:solidFill>
                <a:effectLst/>
                <a:latin typeface="Work Sans" pitchFamily="2" charset="0"/>
              </a:rPr>
            </a:br>
            <a:endParaRPr lang="en-IN" dirty="0"/>
          </a:p>
        </p:txBody>
      </p:sp>
      <p:sp>
        <p:nvSpPr>
          <p:cNvPr id="3" name="Content Placeholder 2">
            <a:extLst>
              <a:ext uri="{FF2B5EF4-FFF2-40B4-BE49-F238E27FC236}">
                <a16:creationId xmlns:a16="http://schemas.microsoft.com/office/drawing/2014/main" id="{0D14D368-CF02-3FF9-02CB-1A573357578B}"/>
              </a:ext>
            </a:extLst>
          </p:cNvPr>
          <p:cNvSpPr>
            <a:spLocks noGrp="1"/>
          </p:cNvSpPr>
          <p:nvPr>
            <p:ph idx="1"/>
          </p:nvPr>
        </p:nvSpPr>
        <p:spPr/>
        <p:txBody>
          <a:bodyPr/>
          <a:lstStyle/>
          <a:p>
            <a:endParaRPr lang="en-IN"/>
          </a:p>
        </p:txBody>
      </p:sp>
      <p:pic>
        <p:nvPicPr>
          <p:cNvPr id="5122" name="Picture 2" descr="Star Join Structure">
            <a:extLst>
              <a:ext uri="{FF2B5EF4-FFF2-40B4-BE49-F238E27FC236}">
                <a16:creationId xmlns:a16="http://schemas.microsoft.com/office/drawing/2014/main" id="{35D842B9-B89B-3E36-41A9-B4CC0A8CAF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48" y="1790699"/>
            <a:ext cx="6930072" cy="4279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34168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61AD7-B136-68B3-73B8-A1420552F4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487880-BCC0-F5D8-697D-E86ACD0E4E74}"/>
              </a:ext>
            </a:extLst>
          </p:cNvPr>
          <p:cNvSpPr>
            <a:spLocks noGrp="1"/>
          </p:cNvSpPr>
          <p:nvPr>
            <p:ph idx="1"/>
          </p:nvPr>
        </p:nvSpPr>
        <p:spPr/>
        <p:txBody>
          <a:bodyPr/>
          <a:lstStyle/>
          <a:p>
            <a:r>
              <a:rPr lang="en-US" b="0" i="0" dirty="0">
                <a:solidFill>
                  <a:srgbClr val="FF0000"/>
                </a:solidFill>
                <a:effectLst/>
                <a:latin typeface="IBM Plex Sans" panose="020B0503050203000203" pitchFamily="34" charset="0"/>
              </a:rPr>
              <a:t>Star schema </a:t>
            </a:r>
            <a:r>
              <a:rPr lang="en-US" b="0" i="0" dirty="0">
                <a:solidFill>
                  <a:srgbClr val="525252"/>
                </a:solidFill>
                <a:effectLst/>
                <a:latin typeface="IBM Plex Sans" panose="020B0503050203000203" pitchFamily="34" charset="0"/>
              </a:rPr>
              <a:t>is a logical formation of tables in a multidimensional database that resembles a star shape.</a:t>
            </a:r>
          </a:p>
          <a:p>
            <a:r>
              <a:rPr lang="en-US" b="0" i="0" dirty="0">
                <a:solidFill>
                  <a:srgbClr val="525252"/>
                </a:solidFill>
                <a:effectLst/>
                <a:latin typeface="IBM Plex Sans" panose="020B0503050203000203" pitchFamily="34" charset="0"/>
              </a:rPr>
              <a:t>A </a:t>
            </a:r>
            <a:r>
              <a:rPr lang="en-US" b="0" i="0" dirty="0">
                <a:solidFill>
                  <a:srgbClr val="FF0000"/>
                </a:solidFill>
                <a:effectLst/>
                <a:latin typeface="IBM Plex Sans" panose="020B0503050203000203" pitchFamily="34" charset="0"/>
              </a:rPr>
              <a:t>snowflake schema </a:t>
            </a:r>
            <a:r>
              <a:rPr lang="en-US" b="0" i="0" dirty="0">
                <a:solidFill>
                  <a:srgbClr val="525252"/>
                </a:solidFill>
                <a:effectLst/>
                <a:latin typeface="IBM Plex Sans" panose="020B0503050203000203" pitchFamily="34" charset="0"/>
              </a:rPr>
              <a:t>is a logical extension of a star schema, building out the blueprint with additional dimension tables</a:t>
            </a:r>
            <a:r>
              <a:rPr lang="en-US" dirty="0">
                <a:solidFill>
                  <a:srgbClr val="525252"/>
                </a:solidFill>
                <a:latin typeface="IBM Plex Sans" panose="020B0503050203000203" pitchFamily="34" charset="0"/>
              </a:rPr>
              <a:t>.</a:t>
            </a:r>
          </a:p>
          <a:p>
            <a:r>
              <a:rPr lang="en-US" b="0" i="0" dirty="0">
                <a:solidFill>
                  <a:srgbClr val="FF0000"/>
                </a:solidFill>
                <a:effectLst/>
                <a:latin typeface="IBM Plex Sans" panose="020B0503050203000203" pitchFamily="34" charset="0"/>
              </a:rPr>
              <a:t>Data vault </a:t>
            </a:r>
            <a:r>
              <a:rPr lang="en-US" b="0" i="0" dirty="0">
                <a:solidFill>
                  <a:srgbClr val="525252"/>
                </a:solidFill>
                <a:effectLst/>
                <a:latin typeface="IBM Plex Sans" panose="020B0503050203000203" pitchFamily="34" charset="0"/>
              </a:rPr>
              <a:t>is a modern database modeling technique that enables IT professionals to design agile enterprise data warehouses. </a:t>
            </a:r>
            <a:endParaRPr lang="en-IN" dirty="0"/>
          </a:p>
        </p:txBody>
      </p:sp>
    </p:spTree>
    <p:extLst>
      <p:ext uri="{BB962C8B-B14F-4D97-AF65-F5344CB8AC3E}">
        <p14:creationId xmlns:p14="http://schemas.microsoft.com/office/powerpoint/2010/main" val="26515580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0FB82-026D-EA0B-DE77-D4518909F05B}"/>
              </a:ext>
            </a:extLst>
          </p:cNvPr>
          <p:cNvSpPr>
            <a:spLocks noGrp="1"/>
          </p:cNvSpPr>
          <p:nvPr>
            <p:ph type="title"/>
          </p:nvPr>
        </p:nvSpPr>
        <p:spPr/>
        <p:txBody>
          <a:bodyPr>
            <a:normAutofit fontScale="90000"/>
          </a:bodyPr>
          <a:lstStyle/>
          <a:p>
            <a:r>
              <a:rPr lang="en-US" b="0" i="0" dirty="0">
                <a:solidFill>
                  <a:srgbClr val="262626"/>
                </a:solidFill>
                <a:effectLst/>
                <a:latin typeface="IBM Plex Sans" panose="020B0503050203000203" pitchFamily="34" charset="0"/>
              </a:rPr>
              <a:t>Benefits of a data mart</a:t>
            </a:r>
            <a:br>
              <a:rPr lang="en-US" b="0" i="0" dirty="0">
                <a:solidFill>
                  <a:srgbClr val="262626"/>
                </a:solidFill>
                <a:effectLst/>
                <a:latin typeface="IBM Plex Sans" panose="020B0503050203000203" pitchFamily="34" charset="0"/>
              </a:rPr>
            </a:br>
            <a:endParaRPr lang="en-IN" dirty="0"/>
          </a:p>
        </p:txBody>
      </p:sp>
      <p:sp>
        <p:nvSpPr>
          <p:cNvPr id="3" name="Content Placeholder 2">
            <a:extLst>
              <a:ext uri="{FF2B5EF4-FFF2-40B4-BE49-F238E27FC236}">
                <a16:creationId xmlns:a16="http://schemas.microsoft.com/office/drawing/2014/main" id="{9441585D-2391-0202-EAA5-DF23C63FA67E}"/>
              </a:ext>
            </a:extLst>
          </p:cNvPr>
          <p:cNvSpPr>
            <a:spLocks noGrp="1"/>
          </p:cNvSpPr>
          <p:nvPr>
            <p:ph idx="1"/>
          </p:nvPr>
        </p:nvSpPr>
        <p:spPr/>
        <p:txBody>
          <a:bodyPr/>
          <a:lstStyle/>
          <a:p>
            <a:r>
              <a:rPr lang="en-IN" b="1" i="0" dirty="0">
                <a:solidFill>
                  <a:srgbClr val="525252"/>
                </a:solidFill>
                <a:effectLst/>
                <a:latin typeface="IBM Plex Sans" panose="020B0503050203000203" pitchFamily="34" charset="0"/>
              </a:rPr>
              <a:t>Cost-efficiency - </a:t>
            </a:r>
            <a:r>
              <a:rPr lang="en-US" b="0" i="0" u="none" strike="noStrike" dirty="0">
                <a:solidFill>
                  <a:srgbClr val="0062FF"/>
                </a:solidFill>
                <a:effectLst/>
                <a:latin typeface="IBM Plex Sans" panose="020B0503050203000203" pitchFamily="34" charset="0"/>
                <a:hlinkClick r:id="rId2"/>
              </a:rPr>
              <a:t>extract, transform, and load (ETL)</a:t>
            </a:r>
            <a:endParaRPr lang="en-IN" b="1" i="0" dirty="0">
              <a:solidFill>
                <a:srgbClr val="525252"/>
              </a:solidFill>
              <a:effectLst/>
              <a:latin typeface="IBM Plex Sans" panose="020B0503050203000203" pitchFamily="34" charset="0"/>
            </a:endParaRPr>
          </a:p>
          <a:p>
            <a:r>
              <a:rPr lang="en-IN" b="1" i="0" dirty="0">
                <a:solidFill>
                  <a:srgbClr val="525252"/>
                </a:solidFill>
                <a:effectLst/>
                <a:latin typeface="IBM Plex Sans" panose="020B0503050203000203" pitchFamily="34" charset="0"/>
              </a:rPr>
              <a:t>Simplified data access - </a:t>
            </a:r>
            <a:r>
              <a:rPr lang="en-US" b="0" i="0" dirty="0">
                <a:solidFill>
                  <a:srgbClr val="525252"/>
                </a:solidFill>
                <a:effectLst/>
                <a:latin typeface="IBM Plex Sans" panose="020B0503050203000203" pitchFamily="34" charset="0"/>
              </a:rPr>
              <a:t> hold a small subset of data, so users can quickly retrieve the data </a:t>
            </a:r>
            <a:endParaRPr lang="en-IN" b="1" dirty="0">
              <a:solidFill>
                <a:srgbClr val="525252"/>
              </a:solidFill>
              <a:latin typeface="IBM Plex Sans" panose="020B0503050203000203" pitchFamily="34" charset="0"/>
            </a:endParaRPr>
          </a:p>
          <a:p>
            <a:r>
              <a:rPr lang="en-IN" b="1" i="0" dirty="0">
                <a:solidFill>
                  <a:srgbClr val="525252"/>
                </a:solidFill>
                <a:effectLst/>
                <a:latin typeface="IBM Plex Sans" panose="020B0503050203000203" pitchFamily="34" charset="0"/>
              </a:rPr>
              <a:t>Quicker access to insights</a:t>
            </a:r>
          </a:p>
          <a:p>
            <a:r>
              <a:rPr lang="en-IN" b="1" i="0" dirty="0">
                <a:solidFill>
                  <a:srgbClr val="525252"/>
                </a:solidFill>
                <a:effectLst/>
                <a:latin typeface="IBM Plex Sans" panose="020B0503050203000203" pitchFamily="34" charset="0"/>
              </a:rPr>
              <a:t>Simpler data maintenance - </a:t>
            </a:r>
            <a:r>
              <a:rPr lang="en-US" b="0" i="0" dirty="0">
                <a:solidFill>
                  <a:srgbClr val="525252"/>
                </a:solidFill>
                <a:effectLst/>
                <a:latin typeface="IBM Plex Sans" panose="020B0503050203000203" pitchFamily="34" charset="0"/>
              </a:rPr>
              <a:t>Data marts focus on a single line, housing under 100GB, which leads to less clutter and easier maintenance.</a:t>
            </a:r>
            <a:endParaRPr lang="en-IN" b="1" dirty="0">
              <a:solidFill>
                <a:srgbClr val="525252"/>
              </a:solidFill>
              <a:latin typeface="IBM Plex Sans" panose="020B0503050203000203" pitchFamily="34" charset="0"/>
            </a:endParaRPr>
          </a:p>
          <a:p>
            <a:r>
              <a:rPr lang="en-IN" b="1" i="0" dirty="0">
                <a:solidFill>
                  <a:srgbClr val="525252"/>
                </a:solidFill>
                <a:effectLst/>
                <a:latin typeface="IBM Plex Sans" panose="020B0503050203000203" pitchFamily="34" charset="0"/>
              </a:rPr>
              <a:t>Easier and faster implementation</a:t>
            </a:r>
            <a:endParaRPr lang="en-IN" dirty="0"/>
          </a:p>
        </p:txBody>
      </p:sp>
    </p:spTree>
    <p:extLst>
      <p:ext uri="{BB962C8B-B14F-4D97-AF65-F5344CB8AC3E}">
        <p14:creationId xmlns:p14="http://schemas.microsoft.com/office/powerpoint/2010/main" val="86949518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FF17-F32C-8101-776F-60196EFA5553}"/>
              </a:ext>
            </a:extLst>
          </p:cNvPr>
          <p:cNvSpPr>
            <a:spLocks noGrp="1"/>
          </p:cNvSpPr>
          <p:nvPr>
            <p:ph type="title"/>
          </p:nvPr>
        </p:nvSpPr>
        <p:spPr/>
        <p:txBody>
          <a:bodyPr>
            <a:normAutofit fontScale="90000"/>
          </a:bodyPr>
          <a:lstStyle/>
          <a:p>
            <a:r>
              <a:rPr lang="en-IN" b="1" i="0" dirty="0">
                <a:solidFill>
                  <a:srgbClr val="3A3A3A"/>
                </a:solidFill>
                <a:effectLst/>
                <a:latin typeface="Work Sans" pitchFamily="2" charset="0"/>
              </a:rPr>
              <a:t>Drawbacks Of Data Mart</a:t>
            </a:r>
            <a:br>
              <a:rPr lang="en-IN" b="1" i="0" dirty="0">
                <a:solidFill>
                  <a:srgbClr val="3A3A3A"/>
                </a:solidFill>
                <a:effectLst/>
                <a:latin typeface="Work Sans" pitchFamily="2" charset="0"/>
              </a:rPr>
            </a:br>
            <a:endParaRPr lang="en-IN" dirty="0"/>
          </a:p>
        </p:txBody>
      </p:sp>
      <p:sp>
        <p:nvSpPr>
          <p:cNvPr id="3" name="Content Placeholder 2">
            <a:extLst>
              <a:ext uri="{FF2B5EF4-FFF2-40B4-BE49-F238E27FC236}">
                <a16:creationId xmlns:a16="http://schemas.microsoft.com/office/drawing/2014/main" id="{2B1A3AA1-D951-D8D5-1BEF-B79CBDF29A9A}"/>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US" b="0" i="0" dirty="0">
                <a:solidFill>
                  <a:srgbClr val="3A3A3A"/>
                </a:solidFill>
                <a:effectLst/>
                <a:latin typeface="Work Sans" pitchFamily="2" charset="0"/>
              </a:rPr>
              <a:t>Unwanted data marts that have been created are </a:t>
            </a:r>
            <a:r>
              <a:rPr lang="en-US" b="1" i="0" dirty="0">
                <a:solidFill>
                  <a:srgbClr val="FF0000"/>
                </a:solidFill>
                <a:effectLst/>
                <a:latin typeface="Work Sans" pitchFamily="2" charset="0"/>
              </a:rPr>
              <a:t>tough to maintain.</a:t>
            </a:r>
          </a:p>
          <a:p>
            <a:pPr algn="l">
              <a:buFont typeface="Arial" panose="020B0604020202020204" pitchFamily="34" charset="0"/>
              <a:buChar char="•"/>
            </a:pPr>
            <a:r>
              <a:rPr lang="en-US" b="0" i="0" dirty="0">
                <a:solidFill>
                  <a:srgbClr val="3A3A3A"/>
                </a:solidFill>
                <a:effectLst/>
                <a:latin typeface="Work Sans" pitchFamily="2" charset="0"/>
              </a:rPr>
              <a:t>Data marts are meant for </a:t>
            </a:r>
            <a:r>
              <a:rPr lang="en-US" b="1" i="0" dirty="0">
                <a:solidFill>
                  <a:srgbClr val="FF0000"/>
                </a:solidFill>
                <a:effectLst/>
                <a:latin typeface="Work Sans" pitchFamily="2" charset="0"/>
              </a:rPr>
              <a:t>small business needs</a:t>
            </a:r>
            <a:r>
              <a:rPr lang="en-US" b="0" i="0" dirty="0">
                <a:solidFill>
                  <a:srgbClr val="3A3A3A"/>
                </a:solidFill>
                <a:effectLst/>
                <a:latin typeface="Work Sans" pitchFamily="2" charset="0"/>
              </a:rPr>
              <a:t>. Increasing the size of data marts will </a:t>
            </a:r>
            <a:r>
              <a:rPr lang="en-US" b="1" i="0" dirty="0">
                <a:solidFill>
                  <a:srgbClr val="FF0000"/>
                </a:solidFill>
                <a:effectLst/>
                <a:latin typeface="Work Sans" pitchFamily="2" charset="0"/>
              </a:rPr>
              <a:t>decrease its performance</a:t>
            </a:r>
            <a:r>
              <a:rPr lang="en-US" b="0" i="0" dirty="0">
                <a:solidFill>
                  <a:srgbClr val="3A3A3A"/>
                </a:solidFill>
                <a:effectLst/>
                <a:latin typeface="Work Sans" pitchFamily="2" charset="0"/>
              </a:rPr>
              <a:t>.</a:t>
            </a:r>
          </a:p>
          <a:p>
            <a:pPr algn="l">
              <a:buFont typeface="Arial" panose="020B0604020202020204" pitchFamily="34" charset="0"/>
              <a:buChar char="•"/>
            </a:pPr>
            <a:r>
              <a:rPr lang="en-US" b="0" i="0" dirty="0">
                <a:solidFill>
                  <a:srgbClr val="3A3A3A"/>
                </a:solidFill>
                <a:effectLst/>
                <a:latin typeface="Work Sans" pitchFamily="2" charset="0"/>
              </a:rPr>
              <a:t>If you are creating more number of data marts then the management should properly take care of their </a:t>
            </a:r>
            <a:r>
              <a:rPr lang="en-US" b="1" i="0" dirty="0">
                <a:solidFill>
                  <a:srgbClr val="FF0000"/>
                </a:solidFill>
                <a:effectLst/>
                <a:latin typeface="Work Sans" pitchFamily="2" charset="0"/>
              </a:rPr>
              <a:t>versioning, security, and performance.</a:t>
            </a:r>
          </a:p>
          <a:p>
            <a:pPr algn="l">
              <a:buFont typeface="Arial" panose="020B0604020202020204" pitchFamily="34" charset="0"/>
              <a:buChar char="•"/>
            </a:pPr>
            <a:r>
              <a:rPr lang="en-US" b="0" i="0" dirty="0">
                <a:solidFill>
                  <a:srgbClr val="3A3A3A"/>
                </a:solidFill>
                <a:effectLst/>
                <a:latin typeface="Work Sans" pitchFamily="2" charset="0"/>
              </a:rPr>
              <a:t>Data marts may contain historical (or) summarized (or) detailed data. However, updates to DW data and data mart data may </a:t>
            </a:r>
            <a:r>
              <a:rPr lang="en-US" b="1" i="0" dirty="0">
                <a:solidFill>
                  <a:srgbClr val="FF0000"/>
                </a:solidFill>
                <a:effectLst/>
                <a:latin typeface="Work Sans" pitchFamily="2" charset="0"/>
              </a:rPr>
              <a:t>not happen at the same time due to data inconsistency issues.</a:t>
            </a:r>
          </a:p>
          <a:p>
            <a:endParaRPr lang="en-IN" dirty="0"/>
          </a:p>
        </p:txBody>
      </p:sp>
    </p:spTree>
    <p:extLst>
      <p:ext uri="{BB962C8B-B14F-4D97-AF65-F5344CB8AC3E}">
        <p14:creationId xmlns:p14="http://schemas.microsoft.com/office/powerpoint/2010/main" val="42596055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420D-A086-7063-6EC1-7FC318FC761D}"/>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Summary</a:t>
            </a:r>
            <a:endParaRPr lang="en-IN" dirty="0"/>
          </a:p>
        </p:txBody>
      </p:sp>
      <p:sp>
        <p:nvSpPr>
          <p:cNvPr id="3" name="Content Placeholder 2">
            <a:extLst>
              <a:ext uri="{FF2B5EF4-FFF2-40B4-BE49-F238E27FC236}">
                <a16:creationId xmlns:a16="http://schemas.microsoft.com/office/drawing/2014/main" id="{3FE80546-3541-D4A9-D168-5F1F5189F1BA}"/>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US" b="1" i="0" dirty="0">
                <a:solidFill>
                  <a:srgbClr val="FF0000"/>
                </a:solidFill>
                <a:effectLst/>
                <a:latin typeface="Source Sans Pro" panose="020B0503030403020204" pitchFamily="34" charset="0"/>
              </a:rPr>
              <a:t>Define Data Mart : </a:t>
            </a:r>
            <a:r>
              <a:rPr lang="en-US" b="0" i="0" dirty="0">
                <a:solidFill>
                  <a:srgbClr val="222222"/>
                </a:solidFill>
                <a:effectLst/>
                <a:latin typeface="Source Sans Pro" panose="020B0503030403020204" pitchFamily="34" charset="0"/>
              </a:rPr>
              <a:t>A Data Mart is defined as a subset of Data Warehouse that is focused on a single functional area of an organization.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Data Mart helps to enhance user’s response time due to a reduction in the volume of data.</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Three types of data mart are 1) Dependent 2) Independent 3) Hybrid</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Important implementation steps of Data Mart are 1) Designing 2) Constructing 3 Populating 4) Accessing and 5)Managing</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The implementation cycle of a Data Mart should be measured in short periods of time, i.e., in weeks instead of months or years.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Data mart is cost-effective alternatives to a data warehouse, which can take high costs to build.</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Data Mart cannot provide company-wide data analysis as data set is limited.</a:t>
            </a:r>
          </a:p>
          <a:p>
            <a:endParaRPr lang="en-IN" dirty="0"/>
          </a:p>
        </p:txBody>
      </p:sp>
    </p:spTree>
    <p:extLst>
      <p:ext uri="{BB962C8B-B14F-4D97-AF65-F5344CB8AC3E}">
        <p14:creationId xmlns:p14="http://schemas.microsoft.com/office/powerpoint/2010/main" val="7649325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36987-4611-06EE-D94C-BCD41373FC35}"/>
              </a:ext>
            </a:extLst>
          </p:cNvPr>
          <p:cNvSpPr>
            <a:spLocks noGrp="1"/>
          </p:cNvSpPr>
          <p:nvPr>
            <p:ph type="title"/>
          </p:nvPr>
        </p:nvSpPr>
        <p:spPr/>
        <p:txBody>
          <a:bodyPr>
            <a:normAutofit fontScale="90000"/>
          </a:bodyPr>
          <a:lstStyle/>
          <a:p>
            <a:r>
              <a:rPr lang="en-US" b="1" i="0" dirty="0">
                <a:solidFill>
                  <a:srgbClr val="132E57"/>
                </a:solidFill>
                <a:effectLst/>
                <a:latin typeface="Open Sans" panose="020B0604020202020204" pitchFamily="34" charset="0"/>
              </a:rPr>
              <a:t>Benefits of Data Warehouses</a:t>
            </a:r>
            <a:br>
              <a:rPr lang="en-US" b="1" i="0" dirty="0">
                <a:solidFill>
                  <a:srgbClr val="132E57"/>
                </a:solidFill>
                <a:effectLst/>
                <a:latin typeface="Open Sans" panose="020B0604020202020204" pitchFamily="34" charset="0"/>
              </a:rPr>
            </a:br>
            <a:endParaRPr lang="en-IN" dirty="0"/>
          </a:p>
        </p:txBody>
      </p:sp>
      <p:sp>
        <p:nvSpPr>
          <p:cNvPr id="3" name="Content Placeholder 2">
            <a:extLst>
              <a:ext uri="{FF2B5EF4-FFF2-40B4-BE49-F238E27FC236}">
                <a16:creationId xmlns:a16="http://schemas.microsoft.com/office/drawing/2014/main" id="{A1BA4D1E-06BC-B7B1-DC21-4BDB334DC292}"/>
              </a:ext>
            </a:extLst>
          </p:cNvPr>
          <p:cNvSpPr>
            <a:spLocks noGrp="1"/>
          </p:cNvSpPr>
          <p:nvPr>
            <p:ph idx="1"/>
          </p:nvPr>
        </p:nvSpPr>
        <p:spPr/>
        <p:txBody>
          <a:bodyPr>
            <a:normAutofit fontScale="85000" lnSpcReduction="10000"/>
          </a:bodyPr>
          <a:lstStyle/>
          <a:p>
            <a:pPr algn="just"/>
            <a:r>
              <a:rPr lang="en-US" b="0" i="0" dirty="0">
                <a:solidFill>
                  <a:srgbClr val="57595D"/>
                </a:solidFill>
                <a:effectLst/>
                <a:latin typeface="Open Sans" panose="020B0604020202020204" pitchFamily="34" charset="0"/>
              </a:rPr>
              <a:t>The primary benefit of a data warehouse is storing and analyzing large amounts of variant data and extract value from them while keeping historical data for record-keeping.</a:t>
            </a:r>
          </a:p>
          <a:p>
            <a:pPr algn="just"/>
            <a:r>
              <a:rPr lang="en-US" b="1" i="0" dirty="0">
                <a:solidFill>
                  <a:srgbClr val="57595D"/>
                </a:solidFill>
                <a:effectLst/>
                <a:latin typeface="Open Sans" panose="020B0604020202020204" pitchFamily="34" charset="0"/>
              </a:rPr>
              <a:t>Bill </a:t>
            </a:r>
            <a:r>
              <a:rPr lang="en-US" b="1" i="0" dirty="0" err="1">
                <a:solidFill>
                  <a:srgbClr val="57595D"/>
                </a:solidFill>
                <a:effectLst/>
                <a:latin typeface="Open Sans" panose="020B0604020202020204" pitchFamily="34" charset="0"/>
              </a:rPr>
              <a:t>Inmon</a:t>
            </a:r>
            <a:r>
              <a:rPr lang="en-US" b="0" i="0" dirty="0">
                <a:solidFill>
                  <a:srgbClr val="57595D"/>
                </a:solidFill>
                <a:effectLst/>
                <a:latin typeface="Open Sans" panose="020B0604020202020204" pitchFamily="34" charset="0"/>
              </a:rPr>
              <a:t>, the father of data warehousing, gave four unique characteristics of data warehouses, such as:</a:t>
            </a:r>
          </a:p>
          <a:p>
            <a:pPr algn="just">
              <a:buFont typeface="Arial" panose="020B0604020202020204" pitchFamily="34" charset="0"/>
              <a:buChar char="•"/>
            </a:pPr>
            <a:endParaRPr lang="en-US" b="0" i="0" dirty="0">
              <a:solidFill>
                <a:srgbClr val="57595D"/>
              </a:solidFill>
              <a:effectLst/>
              <a:latin typeface="Open Sans" panose="020B0604020202020204" pitchFamily="34" charset="0"/>
            </a:endParaRPr>
          </a:p>
          <a:p>
            <a:pPr algn="just">
              <a:buFont typeface="Arial" panose="020B0604020202020204" pitchFamily="34" charset="0"/>
              <a:buChar char="•"/>
            </a:pPr>
            <a:r>
              <a:rPr lang="en-US" b="0" i="0" dirty="0">
                <a:solidFill>
                  <a:srgbClr val="57595D"/>
                </a:solidFill>
                <a:effectLst/>
                <a:latin typeface="Open Sans" panose="020B0604020202020204" pitchFamily="34" charset="0"/>
              </a:rPr>
              <a:t>Being subject-oriented to focus on a particular area;</a:t>
            </a:r>
          </a:p>
          <a:p>
            <a:pPr algn="just">
              <a:buFont typeface="Arial" panose="020B0604020202020204" pitchFamily="34" charset="0"/>
              <a:buChar char="•"/>
            </a:pPr>
            <a:r>
              <a:rPr lang="en-US" b="0" i="0" dirty="0">
                <a:solidFill>
                  <a:srgbClr val="57595D"/>
                </a:solidFill>
                <a:effectLst/>
                <a:latin typeface="Open Sans" panose="020B0604020202020204" pitchFamily="34" charset="0"/>
              </a:rPr>
              <a:t>Ability to integrate different data types from various sources;</a:t>
            </a:r>
          </a:p>
          <a:p>
            <a:pPr algn="just">
              <a:buFont typeface="Arial" panose="020B0604020202020204" pitchFamily="34" charset="0"/>
              <a:buChar char="•"/>
            </a:pPr>
            <a:r>
              <a:rPr lang="en-US" b="0" i="0" dirty="0">
                <a:solidFill>
                  <a:srgbClr val="57595D"/>
                </a:solidFill>
                <a:effectLst/>
                <a:latin typeface="Open Sans" panose="020B0604020202020204" pitchFamily="34" charset="0"/>
              </a:rPr>
              <a:t>Non-volatile (stable); and</a:t>
            </a:r>
          </a:p>
          <a:p>
            <a:pPr algn="just">
              <a:buFont typeface="Arial" panose="020B0604020202020204" pitchFamily="34" charset="0"/>
              <a:buChar char="•"/>
            </a:pPr>
            <a:r>
              <a:rPr lang="en-US" b="0" i="0" dirty="0">
                <a:solidFill>
                  <a:srgbClr val="57595D"/>
                </a:solidFill>
                <a:effectLst/>
                <a:latin typeface="Open Sans" panose="020B0604020202020204" pitchFamily="34" charset="0"/>
              </a:rPr>
              <a:t>Time-variant, which analyzes changes over time.</a:t>
            </a:r>
          </a:p>
          <a:p>
            <a:pPr algn="just"/>
            <a:endParaRPr lang="en-IN" dirty="0"/>
          </a:p>
        </p:txBody>
      </p:sp>
    </p:spTree>
    <p:extLst>
      <p:ext uri="{BB962C8B-B14F-4D97-AF65-F5344CB8AC3E}">
        <p14:creationId xmlns:p14="http://schemas.microsoft.com/office/powerpoint/2010/main" val="1170615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r>
              <a:rPr lang="en-US" altLang="en-GB" dirty="0">
                <a:latin typeface="Adobe Caslon Pro Bold" panose="0205070206050A020403" pitchFamily="18" charset="0"/>
              </a:rPr>
              <a:t>Heterogeneous Information Sources</a:t>
            </a:r>
          </a:p>
        </p:txBody>
      </p:sp>
      <p:sp>
        <p:nvSpPr>
          <p:cNvPr id="240" name="Footer Placeholder 4"/>
          <p:cNvSpPr>
            <a:spLocks noGrp="1"/>
          </p:cNvSpPr>
          <p:nvPr>
            <p:ph type="ftr" sz="quarter" idx="11"/>
          </p:nvPr>
        </p:nvSpPr>
        <p:spPr/>
        <p:txBody>
          <a:bodyPr/>
          <a:lstStyle/>
          <a:p>
            <a:r>
              <a:rPr lang="en-US" altLang="en-GB"/>
              <a:t>CS 336</a:t>
            </a:r>
          </a:p>
        </p:txBody>
      </p:sp>
      <p:sp>
        <p:nvSpPr>
          <p:cNvPr id="241" name="Slide Number Placeholder 5"/>
          <p:cNvSpPr>
            <a:spLocks noGrp="1"/>
          </p:cNvSpPr>
          <p:nvPr>
            <p:ph type="sldNum" sz="quarter" idx="12"/>
          </p:nvPr>
        </p:nvSpPr>
        <p:spPr/>
        <p:txBody>
          <a:bodyPr/>
          <a:lstStyle/>
          <a:p>
            <a:fld id="{858CD590-C6E8-488B-BAB3-7D17ECF60497}" type="slidenum">
              <a:rPr lang="en-US" altLang="en-GB"/>
              <a:pPr/>
              <a:t>11</a:t>
            </a:fld>
            <a:endParaRPr lang="en-US" altLang="en-GB"/>
          </a:p>
        </p:txBody>
      </p:sp>
      <p:sp>
        <p:nvSpPr>
          <p:cNvPr id="39941" name="Rectangle 5"/>
          <p:cNvSpPr>
            <a:spLocks noChangeArrowheads="1"/>
          </p:cNvSpPr>
          <p:nvPr/>
        </p:nvSpPr>
        <p:spPr bwMode="auto">
          <a:xfrm>
            <a:off x="1524001" y="1839913"/>
            <a:ext cx="388778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Font typeface="Symbol" panose="05050102010706020507" pitchFamily="18" charset="2"/>
              <a:buChar char="·"/>
              <a:defRPr sz="3200">
                <a:solidFill>
                  <a:schemeClr val="tx1"/>
                </a:solidFill>
                <a:latin typeface="Times New Roman" panose="02020603050405020304" pitchFamily="18" charset="0"/>
              </a:defRPr>
            </a:lvl1pPr>
            <a:lvl2pPr marL="742950" indent="-285750">
              <a:spcBef>
                <a:spcPct val="20000"/>
              </a:spcBef>
              <a:buFont typeface="Symbol" panose="05050102010706020507" pitchFamily="18" charset="2"/>
              <a:buChar char="-"/>
              <a:defRPr sz="2800">
                <a:solidFill>
                  <a:schemeClr val="tx1"/>
                </a:solidFill>
                <a:latin typeface="Times New Roman" panose="02020603050405020304" pitchFamily="18" charset="0"/>
              </a:defRPr>
            </a:lvl2pPr>
            <a:lvl3pPr marL="1143000" indent="-228600">
              <a:spcBef>
                <a:spcPct val="20000"/>
              </a:spcBef>
              <a:buFont typeface="Symbol" panose="05050102010706020507" pitchFamily="18" charset="2"/>
              <a:buChar char="·"/>
              <a:defRPr sz="2400">
                <a:solidFill>
                  <a:schemeClr val="tx1"/>
                </a:solidFill>
                <a:latin typeface="Times New Roman" panose="02020603050405020304" pitchFamily="18" charset="0"/>
              </a:defRPr>
            </a:lvl3pPr>
            <a:lvl4pPr marL="1600200" indent="-228600">
              <a:spcBef>
                <a:spcPct val="20000"/>
              </a:spcBef>
              <a:buFont typeface="Symbol" panose="05050102010706020507" pitchFamily="18" charset="2"/>
              <a:buChar char="-"/>
              <a:defRPr sz="2000">
                <a:solidFill>
                  <a:schemeClr val="tx1"/>
                </a:solidFill>
                <a:latin typeface="Times New Roman" panose="02020603050405020304" pitchFamily="18" charset="0"/>
              </a:defRPr>
            </a:lvl4pPr>
            <a:lvl5pPr marL="2057400" indent="-228600">
              <a:spcBef>
                <a:spcPct val="20000"/>
              </a:spcBef>
              <a:buFont typeface="Symbol" panose="05050102010706020507" pitchFamily="18"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Symbol" panose="05050102010706020507" pitchFamily="18"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Symbol" panose="05050102010706020507" pitchFamily="18"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Symbol" panose="05050102010706020507" pitchFamily="18"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Symbol" panose="05050102010706020507" pitchFamily="18" charset="2"/>
              <a:buChar char="-"/>
              <a:defRPr sz="2000">
                <a:solidFill>
                  <a:schemeClr val="tx1"/>
                </a:solidFill>
                <a:latin typeface="Times New Roman" panose="02020603050405020304" pitchFamily="18" charset="0"/>
              </a:defRPr>
            </a:lvl9pPr>
          </a:lstStyle>
          <a:p>
            <a:pPr>
              <a:buFont typeface="Symbol" panose="05050102010706020507" pitchFamily="18" charset="2"/>
              <a:buNone/>
            </a:pPr>
            <a:r>
              <a:rPr lang="en-US" altLang="en-GB" sz="2000" i="1"/>
              <a:t>“Heterogeneities are everywhere”</a:t>
            </a:r>
          </a:p>
        </p:txBody>
      </p:sp>
      <p:sp>
        <p:nvSpPr>
          <p:cNvPr id="39942" name="Rectangle 6"/>
          <p:cNvSpPr>
            <a:spLocks noChangeArrowheads="1"/>
          </p:cNvSpPr>
          <p:nvPr/>
        </p:nvSpPr>
        <p:spPr bwMode="auto">
          <a:xfrm>
            <a:off x="2819400" y="5181600"/>
            <a:ext cx="7772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1"/>
              </a:buClr>
              <a:buSzPct val="80000"/>
              <a:buFont typeface="Dingbats" charset="2"/>
              <a:buChar char="l"/>
            </a:pPr>
            <a:r>
              <a:rPr lang="en-US" altLang="en-GB" dirty="0"/>
              <a:t>Different interfaces</a:t>
            </a:r>
          </a:p>
          <a:p>
            <a:pPr>
              <a:spcBef>
                <a:spcPct val="20000"/>
              </a:spcBef>
              <a:buClr>
                <a:schemeClr val="tx1"/>
              </a:buClr>
              <a:buSzPct val="80000"/>
              <a:buFont typeface="Dingbats" charset="2"/>
              <a:buChar char="l"/>
            </a:pPr>
            <a:r>
              <a:rPr lang="en-US" altLang="en-GB" dirty="0"/>
              <a:t>Different data representations</a:t>
            </a:r>
          </a:p>
          <a:p>
            <a:pPr>
              <a:spcBef>
                <a:spcPct val="20000"/>
              </a:spcBef>
              <a:buClr>
                <a:schemeClr val="tx1"/>
              </a:buClr>
              <a:buSzPct val="80000"/>
              <a:buFont typeface="Dingbats" charset="2"/>
              <a:buChar char="l"/>
            </a:pPr>
            <a:r>
              <a:rPr lang="en-US" altLang="en-GB" dirty="0"/>
              <a:t>Duplicate and inconsistent information</a:t>
            </a:r>
          </a:p>
        </p:txBody>
      </p:sp>
      <p:grpSp>
        <p:nvGrpSpPr>
          <p:cNvPr id="39943" name="Group 7"/>
          <p:cNvGrpSpPr>
            <a:grpSpLocks/>
          </p:cNvGrpSpPr>
          <p:nvPr/>
        </p:nvGrpSpPr>
        <p:grpSpPr bwMode="auto">
          <a:xfrm>
            <a:off x="4950619" y="2269069"/>
            <a:ext cx="977901" cy="723900"/>
            <a:chOff x="2187" y="1367"/>
            <a:chExt cx="460" cy="322"/>
          </a:xfrm>
        </p:grpSpPr>
        <p:grpSp>
          <p:nvGrpSpPr>
            <p:cNvPr id="39944" name="Group 8"/>
            <p:cNvGrpSpPr>
              <a:grpSpLocks/>
            </p:cNvGrpSpPr>
            <p:nvPr/>
          </p:nvGrpSpPr>
          <p:grpSpPr bwMode="auto">
            <a:xfrm>
              <a:off x="2187" y="1367"/>
              <a:ext cx="356" cy="292"/>
              <a:chOff x="2187" y="1367"/>
              <a:chExt cx="356" cy="292"/>
            </a:xfrm>
          </p:grpSpPr>
          <p:grpSp>
            <p:nvGrpSpPr>
              <p:cNvPr id="39945" name="Group 9"/>
              <p:cNvGrpSpPr>
                <a:grpSpLocks/>
              </p:cNvGrpSpPr>
              <p:nvPr/>
            </p:nvGrpSpPr>
            <p:grpSpPr bwMode="auto">
              <a:xfrm>
                <a:off x="2187" y="1367"/>
                <a:ext cx="356" cy="292"/>
                <a:chOff x="2187" y="1367"/>
                <a:chExt cx="356" cy="292"/>
              </a:xfrm>
            </p:grpSpPr>
            <p:grpSp>
              <p:nvGrpSpPr>
                <p:cNvPr id="39946" name="Group 10"/>
                <p:cNvGrpSpPr>
                  <a:grpSpLocks/>
                </p:cNvGrpSpPr>
                <p:nvPr/>
              </p:nvGrpSpPr>
              <p:grpSpPr bwMode="auto">
                <a:xfrm>
                  <a:off x="2187" y="1532"/>
                  <a:ext cx="356" cy="127"/>
                  <a:chOff x="2187" y="1532"/>
                  <a:chExt cx="356" cy="127"/>
                </a:xfrm>
              </p:grpSpPr>
              <p:sp>
                <p:nvSpPr>
                  <p:cNvPr id="39947" name="Freeform 11"/>
                  <p:cNvSpPr>
                    <a:spLocks/>
                  </p:cNvSpPr>
                  <p:nvPr/>
                </p:nvSpPr>
                <p:spPr bwMode="auto">
                  <a:xfrm>
                    <a:off x="2338" y="1532"/>
                    <a:ext cx="204" cy="127"/>
                  </a:xfrm>
                  <a:custGeom>
                    <a:avLst/>
                    <a:gdLst>
                      <a:gd name="T0" fmla="*/ 0 w 204"/>
                      <a:gd name="T1" fmla="*/ 37 h 127"/>
                      <a:gd name="T2" fmla="*/ 0 w 204"/>
                      <a:gd name="T3" fmla="*/ 126 h 127"/>
                      <a:gd name="T4" fmla="*/ 203 w 204"/>
                      <a:gd name="T5" fmla="*/ 61 h 127"/>
                      <a:gd name="T6" fmla="*/ 203 w 204"/>
                      <a:gd name="T7" fmla="*/ 0 h 127"/>
                      <a:gd name="T8" fmla="*/ 0 w 204"/>
                      <a:gd name="T9" fmla="*/ 37 h 127"/>
                    </a:gdLst>
                    <a:ahLst/>
                    <a:cxnLst>
                      <a:cxn ang="0">
                        <a:pos x="T0" y="T1"/>
                      </a:cxn>
                      <a:cxn ang="0">
                        <a:pos x="T2" y="T3"/>
                      </a:cxn>
                      <a:cxn ang="0">
                        <a:pos x="T4" y="T5"/>
                      </a:cxn>
                      <a:cxn ang="0">
                        <a:pos x="T6" y="T7"/>
                      </a:cxn>
                      <a:cxn ang="0">
                        <a:pos x="T8" y="T9"/>
                      </a:cxn>
                    </a:cxnLst>
                    <a:rect l="0" t="0" r="r" b="b"/>
                    <a:pathLst>
                      <a:path w="204" h="127">
                        <a:moveTo>
                          <a:pt x="0" y="37"/>
                        </a:moveTo>
                        <a:lnTo>
                          <a:pt x="0" y="126"/>
                        </a:lnTo>
                        <a:lnTo>
                          <a:pt x="203" y="61"/>
                        </a:lnTo>
                        <a:lnTo>
                          <a:pt x="203" y="0"/>
                        </a:lnTo>
                        <a:lnTo>
                          <a:pt x="0" y="37"/>
                        </a:lnTo>
                      </a:path>
                    </a:pathLst>
                  </a:custGeom>
                  <a:solidFill>
                    <a:srgbClr val="A0A0A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8" name="Freeform 12"/>
                  <p:cNvSpPr>
                    <a:spLocks/>
                  </p:cNvSpPr>
                  <p:nvPr/>
                </p:nvSpPr>
                <p:spPr bwMode="auto">
                  <a:xfrm>
                    <a:off x="2187" y="1561"/>
                    <a:ext cx="152" cy="98"/>
                  </a:xfrm>
                  <a:custGeom>
                    <a:avLst/>
                    <a:gdLst>
                      <a:gd name="T0" fmla="*/ 151 w 152"/>
                      <a:gd name="T1" fmla="*/ 8 h 98"/>
                      <a:gd name="T2" fmla="*/ 151 w 152"/>
                      <a:gd name="T3" fmla="*/ 97 h 98"/>
                      <a:gd name="T4" fmla="*/ 0 w 152"/>
                      <a:gd name="T5" fmla="*/ 75 h 98"/>
                      <a:gd name="T6" fmla="*/ 0 w 152"/>
                      <a:gd name="T7" fmla="*/ 0 h 98"/>
                      <a:gd name="T8" fmla="*/ 151 w 152"/>
                      <a:gd name="T9" fmla="*/ 8 h 98"/>
                    </a:gdLst>
                    <a:ahLst/>
                    <a:cxnLst>
                      <a:cxn ang="0">
                        <a:pos x="T0" y="T1"/>
                      </a:cxn>
                      <a:cxn ang="0">
                        <a:pos x="T2" y="T3"/>
                      </a:cxn>
                      <a:cxn ang="0">
                        <a:pos x="T4" y="T5"/>
                      </a:cxn>
                      <a:cxn ang="0">
                        <a:pos x="T6" y="T7"/>
                      </a:cxn>
                      <a:cxn ang="0">
                        <a:pos x="T8" y="T9"/>
                      </a:cxn>
                    </a:cxnLst>
                    <a:rect l="0" t="0" r="r" b="b"/>
                    <a:pathLst>
                      <a:path w="152" h="98">
                        <a:moveTo>
                          <a:pt x="151" y="8"/>
                        </a:moveTo>
                        <a:lnTo>
                          <a:pt x="151" y="97"/>
                        </a:lnTo>
                        <a:lnTo>
                          <a:pt x="0" y="75"/>
                        </a:lnTo>
                        <a:lnTo>
                          <a:pt x="0" y="0"/>
                        </a:lnTo>
                        <a:lnTo>
                          <a:pt x="151" y="8"/>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9" name="Freeform 13"/>
                  <p:cNvSpPr>
                    <a:spLocks/>
                  </p:cNvSpPr>
                  <p:nvPr/>
                </p:nvSpPr>
                <p:spPr bwMode="auto">
                  <a:xfrm>
                    <a:off x="2188" y="1533"/>
                    <a:ext cx="355" cy="39"/>
                  </a:xfrm>
                  <a:custGeom>
                    <a:avLst/>
                    <a:gdLst>
                      <a:gd name="T0" fmla="*/ 0 w 355"/>
                      <a:gd name="T1" fmla="*/ 29 h 39"/>
                      <a:gd name="T2" fmla="*/ 152 w 355"/>
                      <a:gd name="T3" fmla="*/ 38 h 39"/>
                      <a:gd name="T4" fmla="*/ 354 w 355"/>
                      <a:gd name="T5" fmla="*/ 0 h 39"/>
                      <a:gd name="T6" fmla="*/ 205 w 355"/>
                      <a:gd name="T7" fmla="*/ 0 h 39"/>
                      <a:gd name="T8" fmla="*/ 0 w 355"/>
                      <a:gd name="T9" fmla="*/ 29 h 39"/>
                    </a:gdLst>
                    <a:ahLst/>
                    <a:cxnLst>
                      <a:cxn ang="0">
                        <a:pos x="T0" y="T1"/>
                      </a:cxn>
                      <a:cxn ang="0">
                        <a:pos x="T2" y="T3"/>
                      </a:cxn>
                      <a:cxn ang="0">
                        <a:pos x="T4" y="T5"/>
                      </a:cxn>
                      <a:cxn ang="0">
                        <a:pos x="T6" y="T7"/>
                      </a:cxn>
                      <a:cxn ang="0">
                        <a:pos x="T8" y="T9"/>
                      </a:cxn>
                    </a:cxnLst>
                    <a:rect l="0" t="0" r="r" b="b"/>
                    <a:pathLst>
                      <a:path w="355" h="39">
                        <a:moveTo>
                          <a:pt x="0" y="29"/>
                        </a:moveTo>
                        <a:lnTo>
                          <a:pt x="152" y="38"/>
                        </a:lnTo>
                        <a:lnTo>
                          <a:pt x="354" y="0"/>
                        </a:lnTo>
                        <a:lnTo>
                          <a:pt x="205" y="0"/>
                        </a:lnTo>
                        <a:lnTo>
                          <a:pt x="0" y="29"/>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9950" name="Freeform 14"/>
                <p:cNvSpPr>
                  <a:spLocks/>
                </p:cNvSpPr>
                <p:nvPr/>
              </p:nvSpPr>
              <p:spPr bwMode="auto">
                <a:xfrm>
                  <a:off x="2302" y="1521"/>
                  <a:ext cx="129" cy="37"/>
                </a:xfrm>
                <a:custGeom>
                  <a:avLst/>
                  <a:gdLst>
                    <a:gd name="T0" fmla="*/ 0 w 129"/>
                    <a:gd name="T1" fmla="*/ 20 h 37"/>
                    <a:gd name="T2" fmla="*/ 0 w 129"/>
                    <a:gd name="T3" fmla="*/ 31 h 37"/>
                    <a:gd name="T4" fmla="*/ 59 w 129"/>
                    <a:gd name="T5" fmla="*/ 36 h 37"/>
                    <a:gd name="T6" fmla="*/ 128 w 129"/>
                    <a:gd name="T7" fmla="*/ 23 h 37"/>
                    <a:gd name="T8" fmla="*/ 128 w 129"/>
                    <a:gd name="T9" fmla="*/ 0 h 37"/>
                    <a:gd name="T10" fmla="*/ 0 w 129"/>
                    <a:gd name="T11" fmla="*/ 20 h 37"/>
                  </a:gdLst>
                  <a:ahLst/>
                  <a:cxnLst>
                    <a:cxn ang="0">
                      <a:pos x="T0" y="T1"/>
                    </a:cxn>
                    <a:cxn ang="0">
                      <a:pos x="T2" y="T3"/>
                    </a:cxn>
                    <a:cxn ang="0">
                      <a:pos x="T4" y="T5"/>
                    </a:cxn>
                    <a:cxn ang="0">
                      <a:pos x="T6" y="T7"/>
                    </a:cxn>
                    <a:cxn ang="0">
                      <a:pos x="T8" y="T9"/>
                    </a:cxn>
                    <a:cxn ang="0">
                      <a:pos x="T10" y="T11"/>
                    </a:cxn>
                  </a:cxnLst>
                  <a:rect l="0" t="0" r="r" b="b"/>
                  <a:pathLst>
                    <a:path w="129" h="37">
                      <a:moveTo>
                        <a:pt x="0" y="20"/>
                      </a:moveTo>
                      <a:lnTo>
                        <a:pt x="0" y="31"/>
                      </a:lnTo>
                      <a:lnTo>
                        <a:pt x="59" y="36"/>
                      </a:lnTo>
                      <a:lnTo>
                        <a:pt x="128" y="23"/>
                      </a:lnTo>
                      <a:lnTo>
                        <a:pt x="128" y="0"/>
                      </a:lnTo>
                      <a:lnTo>
                        <a:pt x="0" y="20"/>
                      </a:lnTo>
                    </a:path>
                  </a:pathLst>
                </a:custGeom>
                <a:solidFill>
                  <a:srgbClr val="60606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9951" name="Group 15"/>
                <p:cNvGrpSpPr>
                  <a:grpSpLocks/>
                </p:cNvGrpSpPr>
                <p:nvPr/>
              </p:nvGrpSpPr>
              <p:grpSpPr bwMode="auto">
                <a:xfrm>
                  <a:off x="2215" y="1367"/>
                  <a:ext cx="286" cy="183"/>
                  <a:chOff x="2215" y="1367"/>
                  <a:chExt cx="286" cy="183"/>
                </a:xfrm>
              </p:grpSpPr>
              <p:sp>
                <p:nvSpPr>
                  <p:cNvPr id="39952" name="Freeform 16"/>
                  <p:cNvSpPr>
                    <a:spLocks/>
                  </p:cNvSpPr>
                  <p:nvPr/>
                </p:nvSpPr>
                <p:spPr bwMode="auto">
                  <a:xfrm>
                    <a:off x="2337" y="1367"/>
                    <a:ext cx="164" cy="178"/>
                  </a:xfrm>
                  <a:custGeom>
                    <a:avLst/>
                    <a:gdLst>
                      <a:gd name="T0" fmla="*/ 23 w 164"/>
                      <a:gd name="T1" fmla="*/ 177 h 178"/>
                      <a:gd name="T2" fmla="*/ 0 w 164"/>
                      <a:gd name="T3" fmla="*/ 5 h 178"/>
                      <a:gd name="T4" fmla="*/ 140 w 164"/>
                      <a:gd name="T5" fmla="*/ 0 h 178"/>
                      <a:gd name="T6" fmla="*/ 163 w 164"/>
                      <a:gd name="T7" fmla="*/ 153 h 178"/>
                      <a:gd name="T8" fmla="*/ 23 w 164"/>
                      <a:gd name="T9" fmla="*/ 177 h 178"/>
                    </a:gdLst>
                    <a:ahLst/>
                    <a:cxnLst>
                      <a:cxn ang="0">
                        <a:pos x="T0" y="T1"/>
                      </a:cxn>
                      <a:cxn ang="0">
                        <a:pos x="T2" y="T3"/>
                      </a:cxn>
                      <a:cxn ang="0">
                        <a:pos x="T4" y="T5"/>
                      </a:cxn>
                      <a:cxn ang="0">
                        <a:pos x="T6" y="T7"/>
                      </a:cxn>
                      <a:cxn ang="0">
                        <a:pos x="T8" y="T9"/>
                      </a:cxn>
                    </a:cxnLst>
                    <a:rect l="0" t="0" r="r" b="b"/>
                    <a:pathLst>
                      <a:path w="164" h="178">
                        <a:moveTo>
                          <a:pt x="23" y="177"/>
                        </a:moveTo>
                        <a:lnTo>
                          <a:pt x="0" y="5"/>
                        </a:lnTo>
                        <a:lnTo>
                          <a:pt x="140" y="0"/>
                        </a:lnTo>
                        <a:lnTo>
                          <a:pt x="163" y="153"/>
                        </a:lnTo>
                        <a:lnTo>
                          <a:pt x="23" y="177"/>
                        </a:lnTo>
                      </a:path>
                    </a:pathLst>
                  </a:custGeom>
                  <a:solidFill>
                    <a:srgbClr val="A0A0A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3" name="Freeform 17"/>
                  <p:cNvSpPr>
                    <a:spLocks/>
                  </p:cNvSpPr>
                  <p:nvPr/>
                </p:nvSpPr>
                <p:spPr bwMode="auto">
                  <a:xfrm>
                    <a:off x="2215" y="1374"/>
                    <a:ext cx="147" cy="176"/>
                  </a:xfrm>
                  <a:custGeom>
                    <a:avLst/>
                    <a:gdLst>
                      <a:gd name="T0" fmla="*/ 122 w 147"/>
                      <a:gd name="T1" fmla="*/ 0 h 176"/>
                      <a:gd name="T2" fmla="*/ 0 w 147"/>
                      <a:gd name="T3" fmla="*/ 39 h 176"/>
                      <a:gd name="T4" fmla="*/ 16 w 147"/>
                      <a:gd name="T5" fmla="*/ 175 h 176"/>
                      <a:gd name="T6" fmla="*/ 146 w 147"/>
                      <a:gd name="T7" fmla="*/ 170 h 176"/>
                      <a:gd name="T8" fmla="*/ 122 w 147"/>
                      <a:gd name="T9" fmla="*/ 0 h 176"/>
                    </a:gdLst>
                    <a:ahLst/>
                    <a:cxnLst>
                      <a:cxn ang="0">
                        <a:pos x="T0" y="T1"/>
                      </a:cxn>
                      <a:cxn ang="0">
                        <a:pos x="T2" y="T3"/>
                      </a:cxn>
                      <a:cxn ang="0">
                        <a:pos x="T4" y="T5"/>
                      </a:cxn>
                      <a:cxn ang="0">
                        <a:pos x="T6" y="T7"/>
                      </a:cxn>
                      <a:cxn ang="0">
                        <a:pos x="T8" y="T9"/>
                      </a:cxn>
                    </a:cxnLst>
                    <a:rect l="0" t="0" r="r" b="b"/>
                    <a:pathLst>
                      <a:path w="147" h="176">
                        <a:moveTo>
                          <a:pt x="122" y="0"/>
                        </a:moveTo>
                        <a:lnTo>
                          <a:pt x="0" y="39"/>
                        </a:lnTo>
                        <a:lnTo>
                          <a:pt x="16" y="175"/>
                        </a:lnTo>
                        <a:lnTo>
                          <a:pt x="146" y="170"/>
                        </a:lnTo>
                        <a:lnTo>
                          <a:pt x="122" y="0"/>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4" name="Freeform 18"/>
                  <p:cNvSpPr>
                    <a:spLocks/>
                  </p:cNvSpPr>
                  <p:nvPr/>
                </p:nvSpPr>
                <p:spPr bwMode="auto">
                  <a:xfrm>
                    <a:off x="2364" y="1385"/>
                    <a:ext cx="119" cy="134"/>
                  </a:xfrm>
                  <a:custGeom>
                    <a:avLst/>
                    <a:gdLst>
                      <a:gd name="T0" fmla="*/ 0 w 119"/>
                      <a:gd name="T1" fmla="*/ 7 h 134"/>
                      <a:gd name="T2" fmla="*/ 16 w 119"/>
                      <a:gd name="T3" fmla="*/ 133 h 134"/>
                      <a:gd name="T4" fmla="*/ 118 w 119"/>
                      <a:gd name="T5" fmla="*/ 119 h 134"/>
                      <a:gd name="T6" fmla="*/ 99 w 119"/>
                      <a:gd name="T7" fmla="*/ 0 h 134"/>
                      <a:gd name="T8" fmla="*/ 0 w 119"/>
                      <a:gd name="T9" fmla="*/ 7 h 134"/>
                    </a:gdLst>
                    <a:ahLst/>
                    <a:cxnLst>
                      <a:cxn ang="0">
                        <a:pos x="T0" y="T1"/>
                      </a:cxn>
                      <a:cxn ang="0">
                        <a:pos x="T2" y="T3"/>
                      </a:cxn>
                      <a:cxn ang="0">
                        <a:pos x="T4" y="T5"/>
                      </a:cxn>
                      <a:cxn ang="0">
                        <a:pos x="T6" y="T7"/>
                      </a:cxn>
                      <a:cxn ang="0">
                        <a:pos x="T8" y="T9"/>
                      </a:cxn>
                    </a:cxnLst>
                    <a:rect l="0" t="0" r="r" b="b"/>
                    <a:pathLst>
                      <a:path w="119" h="134">
                        <a:moveTo>
                          <a:pt x="0" y="7"/>
                        </a:moveTo>
                        <a:lnTo>
                          <a:pt x="16" y="133"/>
                        </a:lnTo>
                        <a:lnTo>
                          <a:pt x="118" y="119"/>
                        </a:lnTo>
                        <a:lnTo>
                          <a:pt x="99" y="0"/>
                        </a:lnTo>
                        <a:lnTo>
                          <a:pt x="0" y="7"/>
                        </a:lnTo>
                      </a:path>
                    </a:pathLst>
                  </a:custGeom>
                  <a:solidFill>
                    <a:srgbClr val="0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39955" name="Group 19"/>
              <p:cNvGrpSpPr>
                <a:grpSpLocks/>
              </p:cNvGrpSpPr>
              <p:nvPr/>
            </p:nvGrpSpPr>
            <p:grpSpPr bwMode="auto">
              <a:xfrm>
                <a:off x="2412" y="1546"/>
                <a:ext cx="117" cy="83"/>
                <a:chOff x="2412" y="1546"/>
                <a:chExt cx="117" cy="83"/>
              </a:xfrm>
            </p:grpSpPr>
            <p:sp>
              <p:nvSpPr>
                <p:cNvPr id="39956" name="Freeform 20"/>
                <p:cNvSpPr>
                  <a:spLocks/>
                </p:cNvSpPr>
                <p:nvPr/>
              </p:nvSpPr>
              <p:spPr bwMode="auto">
                <a:xfrm>
                  <a:off x="2412" y="1546"/>
                  <a:ext cx="117" cy="83"/>
                </a:xfrm>
                <a:custGeom>
                  <a:avLst/>
                  <a:gdLst>
                    <a:gd name="T0" fmla="*/ 116 w 117"/>
                    <a:gd name="T1" fmla="*/ 0 h 83"/>
                    <a:gd name="T2" fmla="*/ 0 w 117"/>
                    <a:gd name="T3" fmla="*/ 25 h 83"/>
                    <a:gd name="T4" fmla="*/ 0 w 117"/>
                    <a:gd name="T5" fmla="*/ 82 h 83"/>
                    <a:gd name="T6" fmla="*/ 116 w 117"/>
                    <a:gd name="T7" fmla="*/ 47 h 83"/>
                    <a:gd name="T8" fmla="*/ 116 w 117"/>
                    <a:gd name="T9" fmla="*/ 0 h 83"/>
                  </a:gdLst>
                  <a:ahLst/>
                  <a:cxnLst>
                    <a:cxn ang="0">
                      <a:pos x="T0" y="T1"/>
                    </a:cxn>
                    <a:cxn ang="0">
                      <a:pos x="T2" y="T3"/>
                    </a:cxn>
                    <a:cxn ang="0">
                      <a:pos x="T4" y="T5"/>
                    </a:cxn>
                    <a:cxn ang="0">
                      <a:pos x="T6" y="T7"/>
                    </a:cxn>
                    <a:cxn ang="0">
                      <a:pos x="T8" y="T9"/>
                    </a:cxn>
                  </a:cxnLst>
                  <a:rect l="0" t="0" r="r" b="b"/>
                  <a:pathLst>
                    <a:path w="117" h="83">
                      <a:moveTo>
                        <a:pt x="116" y="0"/>
                      </a:moveTo>
                      <a:lnTo>
                        <a:pt x="0" y="25"/>
                      </a:lnTo>
                      <a:lnTo>
                        <a:pt x="0" y="82"/>
                      </a:lnTo>
                      <a:lnTo>
                        <a:pt x="116" y="47"/>
                      </a:lnTo>
                      <a:lnTo>
                        <a:pt x="116" y="0"/>
                      </a:lnTo>
                    </a:path>
                  </a:pathLst>
                </a:custGeom>
                <a:solidFill>
                  <a:srgbClr val="40404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7" name="Line 21"/>
                <p:cNvSpPr>
                  <a:spLocks noChangeShapeType="1"/>
                </p:cNvSpPr>
                <p:nvPr/>
              </p:nvSpPr>
              <p:spPr bwMode="auto">
                <a:xfrm flipV="1">
                  <a:off x="2488" y="1563"/>
                  <a:ext cx="28" cy="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8" name="Line 22"/>
                <p:cNvSpPr>
                  <a:spLocks noChangeShapeType="1"/>
                </p:cNvSpPr>
                <p:nvPr/>
              </p:nvSpPr>
              <p:spPr bwMode="auto">
                <a:xfrm flipH="1">
                  <a:off x="2433" y="1577"/>
                  <a:ext cx="38" cy="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9" name="Line 23"/>
                <p:cNvSpPr>
                  <a:spLocks noChangeShapeType="1"/>
                </p:cNvSpPr>
                <p:nvPr/>
              </p:nvSpPr>
              <p:spPr bwMode="auto">
                <a:xfrm>
                  <a:off x="2478" y="1557"/>
                  <a:ext cx="0" cy="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0" name="Line 24"/>
                <p:cNvSpPr>
                  <a:spLocks noChangeShapeType="1"/>
                </p:cNvSpPr>
                <p:nvPr/>
              </p:nvSpPr>
              <p:spPr bwMode="auto">
                <a:xfrm>
                  <a:off x="2422" y="1567"/>
                  <a:ext cx="0" cy="5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1" name="Line 25"/>
                <p:cNvSpPr>
                  <a:spLocks noChangeShapeType="1"/>
                </p:cNvSpPr>
                <p:nvPr/>
              </p:nvSpPr>
              <p:spPr bwMode="auto">
                <a:xfrm flipH="1">
                  <a:off x="2422" y="1567"/>
                  <a:ext cx="104" cy="2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2" name="Line 26"/>
                <p:cNvSpPr>
                  <a:spLocks noChangeShapeType="1"/>
                </p:cNvSpPr>
                <p:nvPr/>
              </p:nvSpPr>
              <p:spPr bwMode="auto">
                <a:xfrm flipV="1">
                  <a:off x="2422" y="1556"/>
                  <a:ext cx="105" cy="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9963" name="Group 27"/>
            <p:cNvGrpSpPr>
              <a:grpSpLocks/>
            </p:cNvGrpSpPr>
            <p:nvPr/>
          </p:nvGrpSpPr>
          <p:grpSpPr bwMode="auto">
            <a:xfrm>
              <a:off x="2370" y="1547"/>
              <a:ext cx="277" cy="142"/>
              <a:chOff x="2370" y="1547"/>
              <a:chExt cx="277" cy="142"/>
            </a:xfrm>
          </p:grpSpPr>
          <p:grpSp>
            <p:nvGrpSpPr>
              <p:cNvPr id="39964" name="Group 28"/>
              <p:cNvGrpSpPr>
                <a:grpSpLocks/>
              </p:cNvGrpSpPr>
              <p:nvPr/>
            </p:nvGrpSpPr>
            <p:grpSpPr bwMode="auto">
              <a:xfrm>
                <a:off x="2387" y="1624"/>
                <a:ext cx="46" cy="35"/>
                <a:chOff x="2387" y="1624"/>
                <a:chExt cx="46" cy="35"/>
              </a:xfrm>
            </p:grpSpPr>
            <p:sp>
              <p:nvSpPr>
                <p:cNvPr id="39965" name="Freeform 29"/>
                <p:cNvSpPr>
                  <a:spLocks/>
                </p:cNvSpPr>
                <p:nvPr/>
              </p:nvSpPr>
              <p:spPr bwMode="auto">
                <a:xfrm>
                  <a:off x="2387" y="1624"/>
                  <a:ext cx="24" cy="34"/>
                </a:xfrm>
                <a:custGeom>
                  <a:avLst/>
                  <a:gdLst>
                    <a:gd name="T0" fmla="*/ 7 w 24"/>
                    <a:gd name="T1" fmla="*/ 0 h 34"/>
                    <a:gd name="T2" fmla="*/ 0 w 24"/>
                    <a:gd name="T3" fmla="*/ 30 h 34"/>
                    <a:gd name="T4" fmla="*/ 17 w 24"/>
                    <a:gd name="T5" fmla="*/ 33 h 34"/>
                    <a:gd name="T6" fmla="*/ 23 w 24"/>
                    <a:gd name="T7" fmla="*/ 1 h 34"/>
                    <a:gd name="T8" fmla="*/ 7 w 24"/>
                    <a:gd name="T9" fmla="*/ 0 h 34"/>
                  </a:gdLst>
                  <a:ahLst/>
                  <a:cxnLst>
                    <a:cxn ang="0">
                      <a:pos x="T0" y="T1"/>
                    </a:cxn>
                    <a:cxn ang="0">
                      <a:pos x="T2" y="T3"/>
                    </a:cxn>
                    <a:cxn ang="0">
                      <a:pos x="T4" y="T5"/>
                    </a:cxn>
                    <a:cxn ang="0">
                      <a:pos x="T6" y="T7"/>
                    </a:cxn>
                    <a:cxn ang="0">
                      <a:pos x="T8" y="T9"/>
                    </a:cxn>
                  </a:cxnLst>
                  <a:rect l="0" t="0" r="r" b="b"/>
                  <a:pathLst>
                    <a:path w="24" h="34">
                      <a:moveTo>
                        <a:pt x="7" y="0"/>
                      </a:moveTo>
                      <a:lnTo>
                        <a:pt x="0" y="30"/>
                      </a:lnTo>
                      <a:lnTo>
                        <a:pt x="17" y="33"/>
                      </a:lnTo>
                      <a:lnTo>
                        <a:pt x="23" y="1"/>
                      </a:lnTo>
                      <a:lnTo>
                        <a:pt x="7" y="0"/>
                      </a:lnTo>
                    </a:path>
                  </a:pathLst>
                </a:custGeom>
                <a:solidFill>
                  <a:srgbClr val="60606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6" name="Freeform 30"/>
                <p:cNvSpPr>
                  <a:spLocks/>
                </p:cNvSpPr>
                <p:nvPr/>
              </p:nvSpPr>
              <p:spPr bwMode="auto">
                <a:xfrm>
                  <a:off x="2397" y="1629"/>
                  <a:ext cx="36" cy="30"/>
                </a:xfrm>
                <a:custGeom>
                  <a:avLst/>
                  <a:gdLst>
                    <a:gd name="T0" fmla="*/ 2 w 36"/>
                    <a:gd name="T1" fmla="*/ 1 h 30"/>
                    <a:gd name="T2" fmla="*/ 0 w 36"/>
                    <a:gd name="T3" fmla="*/ 29 h 30"/>
                    <a:gd name="T4" fmla="*/ 35 w 36"/>
                    <a:gd name="T5" fmla="*/ 13 h 30"/>
                    <a:gd name="T6" fmla="*/ 21 w 36"/>
                    <a:gd name="T7" fmla="*/ 9 h 30"/>
                    <a:gd name="T8" fmla="*/ 8 w 36"/>
                    <a:gd name="T9" fmla="*/ 16 h 30"/>
                    <a:gd name="T10" fmla="*/ 12 w 36"/>
                    <a:gd name="T11" fmla="*/ 0 h 30"/>
                    <a:gd name="T12" fmla="*/ 2 w 36"/>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2" y="1"/>
                      </a:moveTo>
                      <a:lnTo>
                        <a:pt x="0" y="29"/>
                      </a:lnTo>
                      <a:lnTo>
                        <a:pt x="35" y="13"/>
                      </a:lnTo>
                      <a:lnTo>
                        <a:pt x="21" y="9"/>
                      </a:lnTo>
                      <a:lnTo>
                        <a:pt x="8" y="16"/>
                      </a:lnTo>
                      <a:lnTo>
                        <a:pt x="12" y="0"/>
                      </a:lnTo>
                      <a:lnTo>
                        <a:pt x="2" y="1"/>
                      </a:lnTo>
                    </a:path>
                  </a:pathLst>
                </a:custGeom>
                <a:solidFill>
                  <a:srgbClr val="40404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67" name="Group 31"/>
              <p:cNvGrpSpPr>
                <a:grpSpLocks/>
              </p:cNvGrpSpPr>
              <p:nvPr/>
            </p:nvGrpSpPr>
            <p:grpSpPr bwMode="auto">
              <a:xfrm>
                <a:off x="2370" y="1547"/>
                <a:ext cx="277" cy="142"/>
                <a:chOff x="2370" y="1547"/>
                <a:chExt cx="277" cy="142"/>
              </a:xfrm>
            </p:grpSpPr>
            <p:sp>
              <p:nvSpPr>
                <p:cNvPr id="39968" name="Freeform 32"/>
                <p:cNvSpPr>
                  <a:spLocks/>
                </p:cNvSpPr>
                <p:nvPr/>
              </p:nvSpPr>
              <p:spPr bwMode="auto">
                <a:xfrm>
                  <a:off x="2376" y="1547"/>
                  <a:ext cx="271" cy="126"/>
                </a:xfrm>
                <a:custGeom>
                  <a:avLst/>
                  <a:gdLst>
                    <a:gd name="T0" fmla="*/ 0 w 271"/>
                    <a:gd name="T1" fmla="*/ 53 h 126"/>
                    <a:gd name="T2" fmla="*/ 128 w 271"/>
                    <a:gd name="T3" fmla="*/ 125 h 126"/>
                    <a:gd name="T4" fmla="*/ 270 w 271"/>
                    <a:gd name="T5" fmla="*/ 54 h 126"/>
                    <a:gd name="T6" fmla="*/ 162 w 271"/>
                    <a:gd name="T7" fmla="*/ 0 h 126"/>
                    <a:gd name="T8" fmla="*/ 0 w 271"/>
                    <a:gd name="T9" fmla="*/ 53 h 126"/>
                  </a:gdLst>
                  <a:ahLst/>
                  <a:cxnLst>
                    <a:cxn ang="0">
                      <a:pos x="T0" y="T1"/>
                    </a:cxn>
                    <a:cxn ang="0">
                      <a:pos x="T2" y="T3"/>
                    </a:cxn>
                    <a:cxn ang="0">
                      <a:pos x="T4" y="T5"/>
                    </a:cxn>
                    <a:cxn ang="0">
                      <a:pos x="T6" y="T7"/>
                    </a:cxn>
                    <a:cxn ang="0">
                      <a:pos x="T8" y="T9"/>
                    </a:cxn>
                  </a:cxnLst>
                  <a:rect l="0" t="0" r="r" b="b"/>
                  <a:pathLst>
                    <a:path w="271" h="126">
                      <a:moveTo>
                        <a:pt x="0" y="53"/>
                      </a:moveTo>
                      <a:lnTo>
                        <a:pt x="128" y="125"/>
                      </a:lnTo>
                      <a:lnTo>
                        <a:pt x="270" y="54"/>
                      </a:lnTo>
                      <a:lnTo>
                        <a:pt x="162" y="0"/>
                      </a:lnTo>
                      <a:lnTo>
                        <a:pt x="0" y="53"/>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9" name="Freeform 33"/>
                <p:cNvSpPr>
                  <a:spLocks/>
                </p:cNvSpPr>
                <p:nvPr/>
              </p:nvSpPr>
              <p:spPr bwMode="auto">
                <a:xfrm>
                  <a:off x="2370" y="1599"/>
                  <a:ext cx="137" cy="90"/>
                </a:xfrm>
                <a:custGeom>
                  <a:avLst/>
                  <a:gdLst>
                    <a:gd name="T0" fmla="*/ 5 w 137"/>
                    <a:gd name="T1" fmla="*/ 0 h 90"/>
                    <a:gd name="T2" fmla="*/ 136 w 137"/>
                    <a:gd name="T3" fmla="*/ 73 h 90"/>
                    <a:gd name="T4" fmla="*/ 131 w 137"/>
                    <a:gd name="T5" fmla="*/ 89 h 90"/>
                    <a:gd name="T6" fmla="*/ 0 w 137"/>
                    <a:gd name="T7" fmla="*/ 14 h 90"/>
                    <a:gd name="T8" fmla="*/ 5 w 137"/>
                    <a:gd name="T9" fmla="*/ 0 h 90"/>
                  </a:gdLst>
                  <a:ahLst/>
                  <a:cxnLst>
                    <a:cxn ang="0">
                      <a:pos x="T0" y="T1"/>
                    </a:cxn>
                    <a:cxn ang="0">
                      <a:pos x="T2" y="T3"/>
                    </a:cxn>
                    <a:cxn ang="0">
                      <a:pos x="T4" y="T5"/>
                    </a:cxn>
                    <a:cxn ang="0">
                      <a:pos x="T6" y="T7"/>
                    </a:cxn>
                    <a:cxn ang="0">
                      <a:pos x="T8" y="T9"/>
                    </a:cxn>
                  </a:cxnLst>
                  <a:rect l="0" t="0" r="r" b="b"/>
                  <a:pathLst>
                    <a:path w="137" h="90">
                      <a:moveTo>
                        <a:pt x="5" y="0"/>
                      </a:moveTo>
                      <a:lnTo>
                        <a:pt x="136" y="73"/>
                      </a:lnTo>
                      <a:lnTo>
                        <a:pt x="131" y="89"/>
                      </a:lnTo>
                      <a:lnTo>
                        <a:pt x="0" y="14"/>
                      </a:lnTo>
                      <a:lnTo>
                        <a:pt x="5" y="0"/>
                      </a:lnTo>
                    </a:path>
                  </a:pathLst>
                </a:custGeom>
                <a:solidFill>
                  <a:srgbClr val="60606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0" name="Freeform 34"/>
                <p:cNvSpPr>
                  <a:spLocks/>
                </p:cNvSpPr>
                <p:nvPr/>
              </p:nvSpPr>
              <p:spPr bwMode="auto">
                <a:xfrm>
                  <a:off x="2500" y="1601"/>
                  <a:ext cx="147" cy="88"/>
                </a:xfrm>
                <a:custGeom>
                  <a:avLst/>
                  <a:gdLst>
                    <a:gd name="T0" fmla="*/ 0 w 147"/>
                    <a:gd name="T1" fmla="*/ 87 h 88"/>
                    <a:gd name="T2" fmla="*/ 4 w 147"/>
                    <a:gd name="T3" fmla="*/ 70 h 88"/>
                    <a:gd name="T4" fmla="*/ 146 w 147"/>
                    <a:gd name="T5" fmla="*/ 0 h 88"/>
                    <a:gd name="T6" fmla="*/ 140 w 147"/>
                    <a:gd name="T7" fmla="*/ 12 h 88"/>
                    <a:gd name="T8" fmla="*/ 0 w 147"/>
                    <a:gd name="T9" fmla="*/ 87 h 88"/>
                  </a:gdLst>
                  <a:ahLst/>
                  <a:cxnLst>
                    <a:cxn ang="0">
                      <a:pos x="T0" y="T1"/>
                    </a:cxn>
                    <a:cxn ang="0">
                      <a:pos x="T2" y="T3"/>
                    </a:cxn>
                    <a:cxn ang="0">
                      <a:pos x="T4" y="T5"/>
                    </a:cxn>
                    <a:cxn ang="0">
                      <a:pos x="T6" y="T7"/>
                    </a:cxn>
                    <a:cxn ang="0">
                      <a:pos x="T8" y="T9"/>
                    </a:cxn>
                  </a:cxnLst>
                  <a:rect l="0" t="0" r="r" b="b"/>
                  <a:pathLst>
                    <a:path w="147" h="88">
                      <a:moveTo>
                        <a:pt x="0" y="87"/>
                      </a:moveTo>
                      <a:lnTo>
                        <a:pt x="4" y="70"/>
                      </a:lnTo>
                      <a:lnTo>
                        <a:pt x="146" y="0"/>
                      </a:lnTo>
                      <a:lnTo>
                        <a:pt x="140" y="12"/>
                      </a:lnTo>
                      <a:lnTo>
                        <a:pt x="0" y="87"/>
                      </a:lnTo>
                    </a:path>
                  </a:pathLst>
                </a:custGeom>
                <a:solidFill>
                  <a:srgbClr val="40404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1" name="Freeform 35"/>
                <p:cNvSpPr>
                  <a:spLocks/>
                </p:cNvSpPr>
                <p:nvPr/>
              </p:nvSpPr>
              <p:spPr bwMode="auto">
                <a:xfrm>
                  <a:off x="2426" y="1606"/>
                  <a:ext cx="110" cy="57"/>
                </a:xfrm>
                <a:custGeom>
                  <a:avLst/>
                  <a:gdLst>
                    <a:gd name="T0" fmla="*/ 0 w 110"/>
                    <a:gd name="T1" fmla="*/ 14 h 57"/>
                    <a:gd name="T2" fmla="*/ 37 w 110"/>
                    <a:gd name="T3" fmla="*/ 0 h 57"/>
                    <a:gd name="T4" fmla="*/ 109 w 110"/>
                    <a:gd name="T5" fmla="*/ 37 h 57"/>
                    <a:gd name="T6" fmla="*/ 72 w 110"/>
                    <a:gd name="T7" fmla="*/ 56 h 57"/>
                    <a:gd name="T8" fmla="*/ 0 w 110"/>
                    <a:gd name="T9" fmla="*/ 14 h 57"/>
                  </a:gdLst>
                  <a:ahLst/>
                  <a:cxnLst>
                    <a:cxn ang="0">
                      <a:pos x="T0" y="T1"/>
                    </a:cxn>
                    <a:cxn ang="0">
                      <a:pos x="T2" y="T3"/>
                    </a:cxn>
                    <a:cxn ang="0">
                      <a:pos x="T4" y="T5"/>
                    </a:cxn>
                    <a:cxn ang="0">
                      <a:pos x="T6" y="T7"/>
                    </a:cxn>
                    <a:cxn ang="0">
                      <a:pos x="T8" y="T9"/>
                    </a:cxn>
                  </a:cxnLst>
                  <a:rect l="0" t="0" r="r" b="b"/>
                  <a:pathLst>
                    <a:path w="110" h="57">
                      <a:moveTo>
                        <a:pt x="0" y="14"/>
                      </a:moveTo>
                      <a:lnTo>
                        <a:pt x="37" y="0"/>
                      </a:lnTo>
                      <a:lnTo>
                        <a:pt x="109" y="37"/>
                      </a:lnTo>
                      <a:lnTo>
                        <a:pt x="72" y="56"/>
                      </a:lnTo>
                      <a:lnTo>
                        <a:pt x="0" y="14"/>
                      </a:lnTo>
                    </a:path>
                  </a:pathLst>
                </a:custGeom>
                <a:solidFill>
                  <a:srgbClr val="A0A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2" name="Freeform 36"/>
                <p:cNvSpPr>
                  <a:spLocks/>
                </p:cNvSpPr>
                <p:nvPr/>
              </p:nvSpPr>
              <p:spPr bwMode="auto">
                <a:xfrm>
                  <a:off x="2471" y="1568"/>
                  <a:ext cx="162" cy="75"/>
                </a:xfrm>
                <a:custGeom>
                  <a:avLst/>
                  <a:gdLst>
                    <a:gd name="T0" fmla="*/ 0 w 162"/>
                    <a:gd name="T1" fmla="*/ 36 h 75"/>
                    <a:gd name="T2" fmla="*/ 70 w 162"/>
                    <a:gd name="T3" fmla="*/ 74 h 75"/>
                    <a:gd name="T4" fmla="*/ 161 w 162"/>
                    <a:gd name="T5" fmla="*/ 32 h 75"/>
                    <a:gd name="T6" fmla="*/ 95 w 162"/>
                    <a:gd name="T7" fmla="*/ 0 h 75"/>
                    <a:gd name="T8" fmla="*/ 0 w 162"/>
                    <a:gd name="T9" fmla="*/ 36 h 75"/>
                  </a:gdLst>
                  <a:ahLst/>
                  <a:cxnLst>
                    <a:cxn ang="0">
                      <a:pos x="T0" y="T1"/>
                    </a:cxn>
                    <a:cxn ang="0">
                      <a:pos x="T2" y="T3"/>
                    </a:cxn>
                    <a:cxn ang="0">
                      <a:pos x="T4" y="T5"/>
                    </a:cxn>
                    <a:cxn ang="0">
                      <a:pos x="T6" y="T7"/>
                    </a:cxn>
                    <a:cxn ang="0">
                      <a:pos x="T8" y="T9"/>
                    </a:cxn>
                  </a:cxnLst>
                  <a:rect l="0" t="0" r="r" b="b"/>
                  <a:pathLst>
                    <a:path w="162" h="75">
                      <a:moveTo>
                        <a:pt x="0" y="36"/>
                      </a:moveTo>
                      <a:lnTo>
                        <a:pt x="70" y="74"/>
                      </a:lnTo>
                      <a:lnTo>
                        <a:pt x="161" y="32"/>
                      </a:lnTo>
                      <a:lnTo>
                        <a:pt x="95" y="0"/>
                      </a:lnTo>
                      <a:lnTo>
                        <a:pt x="0" y="36"/>
                      </a:lnTo>
                    </a:path>
                  </a:pathLst>
                </a:custGeom>
                <a:solidFill>
                  <a:srgbClr val="A0A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3" name="Freeform 37"/>
                <p:cNvSpPr>
                  <a:spLocks/>
                </p:cNvSpPr>
                <p:nvPr/>
              </p:nvSpPr>
              <p:spPr bwMode="auto">
                <a:xfrm>
                  <a:off x="2387" y="1551"/>
                  <a:ext cx="177" cy="68"/>
                </a:xfrm>
                <a:custGeom>
                  <a:avLst/>
                  <a:gdLst>
                    <a:gd name="T0" fmla="*/ 36 w 177"/>
                    <a:gd name="T1" fmla="*/ 67 h 68"/>
                    <a:gd name="T2" fmla="*/ 0 w 177"/>
                    <a:gd name="T3" fmla="*/ 48 h 68"/>
                    <a:gd name="T4" fmla="*/ 148 w 177"/>
                    <a:gd name="T5" fmla="*/ 0 h 68"/>
                    <a:gd name="T6" fmla="*/ 176 w 177"/>
                    <a:gd name="T7" fmla="*/ 13 h 68"/>
                    <a:gd name="T8" fmla="*/ 36 w 177"/>
                    <a:gd name="T9" fmla="*/ 67 h 68"/>
                  </a:gdLst>
                  <a:ahLst/>
                  <a:cxnLst>
                    <a:cxn ang="0">
                      <a:pos x="T0" y="T1"/>
                    </a:cxn>
                    <a:cxn ang="0">
                      <a:pos x="T2" y="T3"/>
                    </a:cxn>
                    <a:cxn ang="0">
                      <a:pos x="T4" y="T5"/>
                    </a:cxn>
                    <a:cxn ang="0">
                      <a:pos x="T6" y="T7"/>
                    </a:cxn>
                    <a:cxn ang="0">
                      <a:pos x="T8" y="T9"/>
                    </a:cxn>
                  </a:cxnLst>
                  <a:rect l="0" t="0" r="r" b="b"/>
                  <a:pathLst>
                    <a:path w="177" h="68">
                      <a:moveTo>
                        <a:pt x="36" y="67"/>
                      </a:moveTo>
                      <a:lnTo>
                        <a:pt x="0" y="48"/>
                      </a:lnTo>
                      <a:lnTo>
                        <a:pt x="148" y="0"/>
                      </a:lnTo>
                      <a:lnTo>
                        <a:pt x="176" y="13"/>
                      </a:lnTo>
                      <a:lnTo>
                        <a:pt x="36" y="67"/>
                      </a:lnTo>
                    </a:path>
                  </a:pathLst>
                </a:custGeom>
                <a:solidFill>
                  <a:srgbClr val="A0A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4" name="Line 38"/>
                <p:cNvSpPr>
                  <a:spLocks noChangeShapeType="1"/>
                </p:cNvSpPr>
                <p:nvPr/>
              </p:nvSpPr>
              <p:spPr bwMode="auto">
                <a:xfrm flipV="1">
                  <a:off x="2390" y="1552"/>
                  <a:ext cx="151" cy="53"/>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5" name="Line 39"/>
                <p:cNvSpPr>
                  <a:spLocks noChangeShapeType="1"/>
                </p:cNvSpPr>
                <p:nvPr/>
              </p:nvSpPr>
              <p:spPr bwMode="auto">
                <a:xfrm flipV="1">
                  <a:off x="2405" y="1557"/>
                  <a:ext cx="146" cy="54"/>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6" name="Line 40"/>
                <p:cNvSpPr>
                  <a:spLocks noChangeShapeType="1"/>
                </p:cNvSpPr>
                <p:nvPr/>
              </p:nvSpPr>
              <p:spPr bwMode="auto">
                <a:xfrm flipV="1">
                  <a:off x="2414" y="1561"/>
                  <a:ext cx="142" cy="55"/>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7" name="Line 41"/>
                <p:cNvSpPr>
                  <a:spLocks noChangeShapeType="1"/>
                </p:cNvSpPr>
                <p:nvPr/>
              </p:nvSpPr>
              <p:spPr bwMode="auto">
                <a:xfrm flipV="1">
                  <a:off x="2435" y="1570"/>
                  <a:ext cx="141" cy="5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8" name="Line 42"/>
                <p:cNvSpPr>
                  <a:spLocks noChangeShapeType="1"/>
                </p:cNvSpPr>
                <p:nvPr/>
              </p:nvSpPr>
              <p:spPr bwMode="auto">
                <a:xfrm flipV="1">
                  <a:off x="2447" y="1577"/>
                  <a:ext cx="139" cy="5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9" name="Line 43"/>
                <p:cNvSpPr>
                  <a:spLocks noChangeShapeType="1"/>
                </p:cNvSpPr>
                <p:nvPr/>
              </p:nvSpPr>
              <p:spPr bwMode="auto">
                <a:xfrm flipV="1">
                  <a:off x="2457" y="1582"/>
                  <a:ext cx="140" cy="6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0" name="Line 44"/>
                <p:cNvSpPr>
                  <a:spLocks noChangeShapeType="1"/>
                </p:cNvSpPr>
                <p:nvPr/>
              </p:nvSpPr>
              <p:spPr bwMode="auto">
                <a:xfrm flipV="1">
                  <a:off x="2472" y="1588"/>
                  <a:ext cx="136" cy="6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1" name="Line 45"/>
                <p:cNvSpPr>
                  <a:spLocks noChangeShapeType="1"/>
                </p:cNvSpPr>
                <p:nvPr/>
              </p:nvSpPr>
              <p:spPr bwMode="auto">
                <a:xfrm flipV="1">
                  <a:off x="2485" y="1595"/>
                  <a:ext cx="133" cy="6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2" name="Line 46"/>
                <p:cNvSpPr>
                  <a:spLocks noChangeShapeType="1"/>
                </p:cNvSpPr>
                <p:nvPr/>
              </p:nvSpPr>
              <p:spPr bwMode="auto">
                <a:xfrm>
                  <a:off x="2439" y="1616"/>
                  <a:ext cx="73" cy="41"/>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3" name="Line 47"/>
                <p:cNvSpPr>
                  <a:spLocks noChangeShapeType="1"/>
                </p:cNvSpPr>
                <p:nvPr/>
              </p:nvSpPr>
              <p:spPr bwMode="auto">
                <a:xfrm>
                  <a:off x="2455" y="1610"/>
                  <a:ext cx="72" cy="39"/>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4" name="Line 48"/>
                <p:cNvSpPr>
                  <a:spLocks noChangeShapeType="1"/>
                </p:cNvSpPr>
                <p:nvPr/>
              </p:nvSpPr>
              <p:spPr bwMode="auto">
                <a:xfrm>
                  <a:off x="2486" y="1599"/>
                  <a:ext cx="69" cy="3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5" name="Line 49"/>
                <p:cNvSpPr>
                  <a:spLocks noChangeShapeType="1"/>
                </p:cNvSpPr>
                <p:nvPr/>
              </p:nvSpPr>
              <p:spPr bwMode="auto">
                <a:xfrm>
                  <a:off x="2503" y="1591"/>
                  <a:ext cx="68" cy="3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6" name="Line 50"/>
                <p:cNvSpPr>
                  <a:spLocks noChangeShapeType="1"/>
                </p:cNvSpPr>
                <p:nvPr/>
              </p:nvSpPr>
              <p:spPr bwMode="auto">
                <a:xfrm>
                  <a:off x="2518" y="1586"/>
                  <a:ext cx="67" cy="3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7" name="Line 51"/>
                <p:cNvSpPr>
                  <a:spLocks noChangeShapeType="1"/>
                </p:cNvSpPr>
                <p:nvPr/>
              </p:nvSpPr>
              <p:spPr bwMode="auto">
                <a:xfrm>
                  <a:off x="2534" y="1580"/>
                  <a:ext cx="64" cy="35"/>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8" name="Line 52"/>
                <p:cNvSpPr>
                  <a:spLocks noChangeShapeType="1"/>
                </p:cNvSpPr>
                <p:nvPr/>
              </p:nvSpPr>
              <p:spPr bwMode="auto">
                <a:xfrm>
                  <a:off x="2549" y="1574"/>
                  <a:ext cx="66" cy="34"/>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9" name="Line 53"/>
                <p:cNvSpPr>
                  <a:spLocks noChangeShapeType="1"/>
                </p:cNvSpPr>
                <p:nvPr/>
              </p:nvSpPr>
              <p:spPr bwMode="auto">
                <a:xfrm>
                  <a:off x="2408" y="1592"/>
                  <a:ext cx="35" cy="19"/>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0" name="Line 54"/>
                <p:cNvSpPr>
                  <a:spLocks noChangeShapeType="1"/>
                </p:cNvSpPr>
                <p:nvPr/>
              </p:nvSpPr>
              <p:spPr bwMode="auto">
                <a:xfrm>
                  <a:off x="2433" y="1586"/>
                  <a:ext cx="32" cy="1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1" name="Line 55"/>
                <p:cNvSpPr>
                  <a:spLocks noChangeShapeType="1"/>
                </p:cNvSpPr>
                <p:nvPr/>
              </p:nvSpPr>
              <p:spPr bwMode="auto">
                <a:xfrm>
                  <a:off x="2451" y="1579"/>
                  <a:ext cx="34" cy="1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2" name="Line 56"/>
                <p:cNvSpPr>
                  <a:spLocks noChangeShapeType="1"/>
                </p:cNvSpPr>
                <p:nvPr/>
              </p:nvSpPr>
              <p:spPr bwMode="auto">
                <a:xfrm>
                  <a:off x="2471" y="1570"/>
                  <a:ext cx="34" cy="1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3" name="Line 57"/>
                <p:cNvSpPr>
                  <a:spLocks noChangeShapeType="1"/>
                </p:cNvSpPr>
                <p:nvPr/>
              </p:nvSpPr>
              <p:spPr bwMode="auto">
                <a:xfrm>
                  <a:off x="2494" y="1563"/>
                  <a:ext cx="30" cy="1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4" name="Line 58"/>
                <p:cNvSpPr>
                  <a:spLocks noChangeShapeType="1"/>
                </p:cNvSpPr>
                <p:nvPr/>
              </p:nvSpPr>
              <p:spPr bwMode="auto">
                <a:xfrm>
                  <a:off x="2516" y="1558"/>
                  <a:ext cx="29" cy="16"/>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39995" name="Line 59"/>
          <p:cNvSpPr>
            <a:spLocks noChangeShapeType="1"/>
          </p:cNvSpPr>
          <p:nvPr/>
        </p:nvSpPr>
        <p:spPr bwMode="auto">
          <a:xfrm flipV="1">
            <a:off x="7391400" y="1981203"/>
            <a:ext cx="1676400" cy="239713"/>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6" name="Rectangle 60"/>
          <p:cNvSpPr>
            <a:spLocks noChangeArrowheads="1"/>
          </p:cNvSpPr>
          <p:nvPr/>
        </p:nvSpPr>
        <p:spPr bwMode="auto">
          <a:xfrm>
            <a:off x="9003066" y="2209801"/>
            <a:ext cx="1240724"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GB">
                <a:latin typeface="Tahoma" panose="020B0604030504040204" pitchFamily="34" charset="0"/>
              </a:rPr>
              <a:t>Personal</a:t>
            </a:r>
          </a:p>
          <a:p>
            <a:pPr algn="ctr"/>
            <a:r>
              <a:rPr lang="en-US" altLang="en-GB">
                <a:latin typeface="Tahoma" panose="020B0604030504040204" pitchFamily="34" charset="0"/>
              </a:rPr>
              <a:t>Databases</a:t>
            </a:r>
            <a:endParaRPr lang="en-US" altLang="en-GB">
              <a:latin typeface="Arial Rounded MT Bold" panose="020F0704030504030204" pitchFamily="34" charset="0"/>
            </a:endParaRPr>
          </a:p>
        </p:txBody>
      </p:sp>
      <p:sp>
        <p:nvSpPr>
          <p:cNvPr id="39997" name="Line 61"/>
          <p:cNvSpPr>
            <a:spLocks noChangeShapeType="1"/>
          </p:cNvSpPr>
          <p:nvPr/>
        </p:nvSpPr>
        <p:spPr bwMode="auto">
          <a:xfrm flipH="1" flipV="1">
            <a:off x="7239000" y="2982913"/>
            <a:ext cx="228600" cy="91440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8" name="Rectangle 62"/>
          <p:cNvSpPr>
            <a:spLocks noChangeArrowheads="1"/>
          </p:cNvSpPr>
          <p:nvPr/>
        </p:nvSpPr>
        <p:spPr bwMode="auto">
          <a:xfrm>
            <a:off x="6627401" y="4789488"/>
            <a:ext cx="175977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GB">
                <a:latin typeface="Tahoma" panose="020B0604030504040204" pitchFamily="34" charset="0"/>
              </a:rPr>
              <a:t>Digital Libraries</a:t>
            </a:r>
            <a:endParaRPr lang="en-US" altLang="en-GB">
              <a:latin typeface="Arial Rounded MT Bold" panose="020F0704030504030204" pitchFamily="34" charset="0"/>
            </a:endParaRPr>
          </a:p>
        </p:txBody>
      </p:sp>
      <p:sp>
        <p:nvSpPr>
          <p:cNvPr id="39999" name="Line 63"/>
          <p:cNvSpPr>
            <a:spLocks noChangeShapeType="1"/>
          </p:cNvSpPr>
          <p:nvPr/>
        </p:nvSpPr>
        <p:spPr bwMode="auto">
          <a:xfrm>
            <a:off x="7391400" y="2678116"/>
            <a:ext cx="1219200" cy="750887"/>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00" name="Rectangle 64"/>
          <p:cNvSpPr>
            <a:spLocks noChangeArrowheads="1"/>
          </p:cNvSpPr>
          <p:nvPr/>
        </p:nvSpPr>
        <p:spPr bwMode="auto">
          <a:xfrm>
            <a:off x="3435319" y="4103688"/>
            <a:ext cx="221304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GB">
                <a:latin typeface="Tahoma" panose="020B0604030504040204" pitchFamily="34" charset="0"/>
              </a:rPr>
              <a:t>Scientific Databases</a:t>
            </a:r>
            <a:endParaRPr lang="en-US" altLang="en-GB">
              <a:latin typeface="Arial Rounded MT Bold" panose="020F0704030504030204" pitchFamily="34" charset="0"/>
            </a:endParaRPr>
          </a:p>
        </p:txBody>
      </p:sp>
      <p:grpSp>
        <p:nvGrpSpPr>
          <p:cNvPr id="40001" name="Group 65"/>
          <p:cNvGrpSpPr>
            <a:grpSpLocks/>
          </p:cNvGrpSpPr>
          <p:nvPr/>
        </p:nvGrpSpPr>
        <p:grpSpPr bwMode="auto">
          <a:xfrm>
            <a:off x="6862763" y="4114800"/>
            <a:ext cx="874712" cy="706438"/>
            <a:chOff x="3363" y="2441"/>
            <a:chExt cx="551" cy="445"/>
          </a:xfrm>
        </p:grpSpPr>
        <p:grpSp>
          <p:nvGrpSpPr>
            <p:cNvPr id="40002" name="Group 66"/>
            <p:cNvGrpSpPr>
              <a:grpSpLocks/>
            </p:cNvGrpSpPr>
            <p:nvPr/>
          </p:nvGrpSpPr>
          <p:grpSpPr bwMode="auto">
            <a:xfrm>
              <a:off x="3363" y="2605"/>
              <a:ext cx="471" cy="281"/>
              <a:chOff x="3363" y="2605"/>
              <a:chExt cx="471" cy="281"/>
            </a:xfrm>
          </p:grpSpPr>
          <p:sp>
            <p:nvSpPr>
              <p:cNvPr id="40003" name="Arc 67"/>
              <p:cNvSpPr>
                <a:spLocks/>
              </p:cNvSpPr>
              <p:nvPr/>
            </p:nvSpPr>
            <p:spPr bwMode="auto">
              <a:xfrm rot="240000">
                <a:off x="3363" y="2717"/>
                <a:ext cx="15" cy="68"/>
              </a:xfrm>
              <a:custGeom>
                <a:avLst/>
                <a:gdLst>
                  <a:gd name="G0" fmla="+- 21600 0 0"/>
                  <a:gd name="G1" fmla="+- 21403 0 0"/>
                  <a:gd name="G2" fmla="+- 21600 0 0"/>
                  <a:gd name="T0" fmla="*/ 18517 w 21600"/>
                  <a:gd name="T1" fmla="*/ 42782 h 42782"/>
                  <a:gd name="T2" fmla="*/ 18690 w 21600"/>
                  <a:gd name="T3" fmla="*/ 0 h 42782"/>
                  <a:gd name="T4" fmla="*/ 21600 w 21600"/>
                  <a:gd name="T5" fmla="*/ 21403 h 42782"/>
                </a:gdLst>
                <a:ahLst/>
                <a:cxnLst>
                  <a:cxn ang="0">
                    <a:pos x="T0" y="T1"/>
                  </a:cxn>
                  <a:cxn ang="0">
                    <a:pos x="T2" y="T3"/>
                  </a:cxn>
                  <a:cxn ang="0">
                    <a:pos x="T4" y="T5"/>
                  </a:cxn>
                </a:cxnLst>
                <a:rect l="0" t="0" r="r" b="b"/>
                <a:pathLst>
                  <a:path w="21600" h="42782" fill="none" extrusionOk="0">
                    <a:moveTo>
                      <a:pt x="18517" y="42781"/>
                    </a:moveTo>
                    <a:cubicBezTo>
                      <a:pt x="7888" y="41249"/>
                      <a:pt x="0" y="32141"/>
                      <a:pt x="0" y="21403"/>
                    </a:cubicBezTo>
                    <a:cubicBezTo>
                      <a:pt x="0" y="10598"/>
                      <a:pt x="7983" y="1455"/>
                      <a:pt x="18689" y="-1"/>
                    </a:cubicBezTo>
                  </a:path>
                  <a:path w="21600" h="42782" stroke="0" extrusionOk="0">
                    <a:moveTo>
                      <a:pt x="18517" y="42781"/>
                    </a:moveTo>
                    <a:cubicBezTo>
                      <a:pt x="7888" y="41249"/>
                      <a:pt x="0" y="32141"/>
                      <a:pt x="0" y="21403"/>
                    </a:cubicBezTo>
                    <a:cubicBezTo>
                      <a:pt x="0" y="10598"/>
                      <a:pt x="7983" y="1455"/>
                      <a:pt x="18689" y="-1"/>
                    </a:cubicBezTo>
                    <a:lnTo>
                      <a:pt x="21600" y="21403"/>
                    </a:lnTo>
                    <a:close/>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04" name="Freeform 68"/>
              <p:cNvSpPr>
                <a:spLocks/>
              </p:cNvSpPr>
              <p:nvPr/>
            </p:nvSpPr>
            <p:spPr bwMode="auto">
              <a:xfrm>
                <a:off x="3376" y="2605"/>
                <a:ext cx="458" cy="279"/>
              </a:xfrm>
              <a:custGeom>
                <a:avLst/>
                <a:gdLst>
                  <a:gd name="T0" fmla="*/ 0 w 458"/>
                  <a:gd name="T1" fmla="*/ 177 h 279"/>
                  <a:gd name="T2" fmla="*/ 204 w 458"/>
                  <a:gd name="T3" fmla="*/ 278 h 279"/>
                  <a:gd name="T4" fmla="*/ 456 w 458"/>
                  <a:gd name="T5" fmla="*/ 115 h 279"/>
                  <a:gd name="T6" fmla="*/ 454 w 458"/>
                  <a:gd name="T7" fmla="*/ 110 h 279"/>
                  <a:gd name="T8" fmla="*/ 445 w 458"/>
                  <a:gd name="T9" fmla="*/ 107 h 279"/>
                  <a:gd name="T10" fmla="*/ 448 w 458"/>
                  <a:gd name="T11" fmla="*/ 68 h 279"/>
                  <a:gd name="T12" fmla="*/ 455 w 458"/>
                  <a:gd name="T13" fmla="*/ 64 h 279"/>
                  <a:gd name="T14" fmla="*/ 457 w 458"/>
                  <a:gd name="T15" fmla="*/ 59 h 279"/>
                  <a:gd name="T16" fmla="*/ 254 w 458"/>
                  <a:gd name="T17" fmla="*/ 0 h 279"/>
                  <a:gd name="T18" fmla="*/ 3 w 458"/>
                  <a:gd name="T19" fmla="*/ 112 h 279"/>
                  <a:gd name="T20" fmla="*/ 0 w 458"/>
                  <a:gd name="T21" fmla="*/ 17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8" h="279">
                    <a:moveTo>
                      <a:pt x="0" y="177"/>
                    </a:moveTo>
                    <a:lnTo>
                      <a:pt x="204" y="278"/>
                    </a:lnTo>
                    <a:lnTo>
                      <a:pt x="456" y="115"/>
                    </a:lnTo>
                    <a:lnTo>
                      <a:pt x="454" y="110"/>
                    </a:lnTo>
                    <a:lnTo>
                      <a:pt x="445" y="107"/>
                    </a:lnTo>
                    <a:lnTo>
                      <a:pt x="448" y="68"/>
                    </a:lnTo>
                    <a:lnTo>
                      <a:pt x="455" y="64"/>
                    </a:lnTo>
                    <a:lnTo>
                      <a:pt x="457" y="59"/>
                    </a:lnTo>
                    <a:lnTo>
                      <a:pt x="254" y="0"/>
                    </a:lnTo>
                    <a:lnTo>
                      <a:pt x="3" y="112"/>
                    </a:lnTo>
                    <a:lnTo>
                      <a:pt x="0" y="177"/>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05" name="Freeform 69"/>
              <p:cNvSpPr>
                <a:spLocks/>
              </p:cNvSpPr>
              <p:nvPr/>
            </p:nvSpPr>
            <p:spPr bwMode="auto">
              <a:xfrm>
                <a:off x="3374" y="2659"/>
                <a:ext cx="459" cy="220"/>
              </a:xfrm>
              <a:custGeom>
                <a:avLst/>
                <a:gdLst>
                  <a:gd name="T0" fmla="*/ 0 w 459"/>
                  <a:gd name="T1" fmla="*/ 122 h 220"/>
                  <a:gd name="T2" fmla="*/ 253 w 459"/>
                  <a:gd name="T3" fmla="*/ 0 h 220"/>
                  <a:gd name="T4" fmla="*/ 458 w 459"/>
                  <a:gd name="T5" fmla="*/ 56 h 220"/>
                  <a:gd name="T6" fmla="*/ 206 w 459"/>
                  <a:gd name="T7" fmla="*/ 219 h 220"/>
                  <a:gd name="T8" fmla="*/ 0 w 459"/>
                  <a:gd name="T9" fmla="*/ 122 h 220"/>
                </a:gdLst>
                <a:ahLst/>
                <a:cxnLst>
                  <a:cxn ang="0">
                    <a:pos x="T0" y="T1"/>
                  </a:cxn>
                  <a:cxn ang="0">
                    <a:pos x="T2" y="T3"/>
                  </a:cxn>
                  <a:cxn ang="0">
                    <a:pos x="T4" y="T5"/>
                  </a:cxn>
                  <a:cxn ang="0">
                    <a:pos x="T6" y="T7"/>
                  </a:cxn>
                  <a:cxn ang="0">
                    <a:pos x="T8" y="T9"/>
                  </a:cxn>
                </a:cxnLst>
                <a:rect l="0" t="0" r="r" b="b"/>
                <a:pathLst>
                  <a:path w="459" h="220">
                    <a:moveTo>
                      <a:pt x="0" y="122"/>
                    </a:moveTo>
                    <a:lnTo>
                      <a:pt x="253" y="0"/>
                    </a:lnTo>
                    <a:lnTo>
                      <a:pt x="458" y="56"/>
                    </a:lnTo>
                    <a:lnTo>
                      <a:pt x="206" y="219"/>
                    </a:lnTo>
                    <a:lnTo>
                      <a:pt x="0" y="122"/>
                    </a:lnTo>
                  </a:path>
                </a:pathLst>
              </a:custGeom>
              <a:solidFill>
                <a:srgbClr val="00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06" name="Freeform 70"/>
              <p:cNvSpPr>
                <a:spLocks/>
              </p:cNvSpPr>
              <p:nvPr/>
            </p:nvSpPr>
            <p:spPr bwMode="auto">
              <a:xfrm>
                <a:off x="3579" y="2673"/>
                <a:ext cx="246" cy="201"/>
              </a:xfrm>
              <a:custGeom>
                <a:avLst/>
                <a:gdLst>
                  <a:gd name="T0" fmla="*/ 3 w 246"/>
                  <a:gd name="T1" fmla="*/ 150 h 201"/>
                  <a:gd name="T2" fmla="*/ 0 w 246"/>
                  <a:gd name="T3" fmla="*/ 200 h 201"/>
                  <a:gd name="T4" fmla="*/ 244 w 246"/>
                  <a:gd name="T5" fmla="*/ 45 h 201"/>
                  <a:gd name="T6" fmla="*/ 245 w 246"/>
                  <a:gd name="T7" fmla="*/ 0 h 201"/>
                  <a:gd name="T8" fmla="*/ 3 w 246"/>
                  <a:gd name="T9" fmla="*/ 150 h 201"/>
                </a:gdLst>
                <a:ahLst/>
                <a:cxnLst>
                  <a:cxn ang="0">
                    <a:pos x="T0" y="T1"/>
                  </a:cxn>
                  <a:cxn ang="0">
                    <a:pos x="T2" y="T3"/>
                  </a:cxn>
                  <a:cxn ang="0">
                    <a:pos x="T4" y="T5"/>
                  </a:cxn>
                  <a:cxn ang="0">
                    <a:pos x="T6" y="T7"/>
                  </a:cxn>
                  <a:cxn ang="0">
                    <a:pos x="T8" y="T9"/>
                  </a:cxn>
                </a:cxnLst>
                <a:rect l="0" t="0" r="r" b="b"/>
                <a:pathLst>
                  <a:path w="246" h="201">
                    <a:moveTo>
                      <a:pt x="3" y="150"/>
                    </a:moveTo>
                    <a:lnTo>
                      <a:pt x="0" y="200"/>
                    </a:lnTo>
                    <a:lnTo>
                      <a:pt x="244" y="45"/>
                    </a:lnTo>
                    <a:lnTo>
                      <a:pt x="245" y="0"/>
                    </a:lnTo>
                    <a:lnTo>
                      <a:pt x="3" y="150"/>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07" name="Freeform 71"/>
              <p:cNvSpPr>
                <a:spLocks/>
              </p:cNvSpPr>
              <p:nvPr/>
            </p:nvSpPr>
            <p:spPr bwMode="auto">
              <a:xfrm>
                <a:off x="3381" y="2724"/>
                <a:ext cx="203" cy="149"/>
              </a:xfrm>
              <a:custGeom>
                <a:avLst/>
                <a:gdLst>
                  <a:gd name="T0" fmla="*/ 2 w 203"/>
                  <a:gd name="T1" fmla="*/ 0 h 149"/>
                  <a:gd name="T2" fmla="*/ 0 w 203"/>
                  <a:gd name="T3" fmla="*/ 53 h 149"/>
                  <a:gd name="T4" fmla="*/ 197 w 203"/>
                  <a:gd name="T5" fmla="*/ 148 h 149"/>
                  <a:gd name="T6" fmla="*/ 202 w 203"/>
                  <a:gd name="T7" fmla="*/ 98 h 149"/>
                  <a:gd name="T8" fmla="*/ 2 w 203"/>
                  <a:gd name="T9" fmla="*/ 0 h 149"/>
                </a:gdLst>
                <a:ahLst/>
                <a:cxnLst>
                  <a:cxn ang="0">
                    <a:pos x="T0" y="T1"/>
                  </a:cxn>
                  <a:cxn ang="0">
                    <a:pos x="T2" y="T3"/>
                  </a:cxn>
                  <a:cxn ang="0">
                    <a:pos x="T4" y="T5"/>
                  </a:cxn>
                  <a:cxn ang="0">
                    <a:pos x="T6" y="T7"/>
                  </a:cxn>
                  <a:cxn ang="0">
                    <a:pos x="T8" y="T9"/>
                  </a:cxn>
                </a:cxnLst>
                <a:rect l="0" t="0" r="r" b="b"/>
                <a:pathLst>
                  <a:path w="203" h="149">
                    <a:moveTo>
                      <a:pt x="2" y="0"/>
                    </a:moveTo>
                    <a:lnTo>
                      <a:pt x="0" y="53"/>
                    </a:lnTo>
                    <a:lnTo>
                      <a:pt x="197" y="148"/>
                    </a:lnTo>
                    <a:lnTo>
                      <a:pt x="202" y="98"/>
                    </a:lnTo>
                    <a:lnTo>
                      <a:pt x="2" y="0"/>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08" name="Freeform 72"/>
              <p:cNvSpPr>
                <a:spLocks/>
              </p:cNvSpPr>
              <p:nvPr/>
            </p:nvSpPr>
            <p:spPr bwMode="auto">
              <a:xfrm>
                <a:off x="3378" y="2719"/>
                <a:ext cx="207" cy="115"/>
              </a:xfrm>
              <a:custGeom>
                <a:avLst/>
                <a:gdLst>
                  <a:gd name="T0" fmla="*/ 2 w 207"/>
                  <a:gd name="T1" fmla="*/ 0 h 115"/>
                  <a:gd name="T2" fmla="*/ 0 w 207"/>
                  <a:gd name="T3" fmla="*/ 7 h 115"/>
                  <a:gd name="T4" fmla="*/ 198 w 207"/>
                  <a:gd name="T5" fmla="*/ 114 h 115"/>
                  <a:gd name="T6" fmla="*/ 206 w 207"/>
                  <a:gd name="T7" fmla="*/ 99 h 115"/>
                  <a:gd name="T8" fmla="*/ 2 w 207"/>
                  <a:gd name="T9" fmla="*/ 0 h 115"/>
                </a:gdLst>
                <a:ahLst/>
                <a:cxnLst>
                  <a:cxn ang="0">
                    <a:pos x="T0" y="T1"/>
                  </a:cxn>
                  <a:cxn ang="0">
                    <a:pos x="T2" y="T3"/>
                  </a:cxn>
                  <a:cxn ang="0">
                    <a:pos x="T4" y="T5"/>
                  </a:cxn>
                  <a:cxn ang="0">
                    <a:pos x="T6" y="T7"/>
                  </a:cxn>
                  <a:cxn ang="0">
                    <a:pos x="T8" y="T9"/>
                  </a:cxn>
                </a:cxnLst>
                <a:rect l="0" t="0" r="r" b="b"/>
                <a:pathLst>
                  <a:path w="207" h="115">
                    <a:moveTo>
                      <a:pt x="2" y="0"/>
                    </a:moveTo>
                    <a:lnTo>
                      <a:pt x="0" y="7"/>
                    </a:lnTo>
                    <a:lnTo>
                      <a:pt x="198" y="114"/>
                    </a:lnTo>
                    <a:lnTo>
                      <a:pt x="206" y="99"/>
                    </a:lnTo>
                    <a:lnTo>
                      <a:pt x="2"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09" name="Freeform 73"/>
              <p:cNvSpPr>
                <a:spLocks/>
              </p:cNvSpPr>
              <p:nvPr/>
            </p:nvSpPr>
            <p:spPr bwMode="auto">
              <a:xfrm>
                <a:off x="3579" y="2716"/>
                <a:ext cx="252" cy="170"/>
              </a:xfrm>
              <a:custGeom>
                <a:avLst/>
                <a:gdLst>
                  <a:gd name="T0" fmla="*/ 0 w 252"/>
                  <a:gd name="T1" fmla="*/ 162 h 170"/>
                  <a:gd name="T2" fmla="*/ 2 w 252"/>
                  <a:gd name="T3" fmla="*/ 169 h 170"/>
                  <a:gd name="T4" fmla="*/ 251 w 252"/>
                  <a:gd name="T5" fmla="*/ 6 h 170"/>
                  <a:gd name="T6" fmla="*/ 251 w 252"/>
                  <a:gd name="T7" fmla="*/ 0 h 170"/>
                  <a:gd name="T8" fmla="*/ 0 w 252"/>
                  <a:gd name="T9" fmla="*/ 162 h 170"/>
                </a:gdLst>
                <a:ahLst/>
                <a:cxnLst>
                  <a:cxn ang="0">
                    <a:pos x="T0" y="T1"/>
                  </a:cxn>
                  <a:cxn ang="0">
                    <a:pos x="T2" y="T3"/>
                  </a:cxn>
                  <a:cxn ang="0">
                    <a:pos x="T4" y="T5"/>
                  </a:cxn>
                  <a:cxn ang="0">
                    <a:pos x="T6" y="T7"/>
                  </a:cxn>
                  <a:cxn ang="0">
                    <a:pos x="T8" y="T9"/>
                  </a:cxn>
                </a:cxnLst>
                <a:rect l="0" t="0" r="r" b="b"/>
                <a:pathLst>
                  <a:path w="252" h="170">
                    <a:moveTo>
                      <a:pt x="0" y="162"/>
                    </a:moveTo>
                    <a:lnTo>
                      <a:pt x="2" y="169"/>
                    </a:lnTo>
                    <a:lnTo>
                      <a:pt x="251" y="6"/>
                    </a:lnTo>
                    <a:lnTo>
                      <a:pt x="251" y="0"/>
                    </a:lnTo>
                    <a:lnTo>
                      <a:pt x="0" y="16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10" name="Freeform 74"/>
              <p:cNvSpPr>
                <a:spLocks/>
              </p:cNvSpPr>
              <p:nvPr/>
            </p:nvSpPr>
            <p:spPr bwMode="auto">
              <a:xfrm>
                <a:off x="3380" y="2608"/>
                <a:ext cx="451" cy="212"/>
              </a:xfrm>
              <a:custGeom>
                <a:avLst/>
                <a:gdLst>
                  <a:gd name="T0" fmla="*/ 0 w 451"/>
                  <a:gd name="T1" fmla="*/ 111 h 212"/>
                  <a:gd name="T2" fmla="*/ 246 w 451"/>
                  <a:gd name="T3" fmla="*/ 0 h 212"/>
                  <a:gd name="T4" fmla="*/ 450 w 451"/>
                  <a:gd name="T5" fmla="*/ 58 h 212"/>
                  <a:gd name="T6" fmla="*/ 202 w 451"/>
                  <a:gd name="T7" fmla="*/ 211 h 212"/>
                  <a:gd name="T8" fmla="*/ 0 w 451"/>
                  <a:gd name="T9" fmla="*/ 111 h 212"/>
                </a:gdLst>
                <a:ahLst/>
                <a:cxnLst>
                  <a:cxn ang="0">
                    <a:pos x="T0" y="T1"/>
                  </a:cxn>
                  <a:cxn ang="0">
                    <a:pos x="T2" y="T3"/>
                  </a:cxn>
                  <a:cxn ang="0">
                    <a:pos x="T4" y="T5"/>
                  </a:cxn>
                  <a:cxn ang="0">
                    <a:pos x="T6" y="T7"/>
                  </a:cxn>
                  <a:cxn ang="0">
                    <a:pos x="T8" y="T9"/>
                  </a:cxn>
                </a:cxnLst>
                <a:rect l="0" t="0" r="r" b="b"/>
                <a:pathLst>
                  <a:path w="451" h="212">
                    <a:moveTo>
                      <a:pt x="0" y="111"/>
                    </a:moveTo>
                    <a:lnTo>
                      <a:pt x="246" y="0"/>
                    </a:lnTo>
                    <a:lnTo>
                      <a:pt x="450" y="58"/>
                    </a:lnTo>
                    <a:lnTo>
                      <a:pt x="202" y="211"/>
                    </a:lnTo>
                    <a:lnTo>
                      <a:pt x="0" y="111"/>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11" name="Group 75"/>
              <p:cNvGrpSpPr>
                <a:grpSpLocks/>
              </p:cNvGrpSpPr>
              <p:nvPr/>
            </p:nvGrpSpPr>
            <p:grpSpPr bwMode="auto">
              <a:xfrm>
                <a:off x="3579" y="2618"/>
                <a:ext cx="231" cy="74"/>
                <a:chOff x="3579" y="2618"/>
                <a:chExt cx="231" cy="74"/>
              </a:xfrm>
            </p:grpSpPr>
            <p:sp>
              <p:nvSpPr>
                <p:cNvPr id="40012" name="Freeform 76"/>
                <p:cNvSpPr>
                  <a:spLocks/>
                </p:cNvSpPr>
                <p:nvPr/>
              </p:nvSpPr>
              <p:spPr bwMode="auto">
                <a:xfrm>
                  <a:off x="3596" y="2618"/>
                  <a:ext cx="214" cy="67"/>
                </a:xfrm>
                <a:custGeom>
                  <a:avLst/>
                  <a:gdLst>
                    <a:gd name="T0" fmla="*/ 5 w 214"/>
                    <a:gd name="T1" fmla="*/ 0 h 67"/>
                    <a:gd name="T2" fmla="*/ 0 w 214"/>
                    <a:gd name="T3" fmla="*/ 4 h 67"/>
                    <a:gd name="T4" fmla="*/ 206 w 214"/>
                    <a:gd name="T5" fmla="*/ 66 h 67"/>
                    <a:gd name="T6" fmla="*/ 213 w 214"/>
                    <a:gd name="T7" fmla="*/ 64 h 67"/>
                    <a:gd name="T8" fmla="*/ 5 w 214"/>
                    <a:gd name="T9" fmla="*/ 0 h 67"/>
                  </a:gdLst>
                  <a:ahLst/>
                  <a:cxnLst>
                    <a:cxn ang="0">
                      <a:pos x="T0" y="T1"/>
                    </a:cxn>
                    <a:cxn ang="0">
                      <a:pos x="T2" y="T3"/>
                    </a:cxn>
                    <a:cxn ang="0">
                      <a:pos x="T4" y="T5"/>
                    </a:cxn>
                    <a:cxn ang="0">
                      <a:pos x="T6" y="T7"/>
                    </a:cxn>
                    <a:cxn ang="0">
                      <a:pos x="T8" y="T9"/>
                    </a:cxn>
                  </a:cxnLst>
                  <a:rect l="0" t="0" r="r" b="b"/>
                  <a:pathLst>
                    <a:path w="214" h="67">
                      <a:moveTo>
                        <a:pt x="5" y="0"/>
                      </a:moveTo>
                      <a:lnTo>
                        <a:pt x="0" y="4"/>
                      </a:lnTo>
                      <a:lnTo>
                        <a:pt x="206" y="66"/>
                      </a:lnTo>
                      <a:lnTo>
                        <a:pt x="213" y="64"/>
                      </a:lnTo>
                      <a:lnTo>
                        <a:pt x="5"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13" name="Freeform 77"/>
                <p:cNvSpPr>
                  <a:spLocks/>
                </p:cNvSpPr>
                <p:nvPr/>
              </p:nvSpPr>
              <p:spPr bwMode="auto">
                <a:xfrm>
                  <a:off x="3579" y="2626"/>
                  <a:ext cx="216" cy="66"/>
                </a:xfrm>
                <a:custGeom>
                  <a:avLst/>
                  <a:gdLst>
                    <a:gd name="T0" fmla="*/ 9 w 216"/>
                    <a:gd name="T1" fmla="*/ 0 h 66"/>
                    <a:gd name="T2" fmla="*/ 0 w 216"/>
                    <a:gd name="T3" fmla="*/ 5 h 66"/>
                    <a:gd name="T4" fmla="*/ 208 w 216"/>
                    <a:gd name="T5" fmla="*/ 65 h 66"/>
                    <a:gd name="T6" fmla="*/ 215 w 216"/>
                    <a:gd name="T7" fmla="*/ 64 h 66"/>
                    <a:gd name="T8" fmla="*/ 9 w 216"/>
                    <a:gd name="T9" fmla="*/ 0 h 66"/>
                  </a:gdLst>
                  <a:ahLst/>
                  <a:cxnLst>
                    <a:cxn ang="0">
                      <a:pos x="T0" y="T1"/>
                    </a:cxn>
                    <a:cxn ang="0">
                      <a:pos x="T2" y="T3"/>
                    </a:cxn>
                    <a:cxn ang="0">
                      <a:pos x="T4" y="T5"/>
                    </a:cxn>
                    <a:cxn ang="0">
                      <a:pos x="T6" y="T7"/>
                    </a:cxn>
                    <a:cxn ang="0">
                      <a:pos x="T8" y="T9"/>
                    </a:cxn>
                  </a:cxnLst>
                  <a:rect l="0" t="0" r="r" b="b"/>
                  <a:pathLst>
                    <a:path w="216" h="66">
                      <a:moveTo>
                        <a:pt x="9" y="0"/>
                      </a:moveTo>
                      <a:lnTo>
                        <a:pt x="0" y="5"/>
                      </a:lnTo>
                      <a:lnTo>
                        <a:pt x="208" y="65"/>
                      </a:lnTo>
                      <a:lnTo>
                        <a:pt x="215" y="64"/>
                      </a:lnTo>
                      <a:lnTo>
                        <a:pt x="9"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014" name="Freeform 78"/>
              <p:cNvSpPr>
                <a:spLocks/>
              </p:cNvSpPr>
              <p:nvPr/>
            </p:nvSpPr>
            <p:spPr bwMode="auto">
              <a:xfrm>
                <a:off x="3584" y="2666"/>
                <a:ext cx="249" cy="157"/>
              </a:xfrm>
              <a:custGeom>
                <a:avLst/>
                <a:gdLst>
                  <a:gd name="T0" fmla="*/ 0 w 249"/>
                  <a:gd name="T1" fmla="*/ 152 h 157"/>
                  <a:gd name="T2" fmla="*/ 1 w 249"/>
                  <a:gd name="T3" fmla="*/ 156 h 157"/>
                  <a:gd name="T4" fmla="*/ 247 w 249"/>
                  <a:gd name="T5" fmla="*/ 3 h 157"/>
                  <a:gd name="T6" fmla="*/ 248 w 249"/>
                  <a:gd name="T7" fmla="*/ 0 h 157"/>
                  <a:gd name="T8" fmla="*/ 0 w 249"/>
                  <a:gd name="T9" fmla="*/ 152 h 157"/>
                </a:gdLst>
                <a:ahLst/>
                <a:cxnLst>
                  <a:cxn ang="0">
                    <a:pos x="T0" y="T1"/>
                  </a:cxn>
                  <a:cxn ang="0">
                    <a:pos x="T2" y="T3"/>
                  </a:cxn>
                  <a:cxn ang="0">
                    <a:pos x="T4" y="T5"/>
                  </a:cxn>
                  <a:cxn ang="0">
                    <a:pos x="T6" y="T7"/>
                  </a:cxn>
                  <a:cxn ang="0">
                    <a:pos x="T8" y="T9"/>
                  </a:cxn>
                </a:cxnLst>
                <a:rect l="0" t="0" r="r" b="b"/>
                <a:pathLst>
                  <a:path w="249" h="157">
                    <a:moveTo>
                      <a:pt x="0" y="152"/>
                    </a:moveTo>
                    <a:lnTo>
                      <a:pt x="1" y="156"/>
                    </a:lnTo>
                    <a:lnTo>
                      <a:pt x="247" y="3"/>
                    </a:lnTo>
                    <a:lnTo>
                      <a:pt x="248" y="0"/>
                    </a:lnTo>
                    <a:lnTo>
                      <a:pt x="0" y="15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15" name="Group 79"/>
              <p:cNvGrpSpPr>
                <a:grpSpLocks/>
              </p:cNvGrpSpPr>
              <p:nvPr/>
            </p:nvGrpSpPr>
            <p:grpSpPr bwMode="auto">
              <a:xfrm>
                <a:off x="3580" y="2680"/>
                <a:ext cx="243" cy="182"/>
                <a:chOff x="3580" y="2680"/>
                <a:chExt cx="243" cy="182"/>
              </a:xfrm>
            </p:grpSpPr>
            <p:sp>
              <p:nvSpPr>
                <p:cNvPr id="40016" name="Line 80"/>
                <p:cNvSpPr>
                  <a:spLocks noChangeShapeType="1"/>
                </p:cNvSpPr>
                <p:nvPr/>
              </p:nvSpPr>
              <p:spPr bwMode="auto">
                <a:xfrm flipH="1">
                  <a:off x="3584" y="2680"/>
                  <a:ext cx="237" cy="14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17" name="Line 81"/>
                <p:cNvSpPr>
                  <a:spLocks noChangeShapeType="1"/>
                </p:cNvSpPr>
                <p:nvPr/>
              </p:nvSpPr>
              <p:spPr bwMode="auto">
                <a:xfrm flipH="1">
                  <a:off x="3583" y="2688"/>
                  <a:ext cx="240" cy="1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18" name="Line 82"/>
                <p:cNvSpPr>
                  <a:spLocks noChangeShapeType="1"/>
                </p:cNvSpPr>
                <p:nvPr/>
              </p:nvSpPr>
              <p:spPr bwMode="auto">
                <a:xfrm flipH="1">
                  <a:off x="3581" y="2696"/>
                  <a:ext cx="238" cy="1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19" name="Line 83"/>
                <p:cNvSpPr>
                  <a:spLocks noChangeShapeType="1"/>
                </p:cNvSpPr>
                <p:nvPr/>
              </p:nvSpPr>
              <p:spPr bwMode="auto">
                <a:xfrm flipH="1">
                  <a:off x="3583" y="2701"/>
                  <a:ext cx="237" cy="1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0" name="Line 84"/>
                <p:cNvSpPr>
                  <a:spLocks noChangeShapeType="1"/>
                </p:cNvSpPr>
                <p:nvPr/>
              </p:nvSpPr>
              <p:spPr bwMode="auto">
                <a:xfrm flipH="1">
                  <a:off x="3580" y="2710"/>
                  <a:ext cx="242" cy="1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021" name="Group 85"/>
              <p:cNvGrpSpPr>
                <a:grpSpLocks/>
              </p:cNvGrpSpPr>
              <p:nvPr/>
            </p:nvGrpSpPr>
            <p:grpSpPr bwMode="auto">
              <a:xfrm>
                <a:off x="3382" y="2730"/>
                <a:ext cx="202" cy="132"/>
                <a:chOff x="3382" y="2730"/>
                <a:chExt cx="202" cy="132"/>
              </a:xfrm>
            </p:grpSpPr>
            <p:sp>
              <p:nvSpPr>
                <p:cNvPr id="40022" name="Line 86"/>
                <p:cNvSpPr>
                  <a:spLocks noChangeShapeType="1"/>
                </p:cNvSpPr>
                <p:nvPr/>
              </p:nvSpPr>
              <p:spPr bwMode="auto">
                <a:xfrm>
                  <a:off x="3386" y="2730"/>
                  <a:ext cx="198" cy="9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3" name="Line 87"/>
                <p:cNvSpPr>
                  <a:spLocks noChangeShapeType="1"/>
                </p:cNvSpPr>
                <p:nvPr/>
              </p:nvSpPr>
              <p:spPr bwMode="auto">
                <a:xfrm>
                  <a:off x="3384" y="2736"/>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4" name="Line 88"/>
                <p:cNvSpPr>
                  <a:spLocks noChangeShapeType="1"/>
                </p:cNvSpPr>
                <p:nvPr/>
              </p:nvSpPr>
              <p:spPr bwMode="auto">
                <a:xfrm>
                  <a:off x="3382" y="2743"/>
                  <a:ext cx="198" cy="10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5" name="Line 89"/>
                <p:cNvSpPr>
                  <a:spLocks noChangeShapeType="1"/>
                </p:cNvSpPr>
                <p:nvPr/>
              </p:nvSpPr>
              <p:spPr bwMode="auto">
                <a:xfrm>
                  <a:off x="3382" y="2753"/>
                  <a:ext cx="201" cy="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6" name="Line 90"/>
                <p:cNvSpPr>
                  <a:spLocks noChangeShapeType="1"/>
                </p:cNvSpPr>
                <p:nvPr/>
              </p:nvSpPr>
              <p:spPr bwMode="auto">
                <a:xfrm>
                  <a:off x="3382" y="2763"/>
                  <a:ext cx="198"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0027" name="Group 91"/>
            <p:cNvGrpSpPr>
              <a:grpSpLocks/>
            </p:cNvGrpSpPr>
            <p:nvPr/>
          </p:nvGrpSpPr>
          <p:grpSpPr bwMode="auto">
            <a:xfrm>
              <a:off x="3385" y="2563"/>
              <a:ext cx="469" cy="281"/>
              <a:chOff x="3385" y="2563"/>
              <a:chExt cx="469" cy="281"/>
            </a:xfrm>
          </p:grpSpPr>
          <p:sp>
            <p:nvSpPr>
              <p:cNvPr id="40028" name="Arc 92"/>
              <p:cNvSpPr>
                <a:spLocks/>
              </p:cNvSpPr>
              <p:nvPr/>
            </p:nvSpPr>
            <p:spPr bwMode="auto">
              <a:xfrm rot="240000">
                <a:off x="3385" y="2674"/>
                <a:ext cx="14" cy="69"/>
              </a:xfrm>
              <a:custGeom>
                <a:avLst/>
                <a:gdLst>
                  <a:gd name="G0" fmla="+- 21600 0 0"/>
                  <a:gd name="G1" fmla="+- 21367 0 0"/>
                  <a:gd name="G2" fmla="+- 21600 0 0"/>
                  <a:gd name="T0" fmla="*/ 18344 w 21600"/>
                  <a:gd name="T1" fmla="*/ 42720 h 42720"/>
                  <a:gd name="T2" fmla="*/ 18435 w 21600"/>
                  <a:gd name="T3" fmla="*/ 0 h 42720"/>
                  <a:gd name="T4" fmla="*/ 21600 w 21600"/>
                  <a:gd name="T5" fmla="*/ 21367 h 42720"/>
                </a:gdLst>
                <a:ahLst/>
                <a:cxnLst>
                  <a:cxn ang="0">
                    <a:pos x="T0" y="T1"/>
                  </a:cxn>
                  <a:cxn ang="0">
                    <a:pos x="T2" y="T3"/>
                  </a:cxn>
                  <a:cxn ang="0">
                    <a:pos x="T4" y="T5"/>
                  </a:cxn>
                </a:cxnLst>
                <a:rect l="0" t="0" r="r" b="b"/>
                <a:pathLst>
                  <a:path w="21600" h="42720" fill="none" extrusionOk="0">
                    <a:moveTo>
                      <a:pt x="18343" y="42720"/>
                    </a:moveTo>
                    <a:cubicBezTo>
                      <a:pt x="7793" y="41111"/>
                      <a:pt x="0" y="32039"/>
                      <a:pt x="0" y="21367"/>
                    </a:cubicBezTo>
                    <a:cubicBezTo>
                      <a:pt x="0" y="10660"/>
                      <a:pt x="7843" y="1568"/>
                      <a:pt x="18435" y="0"/>
                    </a:cubicBezTo>
                  </a:path>
                  <a:path w="21600" h="42720" stroke="0" extrusionOk="0">
                    <a:moveTo>
                      <a:pt x="18343" y="42720"/>
                    </a:moveTo>
                    <a:cubicBezTo>
                      <a:pt x="7793" y="41111"/>
                      <a:pt x="0" y="32039"/>
                      <a:pt x="0" y="21367"/>
                    </a:cubicBezTo>
                    <a:cubicBezTo>
                      <a:pt x="0" y="10660"/>
                      <a:pt x="7843" y="1568"/>
                      <a:pt x="18435" y="0"/>
                    </a:cubicBezTo>
                    <a:lnTo>
                      <a:pt x="21600" y="21367"/>
                    </a:lnTo>
                    <a:close/>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9" name="Freeform 93"/>
              <p:cNvSpPr>
                <a:spLocks/>
              </p:cNvSpPr>
              <p:nvPr/>
            </p:nvSpPr>
            <p:spPr bwMode="auto">
              <a:xfrm>
                <a:off x="3395" y="2563"/>
                <a:ext cx="459" cy="281"/>
              </a:xfrm>
              <a:custGeom>
                <a:avLst/>
                <a:gdLst>
                  <a:gd name="T0" fmla="*/ 0 w 459"/>
                  <a:gd name="T1" fmla="*/ 176 h 281"/>
                  <a:gd name="T2" fmla="*/ 205 w 459"/>
                  <a:gd name="T3" fmla="*/ 280 h 281"/>
                  <a:gd name="T4" fmla="*/ 458 w 459"/>
                  <a:gd name="T5" fmla="*/ 115 h 281"/>
                  <a:gd name="T6" fmla="*/ 457 w 459"/>
                  <a:gd name="T7" fmla="*/ 110 h 281"/>
                  <a:gd name="T8" fmla="*/ 447 w 459"/>
                  <a:gd name="T9" fmla="*/ 107 h 281"/>
                  <a:gd name="T10" fmla="*/ 451 w 459"/>
                  <a:gd name="T11" fmla="*/ 68 h 281"/>
                  <a:gd name="T12" fmla="*/ 458 w 459"/>
                  <a:gd name="T13" fmla="*/ 62 h 281"/>
                  <a:gd name="T14" fmla="*/ 458 w 459"/>
                  <a:gd name="T15" fmla="*/ 58 h 281"/>
                  <a:gd name="T16" fmla="*/ 255 w 459"/>
                  <a:gd name="T17" fmla="*/ 0 h 281"/>
                  <a:gd name="T18" fmla="*/ 6 w 459"/>
                  <a:gd name="T19" fmla="*/ 112 h 281"/>
                  <a:gd name="T20" fmla="*/ 0 w 459"/>
                  <a:gd name="T21" fmla="*/ 176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9" h="281">
                    <a:moveTo>
                      <a:pt x="0" y="176"/>
                    </a:moveTo>
                    <a:lnTo>
                      <a:pt x="205" y="280"/>
                    </a:lnTo>
                    <a:lnTo>
                      <a:pt x="458" y="115"/>
                    </a:lnTo>
                    <a:lnTo>
                      <a:pt x="457" y="110"/>
                    </a:lnTo>
                    <a:lnTo>
                      <a:pt x="447" y="107"/>
                    </a:lnTo>
                    <a:lnTo>
                      <a:pt x="451" y="68"/>
                    </a:lnTo>
                    <a:lnTo>
                      <a:pt x="458" y="62"/>
                    </a:lnTo>
                    <a:lnTo>
                      <a:pt x="458" y="58"/>
                    </a:lnTo>
                    <a:lnTo>
                      <a:pt x="255" y="0"/>
                    </a:lnTo>
                    <a:lnTo>
                      <a:pt x="6" y="112"/>
                    </a:lnTo>
                    <a:lnTo>
                      <a:pt x="0" y="176"/>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0" name="Freeform 94"/>
              <p:cNvSpPr>
                <a:spLocks/>
              </p:cNvSpPr>
              <p:nvPr/>
            </p:nvSpPr>
            <p:spPr bwMode="auto">
              <a:xfrm>
                <a:off x="3395" y="2616"/>
                <a:ext cx="458" cy="220"/>
              </a:xfrm>
              <a:custGeom>
                <a:avLst/>
                <a:gdLst>
                  <a:gd name="T0" fmla="*/ 0 w 458"/>
                  <a:gd name="T1" fmla="*/ 119 h 220"/>
                  <a:gd name="T2" fmla="*/ 253 w 458"/>
                  <a:gd name="T3" fmla="*/ 0 h 220"/>
                  <a:gd name="T4" fmla="*/ 457 w 458"/>
                  <a:gd name="T5" fmla="*/ 56 h 220"/>
                  <a:gd name="T6" fmla="*/ 204 w 458"/>
                  <a:gd name="T7" fmla="*/ 219 h 220"/>
                  <a:gd name="T8" fmla="*/ 0 w 458"/>
                  <a:gd name="T9" fmla="*/ 119 h 220"/>
                </a:gdLst>
                <a:ahLst/>
                <a:cxnLst>
                  <a:cxn ang="0">
                    <a:pos x="T0" y="T1"/>
                  </a:cxn>
                  <a:cxn ang="0">
                    <a:pos x="T2" y="T3"/>
                  </a:cxn>
                  <a:cxn ang="0">
                    <a:pos x="T4" y="T5"/>
                  </a:cxn>
                  <a:cxn ang="0">
                    <a:pos x="T6" y="T7"/>
                  </a:cxn>
                  <a:cxn ang="0">
                    <a:pos x="T8" y="T9"/>
                  </a:cxn>
                </a:cxnLst>
                <a:rect l="0" t="0" r="r" b="b"/>
                <a:pathLst>
                  <a:path w="458" h="220">
                    <a:moveTo>
                      <a:pt x="0" y="119"/>
                    </a:moveTo>
                    <a:lnTo>
                      <a:pt x="253" y="0"/>
                    </a:lnTo>
                    <a:lnTo>
                      <a:pt x="457" y="56"/>
                    </a:lnTo>
                    <a:lnTo>
                      <a:pt x="204" y="219"/>
                    </a:lnTo>
                    <a:lnTo>
                      <a:pt x="0" y="119"/>
                    </a:lnTo>
                  </a:path>
                </a:pathLst>
              </a:custGeom>
              <a:solidFill>
                <a:srgbClr val="00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1" name="Freeform 95"/>
              <p:cNvSpPr>
                <a:spLocks/>
              </p:cNvSpPr>
              <p:nvPr/>
            </p:nvSpPr>
            <p:spPr bwMode="auto">
              <a:xfrm>
                <a:off x="3600" y="2631"/>
                <a:ext cx="247" cy="201"/>
              </a:xfrm>
              <a:custGeom>
                <a:avLst/>
                <a:gdLst>
                  <a:gd name="T0" fmla="*/ 3 w 247"/>
                  <a:gd name="T1" fmla="*/ 148 h 201"/>
                  <a:gd name="T2" fmla="*/ 0 w 247"/>
                  <a:gd name="T3" fmla="*/ 200 h 201"/>
                  <a:gd name="T4" fmla="*/ 243 w 247"/>
                  <a:gd name="T5" fmla="*/ 44 h 201"/>
                  <a:gd name="T6" fmla="*/ 246 w 247"/>
                  <a:gd name="T7" fmla="*/ 0 h 201"/>
                  <a:gd name="T8" fmla="*/ 3 w 247"/>
                  <a:gd name="T9" fmla="*/ 148 h 201"/>
                </a:gdLst>
                <a:ahLst/>
                <a:cxnLst>
                  <a:cxn ang="0">
                    <a:pos x="T0" y="T1"/>
                  </a:cxn>
                  <a:cxn ang="0">
                    <a:pos x="T2" y="T3"/>
                  </a:cxn>
                  <a:cxn ang="0">
                    <a:pos x="T4" y="T5"/>
                  </a:cxn>
                  <a:cxn ang="0">
                    <a:pos x="T6" y="T7"/>
                  </a:cxn>
                  <a:cxn ang="0">
                    <a:pos x="T8" y="T9"/>
                  </a:cxn>
                </a:cxnLst>
                <a:rect l="0" t="0" r="r" b="b"/>
                <a:pathLst>
                  <a:path w="247" h="201">
                    <a:moveTo>
                      <a:pt x="3" y="148"/>
                    </a:moveTo>
                    <a:lnTo>
                      <a:pt x="0" y="200"/>
                    </a:lnTo>
                    <a:lnTo>
                      <a:pt x="243" y="44"/>
                    </a:lnTo>
                    <a:lnTo>
                      <a:pt x="246" y="0"/>
                    </a:lnTo>
                    <a:lnTo>
                      <a:pt x="3" y="148"/>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2" name="Freeform 96"/>
              <p:cNvSpPr>
                <a:spLocks/>
              </p:cNvSpPr>
              <p:nvPr/>
            </p:nvSpPr>
            <p:spPr bwMode="auto">
              <a:xfrm>
                <a:off x="3400" y="2682"/>
                <a:ext cx="205" cy="147"/>
              </a:xfrm>
              <a:custGeom>
                <a:avLst/>
                <a:gdLst>
                  <a:gd name="T0" fmla="*/ 5 w 205"/>
                  <a:gd name="T1" fmla="*/ 0 h 147"/>
                  <a:gd name="T2" fmla="*/ 0 w 205"/>
                  <a:gd name="T3" fmla="*/ 52 h 147"/>
                  <a:gd name="T4" fmla="*/ 199 w 205"/>
                  <a:gd name="T5" fmla="*/ 146 h 147"/>
                  <a:gd name="T6" fmla="*/ 204 w 205"/>
                  <a:gd name="T7" fmla="*/ 97 h 147"/>
                  <a:gd name="T8" fmla="*/ 5 w 205"/>
                  <a:gd name="T9" fmla="*/ 0 h 147"/>
                </a:gdLst>
                <a:ahLst/>
                <a:cxnLst>
                  <a:cxn ang="0">
                    <a:pos x="T0" y="T1"/>
                  </a:cxn>
                  <a:cxn ang="0">
                    <a:pos x="T2" y="T3"/>
                  </a:cxn>
                  <a:cxn ang="0">
                    <a:pos x="T4" y="T5"/>
                  </a:cxn>
                  <a:cxn ang="0">
                    <a:pos x="T6" y="T7"/>
                  </a:cxn>
                  <a:cxn ang="0">
                    <a:pos x="T8" y="T9"/>
                  </a:cxn>
                </a:cxnLst>
                <a:rect l="0" t="0" r="r" b="b"/>
                <a:pathLst>
                  <a:path w="205" h="147">
                    <a:moveTo>
                      <a:pt x="5" y="0"/>
                    </a:moveTo>
                    <a:lnTo>
                      <a:pt x="0" y="52"/>
                    </a:lnTo>
                    <a:lnTo>
                      <a:pt x="199" y="146"/>
                    </a:lnTo>
                    <a:lnTo>
                      <a:pt x="204" y="97"/>
                    </a:lnTo>
                    <a:lnTo>
                      <a:pt x="5" y="0"/>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3" name="Freeform 97"/>
              <p:cNvSpPr>
                <a:spLocks/>
              </p:cNvSpPr>
              <p:nvPr/>
            </p:nvSpPr>
            <p:spPr bwMode="auto">
              <a:xfrm>
                <a:off x="3398" y="2676"/>
                <a:ext cx="207" cy="114"/>
              </a:xfrm>
              <a:custGeom>
                <a:avLst/>
                <a:gdLst>
                  <a:gd name="T0" fmla="*/ 4 w 207"/>
                  <a:gd name="T1" fmla="*/ 0 h 114"/>
                  <a:gd name="T2" fmla="*/ 0 w 207"/>
                  <a:gd name="T3" fmla="*/ 8 h 114"/>
                  <a:gd name="T4" fmla="*/ 200 w 207"/>
                  <a:gd name="T5" fmla="*/ 113 h 114"/>
                  <a:gd name="T6" fmla="*/ 206 w 207"/>
                  <a:gd name="T7" fmla="*/ 99 h 114"/>
                  <a:gd name="T8" fmla="*/ 4 w 207"/>
                  <a:gd name="T9" fmla="*/ 0 h 114"/>
                </a:gdLst>
                <a:ahLst/>
                <a:cxnLst>
                  <a:cxn ang="0">
                    <a:pos x="T0" y="T1"/>
                  </a:cxn>
                  <a:cxn ang="0">
                    <a:pos x="T2" y="T3"/>
                  </a:cxn>
                  <a:cxn ang="0">
                    <a:pos x="T4" y="T5"/>
                  </a:cxn>
                  <a:cxn ang="0">
                    <a:pos x="T6" y="T7"/>
                  </a:cxn>
                  <a:cxn ang="0">
                    <a:pos x="T8" y="T9"/>
                  </a:cxn>
                </a:cxnLst>
                <a:rect l="0" t="0" r="r" b="b"/>
                <a:pathLst>
                  <a:path w="207" h="114">
                    <a:moveTo>
                      <a:pt x="4" y="0"/>
                    </a:moveTo>
                    <a:lnTo>
                      <a:pt x="0" y="8"/>
                    </a:lnTo>
                    <a:lnTo>
                      <a:pt x="200" y="113"/>
                    </a:lnTo>
                    <a:lnTo>
                      <a:pt x="206" y="99"/>
                    </a:lnTo>
                    <a:lnTo>
                      <a:pt x="4"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4" name="Freeform 98"/>
              <p:cNvSpPr>
                <a:spLocks/>
              </p:cNvSpPr>
              <p:nvPr/>
            </p:nvSpPr>
            <p:spPr bwMode="auto">
              <a:xfrm>
                <a:off x="3600" y="2673"/>
                <a:ext cx="254" cy="171"/>
              </a:xfrm>
              <a:custGeom>
                <a:avLst/>
                <a:gdLst>
                  <a:gd name="T0" fmla="*/ 0 w 254"/>
                  <a:gd name="T1" fmla="*/ 163 h 171"/>
                  <a:gd name="T2" fmla="*/ 0 w 254"/>
                  <a:gd name="T3" fmla="*/ 170 h 171"/>
                  <a:gd name="T4" fmla="*/ 252 w 254"/>
                  <a:gd name="T5" fmla="*/ 6 h 171"/>
                  <a:gd name="T6" fmla="*/ 253 w 254"/>
                  <a:gd name="T7" fmla="*/ 0 h 171"/>
                  <a:gd name="T8" fmla="*/ 0 w 254"/>
                  <a:gd name="T9" fmla="*/ 163 h 171"/>
                </a:gdLst>
                <a:ahLst/>
                <a:cxnLst>
                  <a:cxn ang="0">
                    <a:pos x="T0" y="T1"/>
                  </a:cxn>
                  <a:cxn ang="0">
                    <a:pos x="T2" y="T3"/>
                  </a:cxn>
                  <a:cxn ang="0">
                    <a:pos x="T4" y="T5"/>
                  </a:cxn>
                  <a:cxn ang="0">
                    <a:pos x="T6" y="T7"/>
                  </a:cxn>
                  <a:cxn ang="0">
                    <a:pos x="T8" y="T9"/>
                  </a:cxn>
                </a:cxnLst>
                <a:rect l="0" t="0" r="r" b="b"/>
                <a:pathLst>
                  <a:path w="254" h="171">
                    <a:moveTo>
                      <a:pt x="0" y="163"/>
                    </a:moveTo>
                    <a:lnTo>
                      <a:pt x="0" y="170"/>
                    </a:lnTo>
                    <a:lnTo>
                      <a:pt x="252" y="6"/>
                    </a:lnTo>
                    <a:lnTo>
                      <a:pt x="253" y="0"/>
                    </a:lnTo>
                    <a:lnTo>
                      <a:pt x="0" y="163"/>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5" name="Freeform 99"/>
              <p:cNvSpPr>
                <a:spLocks/>
              </p:cNvSpPr>
              <p:nvPr/>
            </p:nvSpPr>
            <p:spPr bwMode="auto">
              <a:xfrm>
                <a:off x="3399" y="2565"/>
                <a:ext cx="454" cy="213"/>
              </a:xfrm>
              <a:custGeom>
                <a:avLst/>
                <a:gdLst>
                  <a:gd name="T0" fmla="*/ 0 w 454"/>
                  <a:gd name="T1" fmla="*/ 111 h 213"/>
                  <a:gd name="T2" fmla="*/ 248 w 454"/>
                  <a:gd name="T3" fmla="*/ 0 h 213"/>
                  <a:gd name="T4" fmla="*/ 453 w 454"/>
                  <a:gd name="T5" fmla="*/ 58 h 213"/>
                  <a:gd name="T6" fmla="*/ 206 w 454"/>
                  <a:gd name="T7" fmla="*/ 212 h 213"/>
                  <a:gd name="T8" fmla="*/ 0 w 454"/>
                  <a:gd name="T9" fmla="*/ 111 h 213"/>
                </a:gdLst>
                <a:ahLst/>
                <a:cxnLst>
                  <a:cxn ang="0">
                    <a:pos x="T0" y="T1"/>
                  </a:cxn>
                  <a:cxn ang="0">
                    <a:pos x="T2" y="T3"/>
                  </a:cxn>
                  <a:cxn ang="0">
                    <a:pos x="T4" y="T5"/>
                  </a:cxn>
                  <a:cxn ang="0">
                    <a:pos x="T6" y="T7"/>
                  </a:cxn>
                  <a:cxn ang="0">
                    <a:pos x="T8" y="T9"/>
                  </a:cxn>
                </a:cxnLst>
                <a:rect l="0" t="0" r="r" b="b"/>
                <a:pathLst>
                  <a:path w="454" h="213">
                    <a:moveTo>
                      <a:pt x="0" y="111"/>
                    </a:moveTo>
                    <a:lnTo>
                      <a:pt x="248" y="0"/>
                    </a:lnTo>
                    <a:lnTo>
                      <a:pt x="453" y="58"/>
                    </a:lnTo>
                    <a:lnTo>
                      <a:pt x="206" y="212"/>
                    </a:lnTo>
                    <a:lnTo>
                      <a:pt x="0" y="111"/>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36" name="Group 100"/>
              <p:cNvGrpSpPr>
                <a:grpSpLocks/>
              </p:cNvGrpSpPr>
              <p:nvPr/>
            </p:nvGrpSpPr>
            <p:grpSpPr bwMode="auto">
              <a:xfrm>
                <a:off x="3600" y="2575"/>
                <a:ext cx="230" cy="75"/>
                <a:chOff x="3600" y="2575"/>
                <a:chExt cx="230" cy="75"/>
              </a:xfrm>
            </p:grpSpPr>
            <p:sp>
              <p:nvSpPr>
                <p:cNvPr id="40037" name="Freeform 101"/>
                <p:cNvSpPr>
                  <a:spLocks/>
                </p:cNvSpPr>
                <p:nvPr/>
              </p:nvSpPr>
              <p:spPr bwMode="auto">
                <a:xfrm>
                  <a:off x="3617" y="2575"/>
                  <a:ext cx="213" cy="65"/>
                </a:xfrm>
                <a:custGeom>
                  <a:avLst/>
                  <a:gdLst>
                    <a:gd name="T0" fmla="*/ 6 w 213"/>
                    <a:gd name="T1" fmla="*/ 0 h 65"/>
                    <a:gd name="T2" fmla="*/ 0 w 213"/>
                    <a:gd name="T3" fmla="*/ 3 h 65"/>
                    <a:gd name="T4" fmla="*/ 208 w 213"/>
                    <a:gd name="T5" fmla="*/ 64 h 65"/>
                    <a:gd name="T6" fmla="*/ 212 w 213"/>
                    <a:gd name="T7" fmla="*/ 62 h 65"/>
                    <a:gd name="T8" fmla="*/ 6 w 213"/>
                    <a:gd name="T9" fmla="*/ 0 h 65"/>
                  </a:gdLst>
                  <a:ahLst/>
                  <a:cxnLst>
                    <a:cxn ang="0">
                      <a:pos x="T0" y="T1"/>
                    </a:cxn>
                    <a:cxn ang="0">
                      <a:pos x="T2" y="T3"/>
                    </a:cxn>
                    <a:cxn ang="0">
                      <a:pos x="T4" y="T5"/>
                    </a:cxn>
                    <a:cxn ang="0">
                      <a:pos x="T6" y="T7"/>
                    </a:cxn>
                    <a:cxn ang="0">
                      <a:pos x="T8" y="T9"/>
                    </a:cxn>
                  </a:cxnLst>
                  <a:rect l="0" t="0" r="r" b="b"/>
                  <a:pathLst>
                    <a:path w="213" h="65">
                      <a:moveTo>
                        <a:pt x="6" y="0"/>
                      </a:moveTo>
                      <a:lnTo>
                        <a:pt x="0" y="3"/>
                      </a:lnTo>
                      <a:lnTo>
                        <a:pt x="208" y="64"/>
                      </a:lnTo>
                      <a:lnTo>
                        <a:pt x="212" y="62"/>
                      </a:lnTo>
                      <a:lnTo>
                        <a:pt x="6"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8" name="Freeform 102"/>
                <p:cNvSpPr>
                  <a:spLocks/>
                </p:cNvSpPr>
                <p:nvPr/>
              </p:nvSpPr>
              <p:spPr bwMode="auto">
                <a:xfrm>
                  <a:off x="3600" y="2584"/>
                  <a:ext cx="216" cy="66"/>
                </a:xfrm>
                <a:custGeom>
                  <a:avLst/>
                  <a:gdLst>
                    <a:gd name="T0" fmla="*/ 8 w 216"/>
                    <a:gd name="T1" fmla="*/ 0 h 66"/>
                    <a:gd name="T2" fmla="*/ 0 w 216"/>
                    <a:gd name="T3" fmla="*/ 3 h 66"/>
                    <a:gd name="T4" fmla="*/ 209 w 216"/>
                    <a:gd name="T5" fmla="*/ 65 h 66"/>
                    <a:gd name="T6" fmla="*/ 215 w 216"/>
                    <a:gd name="T7" fmla="*/ 62 h 66"/>
                    <a:gd name="T8" fmla="*/ 8 w 216"/>
                    <a:gd name="T9" fmla="*/ 0 h 66"/>
                  </a:gdLst>
                  <a:ahLst/>
                  <a:cxnLst>
                    <a:cxn ang="0">
                      <a:pos x="T0" y="T1"/>
                    </a:cxn>
                    <a:cxn ang="0">
                      <a:pos x="T2" y="T3"/>
                    </a:cxn>
                    <a:cxn ang="0">
                      <a:pos x="T4" y="T5"/>
                    </a:cxn>
                    <a:cxn ang="0">
                      <a:pos x="T6" y="T7"/>
                    </a:cxn>
                    <a:cxn ang="0">
                      <a:pos x="T8" y="T9"/>
                    </a:cxn>
                  </a:cxnLst>
                  <a:rect l="0" t="0" r="r" b="b"/>
                  <a:pathLst>
                    <a:path w="216" h="66">
                      <a:moveTo>
                        <a:pt x="8" y="0"/>
                      </a:moveTo>
                      <a:lnTo>
                        <a:pt x="0" y="3"/>
                      </a:lnTo>
                      <a:lnTo>
                        <a:pt x="209" y="65"/>
                      </a:lnTo>
                      <a:lnTo>
                        <a:pt x="215" y="62"/>
                      </a:lnTo>
                      <a:lnTo>
                        <a:pt x="8"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039" name="Freeform 103"/>
              <p:cNvSpPr>
                <a:spLocks/>
              </p:cNvSpPr>
              <p:nvPr/>
            </p:nvSpPr>
            <p:spPr bwMode="auto">
              <a:xfrm>
                <a:off x="3604" y="2623"/>
                <a:ext cx="250" cy="157"/>
              </a:xfrm>
              <a:custGeom>
                <a:avLst/>
                <a:gdLst>
                  <a:gd name="T0" fmla="*/ 0 w 250"/>
                  <a:gd name="T1" fmla="*/ 152 h 157"/>
                  <a:gd name="T2" fmla="*/ 2 w 250"/>
                  <a:gd name="T3" fmla="*/ 156 h 157"/>
                  <a:gd name="T4" fmla="*/ 249 w 250"/>
                  <a:gd name="T5" fmla="*/ 4 h 157"/>
                  <a:gd name="T6" fmla="*/ 249 w 250"/>
                  <a:gd name="T7" fmla="*/ 0 h 157"/>
                  <a:gd name="T8" fmla="*/ 0 w 250"/>
                  <a:gd name="T9" fmla="*/ 152 h 157"/>
                </a:gdLst>
                <a:ahLst/>
                <a:cxnLst>
                  <a:cxn ang="0">
                    <a:pos x="T0" y="T1"/>
                  </a:cxn>
                  <a:cxn ang="0">
                    <a:pos x="T2" y="T3"/>
                  </a:cxn>
                  <a:cxn ang="0">
                    <a:pos x="T4" y="T5"/>
                  </a:cxn>
                  <a:cxn ang="0">
                    <a:pos x="T6" y="T7"/>
                  </a:cxn>
                  <a:cxn ang="0">
                    <a:pos x="T8" y="T9"/>
                  </a:cxn>
                </a:cxnLst>
                <a:rect l="0" t="0" r="r" b="b"/>
                <a:pathLst>
                  <a:path w="250" h="157">
                    <a:moveTo>
                      <a:pt x="0" y="152"/>
                    </a:moveTo>
                    <a:lnTo>
                      <a:pt x="2" y="156"/>
                    </a:lnTo>
                    <a:lnTo>
                      <a:pt x="249" y="4"/>
                    </a:lnTo>
                    <a:lnTo>
                      <a:pt x="249" y="0"/>
                    </a:lnTo>
                    <a:lnTo>
                      <a:pt x="0" y="15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40" name="Group 104"/>
              <p:cNvGrpSpPr>
                <a:grpSpLocks/>
              </p:cNvGrpSpPr>
              <p:nvPr/>
            </p:nvGrpSpPr>
            <p:grpSpPr bwMode="auto">
              <a:xfrm>
                <a:off x="3601" y="2638"/>
                <a:ext cx="243" cy="181"/>
                <a:chOff x="3601" y="2638"/>
                <a:chExt cx="243" cy="181"/>
              </a:xfrm>
            </p:grpSpPr>
            <p:sp>
              <p:nvSpPr>
                <p:cNvPr id="40041" name="Line 105"/>
                <p:cNvSpPr>
                  <a:spLocks noChangeShapeType="1"/>
                </p:cNvSpPr>
                <p:nvPr/>
              </p:nvSpPr>
              <p:spPr bwMode="auto">
                <a:xfrm flipH="1">
                  <a:off x="3605" y="2638"/>
                  <a:ext cx="238" cy="1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2" name="Line 106"/>
                <p:cNvSpPr>
                  <a:spLocks noChangeShapeType="1"/>
                </p:cNvSpPr>
                <p:nvPr/>
              </p:nvSpPr>
              <p:spPr bwMode="auto">
                <a:xfrm flipH="1">
                  <a:off x="3603" y="2645"/>
                  <a:ext cx="241" cy="14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3" name="Line 107"/>
                <p:cNvSpPr>
                  <a:spLocks noChangeShapeType="1"/>
                </p:cNvSpPr>
                <p:nvPr/>
              </p:nvSpPr>
              <p:spPr bwMode="auto">
                <a:xfrm flipH="1">
                  <a:off x="3602" y="2654"/>
                  <a:ext cx="238"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4" name="Line 108"/>
                <p:cNvSpPr>
                  <a:spLocks noChangeShapeType="1"/>
                </p:cNvSpPr>
                <p:nvPr/>
              </p:nvSpPr>
              <p:spPr bwMode="auto">
                <a:xfrm flipH="1">
                  <a:off x="3604" y="2657"/>
                  <a:ext cx="239" cy="1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5" name="Line 109"/>
                <p:cNvSpPr>
                  <a:spLocks noChangeShapeType="1"/>
                </p:cNvSpPr>
                <p:nvPr/>
              </p:nvSpPr>
              <p:spPr bwMode="auto">
                <a:xfrm flipH="1">
                  <a:off x="3601" y="2666"/>
                  <a:ext cx="241" cy="15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046" name="Group 110"/>
              <p:cNvGrpSpPr>
                <a:grpSpLocks/>
              </p:cNvGrpSpPr>
              <p:nvPr/>
            </p:nvGrpSpPr>
            <p:grpSpPr bwMode="auto">
              <a:xfrm>
                <a:off x="3403" y="2685"/>
                <a:ext cx="203" cy="132"/>
                <a:chOff x="3403" y="2685"/>
                <a:chExt cx="203" cy="132"/>
              </a:xfrm>
            </p:grpSpPr>
            <p:sp>
              <p:nvSpPr>
                <p:cNvPr id="40047" name="Line 111"/>
                <p:cNvSpPr>
                  <a:spLocks noChangeShapeType="1"/>
                </p:cNvSpPr>
                <p:nvPr/>
              </p:nvSpPr>
              <p:spPr bwMode="auto">
                <a:xfrm>
                  <a:off x="3406" y="2685"/>
                  <a:ext cx="200"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8" name="Line 112"/>
                <p:cNvSpPr>
                  <a:spLocks noChangeShapeType="1"/>
                </p:cNvSpPr>
                <p:nvPr/>
              </p:nvSpPr>
              <p:spPr bwMode="auto">
                <a:xfrm>
                  <a:off x="3406" y="2693"/>
                  <a:ext cx="197"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9" name="Line 113"/>
                <p:cNvSpPr>
                  <a:spLocks noChangeShapeType="1"/>
                </p:cNvSpPr>
                <p:nvPr/>
              </p:nvSpPr>
              <p:spPr bwMode="auto">
                <a:xfrm>
                  <a:off x="3403" y="2701"/>
                  <a:ext cx="200" cy="10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50" name="Line 114"/>
                <p:cNvSpPr>
                  <a:spLocks noChangeShapeType="1"/>
                </p:cNvSpPr>
                <p:nvPr/>
              </p:nvSpPr>
              <p:spPr bwMode="auto">
                <a:xfrm>
                  <a:off x="3404" y="2711"/>
                  <a:ext cx="200"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51" name="Line 115"/>
                <p:cNvSpPr>
                  <a:spLocks noChangeShapeType="1"/>
                </p:cNvSpPr>
                <p:nvPr/>
              </p:nvSpPr>
              <p:spPr bwMode="auto">
                <a:xfrm>
                  <a:off x="3403" y="2720"/>
                  <a:ext cx="198"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0052" name="Group 116"/>
            <p:cNvGrpSpPr>
              <a:grpSpLocks/>
            </p:cNvGrpSpPr>
            <p:nvPr/>
          </p:nvGrpSpPr>
          <p:grpSpPr bwMode="auto">
            <a:xfrm>
              <a:off x="3411" y="2505"/>
              <a:ext cx="472" cy="280"/>
              <a:chOff x="3411" y="2505"/>
              <a:chExt cx="472" cy="280"/>
            </a:xfrm>
          </p:grpSpPr>
          <p:sp>
            <p:nvSpPr>
              <p:cNvPr id="40053" name="Arc 117"/>
              <p:cNvSpPr>
                <a:spLocks/>
              </p:cNvSpPr>
              <p:nvPr/>
            </p:nvSpPr>
            <p:spPr bwMode="auto">
              <a:xfrm rot="240000">
                <a:off x="3411" y="2618"/>
                <a:ext cx="14" cy="67"/>
              </a:xfrm>
              <a:custGeom>
                <a:avLst/>
                <a:gdLst>
                  <a:gd name="G0" fmla="+- 21600 0 0"/>
                  <a:gd name="G1" fmla="+- 21383 0 0"/>
                  <a:gd name="G2" fmla="+- 21600 0 0"/>
                  <a:gd name="T0" fmla="*/ 18455 w 21600"/>
                  <a:gd name="T1" fmla="*/ 42753 h 42753"/>
                  <a:gd name="T2" fmla="*/ 18545 w 21600"/>
                  <a:gd name="T3" fmla="*/ 0 h 42753"/>
                  <a:gd name="T4" fmla="*/ 21600 w 21600"/>
                  <a:gd name="T5" fmla="*/ 21383 h 42753"/>
                </a:gdLst>
                <a:ahLst/>
                <a:cxnLst>
                  <a:cxn ang="0">
                    <a:pos x="T0" y="T1"/>
                  </a:cxn>
                  <a:cxn ang="0">
                    <a:pos x="T2" y="T3"/>
                  </a:cxn>
                  <a:cxn ang="0">
                    <a:pos x="T4" y="T5"/>
                  </a:cxn>
                </a:cxnLst>
                <a:rect l="0" t="0" r="r" b="b"/>
                <a:pathLst>
                  <a:path w="21600" h="42753" fill="none" extrusionOk="0">
                    <a:moveTo>
                      <a:pt x="18455" y="42752"/>
                    </a:moveTo>
                    <a:cubicBezTo>
                      <a:pt x="7854" y="41192"/>
                      <a:pt x="0" y="32097"/>
                      <a:pt x="0" y="21383"/>
                    </a:cubicBezTo>
                    <a:cubicBezTo>
                      <a:pt x="0" y="10633"/>
                      <a:pt x="7903" y="1520"/>
                      <a:pt x="18545" y="0"/>
                    </a:cubicBezTo>
                  </a:path>
                  <a:path w="21600" h="42753" stroke="0" extrusionOk="0">
                    <a:moveTo>
                      <a:pt x="18455" y="42752"/>
                    </a:moveTo>
                    <a:cubicBezTo>
                      <a:pt x="7854" y="41192"/>
                      <a:pt x="0" y="32097"/>
                      <a:pt x="0" y="21383"/>
                    </a:cubicBezTo>
                    <a:cubicBezTo>
                      <a:pt x="0" y="10633"/>
                      <a:pt x="7903" y="1520"/>
                      <a:pt x="18545" y="0"/>
                    </a:cubicBezTo>
                    <a:lnTo>
                      <a:pt x="21600" y="21383"/>
                    </a:lnTo>
                    <a:close/>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54" name="Freeform 118"/>
              <p:cNvSpPr>
                <a:spLocks/>
              </p:cNvSpPr>
              <p:nvPr/>
            </p:nvSpPr>
            <p:spPr bwMode="auto">
              <a:xfrm>
                <a:off x="3424" y="2505"/>
                <a:ext cx="458" cy="279"/>
              </a:xfrm>
              <a:custGeom>
                <a:avLst/>
                <a:gdLst>
                  <a:gd name="T0" fmla="*/ 0 w 458"/>
                  <a:gd name="T1" fmla="*/ 176 h 279"/>
                  <a:gd name="T2" fmla="*/ 205 w 458"/>
                  <a:gd name="T3" fmla="*/ 278 h 279"/>
                  <a:gd name="T4" fmla="*/ 456 w 458"/>
                  <a:gd name="T5" fmla="*/ 117 h 279"/>
                  <a:gd name="T6" fmla="*/ 456 w 458"/>
                  <a:gd name="T7" fmla="*/ 110 h 279"/>
                  <a:gd name="T8" fmla="*/ 446 w 458"/>
                  <a:gd name="T9" fmla="*/ 107 h 279"/>
                  <a:gd name="T10" fmla="*/ 448 w 458"/>
                  <a:gd name="T11" fmla="*/ 68 h 279"/>
                  <a:gd name="T12" fmla="*/ 457 w 458"/>
                  <a:gd name="T13" fmla="*/ 62 h 279"/>
                  <a:gd name="T14" fmla="*/ 455 w 458"/>
                  <a:gd name="T15" fmla="*/ 59 h 279"/>
                  <a:gd name="T16" fmla="*/ 254 w 458"/>
                  <a:gd name="T17" fmla="*/ 0 h 279"/>
                  <a:gd name="T18" fmla="*/ 3 w 458"/>
                  <a:gd name="T19" fmla="*/ 114 h 279"/>
                  <a:gd name="T20" fmla="*/ 0 w 458"/>
                  <a:gd name="T21" fmla="*/ 176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8" h="279">
                    <a:moveTo>
                      <a:pt x="0" y="176"/>
                    </a:moveTo>
                    <a:lnTo>
                      <a:pt x="205" y="278"/>
                    </a:lnTo>
                    <a:lnTo>
                      <a:pt x="456" y="117"/>
                    </a:lnTo>
                    <a:lnTo>
                      <a:pt x="456" y="110"/>
                    </a:lnTo>
                    <a:lnTo>
                      <a:pt x="446" y="107"/>
                    </a:lnTo>
                    <a:lnTo>
                      <a:pt x="448" y="68"/>
                    </a:lnTo>
                    <a:lnTo>
                      <a:pt x="457" y="62"/>
                    </a:lnTo>
                    <a:lnTo>
                      <a:pt x="455" y="59"/>
                    </a:lnTo>
                    <a:lnTo>
                      <a:pt x="254" y="0"/>
                    </a:lnTo>
                    <a:lnTo>
                      <a:pt x="3" y="114"/>
                    </a:lnTo>
                    <a:lnTo>
                      <a:pt x="0" y="176"/>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55" name="Freeform 119"/>
              <p:cNvSpPr>
                <a:spLocks/>
              </p:cNvSpPr>
              <p:nvPr/>
            </p:nvSpPr>
            <p:spPr bwMode="auto">
              <a:xfrm>
                <a:off x="3424" y="2556"/>
                <a:ext cx="459" cy="221"/>
              </a:xfrm>
              <a:custGeom>
                <a:avLst/>
                <a:gdLst>
                  <a:gd name="T0" fmla="*/ 0 w 459"/>
                  <a:gd name="T1" fmla="*/ 124 h 221"/>
                  <a:gd name="T2" fmla="*/ 253 w 459"/>
                  <a:gd name="T3" fmla="*/ 0 h 221"/>
                  <a:gd name="T4" fmla="*/ 458 w 459"/>
                  <a:gd name="T5" fmla="*/ 57 h 221"/>
                  <a:gd name="T6" fmla="*/ 204 w 459"/>
                  <a:gd name="T7" fmla="*/ 220 h 221"/>
                  <a:gd name="T8" fmla="*/ 0 w 459"/>
                  <a:gd name="T9" fmla="*/ 124 h 221"/>
                </a:gdLst>
                <a:ahLst/>
                <a:cxnLst>
                  <a:cxn ang="0">
                    <a:pos x="T0" y="T1"/>
                  </a:cxn>
                  <a:cxn ang="0">
                    <a:pos x="T2" y="T3"/>
                  </a:cxn>
                  <a:cxn ang="0">
                    <a:pos x="T4" y="T5"/>
                  </a:cxn>
                  <a:cxn ang="0">
                    <a:pos x="T6" y="T7"/>
                  </a:cxn>
                  <a:cxn ang="0">
                    <a:pos x="T8" y="T9"/>
                  </a:cxn>
                </a:cxnLst>
                <a:rect l="0" t="0" r="r" b="b"/>
                <a:pathLst>
                  <a:path w="459" h="221">
                    <a:moveTo>
                      <a:pt x="0" y="124"/>
                    </a:moveTo>
                    <a:lnTo>
                      <a:pt x="253" y="0"/>
                    </a:lnTo>
                    <a:lnTo>
                      <a:pt x="458" y="57"/>
                    </a:lnTo>
                    <a:lnTo>
                      <a:pt x="204" y="220"/>
                    </a:lnTo>
                    <a:lnTo>
                      <a:pt x="0" y="124"/>
                    </a:lnTo>
                  </a:path>
                </a:pathLst>
              </a:custGeom>
              <a:solidFill>
                <a:srgbClr val="00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56" name="Freeform 120"/>
              <p:cNvSpPr>
                <a:spLocks/>
              </p:cNvSpPr>
              <p:nvPr/>
            </p:nvSpPr>
            <p:spPr bwMode="auto">
              <a:xfrm>
                <a:off x="3626" y="2574"/>
                <a:ext cx="249" cy="200"/>
              </a:xfrm>
              <a:custGeom>
                <a:avLst/>
                <a:gdLst>
                  <a:gd name="T0" fmla="*/ 5 w 249"/>
                  <a:gd name="T1" fmla="*/ 149 h 200"/>
                  <a:gd name="T2" fmla="*/ 0 w 249"/>
                  <a:gd name="T3" fmla="*/ 199 h 200"/>
                  <a:gd name="T4" fmla="*/ 244 w 249"/>
                  <a:gd name="T5" fmla="*/ 43 h 200"/>
                  <a:gd name="T6" fmla="*/ 248 w 249"/>
                  <a:gd name="T7" fmla="*/ 0 h 200"/>
                  <a:gd name="T8" fmla="*/ 5 w 249"/>
                  <a:gd name="T9" fmla="*/ 149 h 200"/>
                </a:gdLst>
                <a:ahLst/>
                <a:cxnLst>
                  <a:cxn ang="0">
                    <a:pos x="T0" y="T1"/>
                  </a:cxn>
                  <a:cxn ang="0">
                    <a:pos x="T2" y="T3"/>
                  </a:cxn>
                  <a:cxn ang="0">
                    <a:pos x="T4" y="T5"/>
                  </a:cxn>
                  <a:cxn ang="0">
                    <a:pos x="T6" y="T7"/>
                  </a:cxn>
                  <a:cxn ang="0">
                    <a:pos x="T8" y="T9"/>
                  </a:cxn>
                </a:cxnLst>
                <a:rect l="0" t="0" r="r" b="b"/>
                <a:pathLst>
                  <a:path w="249" h="200">
                    <a:moveTo>
                      <a:pt x="5" y="149"/>
                    </a:moveTo>
                    <a:lnTo>
                      <a:pt x="0" y="199"/>
                    </a:lnTo>
                    <a:lnTo>
                      <a:pt x="244" y="43"/>
                    </a:lnTo>
                    <a:lnTo>
                      <a:pt x="248" y="0"/>
                    </a:lnTo>
                    <a:lnTo>
                      <a:pt x="5" y="149"/>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57" name="Freeform 121"/>
              <p:cNvSpPr>
                <a:spLocks/>
              </p:cNvSpPr>
              <p:nvPr/>
            </p:nvSpPr>
            <p:spPr bwMode="auto">
              <a:xfrm>
                <a:off x="3428" y="2623"/>
                <a:ext cx="205" cy="149"/>
              </a:xfrm>
              <a:custGeom>
                <a:avLst/>
                <a:gdLst>
                  <a:gd name="T0" fmla="*/ 5 w 205"/>
                  <a:gd name="T1" fmla="*/ 0 h 149"/>
                  <a:gd name="T2" fmla="*/ 0 w 205"/>
                  <a:gd name="T3" fmla="*/ 53 h 149"/>
                  <a:gd name="T4" fmla="*/ 200 w 205"/>
                  <a:gd name="T5" fmla="*/ 148 h 149"/>
                  <a:gd name="T6" fmla="*/ 204 w 205"/>
                  <a:gd name="T7" fmla="*/ 98 h 149"/>
                  <a:gd name="T8" fmla="*/ 5 w 205"/>
                  <a:gd name="T9" fmla="*/ 0 h 149"/>
                </a:gdLst>
                <a:ahLst/>
                <a:cxnLst>
                  <a:cxn ang="0">
                    <a:pos x="T0" y="T1"/>
                  </a:cxn>
                  <a:cxn ang="0">
                    <a:pos x="T2" y="T3"/>
                  </a:cxn>
                  <a:cxn ang="0">
                    <a:pos x="T4" y="T5"/>
                  </a:cxn>
                  <a:cxn ang="0">
                    <a:pos x="T6" y="T7"/>
                  </a:cxn>
                  <a:cxn ang="0">
                    <a:pos x="T8" y="T9"/>
                  </a:cxn>
                </a:cxnLst>
                <a:rect l="0" t="0" r="r" b="b"/>
                <a:pathLst>
                  <a:path w="205" h="149">
                    <a:moveTo>
                      <a:pt x="5" y="0"/>
                    </a:moveTo>
                    <a:lnTo>
                      <a:pt x="0" y="53"/>
                    </a:lnTo>
                    <a:lnTo>
                      <a:pt x="200" y="148"/>
                    </a:lnTo>
                    <a:lnTo>
                      <a:pt x="204" y="98"/>
                    </a:lnTo>
                    <a:lnTo>
                      <a:pt x="5" y="0"/>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58" name="Freeform 122"/>
              <p:cNvSpPr>
                <a:spLocks/>
              </p:cNvSpPr>
              <p:nvPr/>
            </p:nvSpPr>
            <p:spPr bwMode="auto">
              <a:xfrm>
                <a:off x="3428" y="2618"/>
                <a:ext cx="206" cy="115"/>
              </a:xfrm>
              <a:custGeom>
                <a:avLst/>
                <a:gdLst>
                  <a:gd name="T0" fmla="*/ 0 w 206"/>
                  <a:gd name="T1" fmla="*/ 0 h 115"/>
                  <a:gd name="T2" fmla="*/ 0 w 206"/>
                  <a:gd name="T3" fmla="*/ 9 h 115"/>
                  <a:gd name="T4" fmla="*/ 199 w 206"/>
                  <a:gd name="T5" fmla="*/ 114 h 115"/>
                  <a:gd name="T6" fmla="*/ 205 w 206"/>
                  <a:gd name="T7" fmla="*/ 100 h 115"/>
                  <a:gd name="T8" fmla="*/ 0 w 206"/>
                  <a:gd name="T9" fmla="*/ 0 h 115"/>
                </a:gdLst>
                <a:ahLst/>
                <a:cxnLst>
                  <a:cxn ang="0">
                    <a:pos x="T0" y="T1"/>
                  </a:cxn>
                  <a:cxn ang="0">
                    <a:pos x="T2" y="T3"/>
                  </a:cxn>
                  <a:cxn ang="0">
                    <a:pos x="T4" y="T5"/>
                  </a:cxn>
                  <a:cxn ang="0">
                    <a:pos x="T6" y="T7"/>
                  </a:cxn>
                  <a:cxn ang="0">
                    <a:pos x="T8" y="T9"/>
                  </a:cxn>
                </a:cxnLst>
                <a:rect l="0" t="0" r="r" b="b"/>
                <a:pathLst>
                  <a:path w="206" h="115">
                    <a:moveTo>
                      <a:pt x="0" y="0"/>
                    </a:moveTo>
                    <a:lnTo>
                      <a:pt x="0" y="9"/>
                    </a:lnTo>
                    <a:lnTo>
                      <a:pt x="199" y="114"/>
                    </a:lnTo>
                    <a:lnTo>
                      <a:pt x="205" y="100"/>
                    </a:lnTo>
                    <a:lnTo>
                      <a:pt x="0"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59" name="Freeform 123"/>
              <p:cNvSpPr>
                <a:spLocks/>
              </p:cNvSpPr>
              <p:nvPr/>
            </p:nvSpPr>
            <p:spPr bwMode="auto">
              <a:xfrm>
                <a:off x="3629" y="2613"/>
                <a:ext cx="253" cy="172"/>
              </a:xfrm>
              <a:custGeom>
                <a:avLst/>
                <a:gdLst>
                  <a:gd name="T0" fmla="*/ 0 w 253"/>
                  <a:gd name="T1" fmla="*/ 164 h 172"/>
                  <a:gd name="T2" fmla="*/ 1 w 253"/>
                  <a:gd name="T3" fmla="*/ 171 h 172"/>
                  <a:gd name="T4" fmla="*/ 252 w 253"/>
                  <a:gd name="T5" fmla="*/ 6 h 172"/>
                  <a:gd name="T6" fmla="*/ 252 w 253"/>
                  <a:gd name="T7" fmla="*/ 0 h 172"/>
                  <a:gd name="T8" fmla="*/ 0 w 253"/>
                  <a:gd name="T9" fmla="*/ 164 h 172"/>
                </a:gdLst>
                <a:ahLst/>
                <a:cxnLst>
                  <a:cxn ang="0">
                    <a:pos x="T0" y="T1"/>
                  </a:cxn>
                  <a:cxn ang="0">
                    <a:pos x="T2" y="T3"/>
                  </a:cxn>
                  <a:cxn ang="0">
                    <a:pos x="T4" y="T5"/>
                  </a:cxn>
                  <a:cxn ang="0">
                    <a:pos x="T6" y="T7"/>
                  </a:cxn>
                  <a:cxn ang="0">
                    <a:pos x="T8" y="T9"/>
                  </a:cxn>
                </a:cxnLst>
                <a:rect l="0" t="0" r="r" b="b"/>
                <a:pathLst>
                  <a:path w="253" h="172">
                    <a:moveTo>
                      <a:pt x="0" y="164"/>
                    </a:moveTo>
                    <a:lnTo>
                      <a:pt x="1" y="171"/>
                    </a:lnTo>
                    <a:lnTo>
                      <a:pt x="252" y="6"/>
                    </a:lnTo>
                    <a:lnTo>
                      <a:pt x="252" y="0"/>
                    </a:lnTo>
                    <a:lnTo>
                      <a:pt x="0" y="164"/>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60" name="Freeform 124"/>
              <p:cNvSpPr>
                <a:spLocks/>
              </p:cNvSpPr>
              <p:nvPr/>
            </p:nvSpPr>
            <p:spPr bwMode="auto">
              <a:xfrm>
                <a:off x="3427" y="2505"/>
                <a:ext cx="455" cy="214"/>
              </a:xfrm>
              <a:custGeom>
                <a:avLst/>
                <a:gdLst>
                  <a:gd name="T0" fmla="*/ 0 w 455"/>
                  <a:gd name="T1" fmla="*/ 114 h 214"/>
                  <a:gd name="T2" fmla="*/ 248 w 455"/>
                  <a:gd name="T3" fmla="*/ 0 h 214"/>
                  <a:gd name="T4" fmla="*/ 454 w 455"/>
                  <a:gd name="T5" fmla="*/ 58 h 214"/>
                  <a:gd name="T6" fmla="*/ 206 w 455"/>
                  <a:gd name="T7" fmla="*/ 213 h 214"/>
                  <a:gd name="T8" fmla="*/ 0 w 455"/>
                  <a:gd name="T9" fmla="*/ 114 h 214"/>
                </a:gdLst>
                <a:ahLst/>
                <a:cxnLst>
                  <a:cxn ang="0">
                    <a:pos x="T0" y="T1"/>
                  </a:cxn>
                  <a:cxn ang="0">
                    <a:pos x="T2" y="T3"/>
                  </a:cxn>
                  <a:cxn ang="0">
                    <a:pos x="T4" y="T5"/>
                  </a:cxn>
                  <a:cxn ang="0">
                    <a:pos x="T6" y="T7"/>
                  </a:cxn>
                  <a:cxn ang="0">
                    <a:pos x="T8" y="T9"/>
                  </a:cxn>
                </a:cxnLst>
                <a:rect l="0" t="0" r="r" b="b"/>
                <a:pathLst>
                  <a:path w="455" h="214">
                    <a:moveTo>
                      <a:pt x="0" y="114"/>
                    </a:moveTo>
                    <a:lnTo>
                      <a:pt x="248" y="0"/>
                    </a:lnTo>
                    <a:lnTo>
                      <a:pt x="454" y="58"/>
                    </a:lnTo>
                    <a:lnTo>
                      <a:pt x="206" y="213"/>
                    </a:lnTo>
                    <a:lnTo>
                      <a:pt x="0" y="114"/>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61" name="Group 125"/>
              <p:cNvGrpSpPr>
                <a:grpSpLocks/>
              </p:cNvGrpSpPr>
              <p:nvPr/>
            </p:nvGrpSpPr>
            <p:grpSpPr bwMode="auto">
              <a:xfrm>
                <a:off x="3628" y="2516"/>
                <a:ext cx="231" cy="77"/>
                <a:chOff x="3628" y="2516"/>
                <a:chExt cx="231" cy="77"/>
              </a:xfrm>
            </p:grpSpPr>
            <p:sp>
              <p:nvSpPr>
                <p:cNvPr id="40062" name="Freeform 126"/>
                <p:cNvSpPr>
                  <a:spLocks/>
                </p:cNvSpPr>
                <p:nvPr/>
              </p:nvSpPr>
              <p:spPr bwMode="auto">
                <a:xfrm>
                  <a:off x="3646" y="2516"/>
                  <a:ext cx="213" cy="66"/>
                </a:xfrm>
                <a:custGeom>
                  <a:avLst/>
                  <a:gdLst>
                    <a:gd name="T0" fmla="*/ 4 w 213"/>
                    <a:gd name="T1" fmla="*/ 0 h 66"/>
                    <a:gd name="T2" fmla="*/ 0 w 213"/>
                    <a:gd name="T3" fmla="*/ 4 h 66"/>
                    <a:gd name="T4" fmla="*/ 205 w 213"/>
                    <a:gd name="T5" fmla="*/ 65 h 66"/>
                    <a:gd name="T6" fmla="*/ 212 w 213"/>
                    <a:gd name="T7" fmla="*/ 64 h 66"/>
                    <a:gd name="T8" fmla="*/ 4 w 213"/>
                    <a:gd name="T9" fmla="*/ 0 h 66"/>
                  </a:gdLst>
                  <a:ahLst/>
                  <a:cxnLst>
                    <a:cxn ang="0">
                      <a:pos x="T0" y="T1"/>
                    </a:cxn>
                    <a:cxn ang="0">
                      <a:pos x="T2" y="T3"/>
                    </a:cxn>
                    <a:cxn ang="0">
                      <a:pos x="T4" y="T5"/>
                    </a:cxn>
                    <a:cxn ang="0">
                      <a:pos x="T6" y="T7"/>
                    </a:cxn>
                    <a:cxn ang="0">
                      <a:pos x="T8" y="T9"/>
                    </a:cxn>
                  </a:cxnLst>
                  <a:rect l="0" t="0" r="r" b="b"/>
                  <a:pathLst>
                    <a:path w="213" h="66">
                      <a:moveTo>
                        <a:pt x="4" y="0"/>
                      </a:moveTo>
                      <a:lnTo>
                        <a:pt x="0" y="4"/>
                      </a:lnTo>
                      <a:lnTo>
                        <a:pt x="205" y="65"/>
                      </a:lnTo>
                      <a:lnTo>
                        <a:pt x="212" y="64"/>
                      </a:lnTo>
                      <a:lnTo>
                        <a:pt x="4"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63" name="Freeform 127"/>
                <p:cNvSpPr>
                  <a:spLocks/>
                </p:cNvSpPr>
                <p:nvPr/>
              </p:nvSpPr>
              <p:spPr bwMode="auto">
                <a:xfrm>
                  <a:off x="3628" y="2525"/>
                  <a:ext cx="217" cy="68"/>
                </a:xfrm>
                <a:custGeom>
                  <a:avLst/>
                  <a:gdLst>
                    <a:gd name="T0" fmla="*/ 8 w 217"/>
                    <a:gd name="T1" fmla="*/ 0 h 68"/>
                    <a:gd name="T2" fmla="*/ 0 w 217"/>
                    <a:gd name="T3" fmla="*/ 5 h 68"/>
                    <a:gd name="T4" fmla="*/ 209 w 217"/>
                    <a:gd name="T5" fmla="*/ 67 h 68"/>
                    <a:gd name="T6" fmla="*/ 216 w 217"/>
                    <a:gd name="T7" fmla="*/ 63 h 68"/>
                    <a:gd name="T8" fmla="*/ 8 w 217"/>
                    <a:gd name="T9" fmla="*/ 0 h 68"/>
                  </a:gdLst>
                  <a:ahLst/>
                  <a:cxnLst>
                    <a:cxn ang="0">
                      <a:pos x="T0" y="T1"/>
                    </a:cxn>
                    <a:cxn ang="0">
                      <a:pos x="T2" y="T3"/>
                    </a:cxn>
                    <a:cxn ang="0">
                      <a:pos x="T4" y="T5"/>
                    </a:cxn>
                    <a:cxn ang="0">
                      <a:pos x="T6" y="T7"/>
                    </a:cxn>
                    <a:cxn ang="0">
                      <a:pos x="T8" y="T9"/>
                    </a:cxn>
                  </a:cxnLst>
                  <a:rect l="0" t="0" r="r" b="b"/>
                  <a:pathLst>
                    <a:path w="217" h="68">
                      <a:moveTo>
                        <a:pt x="8" y="0"/>
                      </a:moveTo>
                      <a:lnTo>
                        <a:pt x="0" y="5"/>
                      </a:lnTo>
                      <a:lnTo>
                        <a:pt x="209" y="67"/>
                      </a:lnTo>
                      <a:lnTo>
                        <a:pt x="216" y="63"/>
                      </a:lnTo>
                      <a:lnTo>
                        <a:pt x="8"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064" name="Freeform 128"/>
              <p:cNvSpPr>
                <a:spLocks/>
              </p:cNvSpPr>
              <p:nvPr/>
            </p:nvSpPr>
            <p:spPr bwMode="auto">
              <a:xfrm>
                <a:off x="3632" y="2566"/>
                <a:ext cx="250" cy="157"/>
              </a:xfrm>
              <a:custGeom>
                <a:avLst/>
                <a:gdLst>
                  <a:gd name="T0" fmla="*/ 0 w 250"/>
                  <a:gd name="T1" fmla="*/ 152 h 157"/>
                  <a:gd name="T2" fmla="*/ 1 w 250"/>
                  <a:gd name="T3" fmla="*/ 156 h 157"/>
                  <a:gd name="T4" fmla="*/ 248 w 250"/>
                  <a:gd name="T5" fmla="*/ 2 h 157"/>
                  <a:gd name="T6" fmla="*/ 249 w 250"/>
                  <a:gd name="T7" fmla="*/ 0 h 157"/>
                  <a:gd name="T8" fmla="*/ 0 w 250"/>
                  <a:gd name="T9" fmla="*/ 152 h 157"/>
                </a:gdLst>
                <a:ahLst/>
                <a:cxnLst>
                  <a:cxn ang="0">
                    <a:pos x="T0" y="T1"/>
                  </a:cxn>
                  <a:cxn ang="0">
                    <a:pos x="T2" y="T3"/>
                  </a:cxn>
                  <a:cxn ang="0">
                    <a:pos x="T4" y="T5"/>
                  </a:cxn>
                  <a:cxn ang="0">
                    <a:pos x="T6" y="T7"/>
                  </a:cxn>
                  <a:cxn ang="0">
                    <a:pos x="T8" y="T9"/>
                  </a:cxn>
                </a:cxnLst>
                <a:rect l="0" t="0" r="r" b="b"/>
                <a:pathLst>
                  <a:path w="250" h="157">
                    <a:moveTo>
                      <a:pt x="0" y="152"/>
                    </a:moveTo>
                    <a:lnTo>
                      <a:pt x="1" y="156"/>
                    </a:lnTo>
                    <a:lnTo>
                      <a:pt x="248" y="2"/>
                    </a:lnTo>
                    <a:lnTo>
                      <a:pt x="249" y="0"/>
                    </a:lnTo>
                    <a:lnTo>
                      <a:pt x="0" y="15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65" name="Group 129"/>
              <p:cNvGrpSpPr>
                <a:grpSpLocks/>
              </p:cNvGrpSpPr>
              <p:nvPr/>
            </p:nvGrpSpPr>
            <p:grpSpPr bwMode="auto">
              <a:xfrm>
                <a:off x="3628" y="2578"/>
                <a:ext cx="245" cy="184"/>
                <a:chOff x="3628" y="2578"/>
                <a:chExt cx="245" cy="184"/>
              </a:xfrm>
            </p:grpSpPr>
            <p:sp>
              <p:nvSpPr>
                <p:cNvPr id="40066" name="Line 130"/>
                <p:cNvSpPr>
                  <a:spLocks noChangeShapeType="1"/>
                </p:cNvSpPr>
                <p:nvPr/>
              </p:nvSpPr>
              <p:spPr bwMode="auto">
                <a:xfrm flipH="1">
                  <a:off x="3633" y="2578"/>
                  <a:ext cx="239"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67" name="Line 131"/>
                <p:cNvSpPr>
                  <a:spLocks noChangeShapeType="1"/>
                </p:cNvSpPr>
                <p:nvPr/>
              </p:nvSpPr>
              <p:spPr bwMode="auto">
                <a:xfrm flipH="1">
                  <a:off x="3632" y="2587"/>
                  <a:ext cx="241"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68" name="Line 132"/>
                <p:cNvSpPr>
                  <a:spLocks noChangeShapeType="1"/>
                </p:cNvSpPr>
                <p:nvPr/>
              </p:nvSpPr>
              <p:spPr bwMode="auto">
                <a:xfrm flipH="1">
                  <a:off x="3630" y="2595"/>
                  <a:ext cx="238"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69" name="Line 133"/>
                <p:cNvSpPr>
                  <a:spLocks noChangeShapeType="1"/>
                </p:cNvSpPr>
                <p:nvPr/>
              </p:nvSpPr>
              <p:spPr bwMode="auto">
                <a:xfrm flipH="1">
                  <a:off x="3631" y="2599"/>
                  <a:ext cx="240" cy="1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0" name="Line 134"/>
                <p:cNvSpPr>
                  <a:spLocks noChangeShapeType="1"/>
                </p:cNvSpPr>
                <p:nvPr/>
              </p:nvSpPr>
              <p:spPr bwMode="auto">
                <a:xfrm flipH="1">
                  <a:off x="3628" y="2608"/>
                  <a:ext cx="243" cy="15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071" name="Group 135"/>
              <p:cNvGrpSpPr>
                <a:grpSpLocks/>
              </p:cNvGrpSpPr>
              <p:nvPr/>
            </p:nvGrpSpPr>
            <p:grpSpPr bwMode="auto">
              <a:xfrm>
                <a:off x="3430" y="2627"/>
                <a:ext cx="203" cy="133"/>
                <a:chOff x="3430" y="2627"/>
                <a:chExt cx="203" cy="133"/>
              </a:xfrm>
            </p:grpSpPr>
            <p:sp>
              <p:nvSpPr>
                <p:cNvPr id="40072" name="Line 136"/>
                <p:cNvSpPr>
                  <a:spLocks noChangeShapeType="1"/>
                </p:cNvSpPr>
                <p:nvPr/>
              </p:nvSpPr>
              <p:spPr bwMode="auto">
                <a:xfrm>
                  <a:off x="3434" y="2627"/>
                  <a:ext cx="199" cy="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3" name="Line 137"/>
                <p:cNvSpPr>
                  <a:spLocks noChangeShapeType="1"/>
                </p:cNvSpPr>
                <p:nvPr/>
              </p:nvSpPr>
              <p:spPr bwMode="auto">
                <a:xfrm>
                  <a:off x="3434" y="2636"/>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4" name="Line 138"/>
                <p:cNvSpPr>
                  <a:spLocks noChangeShapeType="1"/>
                </p:cNvSpPr>
                <p:nvPr/>
              </p:nvSpPr>
              <p:spPr bwMode="auto">
                <a:xfrm>
                  <a:off x="3431" y="2644"/>
                  <a:ext cx="199"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5" name="Line 139"/>
                <p:cNvSpPr>
                  <a:spLocks noChangeShapeType="1"/>
                </p:cNvSpPr>
                <p:nvPr/>
              </p:nvSpPr>
              <p:spPr bwMode="auto">
                <a:xfrm>
                  <a:off x="3430" y="2653"/>
                  <a:ext cx="200"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6" name="Line 140"/>
                <p:cNvSpPr>
                  <a:spLocks noChangeShapeType="1"/>
                </p:cNvSpPr>
                <p:nvPr/>
              </p:nvSpPr>
              <p:spPr bwMode="auto">
                <a:xfrm>
                  <a:off x="3432" y="2662"/>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0077" name="Group 141"/>
            <p:cNvGrpSpPr>
              <a:grpSpLocks/>
            </p:cNvGrpSpPr>
            <p:nvPr/>
          </p:nvGrpSpPr>
          <p:grpSpPr bwMode="auto">
            <a:xfrm>
              <a:off x="3443" y="2441"/>
              <a:ext cx="471" cy="279"/>
              <a:chOff x="3443" y="2441"/>
              <a:chExt cx="471" cy="279"/>
            </a:xfrm>
          </p:grpSpPr>
          <p:sp>
            <p:nvSpPr>
              <p:cNvPr id="40078" name="Arc 142"/>
              <p:cNvSpPr>
                <a:spLocks/>
              </p:cNvSpPr>
              <p:nvPr/>
            </p:nvSpPr>
            <p:spPr bwMode="auto">
              <a:xfrm rot="240000">
                <a:off x="3443" y="2555"/>
                <a:ext cx="13" cy="65"/>
              </a:xfrm>
              <a:custGeom>
                <a:avLst/>
                <a:gdLst>
                  <a:gd name="G0" fmla="+- 21600 0 0"/>
                  <a:gd name="G1" fmla="+- 21538 0 0"/>
                  <a:gd name="G2" fmla="+- 21600 0 0"/>
                  <a:gd name="T0" fmla="*/ 19864 w 21600"/>
                  <a:gd name="T1" fmla="*/ 43068 h 43068"/>
                  <a:gd name="T2" fmla="*/ 19968 w 21600"/>
                  <a:gd name="T3" fmla="*/ 0 h 43068"/>
                  <a:gd name="T4" fmla="*/ 21600 w 21600"/>
                  <a:gd name="T5" fmla="*/ 21538 h 43068"/>
                </a:gdLst>
                <a:ahLst/>
                <a:cxnLst>
                  <a:cxn ang="0">
                    <a:pos x="T0" y="T1"/>
                  </a:cxn>
                  <a:cxn ang="0">
                    <a:pos x="T2" y="T3"/>
                  </a:cxn>
                  <a:cxn ang="0">
                    <a:pos x="T4" y="T5"/>
                  </a:cxn>
                </a:cxnLst>
                <a:rect l="0" t="0" r="r" b="b"/>
                <a:pathLst>
                  <a:path w="21600" h="43068" fill="none" extrusionOk="0">
                    <a:moveTo>
                      <a:pt x="19863" y="43068"/>
                    </a:moveTo>
                    <a:cubicBezTo>
                      <a:pt x="8644" y="42163"/>
                      <a:pt x="0" y="32794"/>
                      <a:pt x="0" y="21538"/>
                    </a:cubicBezTo>
                    <a:cubicBezTo>
                      <a:pt x="0" y="10241"/>
                      <a:pt x="8703" y="853"/>
                      <a:pt x="19967" y="-1"/>
                    </a:cubicBezTo>
                  </a:path>
                  <a:path w="21600" h="43068" stroke="0" extrusionOk="0">
                    <a:moveTo>
                      <a:pt x="19863" y="43068"/>
                    </a:moveTo>
                    <a:cubicBezTo>
                      <a:pt x="8644" y="42163"/>
                      <a:pt x="0" y="32794"/>
                      <a:pt x="0" y="21538"/>
                    </a:cubicBezTo>
                    <a:cubicBezTo>
                      <a:pt x="0" y="10241"/>
                      <a:pt x="8703" y="853"/>
                      <a:pt x="19967" y="-1"/>
                    </a:cubicBezTo>
                    <a:lnTo>
                      <a:pt x="21600" y="21538"/>
                    </a:lnTo>
                    <a:close/>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9" name="Freeform 143"/>
              <p:cNvSpPr>
                <a:spLocks/>
              </p:cNvSpPr>
              <p:nvPr/>
            </p:nvSpPr>
            <p:spPr bwMode="auto">
              <a:xfrm>
                <a:off x="3456" y="2441"/>
                <a:ext cx="457" cy="278"/>
              </a:xfrm>
              <a:custGeom>
                <a:avLst/>
                <a:gdLst>
                  <a:gd name="T0" fmla="*/ 0 w 457"/>
                  <a:gd name="T1" fmla="*/ 175 h 278"/>
                  <a:gd name="T2" fmla="*/ 207 w 457"/>
                  <a:gd name="T3" fmla="*/ 277 h 278"/>
                  <a:gd name="T4" fmla="*/ 455 w 457"/>
                  <a:gd name="T5" fmla="*/ 115 h 278"/>
                  <a:gd name="T6" fmla="*/ 456 w 457"/>
                  <a:gd name="T7" fmla="*/ 108 h 278"/>
                  <a:gd name="T8" fmla="*/ 446 w 457"/>
                  <a:gd name="T9" fmla="*/ 106 h 278"/>
                  <a:gd name="T10" fmla="*/ 448 w 457"/>
                  <a:gd name="T11" fmla="*/ 67 h 278"/>
                  <a:gd name="T12" fmla="*/ 455 w 457"/>
                  <a:gd name="T13" fmla="*/ 62 h 278"/>
                  <a:gd name="T14" fmla="*/ 456 w 457"/>
                  <a:gd name="T15" fmla="*/ 58 h 278"/>
                  <a:gd name="T16" fmla="*/ 254 w 457"/>
                  <a:gd name="T17" fmla="*/ 0 h 278"/>
                  <a:gd name="T18" fmla="*/ 4 w 457"/>
                  <a:gd name="T19" fmla="*/ 110 h 278"/>
                  <a:gd name="T20" fmla="*/ 0 w 457"/>
                  <a:gd name="T21" fmla="*/ 175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7" h="278">
                    <a:moveTo>
                      <a:pt x="0" y="175"/>
                    </a:moveTo>
                    <a:lnTo>
                      <a:pt x="207" y="277"/>
                    </a:lnTo>
                    <a:lnTo>
                      <a:pt x="455" y="115"/>
                    </a:lnTo>
                    <a:lnTo>
                      <a:pt x="456" y="108"/>
                    </a:lnTo>
                    <a:lnTo>
                      <a:pt x="446" y="106"/>
                    </a:lnTo>
                    <a:lnTo>
                      <a:pt x="448" y="67"/>
                    </a:lnTo>
                    <a:lnTo>
                      <a:pt x="455" y="62"/>
                    </a:lnTo>
                    <a:lnTo>
                      <a:pt x="456" y="58"/>
                    </a:lnTo>
                    <a:lnTo>
                      <a:pt x="254" y="0"/>
                    </a:lnTo>
                    <a:lnTo>
                      <a:pt x="4" y="110"/>
                    </a:lnTo>
                    <a:lnTo>
                      <a:pt x="0" y="175"/>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0" name="Freeform 144"/>
              <p:cNvSpPr>
                <a:spLocks/>
              </p:cNvSpPr>
              <p:nvPr/>
            </p:nvSpPr>
            <p:spPr bwMode="auto">
              <a:xfrm>
                <a:off x="3456" y="2493"/>
                <a:ext cx="457" cy="221"/>
              </a:xfrm>
              <a:custGeom>
                <a:avLst/>
                <a:gdLst>
                  <a:gd name="T0" fmla="*/ 0 w 457"/>
                  <a:gd name="T1" fmla="*/ 121 h 221"/>
                  <a:gd name="T2" fmla="*/ 251 w 457"/>
                  <a:gd name="T3" fmla="*/ 0 h 221"/>
                  <a:gd name="T4" fmla="*/ 456 w 457"/>
                  <a:gd name="T5" fmla="*/ 57 h 221"/>
                  <a:gd name="T6" fmla="*/ 204 w 457"/>
                  <a:gd name="T7" fmla="*/ 220 h 221"/>
                  <a:gd name="T8" fmla="*/ 0 w 457"/>
                  <a:gd name="T9" fmla="*/ 121 h 221"/>
                </a:gdLst>
                <a:ahLst/>
                <a:cxnLst>
                  <a:cxn ang="0">
                    <a:pos x="T0" y="T1"/>
                  </a:cxn>
                  <a:cxn ang="0">
                    <a:pos x="T2" y="T3"/>
                  </a:cxn>
                  <a:cxn ang="0">
                    <a:pos x="T4" y="T5"/>
                  </a:cxn>
                  <a:cxn ang="0">
                    <a:pos x="T6" y="T7"/>
                  </a:cxn>
                  <a:cxn ang="0">
                    <a:pos x="T8" y="T9"/>
                  </a:cxn>
                </a:cxnLst>
                <a:rect l="0" t="0" r="r" b="b"/>
                <a:pathLst>
                  <a:path w="457" h="221">
                    <a:moveTo>
                      <a:pt x="0" y="121"/>
                    </a:moveTo>
                    <a:lnTo>
                      <a:pt x="251" y="0"/>
                    </a:lnTo>
                    <a:lnTo>
                      <a:pt x="456" y="57"/>
                    </a:lnTo>
                    <a:lnTo>
                      <a:pt x="204" y="220"/>
                    </a:lnTo>
                    <a:lnTo>
                      <a:pt x="0" y="121"/>
                    </a:lnTo>
                  </a:path>
                </a:pathLst>
              </a:custGeom>
              <a:solidFill>
                <a:srgbClr val="00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1" name="Freeform 145"/>
              <p:cNvSpPr>
                <a:spLocks/>
              </p:cNvSpPr>
              <p:nvPr/>
            </p:nvSpPr>
            <p:spPr bwMode="auto">
              <a:xfrm>
                <a:off x="3659" y="2508"/>
                <a:ext cx="246" cy="200"/>
              </a:xfrm>
              <a:custGeom>
                <a:avLst/>
                <a:gdLst>
                  <a:gd name="T0" fmla="*/ 4 w 246"/>
                  <a:gd name="T1" fmla="*/ 150 h 200"/>
                  <a:gd name="T2" fmla="*/ 0 w 246"/>
                  <a:gd name="T3" fmla="*/ 199 h 200"/>
                  <a:gd name="T4" fmla="*/ 243 w 246"/>
                  <a:gd name="T5" fmla="*/ 46 h 200"/>
                  <a:gd name="T6" fmla="*/ 245 w 246"/>
                  <a:gd name="T7" fmla="*/ 0 h 200"/>
                  <a:gd name="T8" fmla="*/ 4 w 246"/>
                  <a:gd name="T9" fmla="*/ 150 h 200"/>
                </a:gdLst>
                <a:ahLst/>
                <a:cxnLst>
                  <a:cxn ang="0">
                    <a:pos x="T0" y="T1"/>
                  </a:cxn>
                  <a:cxn ang="0">
                    <a:pos x="T2" y="T3"/>
                  </a:cxn>
                  <a:cxn ang="0">
                    <a:pos x="T4" y="T5"/>
                  </a:cxn>
                  <a:cxn ang="0">
                    <a:pos x="T6" y="T7"/>
                  </a:cxn>
                  <a:cxn ang="0">
                    <a:pos x="T8" y="T9"/>
                  </a:cxn>
                </a:cxnLst>
                <a:rect l="0" t="0" r="r" b="b"/>
                <a:pathLst>
                  <a:path w="246" h="200">
                    <a:moveTo>
                      <a:pt x="4" y="150"/>
                    </a:moveTo>
                    <a:lnTo>
                      <a:pt x="0" y="199"/>
                    </a:lnTo>
                    <a:lnTo>
                      <a:pt x="243" y="46"/>
                    </a:lnTo>
                    <a:lnTo>
                      <a:pt x="245" y="0"/>
                    </a:lnTo>
                    <a:lnTo>
                      <a:pt x="4" y="150"/>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2" name="Freeform 146"/>
              <p:cNvSpPr>
                <a:spLocks/>
              </p:cNvSpPr>
              <p:nvPr/>
            </p:nvSpPr>
            <p:spPr bwMode="auto">
              <a:xfrm>
                <a:off x="3461" y="2560"/>
                <a:ext cx="203" cy="147"/>
              </a:xfrm>
              <a:custGeom>
                <a:avLst/>
                <a:gdLst>
                  <a:gd name="T0" fmla="*/ 3 w 203"/>
                  <a:gd name="T1" fmla="*/ 0 h 147"/>
                  <a:gd name="T2" fmla="*/ 0 w 203"/>
                  <a:gd name="T3" fmla="*/ 50 h 147"/>
                  <a:gd name="T4" fmla="*/ 197 w 203"/>
                  <a:gd name="T5" fmla="*/ 146 h 147"/>
                  <a:gd name="T6" fmla="*/ 202 w 203"/>
                  <a:gd name="T7" fmla="*/ 96 h 147"/>
                  <a:gd name="T8" fmla="*/ 3 w 203"/>
                  <a:gd name="T9" fmla="*/ 0 h 147"/>
                </a:gdLst>
                <a:ahLst/>
                <a:cxnLst>
                  <a:cxn ang="0">
                    <a:pos x="T0" y="T1"/>
                  </a:cxn>
                  <a:cxn ang="0">
                    <a:pos x="T2" y="T3"/>
                  </a:cxn>
                  <a:cxn ang="0">
                    <a:pos x="T4" y="T5"/>
                  </a:cxn>
                  <a:cxn ang="0">
                    <a:pos x="T6" y="T7"/>
                  </a:cxn>
                  <a:cxn ang="0">
                    <a:pos x="T8" y="T9"/>
                  </a:cxn>
                </a:cxnLst>
                <a:rect l="0" t="0" r="r" b="b"/>
                <a:pathLst>
                  <a:path w="203" h="147">
                    <a:moveTo>
                      <a:pt x="3" y="0"/>
                    </a:moveTo>
                    <a:lnTo>
                      <a:pt x="0" y="50"/>
                    </a:lnTo>
                    <a:lnTo>
                      <a:pt x="197" y="146"/>
                    </a:lnTo>
                    <a:lnTo>
                      <a:pt x="202" y="96"/>
                    </a:lnTo>
                    <a:lnTo>
                      <a:pt x="3" y="0"/>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3" name="Freeform 147"/>
              <p:cNvSpPr>
                <a:spLocks/>
              </p:cNvSpPr>
              <p:nvPr/>
            </p:nvSpPr>
            <p:spPr bwMode="auto">
              <a:xfrm>
                <a:off x="3460" y="2553"/>
                <a:ext cx="205" cy="116"/>
              </a:xfrm>
              <a:custGeom>
                <a:avLst/>
                <a:gdLst>
                  <a:gd name="T0" fmla="*/ 1 w 205"/>
                  <a:gd name="T1" fmla="*/ 0 h 116"/>
                  <a:gd name="T2" fmla="*/ 0 w 205"/>
                  <a:gd name="T3" fmla="*/ 8 h 116"/>
                  <a:gd name="T4" fmla="*/ 198 w 205"/>
                  <a:gd name="T5" fmla="*/ 115 h 116"/>
                  <a:gd name="T6" fmla="*/ 204 w 205"/>
                  <a:gd name="T7" fmla="*/ 98 h 116"/>
                  <a:gd name="T8" fmla="*/ 1 w 205"/>
                  <a:gd name="T9" fmla="*/ 0 h 116"/>
                </a:gdLst>
                <a:ahLst/>
                <a:cxnLst>
                  <a:cxn ang="0">
                    <a:pos x="T0" y="T1"/>
                  </a:cxn>
                  <a:cxn ang="0">
                    <a:pos x="T2" y="T3"/>
                  </a:cxn>
                  <a:cxn ang="0">
                    <a:pos x="T4" y="T5"/>
                  </a:cxn>
                  <a:cxn ang="0">
                    <a:pos x="T6" y="T7"/>
                  </a:cxn>
                  <a:cxn ang="0">
                    <a:pos x="T8" y="T9"/>
                  </a:cxn>
                </a:cxnLst>
                <a:rect l="0" t="0" r="r" b="b"/>
                <a:pathLst>
                  <a:path w="205" h="116">
                    <a:moveTo>
                      <a:pt x="1" y="0"/>
                    </a:moveTo>
                    <a:lnTo>
                      <a:pt x="0" y="8"/>
                    </a:lnTo>
                    <a:lnTo>
                      <a:pt x="198" y="115"/>
                    </a:lnTo>
                    <a:lnTo>
                      <a:pt x="204" y="98"/>
                    </a:lnTo>
                    <a:lnTo>
                      <a:pt x="1"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4" name="Freeform 148"/>
              <p:cNvSpPr>
                <a:spLocks/>
              </p:cNvSpPr>
              <p:nvPr/>
            </p:nvSpPr>
            <p:spPr bwMode="auto">
              <a:xfrm>
                <a:off x="3660" y="2550"/>
                <a:ext cx="252" cy="170"/>
              </a:xfrm>
              <a:custGeom>
                <a:avLst/>
                <a:gdLst>
                  <a:gd name="T0" fmla="*/ 0 w 252"/>
                  <a:gd name="T1" fmla="*/ 162 h 170"/>
                  <a:gd name="T2" fmla="*/ 1 w 252"/>
                  <a:gd name="T3" fmla="*/ 169 h 170"/>
                  <a:gd name="T4" fmla="*/ 251 w 252"/>
                  <a:gd name="T5" fmla="*/ 6 h 170"/>
                  <a:gd name="T6" fmla="*/ 251 w 252"/>
                  <a:gd name="T7" fmla="*/ 0 h 170"/>
                  <a:gd name="T8" fmla="*/ 0 w 252"/>
                  <a:gd name="T9" fmla="*/ 162 h 170"/>
                </a:gdLst>
                <a:ahLst/>
                <a:cxnLst>
                  <a:cxn ang="0">
                    <a:pos x="T0" y="T1"/>
                  </a:cxn>
                  <a:cxn ang="0">
                    <a:pos x="T2" y="T3"/>
                  </a:cxn>
                  <a:cxn ang="0">
                    <a:pos x="T4" y="T5"/>
                  </a:cxn>
                  <a:cxn ang="0">
                    <a:pos x="T6" y="T7"/>
                  </a:cxn>
                  <a:cxn ang="0">
                    <a:pos x="T8" y="T9"/>
                  </a:cxn>
                </a:cxnLst>
                <a:rect l="0" t="0" r="r" b="b"/>
                <a:pathLst>
                  <a:path w="252" h="170">
                    <a:moveTo>
                      <a:pt x="0" y="162"/>
                    </a:moveTo>
                    <a:lnTo>
                      <a:pt x="1" y="169"/>
                    </a:lnTo>
                    <a:lnTo>
                      <a:pt x="251" y="6"/>
                    </a:lnTo>
                    <a:lnTo>
                      <a:pt x="251" y="0"/>
                    </a:lnTo>
                    <a:lnTo>
                      <a:pt x="0" y="16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5" name="Freeform 149"/>
              <p:cNvSpPr>
                <a:spLocks/>
              </p:cNvSpPr>
              <p:nvPr/>
            </p:nvSpPr>
            <p:spPr bwMode="auto">
              <a:xfrm>
                <a:off x="3460" y="2442"/>
                <a:ext cx="453" cy="212"/>
              </a:xfrm>
              <a:custGeom>
                <a:avLst/>
                <a:gdLst>
                  <a:gd name="T0" fmla="*/ 0 w 453"/>
                  <a:gd name="T1" fmla="*/ 112 h 212"/>
                  <a:gd name="T2" fmla="*/ 247 w 453"/>
                  <a:gd name="T3" fmla="*/ 0 h 212"/>
                  <a:gd name="T4" fmla="*/ 452 w 453"/>
                  <a:gd name="T5" fmla="*/ 58 h 212"/>
                  <a:gd name="T6" fmla="*/ 204 w 453"/>
                  <a:gd name="T7" fmla="*/ 211 h 212"/>
                  <a:gd name="T8" fmla="*/ 0 w 453"/>
                  <a:gd name="T9" fmla="*/ 112 h 212"/>
                </a:gdLst>
                <a:ahLst/>
                <a:cxnLst>
                  <a:cxn ang="0">
                    <a:pos x="T0" y="T1"/>
                  </a:cxn>
                  <a:cxn ang="0">
                    <a:pos x="T2" y="T3"/>
                  </a:cxn>
                  <a:cxn ang="0">
                    <a:pos x="T4" y="T5"/>
                  </a:cxn>
                  <a:cxn ang="0">
                    <a:pos x="T6" y="T7"/>
                  </a:cxn>
                  <a:cxn ang="0">
                    <a:pos x="T8" y="T9"/>
                  </a:cxn>
                </a:cxnLst>
                <a:rect l="0" t="0" r="r" b="b"/>
                <a:pathLst>
                  <a:path w="453" h="212">
                    <a:moveTo>
                      <a:pt x="0" y="112"/>
                    </a:moveTo>
                    <a:lnTo>
                      <a:pt x="247" y="0"/>
                    </a:lnTo>
                    <a:lnTo>
                      <a:pt x="452" y="58"/>
                    </a:lnTo>
                    <a:lnTo>
                      <a:pt x="204" y="211"/>
                    </a:lnTo>
                    <a:lnTo>
                      <a:pt x="0" y="112"/>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86" name="Group 150"/>
              <p:cNvGrpSpPr>
                <a:grpSpLocks/>
              </p:cNvGrpSpPr>
              <p:nvPr/>
            </p:nvGrpSpPr>
            <p:grpSpPr bwMode="auto">
              <a:xfrm>
                <a:off x="3660" y="2453"/>
                <a:ext cx="230" cy="75"/>
                <a:chOff x="3660" y="2453"/>
                <a:chExt cx="230" cy="75"/>
              </a:xfrm>
            </p:grpSpPr>
            <p:sp>
              <p:nvSpPr>
                <p:cNvPr id="40087" name="Freeform 151"/>
                <p:cNvSpPr>
                  <a:spLocks/>
                </p:cNvSpPr>
                <p:nvPr/>
              </p:nvSpPr>
              <p:spPr bwMode="auto">
                <a:xfrm>
                  <a:off x="3675" y="2453"/>
                  <a:ext cx="215" cy="66"/>
                </a:xfrm>
                <a:custGeom>
                  <a:avLst/>
                  <a:gdLst>
                    <a:gd name="T0" fmla="*/ 7 w 215"/>
                    <a:gd name="T1" fmla="*/ 0 h 66"/>
                    <a:gd name="T2" fmla="*/ 0 w 215"/>
                    <a:gd name="T3" fmla="*/ 4 h 66"/>
                    <a:gd name="T4" fmla="*/ 208 w 215"/>
                    <a:gd name="T5" fmla="*/ 65 h 66"/>
                    <a:gd name="T6" fmla="*/ 214 w 215"/>
                    <a:gd name="T7" fmla="*/ 64 h 66"/>
                    <a:gd name="T8" fmla="*/ 7 w 215"/>
                    <a:gd name="T9" fmla="*/ 0 h 66"/>
                  </a:gdLst>
                  <a:ahLst/>
                  <a:cxnLst>
                    <a:cxn ang="0">
                      <a:pos x="T0" y="T1"/>
                    </a:cxn>
                    <a:cxn ang="0">
                      <a:pos x="T2" y="T3"/>
                    </a:cxn>
                    <a:cxn ang="0">
                      <a:pos x="T4" y="T5"/>
                    </a:cxn>
                    <a:cxn ang="0">
                      <a:pos x="T6" y="T7"/>
                    </a:cxn>
                    <a:cxn ang="0">
                      <a:pos x="T8" y="T9"/>
                    </a:cxn>
                  </a:cxnLst>
                  <a:rect l="0" t="0" r="r" b="b"/>
                  <a:pathLst>
                    <a:path w="215" h="66">
                      <a:moveTo>
                        <a:pt x="7" y="0"/>
                      </a:moveTo>
                      <a:lnTo>
                        <a:pt x="0" y="4"/>
                      </a:lnTo>
                      <a:lnTo>
                        <a:pt x="208" y="65"/>
                      </a:lnTo>
                      <a:lnTo>
                        <a:pt x="214" y="64"/>
                      </a:lnTo>
                      <a:lnTo>
                        <a:pt x="7"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8" name="Freeform 152"/>
                <p:cNvSpPr>
                  <a:spLocks/>
                </p:cNvSpPr>
                <p:nvPr/>
              </p:nvSpPr>
              <p:spPr bwMode="auto">
                <a:xfrm>
                  <a:off x="3660" y="2461"/>
                  <a:ext cx="215" cy="67"/>
                </a:xfrm>
                <a:custGeom>
                  <a:avLst/>
                  <a:gdLst>
                    <a:gd name="T0" fmla="*/ 7 w 215"/>
                    <a:gd name="T1" fmla="*/ 0 h 67"/>
                    <a:gd name="T2" fmla="*/ 0 w 215"/>
                    <a:gd name="T3" fmla="*/ 4 h 67"/>
                    <a:gd name="T4" fmla="*/ 208 w 215"/>
                    <a:gd name="T5" fmla="*/ 66 h 67"/>
                    <a:gd name="T6" fmla="*/ 214 w 215"/>
                    <a:gd name="T7" fmla="*/ 64 h 67"/>
                    <a:gd name="T8" fmla="*/ 7 w 215"/>
                    <a:gd name="T9" fmla="*/ 0 h 67"/>
                  </a:gdLst>
                  <a:ahLst/>
                  <a:cxnLst>
                    <a:cxn ang="0">
                      <a:pos x="T0" y="T1"/>
                    </a:cxn>
                    <a:cxn ang="0">
                      <a:pos x="T2" y="T3"/>
                    </a:cxn>
                    <a:cxn ang="0">
                      <a:pos x="T4" y="T5"/>
                    </a:cxn>
                    <a:cxn ang="0">
                      <a:pos x="T6" y="T7"/>
                    </a:cxn>
                    <a:cxn ang="0">
                      <a:pos x="T8" y="T9"/>
                    </a:cxn>
                  </a:cxnLst>
                  <a:rect l="0" t="0" r="r" b="b"/>
                  <a:pathLst>
                    <a:path w="215" h="67">
                      <a:moveTo>
                        <a:pt x="7" y="0"/>
                      </a:moveTo>
                      <a:lnTo>
                        <a:pt x="0" y="4"/>
                      </a:lnTo>
                      <a:lnTo>
                        <a:pt x="208" y="66"/>
                      </a:lnTo>
                      <a:lnTo>
                        <a:pt x="214" y="64"/>
                      </a:lnTo>
                      <a:lnTo>
                        <a:pt x="7"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089" name="Freeform 153"/>
              <p:cNvSpPr>
                <a:spLocks/>
              </p:cNvSpPr>
              <p:nvPr/>
            </p:nvSpPr>
            <p:spPr bwMode="auto">
              <a:xfrm>
                <a:off x="3664" y="2499"/>
                <a:ext cx="250" cy="158"/>
              </a:xfrm>
              <a:custGeom>
                <a:avLst/>
                <a:gdLst>
                  <a:gd name="T0" fmla="*/ 0 w 250"/>
                  <a:gd name="T1" fmla="*/ 152 h 158"/>
                  <a:gd name="T2" fmla="*/ 1 w 250"/>
                  <a:gd name="T3" fmla="*/ 157 h 158"/>
                  <a:gd name="T4" fmla="*/ 248 w 250"/>
                  <a:gd name="T5" fmla="*/ 4 h 158"/>
                  <a:gd name="T6" fmla="*/ 249 w 250"/>
                  <a:gd name="T7" fmla="*/ 0 h 158"/>
                  <a:gd name="T8" fmla="*/ 0 w 250"/>
                  <a:gd name="T9" fmla="*/ 152 h 158"/>
                </a:gdLst>
                <a:ahLst/>
                <a:cxnLst>
                  <a:cxn ang="0">
                    <a:pos x="T0" y="T1"/>
                  </a:cxn>
                  <a:cxn ang="0">
                    <a:pos x="T2" y="T3"/>
                  </a:cxn>
                  <a:cxn ang="0">
                    <a:pos x="T4" y="T5"/>
                  </a:cxn>
                  <a:cxn ang="0">
                    <a:pos x="T6" y="T7"/>
                  </a:cxn>
                  <a:cxn ang="0">
                    <a:pos x="T8" y="T9"/>
                  </a:cxn>
                </a:cxnLst>
                <a:rect l="0" t="0" r="r" b="b"/>
                <a:pathLst>
                  <a:path w="250" h="158">
                    <a:moveTo>
                      <a:pt x="0" y="152"/>
                    </a:moveTo>
                    <a:lnTo>
                      <a:pt x="1" y="157"/>
                    </a:lnTo>
                    <a:lnTo>
                      <a:pt x="248" y="4"/>
                    </a:lnTo>
                    <a:lnTo>
                      <a:pt x="249" y="0"/>
                    </a:lnTo>
                    <a:lnTo>
                      <a:pt x="0" y="15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90" name="Group 154"/>
              <p:cNvGrpSpPr>
                <a:grpSpLocks/>
              </p:cNvGrpSpPr>
              <p:nvPr/>
            </p:nvGrpSpPr>
            <p:grpSpPr bwMode="auto">
              <a:xfrm>
                <a:off x="3661" y="2516"/>
                <a:ext cx="243" cy="181"/>
                <a:chOff x="3661" y="2516"/>
                <a:chExt cx="243" cy="181"/>
              </a:xfrm>
            </p:grpSpPr>
            <p:sp>
              <p:nvSpPr>
                <p:cNvPr id="40091" name="Line 155"/>
                <p:cNvSpPr>
                  <a:spLocks noChangeShapeType="1"/>
                </p:cNvSpPr>
                <p:nvPr/>
              </p:nvSpPr>
              <p:spPr bwMode="auto">
                <a:xfrm flipH="1">
                  <a:off x="3664" y="2516"/>
                  <a:ext cx="238" cy="14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2" name="Line 156"/>
                <p:cNvSpPr>
                  <a:spLocks noChangeShapeType="1"/>
                </p:cNvSpPr>
                <p:nvPr/>
              </p:nvSpPr>
              <p:spPr bwMode="auto">
                <a:xfrm flipH="1">
                  <a:off x="3663" y="2523"/>
                  <a:ext cx="241" cy="1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3" name="Line 157"/>
                <p:cNvSpPr>
                  <a:spLocks noChangeShapeType="1"/>
                </p:cNvSpPr>
                <p:nvPr/>
              </p:nvSpPr>
              <p:spPr bwMode="auto">
                <a:xfrm flipH="1">
                  <a:off x="3662" y="2531"/>
                  <a:ext cx="237"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4" name="Line 158"/>
                <p:cNvSpPr>
                  <a:spLocks noChangeShapeType="1"/>
                </p:cNvSpPr>
                <p:nvPr/>
              </p:nvSpPr>
              <p:spPr bwMode="auto">
                <a:xfrm flipH="1">
                  <a:off x="3663" y="2535"/>
                  <a:ext cx="238" cy="1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5" name="Line 159"/>
                <p:cNvSpPr>
                  <a:spLocks noChangeShapeType="1"/>
                </p:cNvSpPr>
                <p:nvPr/>
              </p:nvSpPr>
              <p:spPr bwMode="auto">
                <a:xfrm flipH="1">
                  <a:off x="3661" y="2546"/>
                  <a:ext cx="240" cy="1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096" name="Group 160"/>
              <p:cNvGrpSpPr>
                <a:grpSpLocks/>
              </p:cNvGrpSpPr>
              <p:nvPr/>
            </p:nvGrpSpPr>
            <p:grpSpPr bwMode="auto">
              <a:xfrm>
                <a:off x="3462" y="2563"/>
                <a:ext cx="204" cy="133"/>
                <a:chOff x="3462" y="2563"/>
                <a:chExt cx="204" cy="133"/>
              </a:xfrm>
            </p:grpSpPr>
            <p:sp>
              <p:nvSpPr>
                <p:cNvPr id="40097" name="Line 161"/>
                <p:cNvSpPr>
                  <a:spLocks noChangeShapeType="1"/>
                </p:cNvSpPr>
                <p:nvPr/>
              </p:nvSpPr>
              <p:spPr bwMode="auto">
                <a:xfrm>
                  <a:off x="3466" y="2563"/>
                  <a:ext cx="200"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8" name="Line 162"/>
                <p:cNvSpPr>
                  <a:spLocks noChangeShapeType="1"/>
                </p:cNvSpPr>
                <p:nvPr/>
              </p:nvSpPr>
              <p:spPr bwMode="auto">
                <a:xfrm>
                  <a:off x="3466" y="2571"/>
                  <a:ext cx="198"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9" name="Line 163"/>
                <p:cNvSpPr>
                  <a:spLocks noChangeShapeType="1"/>
                </p:cNvSpPr>
                <p:nvPr/>
              </p:nvSpPr>
              <p:spPr bwMode="auto">
                <a:xfrm>
                  <a:off x="3463" y="2579"/>
                  <a:ext cx="198" cy="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00" name="Line 164"/>
                <p:cNvSpPr>
                  <a:spLocks noChangeShapeType="1"/>
                </p:cNvSpPr>
                <p:nvPr/>
              </p:nvSpPr>
              <p:spPr bwMode="auto">
                <a:xfrm>
                  <a:off x="3462" y="2587"/>
                  <a:ext cx="201"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01" name="Line 165"/>
                <p:cNvSpPr>
                  <a:spLocks noChangeShapeType="1"/>
                </p:cNvSpPr>
                <p:nvPr/>
              </p:nvSpPr>
              <p:spPr bwMode="auto">
                <a:xfrm>
                  <a:off x="3462" y="2598"/>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40102" name="Group 166"/>
          <p:cNvGrpSpPr>
            <a:grpSpLocks/>
          </p:cNvGrpSpPr>
          <p:nvPr/>
        </p:nvGrpSpPr>
        <p:grpSpPr bwMode="auto">
          <a:xfrm>
            <a:off x="5724525" y="3651250"/>
            <a:ext cx="623888" cy="795338"/>
            <a:chOff x="2646" y="2149"/>
            <a:chExt cx="393" cy="501"/>
          </a:xfrm>
        </p:grpSpPr>
        <p:grpSp>
          <p:nvGrpSpPr>
            <p:cNvPr id="40103" name="Group 167"/>
            <p:cNvGrpSpPr>
              <a:grpSpLocks/>
            </p:cNvGrpSpPr>
            <p:nvPr/>
          </p:nvGrpSpPr>
          <p:grpSpPr bwMode="auto">
            <a:xfrm>
              <a:off x="2646" y="2149"/>
              <a:ext cx="193" cy="501"/>
              <a:chOff x="2646" y="2149"/>
              <a:chExt cx="193" cy="501"/>
            </a:xfrm>
          </p:grpSpPr>
          <p:sp>
            <p:nvSpPr>
              <p:cNvPr id="40104" name="Freeform 168"/>
              <p:cNvSpPr>
                <a:spLocks/>
              </p:cNvSpPr>
              <p:nvPr/>
            </p:nvSpPr>
            <p:spPr bwMode="auto">
              <a:xfrm>
                <a:off x="2646" y="2149"/>
                <a:ext cx="193" cy="476"/>
              </a:xfrm>
              <a:custGeom>
                <a:avLst/>
                <a:gdLst>
                  <a:gd name="T0" fmla="*/ 192 w 193"/>
                  <a:gd name="T1" fmla="*/ 0 h 476"/>
                  <a:gd name="T2" fmla="*/ 180 w 193"/>
                  <a:gd name="T3" fmla="*/ 475 h 476"/>
                  <a:gd name="T4" fmla="*/ 32 w 193"/>
                  <a:gd name="T5" fmla="*/ 456 h 476"/>
                  <a:gd name="T6" fmla="*/ 0 w 193"/>
                  <a:gd name="T7" fmla="*/ 40 h 476"/>
                  <a:gd name="T8" fmla="*/ 192 w 193"/>
                  <a:gd name="T9" fmla="*/ 0 h 476"/>
                </a:gdLst>
                <a:ahLst/>
                <a:cxnLst>
                  <a:cxn ang="0">
                    <a:pos x="T0" y="T1"/>
                  </a:cxn>
                  <a:cxn ang="0">
                    <a:pos x="T2" y="T3"/>
                  </a:cxn>
                  <a:cxn ang="0">
                    <a:pos x="T4" y="T5"/>
                  </a:cxn>
                  <a:cxn ang="0">
                    <a:pos x="T6" y="T7"/>
                  </a:cxn>
                  <a:cxn ang="0">
                    <a:pos x="T8" y="T9"/>
                  </a:cxn>
                </a:cxnLst>
                <a:rect l="0" t="0" r="r" b="b"/>
                <a:pathLst>
                  <a:path w="193" h="476">
                    <a:moveTo>
                      <a:pt x="192" y="0"/>
                    </a:moveTo>
                    <a:lnTo>
                      <a:pt x="180" y="475"/>
                    </a:lnTo>
                    <a:lnTo>
                      <a:pt x="32" y="456"/>
                    </a:lnTo>
                    <a:lnTo>
                      <a:pt x="0" y="40"/>
                    </a:lnTo>
                    <a:lnTo>
                      <a:pt x="192" y="0"/>
                    </a:lnTo>
                  </a:path>
                </a:pathLst>
              </a:custGeom>
              <a:solidFill>
                <a:srgbClr val="BFBFD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05" name="Freeform 169"/>
              <p:cNvSpPr>
                <a:spLocks/>
              </p:cNvSpPr>
              <p:nvPr/>
            </p:nvSpPr>
            <p:spPr bwMode="auto">
              <a:xfrm>
                <a:off x="2679" y="2606"/>
                <a:ext cx="148" cy="44"/>
              </a:xfrm>
              <a:custGeom>
                <a:avLst/>
                <a:gdLst>
                  <a:gd name="T0" fmla="*/ 146 w 148"/>
                  <a:gd name="T1" fmla="*/ 17 h 44"/>
                  <a:gd name="T2" fmla="*/ 147 w 148"/>
                  <a:gd name="T3" fmla="*/ 43 h 44"/>
                  <a:gd name="T4" fmla="*/ 2 w 148"/>
                  <a:gd name="T5" fmla="*/ 18 h 44"/>
                  <a:gd name="T6" fmla="*/ 0 w 148"/>
                  <a:gd name="T7" fmla="*/ 0 h 44"/>
                  <a:gd name="T8" fmla="*/ 146 w 148"/>
                  <a:gd name="T9" fmla="*/ 17 h 44"/>
                </a:gdLst>
                <a:ahLst/>
                <a:cxnLst>
                  <a:cxn ang="0">
                    <a:pos x="T0" y="T1"/>
                  </a:cxn>
                  <a:cxn ang="0">
                    <a:pos x="T2" y="T3"/>
                  </a:cxn>
                  <a:cxn ang="0">
                    <a:pos x="T4" y="T5"/>
                  </a:cxn>
                  <a:cxn ang="0">
                    <a:pos x="T6" y="T7"/>
                  </a:cxn>
                  <a:cxn ang="0">
                    <a:pos x="T8" y="T9"/>
                  </a:cxn>
                </a:cxnLst>
                <a:rect l="0" t="0" r="r" b="b"/>
                <a:pathLst>
                  <a:path w="148" h="44">
                    <a:moveTo>
                      <a:pt x="146" y="17"/>
                    </a:moveTo>
                    <a:lnTo>
                      <a:pt x="147" y="43"/>
                    </a:lnTo>
                    <a:lnTo>
                      <a:pt x="2" y="18"/>
                    </a:lnTo>
                    <a:lnTo>
                      <a:pt x="0" y="0"/>
                    </a:lnTo>
                    <a:lnTo>
                      <a:pt x="146" y="17"/>
                    </a:lnTo>
                  </a:path>
                </a:pathLst>
              </a:custGeom>
              <a:solidFill>
                <a:srgbClr val="9F9FB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106" name="Group 170"/>
              <p:cNvGrpSpPr>
                <a:grpSpLocks/>
              </p:cNvGrpSpPr>
              <p:nvPr/>
            </p:nvGrpSpPr>
            <p:grpSpPr bwMode="auto">
              <a:xfrm>
                <a:off x="2662" y="2175"/>
                <a:ext cx="159" cy="139"/>
                <a:chOff x="2662" y="2175"/>
                <a:chExt cx="159" cy="139"/>
              </a:xfrm>
            </p:grpSpPr>
            <p:sp>
              <p:nvSpPr>
                <p:cNvPr id="40107" name="Freeform 171"/>
                <p:cNvSpPr>
                  <a:spLocks/>
                </p:cNvSpPr>
                <p:nvPr/>
              </p:nvSpPr>
              <p:spPr bwMode="auto">
                <a:xfrm>
                  <a:off x="2662" y="2175"/>
                  <a:ext cx="159" cy="139"/>
                </a:xfrm>
                <a:custGeom>
                  <a:avLst/>
                  <a:gdLst>
                    <a:gd name="T0" fmla="*/ 158 w 159"/>
                    <a:gd name="T1" fmla="*/ 0 h 139"/>
                    <a:gd name="T2" fmla="*/ 156 w 159"/>
                    <a:gd name="T3" fmla="*/ 130 h 139"/>
                    <a:gd name="T4" fmla="*/ 8 w 159"/>
                    <a:gd name="T5" fmla="*/ 138 h 139"/>
                    <a:gd name="T6" fmla="*/ 0 w 159"/>
                    <a:gd name="T7" fmla="*/ 32 h 139"/>
                    <a:gd name="T8" fmla="*/ 158 w 159"/>
                    <a:gd name="T9" fmla="*/ 0 h 139"/>
                  </a:gdLst>
                  <a:ahLst/>
                  <a:cxnLst>
                    <a:cxn ang="0">
                      <a:pos x="T0" y="T1"/>
                    </a:cxn>
                    <a:cxn ang="0">
                      <a:pos x="T2" y="T3"/>
                    </a:cxn>
                    <a:cxn ang="0">
                      <a:pos x="T4" y="T5"/>
                    </a:cxn>
                    <a:cxn ang="0">
                      <a:pos x="T6" y="T7"/>
                    </a:cxn>
                    <a:cxn ang="0">
                      <a:pos x="T8" y="T9"/>
                    </a:cxn>
                  </a:cxnLst>
                  <a:rect l="0" t="0" r="r" b="b"/>
                  <a:pathLst>
                    <a:path w="159" h="139">
                      <a:moveTo>
                        <a:pt x="158" y="0"/>
                      </a:moveTo>
                      <a:lnTo>
                        <a:pt x="156" y="130"/>
                      </a:lnTo>
                      <a:lnTo>
                        <a:pt x="8" y="138"/>
                      </a:lnTo>
                      <a:lnTo>
                        <a:pt x="0" y="32"/>
                      </a:lnTo>
                      <a:lnTo>
                        <a:pt x="158" y="0"/>
                      </a:lnTo>
                    </a:path>
                  </a:pathLst>
                </a:custGeom>
                <a:solidFill>
                  <a:srgbClr val="9F9FB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08" name="Freeform 172"/>
                <p:cNvSpPr>
                  <a:spLocks/>
                </p:cNvSpPr>
                <p:nvPr/>
              </p:nvSpPr>
              <p:spPr bwMode="auto">
                <a:xfrm>
                  <a:off x="2677" y="2292"/>
                  <a:ext cx="48" cy="17"/>
                </a:xfrm>
                <a:custGeom>
                  <a:avLst/>
                  <a:gdLst>
                    <a:gd name="T0" fmla="*/ 47 w 48"/>
                    <a:gd name="T1" fmla="*/ 0 h 17"/>
                    <a:gd name="T2" fmla="*/ 0 w 48"/>
                    <a:gd name="T3" fmla="*/ 6 h 17"/>
                    <a:gd name="T4" fmla="*/ 0 w 48"/>
                    <a:gd name="T5" fmla="*/ 16 h 17"/>
                    <a:gd name="T6" fmla="*/ 47 w 48"/>
                    <a:gd name="T7" fmla="*/ 11 h 17"/>
                    <a:gd name="T8" fmla="*/ 47 w 48"/>
                    <a:gd name="T9" fmla="*/ 0 h 17"/>
                  </a:gdLst>
                  <a:ahLst/>
                  <a:cxnLst>
                    <a:cxn ang="0">
                      <a:pos x="T0" y="T1"/>
                    </a:cxn>
                    <a:cxn ang="0">
                      <a:pos x="T2" y="T3"/>
                    </a:cxn>
                    <a:cxn ang="0">
                      <a:pos x="T4" y="T5"/>
                    </a:cxn>
                    <a:cxn ang="0">
                      <a:pos x="T6" y="T7"/>
                    </a:cxn>
                    <a:cxn ang="0">
                      <a:pos x="T8" y="T9"/>
                    </a:cxn>
                  </a:cxnLst>
                  <a:rect l="0" t="0" r="r" b="b"/>
                  <a:pathLst>
                    <a:path w="48" h="17">
                      <a:moveTo>
                        <a:pt x="47" y="0"/>
                      </a:moveTo>
                      <a:lnTo>
                        <a:pt x="0" y="6"/>
                      </a:lnTo>
                      <a:lnTo>
                        <a:pt x="0" y="16"/>
                      </a:lnTo>
                      <a:lnTo>
                        <a:pt x="47" y="11"/>
                      </a:lnTo>
                      <a:lnTo>
                        <a:pt x="47" y="0"/>
                      </a:lnTo>
                    </a:path>
                  </a:pathLst>
                </a:custGeom>
                <a:solidFill>
                  <a:srgbClr val="0000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109" name="Freeform 173"/>
              <p:cNvSpPr>
                <a:spLocks/>
              </p:cNvSpPr>
              <p:nvPr/>
            </p:nvSpPr>
            <p:spPr bwMode="auto">
              <a:xfrm>
                <a:off x="2672" y="2333"/>
                <a:ext cx="144" cy="261"/>
              </a:xfrm>
              <a:custGeom>
                <a:avLst/>
                <a:gdLst>
                  <a:gd name="T0" fmla="*/ 143 w 144"/>
                  <a:gd name="T1" fmla="*/ 0 h 261"/>
                  <a:gd name="T2" fmla="*/ 140 w 144"/>
                  <a:gd name="T3" fmla="*/ 260 h 261"/>
                  <a:gd name="T4" fmla="*/ 17 w 144"/>
                  <a:gd name="T5" fmla="*/ 247 h 261"/>
                  <a:gd name="T6" fmla="*/ 0 w 144"/>
                  <a:gd name="T7" fmla="*/ 4 h 261"/>
                  <a:gd name="T8" fmla="*/ 143 w 144"/>
                  <a:gd name="T9" fmla="*/ 0 h 261"/>
                </a:gdLst>
                <a:ahLst/>
                <a:cxnLst>
                  <a:cxn ang="0">
                    <a:pos x="T0" y="T1"/>
                  </a:cxn>
                  <a:cxn ang="0">
                    <a:pos x="T2" y="T3"/>
                  </a:cxn>
                  <a:cxn ang="0">
                    <a:pos x="T4" y="T5"/>
                  </a:cxn>
                  <a:cxn ang="0">
                    <a:pos x="T6" y="T7"/>
                  </a:cxn>
                  <a:cxn ang="0">
                    <a:pos x="T8" y="T9"/>
                  </a:cxn>
                </a:cxnLst>
                <a:rect l="0" t="0" r="r" b="b"/>
                <a:pathLst>
                  <a:path w="144" h="261">
                    <a:moveTo>
                      <a:pt x="143" y="0"/>
                    </a:moveTo>
                    <a:lnTo>
                      <a:pt x="140" y="260"/>
                    </a:lnTo>
                    <a:lnTo>
                      <a:pt x="17" y="247"/>
                    </a:lnTo>
                    <a:lnTo>
                      <a:pt x="0" y="4"/>
                    </a:lnTo>
                    <a:lnTo>
                      <a:pt x="143" y="0"/>
                    </a:lnTo>
                  </a:path>
                </a:pathLst>
              </a:custGeom>
              <a:solidFill>
                <a:srgbClr val="BFBFD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10" name="Freeform 174"/>
              <p:cNvSpPr>
                <a:spLocks/>
              </p:cNvSpPr>
              <p:nvPr/>
            </p:nvSpPr>
            <p:spPr bwMode="auto">
              <a:xfrm>
                <a:off x="2694" y="2549"/>
                <a:ext cx="110" cy="35"/>
              </a:xfrm>
              <a:custGeom>
                <a:avLst/>
                <a:gdLst>
                  <a:gd name="T0" fmla="*/ 109 w 110"/>
                  <a:gd name="T1" fmla="*/ 7 h 35"/>
                  <a:gd name="T2" fmla="*/ 0 w 110"/>
                  <a:gd name="T3" fmla="*/ 0 h 35"/>
                  <a:gd name="T4" fmla="*/ 1 w 110"/>
                  <a:gd name="T5" fmla="*/ 25 h 35"/>
                  <a:gd name="T6" fmla="*/ 109 w 110"/>
                  <a:gd name="T7" fmla="*/ 34 h 35"/>
                  <a:gd name="T8" fmla="*/ 109 w 110"/>
                  <a:gd name="T9" fmla="*/ 7 h 35"/>
                </a:gdLst>
                <a:ahLst/>
                <a:cxnLst>
                  <a:cxn ang="0">
                    <a:pos x="T0" y="T1"/>
                  </a:cxn>
                  <a:cxn ang="0">
                    <a:pos x="T2" y="T3"/>
                  </a:cxn>
                  <a:cxn ang="0">
                    <a:pos x="T4" y="T5"/>
                  </a:cxn>
                  <a:cxn ang="0">
                    <a:pos x="T6" y="T7"/>
                  </a:cxn>
                  <a:cxn ang="0">
                    <a:pos x="T8" y="T9"/>
                  </a:cxn>
                </a:cxnLst>
                <a:rect l="0" t="0" r="r" b="b"/>
                <a:pathLst>
                  <a:path w="110" h="35">
                    <a:moveTo>
                      <a:pt x="109" y="7"/>
                    </a:moveTo>
                    <a:lnTo>
                      <a:pt x="0" y="0"/>
                    </a:lnTo>
                    <a:lnTo>
                      <a:pt x="1" y="25"/>
                    </a:lnTo>
                    <a:lnTo>
                      <a:pt x="109" y="34"/>
                    </a:lnTo>
                    <a:lnTo>
                      <a:pt x="109" y="7"/>
                    </a:lnTo>
                  </a:path>
                </a:pathLst>
              </a:custGeom>
              <a:solidFill>
                <a:srgbClr val="9F9FB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111" name="Group 175"/>
              <p:cNvGrpSpPr>
                <a:grpSpLocks/>
              </p:cNvGrpSpPr>
              <p:nvPr/>
            </p:nvGrpSpPr>
            <p:grpSpPr bwMode="auto">
              <a:xfrm>
                <a:off x="2782" y="2420"/>
                <a:ext cx="21" cy="122"/>
                <a:chOff x="2782" y="2420"/>
                <a:chExt cx="21" cy="122"/>
              </a:xfrm>
            </p:grpSpPr>
            <p:grpSp>
              <p:nvGrpSpPr>
                <p:cNvPr id="40112" name="Group 176"/>
                <p:cNvGrpSpPr>
                  <a:grpSpLocks/>
                </p:cNvGrpSpPr>
                <p:nvPr/>
              </p:nvGrpSpPr>
              <p:grpSpPr bwMode="auto">
                <a:xfrm>
                  <a:off x="2785" y="2420"/>
                  <a:ext cx="18" cy="122"/>
                  <a:chOff x="2785" y="2420"/>
                  <a:chExt cx="18" cy="122"/>
                </a:xfrm>
              </p:grpSpPr>
              <p:sp>
                <p:nvSpPr>
                  <p:cNvPr id="40113" name="Freeform 177"/>
                  <p:cNvSpPr>
                    <a:spLocks/>
                  </p:cNvSpPr>
                  <p:nvPr/>
                </p:nvSpPr>
                <p:spPr bwMode="auto">
                  <a:xfrm>
                    <a:off x="2786" y="2420"/>
                    <a:ext cx="17" cy="22"/>
                  </a:xfrm>
                  <a:custGeom>
                    <a:avLst/>
                    <a:gdLst>
                      <a:gd name="T0" fmla="*/ 16 w 17"/>
                      <a:gd name="T1" fmla="*/ 0 h 22"/>
                      <a:gd name="T2" fmla="*/ 16 w 17"/>
                      <a:gd name="T3" fmla="*/ 21 h 22"/>
                      <a:gd name="T4" fmla="*/ 0 w 17"/>
                      <a:gd name="T5" fmla="*/ 20 h 22"/>
                      <a:gd name="T6" fmla="*/ 0 w 17"/>
                      <a:gd name="T7" fmla="*/ 0 h 22"/>
                      <a:gd name="T8" fmla="*/ 16 w 17"/>
                      <a:gd name="T9" fmla="*/ 0 h 22"/>
                    </a:gdLst>
                    <a:ahLst/>
                    <a:cxnLst>
                      <a:cxn ang="0">
                        <a:pos x="T0" y="T1"/>
                      </a:cxn>
                      <a:cxn ang="0">
                        <a:pos x="T2" y="T3"/>
                      </a:cxn>
                      <a:cxn ang="0">
                        <a:pos x="T4" y="T5"/>
                      </a:cxn>
                      <a:cxn ang="0">
                        <a:pos x="T6" y="T7"/>
                      </a:cxn>
                      <a:cxn ang="0">
                        <a:pos x="T8" y="T9"/>
                      </a:cxn>
                    </a:cxnLst>
                    <a:rect l="0" t="0" r="r" b="b"/>
                    <a:pathLst>
                      <a:path w="17" h="22">
                        <a:moveTo>
                          <a:pt x="16" y="0"/>
                        </a:moveTo>
                        <a:lnTo>
                          <a:pt x="16" y="21"/>
                        </a:lnTo>
                        <a:lnTo>
                          <a:pt x="0" y="20"/>
                        </a:lnTo>
                        <a:lnTo>
                          <a:pt x="0" y="0"/>
                        </a:lnTo>
                        <a:lnTo>
                          <a:pt x="16"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14" name="Freeform 178"/>
                  <p:cNvSpPr>
                    <a:spLocks/>
                  </p:cNvSpPr>
                  <p:nvPr/>
                </p:nvSpPr>
                <p:spPr bwMode="auto">
                  <a:xfrm>
                    <a:off x="2785" y="2446"/>
                    <a:ext cx="17" cy="21"/>
                  </a:xfrm>
                  <a:custGeom>
                    <a:avLst/>
                    <a:gdLst>
                      <a:gd name="T0" fmla="*/ 16 w 17"/>
                      <a:gd name="T1" fmla="*/ 0 h 21"/>
                      <a:gd name="T2" fmla="*/ 16 w 17"/>
                      <a:gd name="T3" fmla="*/ 20 h 21"/>
                      <a:gd name="T4" fmla="*/ 0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0" y="19"/>
                        </a:lnTo>
                        <a:lnTo>
                          <a:pt x="0" y="0"/>
                        </a:lnTo>
                        <a:lnTo>
                          <a:pt x="16"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15" name="Freeform 179"/>
                  <p:cNvSpPr>
                    <a:spLocks/>
                  </p:cNvSpPr>
                  <p:nvPr/>
                </p:nvSpPr>
                <p:spPr bwMode="auto">
                  <a:xfrm>
                    <a:off x="2785" y="2470"/>
                    <a:ext cx="17" cy="23"/>
                  </a:xfrm>
                  <a:custGeom>
                    <a:avLst/>
                    <a:gdLst>
                      <a:gd name="T0" fmla="*/ 16 w 17"/>
                      <a:gd name="T1" fmla="*/ 1 h 23"/>
                      <a:gd name="T2" fmla="*/ 16 w 17"/>
                      <a:gd name="T3" fmla="*/ 22 h 23"/>
                      <a:gd name="T4" fmla="*/ 0 w 17"/>
                      <a:gd name="T5" fmla="*/ 20 h 23"/>
                      <a:gd name="T6" fmla="*/ 2 w 17"/>
                      <a:gd name="T7" fmla="*/ 0 h 23"/>
                      <a:gd name="T8" fmla="*/ 16 w 17"/>
                      <a:gd name="T9" fmla="*/ 1 h 23"/>
                    </a:gdLst>
                    <a:ahLst/>
                    <a:cxnLst>
                      <a:cxn ang="0">
                        <a:pos x="T0" y="T1"/>
                      </a:cxn>
                      <a:cxn ang="0">
                        <a:pos x="T2" y="T3"/>
                      </a:cxn>
                      <a:cxn ang="0">
                        <a:pos x="T4" y="T5"/>
                      </a:cxn>
                      <a:cxn ang="0">
                        <a:pos x="T6" y="T7"/>
                      </a:cxn>
                      <a:cxn ang="0">
                        <a:pos x="T8" y="T9"/>
                      </a:cxn>
                    </a:cxnLst>
                    <a:rect l="0" t="0" r="r" b="b"/>
                    <a:pathLst>
                      <a:path w="17" h="23">
                        <a:moveTo>
                          <a:pt x="16" y="1"/>
                        </a:moveTo>
                        <a:lnTo>
                          <a:pt x="16" y="22"/>
                        </a:lnTo>
                        <a:lnTo>
                          <a:pt x="0" y="20"/>
                        </a:lnTo>
                        <a:lnTo>
                          <a:pt x="2" y="0"/>
                        </a:lnTo>
                        <a:lnTo>
                          <a:pt x="16" y="1"/>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16" name="Freeform 180"/>
                  <p:cNvSpPr>
                    <a:spLocks/>
                  </p:cNvSpPr>
                  <p:nvPr/>
                </p:nvSpPr>
                <p:spPr bwMode="auto">
                  <a:xfrm>
                    <a:off x="2785" y="2496"/>
                    <a:ext cx="17" cy="21"/>
                  </a:xfrm>
                  <a:custGeom>
                    <a:avLst/>
                    <a:gdLst>
                      <a:gd name="T0" fmla="*/ 16 w 17"/>
                      <a:gd name="T1" fmla="*/ 0 h 21"/>
                      <a:gd name="T2" fmla="*/ 16 w 17"/>
                      <a:gd name="T3" fmla="*/ 20 h 21"/>
                      <a:gd name="T4" fmla="*/ 0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0" y="19"/>
                        </a:lnTo>
                        <a:lnTo>
                          <a:pt x="0" y="0"/>
                        </a:lnTo>
                        <a:lnTo>
                          <a:pt x="16"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17" name="Freeform 181"/>
                  <p:cNvSpPr>
                    <a:spLocks/>
                  </p:cNvSpPr>
                  <p:nvPr/>
                </p:nvSpPr>
                <p:spPr bwMode="auto">
                  <a:xfrm>
                    <a:off x="2785" y="2520"/>
                    <a:ext cx="17" cy="22"/>
                  </a:xfrm>
                  <a:custGeom>
                    <a:avLst/>
                    <a:gdLst>
                      <a:gd name="T0" fmla="*/ 16 w 17"/>
                      <a:gd name="T1" fmla="*/ 1 h 22"/>
                      <a:gd name="T2" fmla="*/ 16 w 17"/>
                      <a:gd name="T3" fmla="*/ 21 h 22"/>
                      <a:gd name="T4" fmla="*/ 0 w 17"/>
                      <a:gd name="T5" fmla="*/ 20 h 22"/>
                      <a:gd name="T6" fmla="*/ 2 w 17"/>
                      <a:gd name="T7" fmla="*/ 0 h 22"/>
                      <a:gd name="T8" fmla="*/ 16 w 17"/>
                      <a:gd name="T9" fmla="*/ 1 h 22"/>
                    </a:gdLst>
                    <a:ahLst/>
                    <a:cxnLst>
                      <a:cxn ang="0">
                        <a:pos x="T0" y="T1"/>
                      </a:cxn>
                      <a:cxn ang="0">
                        <a:pos x="T2" y="T3"/>
                      </a:cxn>
                      <a:cxn ang="0">
                        <a:pos x="T4" y="T5"/>
                      </a:cxn>
                      <a:cxn ang="0">
                        <a:pos x="T6" y="T7"/>
                      </a:cxn>
                      <a:cxn ang="0">
                        <a:pos x="T8" y="T9"/>
                      </a:cxn>
                    </a:cxnLst>
                    <a:rect l="0" t="0" r="r" b="b"/>
                    <a:pathLst>
                      <a:path w="17" h="22">
                        <a:moveTo>
                          <a:pt x="16" y="1"/>
                        </a:moveTo>
                        <a:lnTo>
                          <a:pt x="16" y="21"/>
                        </a:lnTo>
                        <a:lnTo>
                          <a:pt x="0" y="20"/>
                        </a:lnTo>
                        <a:lnTo>
                          <a:pt x="2" y="0"/>
                        </a:lnTo>
                        <a:lnTo>
                          <a:pt x="16" y="1"/>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18" name="Group 182"/>
                <p:cNvGrpSpPr>
                  <a:grpSpLocks/>
                </p:cNvGrpSpPr>
                <p:nvPr/>
              </p:nvGrpSpPr>
              <p:grpSpPr bwMode="auto">
                <a:xfrm>
                  <a:off x="2782" y="2420"/>
                  <a:ext cx="19" cy="122"/>
                  <a:chOff x="2782" y="2420"/>
                  <a:chExt cx="19" cy="122"/>
                </a:xfrm>
              </p:grpSpPr>
              <p:sp>
                <p:nvSpPr>
                  <p:cNvPr id="40119" name="Freeform 183"/>
                  <p:cNvSpPr>
                    <a:spLocks/>
                  </p:cNvSpPr>
                  <p:nvPr/>
                </p:nvSpPr>
                <p:spPr bwMode="auto">
                  <a:xfrm>
                    <a:off x="2784" y="2420"/>
                    <a:ext cx="17" cy="22"/>
                  </a:xfrm>
                  <a:custGeom>
                    <a:avLst/>
                    <a:gdLst>
                      <a:gd name="T0" fmla="*/ 16 w 17"/>
                      <a:gd name="T1" fmla="*/ 0 h 22"/>
                      <a:gd name="T2" fmla="*/ 16 w 17"/>
                      <a:gd name="T3" fmla="*/ 21 h 22"/>
                      <a:gd name="T4" fmla="*/ 1 w 17"/>
                      <a:gd name="T5" fmla="*/ 20 h 22"/>
                      <a:gd name="T6" fmla="*/ 0 w 17"/>
                      <a:gd name="T7" fmla="*/ 0 h 22"/>
                      <a:gd name="T8" fmla="*/ 16 w 17"/>
                      <a:gd name="T9" fmla="*/ 0 h 22"/>
                    </a:gdLst>
                    <a:ahLst/>
                    <a:cxnLst>
                      <a:cxn ang="0">
                        <a:pos x="T0" y="T1"/>
                      </a:cxn>
                      <a:cxn ang="0">
                        <a:pos x="T2" y="T3"/>
                      </a:cxn>
                      <a:cxn ang="0">
                        <a:pos x="T4" y="T5"/>
                      </a:cxn>
                      <a:cxn ang="0">
                        <a:pos x="T6" y="T7"/>
                      </a:cxn>
                      <a:cxn ang="0">
                        <a:pos x="T8" y="T9"/>
                      </a:cxn>
                    </a:cxnLst>
                    <a:rect l="0" t="0" r="r" b="b"/>
                    <a:pathLst>
                      <a:path w="17" h="22">
                        <a:moveTo>
                          <a:pt x="16" y="0"/>
                        </a:moveTo>
                        <a:lnTo>
                          <a:pt x="16" y="21"/>
                        </a:lnTo>
                        <a:lnTo>
                          <a:pt x="1" y="20"/>
                        </a:lnTo>
                        <a:lnTo>
                          <a:pt x="0" y="0"/>
                        </a:lnTo>
                        <a:lnTo>
                          <a:pt x="16" y="0"/>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20" name="Freeform 184"/>
                  <p:cNvSpPr>
                    <a:spLocks/>
                  </p:cNvSpPr>
                  <p:nvPr/>
                </p:nvSpPr>
                <p:spPr bwMode="auto">
                  <a:xfrm>
                    <a:off x="2782" y="2446"/>
                    <a:ext cx="17" cy="21"/>
                  </a:xfrm>
                  <a:custGeom>
                    <a:avLst/>
                    <a:gdLst>
                      <a:gd name="T0" fmla="*/ 16 w 17"/>
                      <a:gd name="T1" fmla="*/ 0 h 21"/>
                      <a:gd name="T2" fmla="*/ 16 w 17"/>
                      <a:gd name="T3" fmla="*/ 20 h 21"/>
                      <a:gd name="T4" fmla="*/ 2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2" y="19"/>
                        </a:lnTo>
                        <a:lnTo>
                          <a:pt x="0" y="0"/>
                        </a:lnTo>
                        <a:lnTo>
                          <a:pt x="16" y="0"/>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21" name="Freeform 185"/>
                  <p:cNvSpPr>
                    <a:spLocks/>
                  </p:cNvSpPr>
                  <p:nvPr/>
                </p:nvSpPr>
                <p:spPr bwMode="auto">
                  <a:xfrm>
                    <a:off x="2782" y="2470"/>
                    <a:ext cx="17" cy="23"/>
                  </a:xfrm>
                  <a:custGeom>
                    <a:avLst/>
                    <a:gdLst>
                      <a:gd name="T0" fmla="*/ 16 w 17"/>
                      <a:gd name="T1" fmla="*/ 1 h 23"/>
                      <a:gd name="T2" fmla="*/ 16 w 17"/>
                      <a:gd name="T3" fmla="*/ 22 h 23"/>
                      <a:gd name="T4" fmla="*/ 0 w 17"/>
                      <a:gd name="T5" fmla="*/ 20 h 23"/>
                      <a:gd name="T6" fmla="*/ 0 w 17"/>
                      <a:gd name="T7" fmla="*/ 0 h 23"/>
                      <a:gd name="T8" fmla="*/ 16 w 17"/>
                      <a:gd name="T9" fmla="*/ 1 h 23"/>
                    </a:gdLst>
                    <a:ahLst/>
                    <a:cxnLst>
                      <a:cxn ang="0">
                        <a:pos x="T0" y="T1"/>
                      </a:cxn>
                      <a:cxn ang="0">
                        <a:pos x="T2" y="T3"/>
                      </a:cxn>
                      <a:cxn ang="0">
                        <a:pos x="T4" y="T5"/>
                      </a:cxn>
                      <a:cxn ang="0">
                        <a:pos x="T6" y="T7"/>
                      </a:cxn>
                      <a:cxn ang="0">
                        <a:pos x="T8" y="T9"/>
                      </a:cxn>
                    </a:cxnLst>
                    <a:rect l="0" t="0" r="r" b="b"/>
                    <a:pathLst>
                      <a:path w="17" h="23">
                        <a:moveTo>
                          <a:pt x="16" y="1"/>
                        </a:moveTo>
                        <a:lnTo>
                          <a:pt x="16" y="22"/>
                        </a:lnTo>
                        <a:lnTo>
                          <a:pt x="0" y="20"/>
                        </a:lnTo>
                        <a:lnTo>
                          <a:pt x="0" y="0"/>
                        </a:lnTo>
                        <a:lnTo>
                          <a:pt x="16" y="1"/>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22" name="Freeform 186"/>
                  <p:cNvSpPr>
                    <a:spLocks/>
                  </p:cNvSpPr>
                  <p:nvPr/>
                </p:nvSpPr>
                <p:spPr bwMode="auto">
                  <a:xfrm>
                    <a:off x="2782" y="2496"/>
                    <a:ext cx="17" cy="21"/>
                  </a:xfrm>
                  <a:custGeom>
                    <a:avLst/>
                    <a:gdLst>
                      <a:gd name="T0" fmla="*/ 16 w 17"/>
                      <a:gd name="T1" fmla="*/ 0 h 21"/>
                      <a:gd name="T2" fmla="*/ 16 w 17"/>
                      <a:gd name="T3" fmla="*/ 20 h 21"/>
                      <a:gd name="T4" fmla="*/ 2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2" y="19"/>
                        </a:lnTo>
                        <a:lnTo>
                          <a:pt x="0" y="0"/>
                        </a:lnTo>
                        <a:lnTo>
                          <a:pt x="16" y="0"/>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23" name="Freeform 187"/>
                  <p:cNvSpPr>
                    <a:spLocks/>
                  </p:cNvSpPr>
                  <p:nvPr/>
                </p:nvSpPr>
                <p:spPr bwMode="auto">
                  <a:xfrm>
                    <a:off x="2782" y="2520"/>
                    <a:ext cx="17" cy="22"/>
                  </a:xfrm>
                  <a:custGeom>
                    <a:avLst/>
                    <a:gdLst>
                      <a:gd name="T0" fmla="*/ 16 w 17"/>
                      <a:gd name="T1" fmla="*/ 1 h 22"/>
                      <a:gd name="T2" fmla="*/ 16 w 17"/>
                      <a:gd name="T3" fmla="*/ 21 h 22"/>
                      <a:gd name="T4" fmla="*/ 0 w 17"/>
                      <a:gd name="T5" fmla="*/ 20 h 22"/>
                      <a:gd name="T6" fmla="*/ 0 w 17"/>
                      <a:gd name="T7" fmla="*/ 0 h 22"/>
                      <a:gd name="T8" fmla="*/ 16 w 17"/>
                      <a:gd name="T9" fmla="*/ 1 h 22"/>
                    </a:gdLst>
                    <a:ahLst/>
                    <a:cxnLst>
                      <a:cxn ang="0">
                        <a:pos x="T0" y="T1"/>
                      </a:cxn>
                      <a:cxn ang="0">
                        <a:pos x="T2" y="T3"/>
                      </a:cxn>
                      <a:cxn ang="0">
                        <a:pos x="T4" y="T5"/>
                      </a:cxn>
                      <a:cxn ang="0">
                        <a:pos x="T6" y="T7"/>
                      </a:cxn>
                      <a:cxn ang="0">
                        <a:pos x="T8" y="T9"/>
                      </a:cxn>
                    </a:cxnLst>
                    <a:rect l="0" t="0" r="r" b="b"/>
                    <a:pathLst>
                      <a:path w="17" h="22">
                        <a:moveTo>
                          <a:pt x="16" y="1"/>
                        </a:moveTo>
                        <a:lnTo>
                          <a:pt x="16" y="21"/>
                        </a:lnTo>
                        <a:lnTo>
                          <a:pt x="0" y="20"/>
                        </a:lnTo>
                        <a:lnTo>
                          <a:pt x="0" y="0"/>
                        </a:lnTo>
                        <a:lnTo>
                          <a:pt x="16" y="1"/>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grpSp>
          <p:nvGrpSpPr>
            <p:cNvPr id="40124" name="Group 188"/>
            <p:cNvGrpSpPr>
              <a:grpSpLocks/>
            </p:cNvGrpSpPr>
            <p:nvPr/>
          </p:nvGrpSpPr>
          <p:grpSpPr bwMode="auto">
            <a:xfrm>
              <a:off x="2826" y="2149"/>
              <a:ext cx="213" cy="501"/>
              <a:chOff x="2826" y="2149"/>
              <a:chExt cx="213" cy="501"/>
            </a:xfrm>
          </p:grpSpPr>
          <p:grpSp>
            <p:nvGrpSpPr>
              <p:cNvPr id="40125" name="Group 189"/>
              <p:cNvGrpSpPr>
                <a:grpSpLocks/>
              </p:cNvGrpSpPr>
              <p:nvPr/>
            </p:nvGrpSpPr>
            <p:grpSpPr bwMode="auto">
              <a:xfrm>
                <a:off x="2826" y="2149"/>
                <a:ext cx="213" cy="501"/>
                <a:chOff x="2826" y="2149"/>
                <a:chExt cx="213" cy="501"/>
              </a:xfrm>
            </p:grpSpPr>
            <p:sp>
              <p:nvSpPr>
                <p:cNvPr id="40126" name="Freeform 190"/>
                <p:cNvSpPr>
                  <a:spLocks/>
                </p:cNvSpPr>
                <p:nvPr/>
              </p:nvSpPr>
              <p:spPr bwMode="auto">
                <a:xfrm>
                  <a:off x="2826" y="2149"/>
                  <a:ext cx="213" cy="476"/>
                </a:xfrm>
                <a:custGeom>
                  <a:avLst/>
                  <a:gdLst>
                    <a:gd name="T0" fmla="*/ 212 w 213"/>
                    <a:gd name="T1" fmla="*/ 6 h 476"/>
                    <a:gd name="T2" fmla="*/ 151 w 213"/>
                    <a:gd name="T3" fmla="*/ 469 h 476"/>
                    <a:gd name="T4" fmla="*/ 0 w 213"/>
                    <a:gd name="T5" fmla="*/ 475 h 476"/>
                    <a:gd name="T6" fmla="*/ 11 w 213"/>
                    <a:gd name="T7" fmla="*/ 0 h 476"/>
                    <a:gd name="T8" fmla="*/ 212 w 213"/>
                    <a:gd name="T9" fmla="*/ 6 h 476"/>
                  </a:gdLst>
                  <a:ahLst/>
                  <a:cxnLst>
                    <a:cxn ang="0">
                      <a:pos x="T0" y="T1"/>
                    </a:cxn>
                    <a:cxn ang="0">
                      <a:pos x="T2" y="T3"/>
                    </a:cxn>
                    <a:cxn ang="0">
                      <a:pos x="T4" y="T5"/>
                    </a:cxn>
                    <a:cxn ang="0">
                      <a:pos x="T6" y="T7"/>
                    </a:cxn>
                    <a:cxn ang="0">
                      <a:pos x="T8" y="T9"/>
                    </a:cxn>
                  </a:cxnLst>
                  <a:rect l="0" t="0" r="r" b="b"/>
                  <a:pathLst>
                    <a:path w="213" h="476">
                      <a:moveTo>
                        <a:pt x="212" y="6"/>
                      </a:moveTo>
                      <a:lnTo>
                        <a:pt x="151" y="469"/>
                      </a:lnTo>
                      <a:lnTo>
                        <a:pt x="0" y="475"/>
                      </a:lnTo>
                      <a:lnTo>
                        <a:pt x="11" y="0"/>
                      </a:lnTo>
                      <a:lnTo>
                        <a:pt x="212" y="6"/>
                      </a:lnTo>
                    </a:path>
                  </a:pathLst>
                </a:custGeom>
                <a:solidFill>
                  <a:srgbClr val="7F7F9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27" name="Freeform 191"/>
                <p:cNvSpPr>
                  <a:spLocks/>
                </p:cNvSpPr>
                <p:nvPr/>
              </p:nvSpPr>
              <p:spPr bwMode="auto">
                <a:xfrm>
                  <a:off x="2826" y="2617"/>
                  <a:ext cx="152" cy="33"/>
                </a:xfrm>
                <a:custGeom>
                  <a:avLst/>
                  <a:gdLst>
                    <a:gd name="T0" fmla="*/ 151 w 152"/>
                    <a:gd name="T1" fmla="*/ 0 h 33"/>
                    <a:gd name="T2" fmla="*/ 0 w 152"/>
                    <a:gd name="T3" fmla="*/ 6 h 33"/>
                    <a:gd name="T4" fmla="*/ 0 w 152"/>
                    <a:gd name="T5" fmla="*/ 32 h 33"/>
                    <a:gd name="T6" fmla="*/ 148 w 152"/>
                    <a:gd name="T7" fmla="*/ 25 h 33"/>
                    <a:gd name="T8" fmla="*/ 151 w 152"/>
                    <a:gd name="T9" fmla="*/ 0 h 33"/>
                  </a:gdLst>
                  <a:ahLst/>
                  <a:cxnLst>
                    <a:cxn ang="0">
                      <a:pos x="T0" y="T1"/>
                    </a:cxn>
                    <a:cxn ang="0">
                      <a:pos x="T2" y="T3"/>
                    </a:cxn>
                    <a:cxn ang="0">
                      <a:pos x="T4" y="T5"/>
                    </a:cxn>
                    <a:cxn ang="0">
                      <a:pos x="T6" y="T7"/>
                    </a:cxn>
                    <a:cxn ang="0">
                      <a:pos x="T8" y="T9"/>
                    </a:cxn>
                  </a:cxnLst>
                  <a:rect l="0" t="0" r="r" b="b"/>
                  <a:pathLst>
                    <a:path w="152" h="33">
                      <a:moveTo>
                        <a:pt x="151" y="0"/>
                      </a:moveTo>
                      <a:lnTo>
                        <a:pt x="0" y="6"/>
                      </a:lnTo>
                      <a:lnTo>
                        <a:pt x="0" y="32"/>
                      </a:lnTo>
                      <a:lnTo>
                        <a:pt x="148" y="25"/>
                      </a:lnTo>
                      <a:lnTo>
                        <a:pt x="151" y="0"/>
                      </a:lnTo>
                    </a:path>
                  </a:pathLst>
                </a:custGeom>
                <a:solidFill>
                  <a:srgbClr val="5F5F7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28" name="Group 192"/>
              <p:cNvGrpSpPr>
                <a:grpSpLocks/>
              </p:cNvGrpSpPr>
              <p:nvPr/>
            </p:nvGrpSpPr>
            <p:grpSpPr bwMode="auto">
              <a:xfrm>
                <a:off x="2847" y="2158"/>
                <a:ext cx="187" cy="22"/>
                <a:chOff x="2847" y="2158"/>
                <a:chExt cx="187" cy="22"/>
              </a:xfrm>
            </p:grpSpPr>
            <p:sp>
              <p:nvSpPr>
                <p:cNvPr id="40129" name="Oval 193"/>
                <p:cNvSpPr>
                  <a:spLocks noChangeArrowheads="1"/>
                </p:cNvSpPr>
                <p:nvPr/>
              </p:nvSpPr>
              <p:spPr bwMode="auto">
                <a:xfrm>
                  <a:off x="3018" y="2164"/>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30" name="Oval 194"/>
                <p:cNvSpPr>
                  <a:spLocks noChangeArrowheads="1"/>
                </p:cNvSpPr>
                <p:nvPr/>
              </p:nvSpPr>
              <p:spPr bwMode="auto">
                <a:xfrm>
                  <a:off x="2847" y="2158"/>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131" name="Group 195"/>
              <p:cNvGrpSpPr>
                <a:grpSpLocks/>
              </p:cNvGrpSpPr>
              <p:nvPr/>
            </p:nvGrpSpPr>
            <p:grpSpPr bwMode="auto">
              <a:xfrm>
                <a:off x="2833" y="2605"/>
                <a:ext cx="143" cy="21"/>
                <a:chOff x="2833" y="2605"/>
                <a:chExt cx="143" cy="21"/>
              </a:xfrm>
            </p:grpSpPr>
            <p:sp>
              <p:nvSpPr>
                <p:cNvPr id="40132" name="Oval 196"/>
                <p:cNvSpPr>
                  <a:spLocks noChangeArrowheads="1"/>
                </p:cNvSpPr>
                <p:nvPr/>
              </p:nvSpPr>
              <p:spPr bwMode="auto">
                <a:xfrm>
                  <a:off x="2960" y="2605"/>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33" name="Oval 197"/>
                <p:cNvSpPr>
                  <a:spLocks noChangeArrowheads="1"/>
                </p:cNvSpPr>
                <p:nvPr/>
              </p:nvSpPr>
              <p:spPr bwMode="auto">
                <a:xfrm>
                  <a:off x="2833" y="2610"/>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40134" name="Group 198"/>
          <p:cNvGrpSpPr>
            <a:grpSpLocks/>
          </p:cNvGrpSpPr>
          <p:nvPr/>
        </p:nvGrpSpPr>
        <p:grpSpPr bwMode="auto">
          <a:xfrm>
            <a:off x="7608890" y="4383091"/>
            <a:ext cx="644525" cy="428625"/>
            <a:chOff x="3833" y="2610"/>
            <a:chExt cx="406" cy="270"/>
          </a:xfrm>
        </p:grpSpPr>
        <p:grpSp>
          <p:nvGrpSpPr>
            <p:cNvPr id="40135" name="Group 199"/>
            <p:cNvGrpSpPr>
              <a:grpSpLocks/>
            </p:cNvGrpSpPr>
            <p:nvPr/>
          </p:nvGrpSpPr>
          <p:grpSpPr bwMode="auto">
            <a:xfrm>
              <a:off x="3923" y="2610"/>
              <a:ext cx="86" cy="270"/>
              <a:chOff x="3923" y="2610"/>
              <a:chExt cx="86" cy="270"/>
            </a:xfrm>
          </p:grpSpPr>
          <p:grpSp>
            <p:nvGrpSpPr>
              <p:cNvPr id="40136" name="Group 200"/>
              <p:cNvGrpSpPr>
                <a:grpSpLocks/>
              </p:cNvGrpSpPr>
              <p:nvPr/>
            </p:nvGrpSpPr>
            <p:grpSpPr bwMode="auto">
              <a:xfrm>
                <a:off x="3923" y="2610"/>
                <a:ext cx="86" cy="270"/>
                <a:chOff x="3923" y="2610"/>
                <a:chExt cx="86" cy="270"/>
              </a:xfrm>
            </p:grpSpPr>
            <p:sp>
              <p:nvSpPr>
                <p:cNvPr id="40137" name="Freeform 201"/>
                <p:cNvSpPr>
                  <a:spLocks/>
                </p:cNvSpPr>
                <p:nvPr/>
              </p:nvSpPr>
              <p:spPr bwMode="auto">
                <a:xfrm>
                  <a:off x="3981" y="2617"/>
                  <a:ext cx="28" cy="263"/>
                </a:xfrm>
                <a:custGeom>
                  <a:avLst/>
                  <a:gdLst>
                    <a:gd name="T0" fmla="*/ 0 w 28"/>
                    <a:gd name="T1" fmla="*/ 0 h 263"/>
                    <a:gd name="T2" fmla="*/ 27 w 28"/>
                    <a:gd name="T3" fmla="*/ 41 h 263"/>
                    <a:gd name="T4" fmla="*/ 27 w 28"/>
                    <a:gd name="T5" fmla="*/ 262 h 263"/>
                    <a:gd name="T6" fmla="*/ 0 w 28"/>
                    <a:gd name="T7" fmla="*/ 262 h 263"/>
                    <a:gd name="T8" fmla="*/ 0 w 28"/>
                    <a:gd name="T9" fmla="*/ 0 h 263"/>
                  </a:gdLst>
                  <a:ahLst/>
                  <a:cxnLst>
                    <a:cxn ang="0">
                      <a:pos x="T0" y="T1"/>
                    </a:cxn>
                    <a:cxn ang="0">
                      <a:pos x="T2" y="T3"/>
                    </a:cxn>
                    <a:cxn ang="0">
                      <a:pos x="T4" y="T5"/>
                    </a:cxn>
                    <a:cxn ang="0">
                      <a:pos x="T6" y="T7"/>
                    </a:cxn>
                    <a:cxn ang="0">
                      <a:pos x="T8" y="T9"/>
                    </a:cxn>
                  </a:cxnLst>
                  <a:rect l="0" t="0" r="r" b="b"/>
                  <a:pathLst>
                    <a:path w="28" h="263">
                      <a:moveTo>
                        <a:pt x="0" y="0"/>
                      </a:moveTo>
                      <a:lnTo>
                        <a:pt x="27" y="41"/>
                      </a:lnTo>
                      <a:lnTo>
                        <a:pt x="27"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38" name="Freeform 202"/>
                <p:cNvSpPr>
                  <a:spLocks/>
                </p:cNvSpPr>
                <p:nvPr/>
              </p:nvSpPr>
              <p:spPr bwMode="auto">
                <a:xfrm>
                  <a:off x="3923" y="2610"/>
                  <a:ext cx="58" cy="269"/>
                </a:xfrm>
                <a:custGeom>
                  <a:avLst/>
                  <a:gdLst>
                    <a:gd name="T0" fmla="*/ 0 w 58"/>
                    <a:gd name="T1" fmla="*/ 268 h 269"/>
                    <a:gd name="T2" fmla="*/ 0 w 58"/>
                    <a:gd name="T3" fmla="*/ 5 h 269"/>
                    <a:gd name="T4" fmla="*/ 3 w 58"/>
                    <a:gd name="T5" fmla="*/ 3 h 269"/>
                    <a:gd name="T6" fmla="*/ 8 w 58"/>
                    <a:gd name="T7" fmla="*/ 2 h 269"/>
                    <a:gd name="T8" fmla="*/ 14 w 58"/>
                    <a:gd name="T9" fmla="*/ 0 h 269"/>
                    <a:gd name="T10" fmla="*/ 19 w 58"/>
                    <a:gd name="T11" fmla="*/ 0 h 269"/>
                    <a:gd name="T12" fmla="*/ 24 w 58"/>
                    <a:gd name="T13" fmla="*/ 0 h 269"/>
                    <a:gd name="T14" fmla="*/ 28 w 58"/>
                    <a:gd name="T15" fmla="*/ 0 h 269"/>
                    <a:gd name="T16" fmla="*/ 31 w 58"/>
                    <a:gd name="T17" fmla="*/ 0 h 269"/>
                    <a:gd name="T18" fmla="*/ 34 w 58"/>
                    <a:gd name="T19" fmla="*/ 0 h 269"/>
                    <a:gd name="T20" fmla="*/ 37 w 58"/>
                    <a:gd name="T21" fmla="*/ 0 h 269"/>
                    <a:gd name="T22" fmla="*/ 40 w 58"/>
                    <a:gd name="T23" fmla="*/ 0 h 269"/>
                    <a:gd name="T24" fmla="*/ 42 w 58"/>
                    <a:gd name="T25" fmla="*/ 1 h 269"/>
                    <a:gd name="T26" fmla="*/ 46 w 58"/>
                    <a:gd name="T27" fmla="*/ 2 h 269"/>
                    <a:gd name="T28" fmla="*/ 52 w 58"/>
                    <a:gd name="T29" fmla="*/ 3 h 269"/>
                    <a:gd name="T30" fmla="*/ 54 w 58"/>
                    <a:gd name="T31" fmla="*/ 4 h 269"/>
                    <a:gd name="T32" fmla="*/ 57 w 58"/>
                    <a:gd name="T33" fmla="*/ 5 h 269"/>
                    <a:gd name="T34" fmla="*/ 57 w 58"/>
                    <a:gd name="T35" fmla="*/ 268 h 269"/>
                    <a:gd name="T36" fmla="*/ 0 w 58"/>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269">
                      <a:moveTo>
                        <a:pt x="0" y="268"/>
                      </a:moveTo>
                      <a:lnTo>
                        <a:pt x="0" y="5"/>
                      </a:lnTo>
                      <a:lnTo>
                        <a:pt x="3" y="3"/>
                      </a:lnTo>
                      <a:lnTo>
                        <a:pt x="8" y="2"/>
                      </a:lnTo>
                      <a:lnTo>
                        <a:pt x="14" y="0"/>
                      </a:lnTo>
                      <a:lnTo>
                        <a:pt x="19" y="0"/>
                      </a:lnTo>
                      <a:lnTo>
                        <a:pt x="24" y="0"/>
                      </a:lnTo>
                      <a:lnTo>
                        <a:pt x="28" y="0"/>
                      </a:lnTo>
                      <a:lnTo>
                        <a:pt x="31" y="0"/>
                      </a:lnTo>
                      <a:lnTo>
                        <a:pt x="34" y="0"/>
                      </a:lnTo>
                      <a:lnTo>
                        <a:pt x="37" y="0"/>
                      </a:lnTo>
                      <a:lnTo>
                        <a:pt x="40" y="0"/>
                      </a:lnTo>
                      <a:lnTo>
                        <a:pt x="42" y="1"/>
                      </a:lnTo>
                      <a:lnTo>
                        <a:pt x="46" y="2"/>
                      </a:lnTo>
                      <a:lnTo>
                        <a:pt x="52" y="3"/>
                      </a:lnTo>
                      <a:lnTo>
                        <a:pt x="54" y="4"/>
                      </a:lnTo>
                      <a:lnTo>
                        <a:pt x="57" y="5"/>
                      </a:lnTo>
                      <a:lnTo>
                        <a:pt x="57"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39" name="Group 203"/>
              <p:cNvGrpSpPr>
                <a:grpSpLocks/>
              </p:cNvGrpSpPr>
              <p:nvPr/>
            </p:nvGrpSpPr>
            <p:grpSpPr bwMode="auto">
              <a:xfrm>
                <a:off x="3923" y="2682"/>
                <a:ext cx="58" cy="156"/>
                <a:chOff x="3923" y="2682"/>
                <a:chExt cx="58" cy="156"/>
              </a:xfrm>
            </p:grpSpPr>
            <p:sp>
              <p:nvSpPr>
                <p:cNvPr id="40140" name="Freeform 204"/>
                <p:cNvSpPr>
                  <a:spLocks/>
                </p:cNvSpPr>
                <p:nvPr/>
              </p:nvSpPr>
              <p:spPr bwMode="auto">
                <a:xfrm>
                  <a:off x="3923" y="2806"/>
                  <a:ext cx="57" cy="17"/>
                </a:xfrm>
                <a:custGeom>
                  <a:avLst/>
                  <a:gdLst>
                    <a:gd name="T0" fmla="*/ 0 w 57"/>
                    <a:gd name="T1" fmla="*/ 8 h 17"/>
                    <a:gd name="T2" fmla="*/ 2 w 57"/>
                    <a:gd name="T3" fmla="*/ 6 h 17"/>
                    <a:gd name="T4" fmla="*/ 4 w 57"/>
                    <a:gd name="T5" fmla="*/ 5 h 17"/>
                    <a:gd name="T6" fmla="*/ 7 w 57"/>
                    <a:gd name="T7" fmla="*/ 4 h 17"/>
                    <a:gd name="T8" fmla="*/ 11 w 57"/>
                    <a:gd name="T9" fmla="*/ 2 h 17"/>
                    <a:gd name="T10" fmla="*/ 14 w 57"/>
                    <a:gd name="T11" fmla="*/ 1 h 17"/>
                    <a:gd name="T12" fmla="*/ 19 w 57"/>
                    <a:gd name="T13" fmla="*/ 0 h 17"/>
                    <a:gd name="T14" fmla="*/ 24 w 57"/>
                    <a:gd name="T15" fmla="*/ 0 h 17"/>
                    <a:gd name="T16" fmla="*/ 27 w 57"/>
                    <a:gd name="T17" fmla="*/ 0 h 17"/>
                    <a:gd name="T18" fmla="*/ 32 w 57"/>
                    <a:gd name="T19" fmla="*/ 0 h 17"/>
                    <a:gd name="T20" fmla="*/ 36 w 57"/>
                    <a:gd name="T21" fmla="*/ 0 h 17"/>
                    <a:gd name="T22" fmla="*/ 40 w 57"/>
                    <a:gd name="T23" fmla="*/ 1 h 17"/>
                    <a:gd name="T24" fmla="*/ 44 w 57"/>
                    <a:gd name="T25" fmla="*/ 1 h 17"/>
                    <a:gd name="T26" fmla="*/ 47 w 57"/>
                    <a:gd name="T27" fmla="*/ 4 h 17"/>
                    <a:gd name="T28" fmla="*/ 51 w 57"/>
                    <a:gd name="T29" fmla="*/ 5 h 17"/>
                    <a:gd name="T30" fmla="*/ 54 w 57"/>
                    <a:gd name="T31" fmla="*/ 6 h 17"/>
                    <a:gd name="T32" fmla="*/ 56 w 57"/>
                    <a:gd name="T33" fmla="*/ 8 h 17"/>
                    <a:gd name="T34" fmla="*/ 56 w 57"/>
                    <a:gd name="T35" fmla="*/ 16 h 17"/>
                    <a:gd name="T36" fmla="*/ 55 w 57"/>
                    <a:gd name="T37" fmla="*/ 14 h 17"/>
                    <a:gd name="T38" fmla="*/ 52 w 57"/>
                    <a:gd name="T39" fmla="*/ 13 h 17"/>
                    <a:gd name="T40" fmla="*/ 49 w 57"/>
                    <a:gd name="T41" fmla="*/ 12 h 17"/>
                    <a:gd name="T42" fmla="*/ 45 w 57"/>
                    <a:gd name="T43" fmla="*/ 10 h 17"/>
                    <a:gd name="T44" fmla="*/ 41 w 57"/>
                    <a:gd name="T45" fmla="*/ 9 h 17"/>
                    <a:gd name="T46" fmla="*/ 37 w 57"/>
                    <a:gd name="T47" fmla="*/ 8 h 17"/>
                    <a:gd name="T48" fmla="*/ 33 w 57"/>
                    <a:gd name="T49" fmla="*/ 8 h 17"/>
                    <a:gd name="T50" fmla="*/ 29 w 57"/>
                    <a:gd name="T51" fmla="*/ 8 h 17"/>
                    <a:gd name="T52" fmla="*/ 26 w 57"/>
                    <a:gd name="T53" fmla="*/ 8 h 17"/>
                    <a:gd name="T54" fmla="*/ 22 w 57"/>
                    <a:gd name="T55" fmla="*/ 8 h 17"/>
                    <a:gd name="T56" fmla="*/ 19 w 57"/>
                    <a:gd name="T57" fmla="*/ 8 h 17"/>
                    <a:gd name="T58" fmla="*/ 15 w 57"/>
                    <a:gd name="T59" fmla="*/ 9 h 17"/>
                    <a:gd name="T60" fmla="*/ 11 w 57"/>
                    <a:gd name="T61" fmla="*/ 10 h 17"/>
                    <a:gd name="T62" fmla="*/ 7 w 57"/>
                    <a:gd name="T63" fmla="*/ 12 h 17"/>
                    <a:gd name="T64" fmla="*/ 4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41" name="Freeform 205"/>
                <p:cNvSpPr>
                  <a:spLocks/>
                </p:cNvSpPr>
                <p:nvPr/>
              </p:nvSpPr>
              <p:spPr bwMode="auto">
                <a:xfrm>
                  <a:off x="3923" y="2821"/>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1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6 h 17"/>
                    <a:gd name="T38" fmla="*/ 52 w 58"/>
                    <a:gd name="T39" fmla="*/ 14 h 17"/>
                    <a:gd name="T40" fmla="*/ 49 w 58"/>
                    <a:gd name="T41" fmla="*/ 13 h 17"/>
                    <a:gd name="T42" fmla="*/ 46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9 h 17"/>
                    <a:gd name="T58" fmla="*/ 15 w 58"/>
                    <a:gd name="T59" fmla="*/ 9 h 17"/>
                    <a:gd name="T60" fmla="*/ 11 w 58"/>
                    <a:gd name="T61" fmla="*/ 10 h 17"/>
                    <a:gd name="T62" fmla="*/ 8 w 58"/>
                    <a:gd name="T63" fmla="*/ 12 h 17"/>
                    <a:gd name="T64" fmla="*/ 4 w 58"/>
                    <a:gd name="T65" fmla="*/ 14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1"/>
                      </a:lnTo>
                      <a:lnTo>
                        <a:pt x="40" y="1"/>
                      </a:lnTo>
                      <a:lnTo>
                        <a:pt x="44" y="2"/>
                      </a:lnTo>
                      <a:lnTo>
                        <a:pt x="48" y="4"/>
                      </a:lnTo>
                      <a:lnTo>
                        <a:pt x="52" y="5"/>
                      </a:lnTo>
                      <a:lnTo>
                        <a:pt x="55" y="6"/>
                      </a:lnTo>
                      <a:lnTo>
                        <a:pt x="57" y="8"/>
                      </a:lnTo>
                      <a:lnTo>
                        <a:pt x="57" y="16"/>
                      </a:lnTo>
                      <a:lnTo>
                        <a:pt x="55" y="16"/>
                      </a:lnTo>
                      <a:lnTo>
                        <a:pt x="52" y="14"/>
                      </a:lnTo>
                      <a:lnTo>
                        <a:pt x="49" y="13"/>
                      </a:lnTo>
                      <a:lnTo>
                        <a:pt x="46" y="12"/>
                      </a:lnTo>
                      <a:lnTo>
                        <a:pt x="41" y="10"/>
                      </a:lnTo>
                      <a:lnTo>
                        <a:pt x="37" y="9"/>
                      </a:lnTo>
                      <a:lnTo>
                        <a:pt x="33" y="8"/>
                      </a:lnTo>
                      <a:lnTo>
                        <a:pt x="29" y="8"/>
                      </a:lnTo>
                      <a:lnTo>
                        <a:pt x="26" y="8"/>
                      </a:lnTo>
                      <a:lnTo>
                        <a:pt x="23" y="8"/>
                      </a:lnTo>
                      <a:lnTo>
                        <a:pt x="19" y="9"/>
                      </a:lnTo>
                      <a:lnTo>
                        <a:pt x="15" y="9"/>
                      </a:lnTo>
                      <a:lnTo>
                        <a:pt x="11" y="10"/>
                      </a:lnTo>
                      <a:lnTo>
                        <a:pt x="8" y="12"/>
                      </a:lnTo>
                      <a:lnTo>
                        <a:pt x="4"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42" name="Freeform 206"/>
                <p:cNvSpPr>
                  <a:spLocks/>
                </p:cNvSpPr>
                <p:nvPr/>
              </p:nvSpPr>
              <p:spPr bwMode="auto">
                <a:xfrm>
                  <a:off x="3923" y="2682"/>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0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4 h 17"/>
                    <a:gd name="T38" fmla="*/ 52 w 58"/>
                    <a:gd name="T39" fmla="*/ 13 h 17"/>
                    <a:gd name="T40" fmla="*/ 49 w 58"/>
                    <a:gd name="T41" fmla="*/ 12 h 17"/>
                    <a:gd name="T42" fmla="*/ 46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8 h 17"/>
                    <a:gd name="T58" fmla="*/ 15 w 58"/>
                    <a:gd name="T59" fmla="*/ 9 h 17"/>
                    <a:gd name="T60" fmla="*/ 11 w 58"/>
                    <a:gd name="T61" fmla="*/ 10 h 17"/>
                    <a:gd name="T62" fmla="*/ 8 w 58"/>
                    <a:gd name="T63" fmla="*/ 12 h 17"/>
                    <a:gd name="T64" fmla="*/ 4 w 58"/>
                    <a:gd name="T65" fmla="*/ 13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0"/>
                      </a:lnTo>
                      <a:lnTo>
                        <a:pt x="40" y="1"/>
                      </a:lnTo>
                      <a:lnTo>
                        <a:pt x="44" y="2"/>
                      </a:lnTo>
                      <a:lnTo>
                        <a:pt x="48" y="4"/>
                      </a:lnTo>
                      <a:lnTo>
                        <a:pt x="52" y="5"/>
                      </a:lnTo>
                      <a:lnTo>
                        <a:pt x="55" y="6"/>
                      </a:lnTo>
                      <a:lnTo>
                        <a:pt x="57" y="8"/>
                      </a:lnTo>
                      <a:lnTo>
                        <a:pt x="57" y="16"/>
                      </a:lnTo>
                      <a:lnTo>
                        <a:pt x="55" y="14"/>
                      </a:lnTo>
                      <a:lnTo>
                        <a:pt x="52" y="13"/>
                      </a:lnTo>
                      <a:lnTo>
                        <a:pt x="49" y="12"/>
                      </a:lnTo>
                      <a:lnTo>
                        <a:pt x="46" y="12"/>
                      </a:lnTo>
                      <a:lnTo>
                        <a:pt x="41" y="10"/>
                      </a:lnTo>
                      <a:lnTo>
                        <a:pt x="37" y="9"/>
                      </a:lnTo>
                      <a:lnTo>
                        <a:pt x="33" y="8"/>
                      </a:lnTo>
                      <a:lnTo>
                        <a:pt x="29" y="8"/>
                      </a:lnTo>
                      <a:lnTo>
                        <a:pt x="26" y="8"/>
                      </a:lnTo>
                      <a:lnTo>
                        <a:pt x="23" y="8"/>
                      </a:lnTo>
                      <a:lnTo>
                        <a:pt x="19" y="8"/>
                      </a:lnTo>
                      <a:lnTo>
                        <a:pt x="15" y="9"/>
                      </a:lnTo>
                      <a:lnTo>
                        <a:pt x="11" y="10"/>
                      </a:lnTo>
                      <a:lnTo>
                        <a:pt x="8"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0143" name="Group 207"/>
            <p:cNvGrpSpPr>
              <a:grpSpLocks/>
            </p:cNvGrpSpPr>
            <p:nvPr/>
          </p:nvGrpSpPr>
          <p:grpSpPr bwMode="auto">
            <a:xfrm>
              <a:off x="3979" y="2610"/>
              <a:ext cx="84" cy="270"/>
              <a:chOff x="3979" y="2610"/>
              <a:chExt cx="84" cy="270"/>
            </a:xfrm>
          </p:grpSpPr>
          <p:grpSp>
            <p:nvGrpSpPr>
              <p:cNvPr id="40144" name="Group 208"/>
              <p:cNvGrpSpPr>
                <a:grpSpLocks/>
              </p:cNvGrpSpPr>
              <p:nvPr/>
            </p:nvGrpSpPr>
            <p:grpSpPr bwMode="auto">
              <a:xfrm>
                <a:off x="3979" y="2610"/>
                <a:ext cx="84" cy="270"/>
                <a:chOff x="3979" y="2610"/>
                <a:chExt cx="84" cy="270"/>
              </a:xfrm>
            </p:grpSpPr>
            <p:sp>
              <p:nvSpPr>
                <p:cNvPr id="40145" name="Freeform 209"/>
                <p:cNvSpPr>
                  <a:spLocks/>
                </p:cNvSpPr>
                <p:nvPr/>
              </p:nvSpPr>
              <p:spPr bwMode="auto">
                <a:xfrm>
                  <a:off x="4034" y="2617"/>
                  <a:ext cx="29" cy="263"/>
                </a:xfrm>
                <a:custGeom>
                  <a:avLst/>
                  <a:gdLst>
                    <a:gd name="T0" fmla="*/ 0 w 29"/>
                    <a:gd name="T1" fmla="*/ 0 h 263"/>
                    <a:gd name="T2" fmla="*/ 28 w 29"/>
                    <a:gd name="T3" fmla="*/ 41 h 263"/>
                    <a:gd name="T4" fmla="*/ 28 w 29"/>
                    <a:gd name="T5" fmla="*/ 262 h 263"/>
                    <a:gd name="T6" fmla="*/ 0 w 29"/>
                    <a:gd name="T7" fmla="*/ 262 h 263"/>
                    <a:gd name="T8" fmla="*/ 0 w 29"/>
                    <a:gd name="T9" fmla="*/ 0 h 263"/>
                  </a:gdLst>
                  <a:ahLst/>
                  <a:cxnLst>
                    <a:cxn ang="0">
                      <a:pos x="T0" y="T1"/>
                    </a:cxn>
                    <a:cxn ang="0">
                      <a:pos x="T2" y="T3"/>
                    </a:cxn>
                    <a:cxn ang="0">
                      <a:pos x="T4" y="T5"/>
                    </a:cxn>
                    <a:cxn ang="0">
                      <a:pos x="T6" y="T7"/>
                    </a:cxn>
                    <a:cxn ang="0">
                      <a:pos x="T8" y="T9"/>
                    </a:cxn>
                  </a:cxnLst>
                  <a:rect l="0" t="0" r="r" b="b"/>
                  <a:pathLst>
                    <a:path w="29" h="263">
                      <a:moveTo>
                        <a:pt x="0" y="0"/>
                      </a:moveTo>
                      <a:lnTo>
                        <a:pt x="28" y="41"/>
                      </a:lnTo>
                      <a:lnTo>
                        <a:pt x="28"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46" name="Freeform 210"/>
                <p:cNvSpPr>
                  <a:spLocks/>
                </p:cNvSpPr>
                <p:nvPr/>
              </p:nvSpPr>
              <p:spPr bwMode="auto">
                <a:xfrm>
                  <a:off x="3979" y="2610"/>
                  <a:ext cx="56" cy="269"/>
                </a:xfrm>
                <a:custGeom>
                  <a:avLst/>
                  <a:gdLst>
                    <a:gd name="T0" fmla="*/ 0 w 56"/>
                    <a:gd name="T1" fmla="*/ 268 h 269"/>
                    <a:gd name="T2" fmla="*/ 0 w 56"/>
                    <a:gd name="T3" fmla="*/ 5 h 269"/>
                    <a:gd name="T4" fmla="*/ 2 w 56"/>
                    <a:gd name="T5" fmla="*/ 3 h 269"/>
                    <a:gd name="T6" fmla="*/ 6 w 56"/>
                    <a:gd name="T7" fmla="*/ 2 h 269"/>
                    <a:gd name="T8" fmla="*/ 13 w 56"/>
                    <a:gd name="T9" fmla="*/ 0 h 269"/>
                    <a:gd name="T10" fmla="*/ 18 w 56"/>
                    <a:gd name="T11" fmla="*/ 0 h 269"/>
                    <a:gd name="T12" fmla="*/ 23 w 56"/>
                    <a:gd name="T13" fmla="*/ 0 h 269"/>
                    <a:gd name="T14" fmla="*/ 26 w 56"/>
                    <a:gd name="T15" fmla="*/ 0 h 269"/>
                    <a:gd name="T16" fmla="*/ 29 w 56"/>
                    <a:gd name="T17" fmla="*/ 0 h 269"/>
                    <a:gd name="T18" fmla="*/ 33 w 56"/>
                    <a:gd name="T19" fmla="*/ 0 h 269"/>
                    <a:gd name="T20" fmla="*/ 36 w 56"/>
                    <a:gd name="T21" fmla="*/ 0 h 269"/>
                    <a:gd name="T22" fmla="*/ 38 w 56"/>
                    <a:gd name="T23" fmla="*/ 0 h 269"/>
                    <a:gd name="T24" fmla="*/ 41 w 56"/>
                    <a:gd name="T25" fmla="*/ 1 h 269"/>
                    <a:gd name="T26" fmla="*/ 45 w 56"/>
                    <a:gd name="T27" fmla="*/ 2 h 269"/>
                    <a:gd name="T28" fmla="*/ 50 w 56"/>
                    <a:gd name="T29" fmla="*/ 3 h 269"/>
                    <a:gd name="T30" fmla="*/ 53 w 56"/>
                    <a:gd name="T31" fmla="*/ 4 h 269"/>
                    <a:gd name="T32" fmla="*/ 55 w 56"/>
                    <a:gd name="T33" fmla="*/ 5 h 269"/>
                    <a:gd name="T34" fmla="*/ 55 w 56"/>
                    <a:gd name="T35" fmla="*/ 268 h 269"/>
                    <a:gd name="T36" fmla="*/ 0 w 56"/>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9">
                      <a:moveTo>
                        <a:pt x="0" y="268"/>
                      </a:moveTo>
                      <a:lnTo>
                        <a:pt x="0" y="5"/>
                      </a:lnTo>
                      <a:lnTo>
                        <a:pt x="2" y="3"/>
                      </a:lnTo>
                      <a:lnTo>
                        <a:pt x="6" y="2"/>
                      </a:lnTo>
                      <a:lnTo>
                        <a:pt x="13" y="0"/>
                      </a:lnTo>
                      <a:lnTo>
                        <a:pt x="18" y="0"/>
                      </a:lnTo>
                      <a:lnTo>
                        <a:pt x="23" y="0"/>
                      </a:lnTo>
                      <a:lnTo>
                        <a:pt x="26" y="0"/>
                      </a:lnTo>
                      <a:lnTo>
                        <a:pt x="29" y="0"/>
                      </a:lnTo>
                      <a:lnTo>
                        <a:pt x="33" y="0"/>
                      </a:lnTo>
                      <a:lnTo>
                        <a:pt x="36" y="0"/>
                      </a:lnTo>
                      <a:lnTo>
                        <a:pt x="38" y="0"/>
                      </a:lnTo>
                      <a:lnTo>
                        <a:pt x="41" y="1"/>
                      </a:lnTo>
                      <a:lnTo>
                        <a:pt x="45" y="2"/>
                      </a:lnTo>
                      <a:lnTo>
                        <a:pt x="50" y="3"/>
                      </a:lnTo>
                      <a:lnTo>
                        <a:pt x="53" y="4"/>
                      </a:lnTo>
                      <a:lnTo>
                        <a:pt x="55" y="5"/>
                      </a:lnTo>
                      <a:lnTo>
                        <a:pt x="55"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47" name="Group 211"/>
              <p:cNvGrpSpPr>
                <a:grpSpLocks/>
              </p:cNvGrpSpPr>
              <p:nvPr/>
            </p:nvGrpSpPr>
            <p:grpSpPr bwMode="auto">
              <a:xfrm>
                <a:off x="3979" y="2682"/>
                <a:ext cx="56" cy="156"/>
                <a:chOff x="3979" y="2682"/>
                <a:chExt cx="56" cy="156"/>
              </a:xfrm>
            </p:grpSpPr>
            <p:sp>
              <p:nvSpPr>
                <p:cNvPr id="40148" name="Freeform 212"/>
                <p:cNvSpPr>
                  <a:spLocks/>
                </p:cNvSpPr>
                <p:nvPr/>
              </p:nvSpPr>
              <p:spPr bwMode="auto">
                <a:xfrm>
                  <a:off x="3979" y="2806"/>
                  <a:ext cx="56" cy="17"/>
                </a:xfrm>
                <a:custGeom>
                  <a:avLst/>
                  <a:gdLst>
                    <a:gd name="T0" fmla="*/ 0 w 56"/>
                    <a:gd name="T1" fmla="*/ 8 h 17"/>
                    <a:gd name="T2" fmla="*/ 0 w 56"/>
                    <a:gd name="T3" fmla="*/ 6 h 17"/>
                    <a:gd name="T4" fmla="*/ 3 w 56"/>
                    <a:gd name="T5" fmla="*/ 5 h 17"/>
                    <a:gd name="T6" fmla="*/ 5 w 56"/>
                    <a:gd name="T7" fmla="*/ 4 h 17"/>
                    <a:gd name="T8" fmla="*/ 10 w 56"/>
                    <a:gd name="T9" fmla="*/ 2 h 17"/>
                    <a:gd name="T10" fmla="*/ 13 w 56"/>
                    <a:gd name="T11" fmla="*/ 1 h 17"/>
                    <a:gd name="T12" fmla="*/ 17 w 56"/>
                    <a:gd name="T13" fmla="*/ 0 h 17"/>
                    <a:gd name="T14" fmla="*/ 22 w 56"/>
                    <a:gd name="T15" fmla="*/ 0 h 17"/>
                    <a:gd name="T16" fmla="*/ 26 w 56"/>
                    <a:gd name="T17" fmla="*/ 0 h 17"/>
                    <a:gd name="T18" fmla="*/ 31 w 56"/>
                    <a:gd name="T19" fmla="*/ 0 h 17"/>
                    <a:gd name="T20" fmla="*/ 35 w 56"/>
                    <a:gd name="T21" fmla="*/ 0 h 17"/>
                    <a:gd name="T22" fmla="*/ 39 w 56"/>
                    <a:gd name="T23" fmla="*/ 1 h 17"/>
                    <a:gd name="T24" fmla="*/ 42 w 56"/>
                    <a:gd name="T25" fmla="*/ 1 h 17"/>
                    <a:gd name="T26" fmla="*/ 46 w 56"/>
                    <a:gd name="T27" fmla="*/ 4 h 17"/>
                    <a:gd name="T28" fmla="*/ 50 w 56"/>
                    <a:gd name="T29" fmla="*/ 5 h 17"/>
                    <a:gd name="T30" fmla="*/ 53 w 56"/>
                    <a:gd name="T31" fmla="*/ 6 h 17"/>
                    <a:gd name="T32" fmla="*/ 55 w 56"/>
                    <a:gd name="T33" fmla="*/ 8 h 17"/>
                    <a:gd name="T34" fmla="*/ 55 w 56"/>
                    <a:gd name="T35" fmla="*/ 16 h 17"/>
                    <a:gd name="T36" fmla="*/ 53 w 56"/>
                    <a:gd name="T37" fmla="*/ 14 h 17"/>
                    <a:gd name="T38" fmla="*/ 51 w 56"/>
                    <a:gd name="T39" fmla="*/ 13 h 17"/>
                    <a:gd name="T40" fmla="*/ 47 w 56"/>
                    <a:gd name="T41" fmla="*/ 12 h 17"/>
                    <a:gd name="T42" fmla="*/ 44 w 56"/>
                    <a:gd name="T43" fmla="*/ 10 h 17"/>
                    <a:gd name="T44" fmla="*/ 40 w 56"/>
                    <a:gd name="T45" fmla="*/ 9 h 17"/>
                    <a:gd name="T46" fmla="*/ 35 w 56"/>
                    <a:gd name="T47" fmla="*/ 8 h 17"/>
                    <a:gd name="T48" fmla="*/ 31 w 56"/>
                    <a:gd name="T49" fmla="*/ 8 h 17"/>
                    <a:gd name="T50" fmla="*/ 28 w 56"/>
                    <a:gd name="T51" fmla="*/ 8 h 17"/>
                    <a:gd name="T52" fmla="*/ 24 w 56"/>
                    <a:gd name="T53" fmla="*/ 8 h 17"/>
                    <a:gd name="T54" fmla="*/ 21 w 56"/>
                    <a:gd name="T55" fmla="*/ 8 h 17"/>
                    <a:gd name="T56" fmla="*/ 17 w 56"/>
                    <a:gd name="T57" fmla="*/ 8 h 17"/>
                    <a:gd name="T58" fmla="*/ 14 w 56"/>
                    <a:gd name="T59" fmla="*/ 9 h 17"/>
                    <a:gd name="T60" fmla="*/ 10 w 56"/>
                    <a:gd name="T61" fmla="*/ 10 h 17"/>
                    <a:gd name="T62" fmla="*/ 6 w 56"/>
                    <a:gd name="T63" fmla="*/ 12 h 17"/>
                    <a:gd name="T64" fmla="*/ 3 w 56"/>
                    <a:gd name="T65" fmla="*/ 13 h 17"/>
                    <a:gd name="T66" fmla="*/ 0 w 56"/>
                    <a:gd name="T67" fmla="*/ 16 h 17"/>
                    <a:gd name="T68" fmla="*/ 0 w 56"/>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7">
                      <a:moveTo>
                        <a:pt x="0" y="8"/>
                      </a:moveTo>
                      <a:lnTo>
                        <a:pt x="0" y="6"/>
                      </a:lnTo>
                      <a:lnTo>
                        <a:pt x="3" y="5"/>
                      </a:lnTo>
                      <a:lnTo>
                        <a:pt x="5" y="4"/>
                      </a:lnTo>
                      <a:lnTo>
                        <a:pt x="10" y="2"/>
                      </a:lnTo>
                      <a:lnTo>
                        <a:pt x="13" y="1"/>
                      </a:lnTo>
                      <a:lnTo>
                        <a:pt x="17" y="0"/>
                      </a:lnTo>
                      <a:lnTo>
                        <a:pt x="22" y="0"/>
                      </a:lnTo>
                      <a:lnTo>
                        <a:pt x="26" y="0"/>
                      </a:lnTo>
                      <a:lnTo>
                        <a:pt x="31" y="0"/>
                      </a:lnTo>
                      <a:lnTo>
                        <a:pt x="35" y="0"/>
                      </a:lnTo>
                      <a:lnTo>
                        <a:pt x="39" y="1"/>
                      </a:lnTo>
                      <a:lnTo>
                        <a:pt x="42" y="1"/>
                      </a:lnTo>
                      <a:lnTo>
                        <a:pt x="46" y="4"/>
                      </a:lnTo>
                      <a:lnTo>
                        <a:pt x="50" y="5"/>
                      </a:lnTo>
                      <a:lnTo>
                        <a:pt x="53" y="6"/>
                      </a:lnTo>
                      <a:lnTo>
                        <a:pt x="55" y="8"/>
                      </a:lnTo>
                      <a:lnTo>
                        <a:pt x="55" y="16"/>
                      </a:lnTo>
                      <a:lnTo>
                        <a:pt x="53" y="14"/>
                      </a:lnTo>
                      <a:lnTo>
                        <a:pt x="51" y="13"/>
                      </a:lnTo>
                      <a:lnTo>
                        <a:pt x="47" y="12"/>
                      </a:lnTo>
                      <a:lnTo>
                        <a:pt x="44" y="10"/>
                      </a:lnTo>
                      <a:lnTo>
                        <a:pt x="40" y="9"/>
                      </a:lnTo>
                      <a:lnTo>
                        <a:pt x="35" y="8"/>
                      </a:lnTo>
                      <a:lnTo>
                        <a:pt x="31" y="8"/>
                      </a:lnTo>
                      <a:lnTo>
                        <a:pt x="28" y="8"/>
                      </a:lnTo>
                      <a:lnTo>
                        <a:pt x="24" y="8"/>
                      </a:lnTo>
                      <a:lnTo>
                        <a:pt x="21" y="8"/>
                      </a:lnTo>
                      <a:lnTo>
                        <a:pt x="17" y="8"/>
                      </a:lnTo>
                      <a:lnTo>
                        <a:pt x="14" y="9"/>
                      </a:lnTo>
                      <a:lnTo>
                        <a:pt x="10" y="10"/>
                      </a:lnTo>
                      <a:lnTo>
                        <a:pt x="6" y="12"/>
                      </a:lnTo>
                      <a:lnTo>
                        <a:pt x="3"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49" name="Freeform 213"/>
                <p:cNvSpPr>
                  <a:spLocks/>
                </p:cNvSpPr>
                <p:nvPr/>
              </p:nvSpPr>
              <p:spPr bwMode="auto">
                <a:xfrm>
                  <a:off x="3979" y="2821"/>
                  <a:ext cx="56" cy="17"/>
                </a:xfrm>
                <a:custGeom>
                  <a:avLst/>
                  <a:gdLst>
                    <a:gd name="T0" fmla="*/ 0 w 56"/>
                    <a:gd name="T1" fmla="*/ 8 h 17"/>
                    <a:gd name="T2" fmla="*/ 1 w 56"/>
                    <a:gd name="T3" fmla="*/ 6 h 17"/>
                    <a:gd name="T4" fmla="*/ 3 w 56"/>
                    <a:gd name="T5" fmla="*/ 5 h 17"/>
                    <a:gd name="T6" fmla="*/ 6 w 56"/>
                    <a:gd name="T7" fmla="*/ 4 h 17"/>
                    <a:gd name="T8" fmla="*/ 10 w 56"/>
                    <a:gd name="T9" fmla="*/ 2 h 17"/>
                    <a:gd name="T10" fmla="*/ 13 w 56"/>
                    <a:gd name="T11" fmla="*/ 1 h 17"/>
                    <a:gd name="T12" fmla="*/ 18 w 56"/>
                    <a:gd name="T13" fmla="*/ 0 h 17"/>
                    <a:gd name="T14" fmla="*/ 23 w 56"/>
                    <a:gd name="T15" fmla="*/ 0 h 17"/>
                    <a:gd name="T16" fmla="*/ 26 w 56"/>
                    <a:gd name="T17" fmla="*/ 0 h 17"/>
                    <a:gd name="T18" fmla="*/ 31 w 56"/>
                    <a:gd name="T19" fmla="*/ 0 h 17"/>
                    <a:gd name="T20" fmla="*/ 35 w 56"/>
                    <a:gd name="T21" fmla="*/ 1 h 17"/>
                    <a:gd name="T22" fmla="*/ 39 w 56"/>
                    <a:gd name="T23" fmla="*/ 1 h 17"/>
                    <a:gd name="T24" fmla="*/ 43 w 56"/>
                    <a:gd name="T25" fmla="*/ 2 h 17"/>
                    <a:gd name="T26" fmla="*/ 46 w 56"/>
                    <a:gd name="T27" fmla="*/ 4 h 17"/>
                    <a:gd name="T28" fmla="*/ 50 w 56"/>
                    <a:gd name="T29" fmla="*/ 5 h 17"/>
                    <a:gd name="T30" fmla="*/ 53 w 56"/>
                    <a:gd name="T31" fmla="*/ 6 h 17"/>
                    <a:gd name="T32" fmla="*/ 55 w 56"/>
                    <a:gd name="T33" fmla="*/ 8 h 17"/>
                    <a:gd name="T34" fmla="*/ 55 w 56"/>
                    <a:gd name="T35" fmla="*/ 16 h 17"/>
                    <a:gd name="T36" fmla="*/ 54 w 56"/>
                    <a:gd name="T37" fmla="*/ 16 h 17"/>
                    <a:gd name="T38" fmla="*/ 51 w 56"/>
                    <a:gd name="T39" fmla="*/ 14 h 17"/>
                    <a:gd name="T40" fmla="*/ 48 w 56"/>
                    <a:gd name="T41" fmla="*/ 13 h 17"/>
                    <a:gd name="T42" fmla="*/ 44 w 56"/>
                    <a:gd name="T43" fmla="*/ 12 h 17"/>
                    <a:gd name="T44" fmla="*/ 40 w 56"/>
                    <a:gd name="T45" fmla="*/ 10 h 17"/>
                    <a:gd name="T46" fmla="*/ 36 w 56"/>
                    <a:gd name="T47" fmla="*/ 9 h 17"/>
                    <a:gd name="T48" fmla="*/ 31 w 56"/>
                    <a:gd name="T49" fmla="*/ 8 h 17"/>
                    <a:gd name="T50" fmla="*/ 28 w 56"/>
                    <a:gd name="T51" fmla="*/ 8 h 17"/>
                    <a:gd name="T52" fmla="*/ 25 w 56"/>
                    <a:gd name="T53" fmla="*/ 8 h 17"/>
                    <a:gd name="T54" fmla="*/ 21 w 56"/>
                    <a:gd name="T55" fmla="*/ 8 h 17"/>
                    <a:gd name="T56" fmla="*/ 18 w 56"/>
                    <a:gd name="T57" fmla="*/ 9 h 17"/>
                    <a:gd name="T58" fmla="*/ 14 w 56"/>
                    <a:gd name="T59" fmla="*/ 9 h 17"/>
                    <a:gd name="T60" fmla="*/ 10 w 56"/>
                    <a:gd name="T61" fmla="*/ 10 h 17"/>
                    <a:gd name="T62" fmla="*/ 6 w 56"/>
                    <a:gd name="T63" fmla="*/ 12 h 17"/>
                    <a:gd name="T64" fmla="*/ 3 w 56"/>
                    <a:gd name="T65" fmla="*/ 14 h 17"/>
                    <a:gd name="T66" fmla="*/ 0 w 56"/>
                    <a:gd name="T67" fmla="*/ 16 h 17"/>
                    <a:gd name="T68" fmla="*/ 0 w 56"/>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7">
                      <a:moveTo>
                        <a:pt x="0" y="8"/>
                      </a:moveTo>
                      <a:lnTo>
                        <a:pt x="1" y="6"/>
                      </a:lnTo>
                      <a:lnTo>
                        <a:pt x="3" y="5"/>
                      </a:lnTo>
                      <a:lnTo>
                        <a:pt x="6" y="4"/>
                      </a:lnTo>
                      <a:lnTo>
                        <a:pt x="10" y="2"/>
                      </a:lnTo>
                      <a:lnTo>
                        <a:pt x="13" y="1"/>
                      </a:lnTo>
                      <a:lnTo>
                        <a:pt x="18" y="0"/>
                      </a:lnTo>
                      <a:lnTo>
                        <a:pt x="23" y="0"/>
                      </a:lnTo>
                      <a:lnTo>
                        <a:pt x="26" y="0"/>
                      </a:lnTo>
                      <a:lnTo>
                        <a:pt x="31" y="0"/>
                      </a:lnTo>
                      <a:lnTo>
                        <a:pt x="35" y="1"/>
                      </a:lnTo>
                      <a:lnTo>
                        <a:pt x="39" y="1"/>
                      </a:lnTo>
                      <a:lnTo>
                        <a:pt x="43" y="2"/>
                      </a:lnTo>
                      <a:lnTo>
                        <a:pt x="46" y="4"/>
                      </a:lnTo>
                      <a:lnTo>
                        <a:pt x="50" y="5"/>
                      </a:lnTo>
                      <a:lnTo>
                        <a:pt x="53" y="6"/>
                      </a:lnTo>
                      <a:lnTo>
                        <a:pt x="55" y="8"/>
                      </a:lnTo>
                      <a:lnTo>
                        <a:pt x="55" y="16"/>
                      </a:lnTo>
                      <a:lnTo>
                        <a:pt x="54" y="16"/>
                      </a:lnTo>
                      <a:lnTo>
                        <a:pt x="51" y="14"/>
                      </a:lnTo>
                      <a:lnTo>
                        <a:pt x="48" y="13"/>
                      </a:lnTo>
                      <a:lnTo>
                        <a:pt x="44" y="12"/>
                      </a:lnTo>
                      <a:lnTo>
                        <a:pt x="40" y="10"/>
                      </a:lnTo>
                      <a:lnTo>
                        <a:pt x="36" y="9"/>
                      </a:lnTo>
                      <a:lnTo>
                        <a:pt x="31" y="8"/>
                      </a:lnTo>
                      <a:lnTo>
                        <a:pt x="28" y="8"/>
                      </a:lnTo>
                      <a:lnTo>
                        <a:pt x="25" y="8"/>
                      </a:lnTo>
                      <a:lnTo>
                        <a:pt x="21" y="8"/>
                      </a:lnTo>
                      <a:lnTo>
                        <a:pt x="18" y="9"/>
                      </a:lnTo>
                      <a:lnTo>
                        <a:pt x="14" y="9"/>
                      </a:lnTo>
                      <a:lnTo>
                        <a:pt x="10" y="10"/>
                      </a:lnTo>
                      <a:lnTo>
                        <a:pt x="6" y="12"/>
                      </a:lnTo>
                      <a:lnTo>
                        <a:pt x="3"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50" name="Freeform 214"/>
                <p:cNvSpPr>
                  <a:spLocks/>
                </p:cNvSpPr>
                <p:nvPr/>
              </p:nvSpPr>
              <p:spPr bwMode="auto">
                <a:xfrm>
                  <a:off x="3979" y="2682"/>
                  <a:ext cx="56" cy="17"/>
                </a:xfrm>
                <a:custGeom>
                  <a:avLst/>
                  <a:gdLst>
                    <a:gd name="T0" fmla="*/ 0 w 56"/>
                    <a:gd name="T1" fmla="*/ 8 h 17"/>
                    <a:gd name="T2" fmla="*/ 1 w 56"/>
                    <a:gd name="T3" fmla="*/ 6 h 17"/>
                    <a:gd name="T4" fmla="*/ 3 w 56"/>
                    <a:gd name="T5" fmla="*/ 5 h 17"/>
                    <a:gd name="T6" fmla="*/ 6 w 56"/>
                    <a:gd name="T7" fmla="*/ 4 h 17"/>
                    <a:gd name="T8" fmla="*/ 10 w 56"/>
                    <a:gd name="T9" fmla="*/ 2 h 17"/>
                    <a:gd name="T10" fmla="*/ 13 w 56"/>
                    <a:gd name="T11" fmla="*/ 1 h 17"/>
                    <a:gd name="T12" fmla="*/ 18 w 56"/>
                    <a:gd name="T13" fmla="*/ 0 h 17"/>
                    <a:gd name="T14" fmla="*/ 23 w 56"/>
                    <a:gd name="T15" fmla="*/ 0 h 17"/>
                    <a:gd name="T16" fmla="*/ 26 w 56"/>
                    <a:gd name="T17" fmla="*/ 0 h 17"/>
                    <a:gd name="T18" fmla="*/ 31 w 56"/>
                    <a:gd name="T19" fmla="*/ 0 h 17"/>
                    <a:gd name="T20" fmla="*/ 35 w 56"/>
                    <a:gd name="T21" fmla="*/ 0 h 17"/>
                    <a:gd name="T22" fmla="*/ 39 w 56"/>
                    <a:gd name="T23" fmla="*/ 1 h 17"/>
                    <a:gd name="T24" fmla="*/ 43 w 56"/>
                    <a:gd name="T25" fmla="*/ 2 h 17"/>
                    <a:gd name="T26" fmla="*/ 46 w 56"/>
                    <a:gd name="T27" fmla="*/ 4 h 17"/>
                    <a:gd name="T28" fmla="*/ 50 w 56"/>
                    <a:gd name="T29" fmla="*/ 5 h 17"/>
                    <a:gd name="T30" fmla="*/ 53 w 56"/>
                    <a:gd name="T31" fmla="*/ 6 h 17"/>
                    <a:gd name="T32" fmla="*/ 55 w 56"/>
                    <a:gd name="T33" fmla="*/ 8 h 17"/>
                    <a:gd name="T34" fmla="*/ 55 w 56"/>
                    <a:gd name="T35" fmla="*/ 16 h 17"/>
                    <a:gd name="T36" fmla="*/ 54 w 56"/>
                    <a:gd name="T37" fmla="*/ 14 h 17"/>
                    <a:gd name="T38" fmla="*/ 51 w 56"/>
                    <a:gd name="T39" fmla="*/ 13 h 17"/>
                    <a:gd name="T40" fmla="*/ 48 w 56"/>
                    <a:gd name="T41" fmla="*/ 12 h 17"/>
                    <a:gd name="T42" fmla="*/ 44 w 56"/>
                    <a:gd name="T43" fmla="*/ 12 h 17"/>
                    <a:gd name="T44" fmla="*/ 40 w 56"/>
                    <a:gd name="T45" fmla="*/ 10 h 17"/>
                    <a:gd name="T46" fmla="*/ 36 w 56"/>
                    <a:gd name="T47" fmla="*/ 9 h 17"/>
                    <a:gd name="T48" fmla="*/ 31 w 56"/>
                    <a:gd name="T49" fmla="*/ 8 h 17"/>
                    <a:gd name="T50" fmla="*/ 28 w 56"/>
                    <a:gd name="T51" fmla="*/ 8 h 17"/>
                    <a:gd name="T52" fmla="*/ 25 w 56"/>
                    <a:gd name="T53" fmla="*/ 8 h 17"/>
                    <a:gd name="T54" fmla="*/ 21 w 56"/>
                    <a:gd name="T55" fmla="*/ 8 h 17"/>
                    <a:gd name="T56" fmla="*/ 18 w 56"/>
                    <a:gd name="T57" fmla="*/ 8 h 17"/>
                    <a:gd name="T58" fmla="*/ 14 w 56"/>
                    <a:gd name="T59" fmla="*/ 9 h 17"/>
                    <a:gd name="T60" fmla="*/ 10 w 56"/>
                    <a:gd name="T61" fmla="*/ 10 h 17"/>
                    <a:gd name="T62" fmla="*/ 6 w 56"/>
                    <a:gd name="T63" fmla="*/ 12 h 17"/>
                    <a:gd name="T64" fmla="*/ 3 w 56"/>
                    <a:gd name="T65" fmla="*/ 13 h 17"/>
                    <a:gd name="T66" fmla="*/ 0 w 56"/>
                    <a:gd name="T67" fmla="*/ 16 h 17"/>
                    <a:gd name="T68" fmla="*/ 0 w 56"/>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7">
                      <a:moveTo>
                        <a:pt x="0" y="8"/>
                      </a:moveTo>
                      <a:lnTo>
                        <a:pt x="1" y="6"/>
                      </a:lnTo>
                      <a:lnTo>
                        <a:pt x="3" y="5"/>
                      </a:lnTo>
                      <a:lnTo>
                        <a:pt x="6" y="4"/>
                      </a:lnTo>
                      <a:lnTo>
                        <a:pt x="10" y="2"/>
                      </a:lnTo>
                      <a:lnTo>
                        <a:pt x="13" y="1"/>
                      </a:lnTo>
                      <a:lnTo>
                        <a:pt x="18" y="0"/>
                      </a:lnTo>
                      <a:lnTo>
                        <a:pt x="23" y="0"/>
                      </a:lnTo>
                      <a:lnTo>
                        <a:pt x="26" y="0"/>
                      </a:lnTo>
                      <a:lnTo>
                        <a:pt x="31" y="0"/>
                      </a:lnTo>
                      <a:lnTo>
                        <a:pt x="35" y="0"/>
                      </a:lnTo>
                      <a:lnTo>
                        <a:pt x="39" y="1"/>
                      </a:lnTo>
                      <a:lnTo>
                        <a:pt x="43" y="2"/>
                      </a:lnTo>
                      <a:lnTo>
                        <a:pt x="46" y="4"/>
                      </a:lnTo>
                      <a:lnTo>
                        <a:pt x="50" y="5"/>
                      </a:lnTo>
                      <a:lnTo>
                        <a:pt x="53" y="6"/>
                      </a:lnTo>
                      <a:lnTo>
                        <a:pt x="55" y="8"/>
                      </a:lnTo>
                      <a:lnTo>
                        <a:pt x="55" y="16"/>
                      </a:lnTo>
                      <a:lnTo>
                        <a:pt x="54" y="14"/>
                      </a:lnTo>
                      <a:lnTo>
                        <a:pt x="51" y="13"/>
                      </a:lnTo>
                      <a:lnTo>
                        <a:pt x="48" y="12"/>
                      </a:lnTo>
                      <a:lnTo>
                        <a:pt x="44" y="12"/>
                      </a:lnTo>
                      <a:lnTo>
                        <a:pt x="40" y="10"/>
                      </a:lnTo>
                      <a:lnTo>
                        <a:pt x="36" y="9"/>
                      </a:lnTo>
                      <a:lnTo>
                        <a:pt x="31" y="8"/>
                      </a:lnTo>
                      <a:lnTo>
                        <a:pt x="28" y="8"/>
                      </a:lnTo>
                      <a:lnTo>
                        <a:pt x="25" y="8"/>
                      </a:lnTo>
                      <a:lnTo>
                        <a:pt x="21" y="8"/>
                      </a:lnTo>
                      <a:lnTo>
                        <a:pt x="18" y="8"/>
                      </a:lnTo>
                      <a:lnTo>
                        <a:pt x="14" y="9"/>
                      </a:lnTo>
                      <a:lnTo>
                        <a:pt x="10" y="10"/>
                      </a:lnTo>
                      <a:lnTo>
                        <a:pt x="6" y="12"/>
                      </a:lnTo>
                      <a:lnTo>
                        <a:pt x="3"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0151" name="Group 215"/>
            <p:cNvGrpSpPr>
              <a:grpSpLocks/>
            </p:cNvGrpSpPr>
            <p:nvPr/>
          </p:nvGrpSpPr>
          <p:grpSpPr bwMode="auto">
            <a:xfrm>
              <a:off x="4034" y="2610"/>
              <a:ext cx="85" cy="270"/>
              <a:chOff x="4034" y="2610"/>
              <a:chExt cx="85" cy="270"/>
            </a:xfrm>
          </p:grpSpPr>
          <p:grpSp>
            <p:nvGrpSpPr>
              <p:cNvPr id="40152" name="Group 216"/>
              <p:cNvGrpSpPr>
                <a:grpSpLocks/>
              </p:cNvGrpSpPr>
              <p:nvPr/>
            </p:nvGrpSpPr>
            <p:grpSpPr bwMode="auto">
              <a:xfrm>
                <a:off x="4034" y="2610"/>
                <a:ext cx="85" cy="270"/>
                <a:chOff x="4034" y="2610"/>
                <a:chExt cx="85" cy="270"/>
              </a:xfrm>
            </p:grpSpPr>
            <p:sp>
              <p:nvSpPr>
                <p:cNvPr id="40153" name="Freeform 217"/>
                <p:cNvSpPr>
                  <a:spLocks/>
                </p:cNvSpPr>
                <p:nvPr/>
              </p:nvSpPr>
              <p:spPr bwMode="auto">
                <a:xfrm>
                  <a:off x="4091" y="2617"/>
                  <a:ext cx="28" cy="263"/>
                </a:xfrm>
                <a:custGeom>
                  <a:avLst/>
                  <a:gdLst>
                    <a:gd name="T0" fmla="*/ 0 w 28"/>
                    <a:gd name="T1" fmla="*/ 0 h 263"/>
                    <a:gd name="T2" fmla="*/ 27 w 28"/>
                    <a:gd name="T3" fmla="*/ 41 h 263"/>
                    <a:gd name="T4" fmla="*/ 27 w 28"/>
                    <a:gd name="T5" fmla="*/ 262 h 263"/>
                    <a:gd name="T6" fmla="*/ 0 w 28"/>
                    <a:gd name="T7" fmla="*/ 262 h 263"/>
                    <a:gd name="T8" fmla="*/ 0 w 28"/>
                    <a:gd name="T9" fmla="*/ 0 h 263"/>
                  </a:gdLst>
                  <a:ahLst/>
                  <a:cxnLst>
                    <a:cxn ang="0">
                      <a:pos x="T0" y="T1"/>
                    </a:cxn>
                    <a:cxn ang="0">
                      <a:pos x="T2" y="T3"/>
                    </a:cxn>
                    <a:cxn ang="0">
                      <a:pos x="T4" y="T5"/>
                    </a:cxn>
                    <a:cxn ang="0">
                      <a:pos x="T6" y="T7"/>
                    </a:cxn>
                    <a:cxn ang="0">
                      <a:pos x="T8" y="T9"/>
                    </a:cxn>
                  </a:cxnLst>
                  <a:rect l="0" t="0" r="r" b="b"/>
                  <a:pathLst>
                    <a:path w="28" h="263">
                      <a:moveTo>
                        <a:pt x="0" y="0"/>
                      </a:moveTo>
                      <a:lnTo>
                        <a:pt x="27" y="41"/>
                      </a:lnTo>
                      <a:lnTo>
                        <a:pt x="27"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54" name="Freeform 218"/>
                <p:cNvSpPr>
                  <a:spLocks/>
                </p:cNvSpPr>
                <p:nvPr/>
              </p:nvSpPr>
              <p:spPr bwMode="auto">
                <a:xfrm>
                  <a:off x="4034" y="2610"/>
                  <a:ext cx="57" cy="269"/>
                </a:xfrm>
                <a:custGeom>
                  <a:avLst/>
                  <a:gdLst>
                    <a:gd name="T0" fmla="*/ 0 w 57"/>
                    <a:gd name="T1" fmla="*/ 268 h 269"/>
                    <a:gd name="T2" fmla="*/ 0 w 57"/>
                    <a:gd name="T3" fmla="*/ 5 h 269"/>
                    <a:gd name="T4" fmla="*/ 2 w 57"/>
                    <a:gd name="T5" fmla="*/ 3 h 269"/>
                    <a:gd name="T6" fmla="*/ 7 w 57"/>
                    <a:gd name="T7" fmla="*/ 2 h 269"/>
                    <a:gd name="T8" fmla="*/ 13 w 57"/>
                    <a:gd name="T9" fmla="*/ 0 h 269"/>
                    <a:gd name="T10" fmla="*/ 18 w 57"/>
                    <a:gd name="T11" fmla="*/ 0 h 269"/>
                    <a:gd name="T12" fmla="*/ 23 w 57"/>
                    <a:gd name="T13" fmla="*/ 0 h 269"/>
                    <a:gd name="T14" fmla="*/ 27 w 57"/>
                    <a:gd name="T15" fmla="*/ 0 h 269"/>
                    <a:gd name="T16" fmla="*/ 30 w 57"/>
                    <a:gd name="T17" fmla="*/ 0 h 269"/>
                    <a:gd name="T18" fmla="*/ 33 w 57"/>
                    <a:gd name="T19" fmla="*/ 0 h 269"/>
                    <a:gd name="T20" fmla="*/ 36 w 57"/>
                    <a:gd name="T21" fmla="*/ 0 h 269"/>
                    <a:gd name="T22" fmla="*/ 39 w 57"/>
                    <a:gd name="T23" fmla="*/ 0 h 269"/>
                    <a:gd name="T24" fmla="*/ 41 w 57"/>
                    <a:gd name="T25" fmla="*/ 1 h 269"/>
                    <a:gd name="T26" fmla="*/ 45 w 57"/>
                    <a:gd name="T27" fmla="*/ 2 h 269"/>
                    <a:gd name="T28" fmla="*/ 51 w 57"/>
                    <a:gd name="T29" fmla="*/ 3 h 269"/>
                    <a:gd name="T30" fmla="*/ 53 w 57"/>
                    <a:gd name="T31" fmla="*/ 4 h 269"/>
                    <a:gd name="T32" fmla="*/ 56 w 57"/>
                    <a:gd name="T33" fmla="*/ 5 h 269"/>
                    <a:gd name="T34" fmla="*/ 56 w 57"/>
                    <a:gd name="T35" fmla="*/ 268 h 269"/>
                    <a:gd name="T36" fmla="*/ 0 w 57"/>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269">
                      <a:moveTo>
                        <a:pt x="0" y="268"/>
                      </a:moveTo>
                      <a:lnTo>
                        <a:pt x="0" y="5"/>
                      </a:lnTo>
                      <a:lnTo>
                        <a:pt x="2" y="3"/>
                      </a:lnTo>
                      <a:lnTo>
                        <a:pt x="7" y="2"/>
                      </a:lnTo>
                      <a:lnTo>
                        <a:pt x="13" y="0"/>
                      </a:lnTo>
                      <a:lnTo>
                        <a:pt x="18" y="0"/>
                      </a:lnTo>
                      <a:lnTo>
                        <a:pt x="23" y="0"/>
                      </a:lnTo>
                      <a:lnTo>
                        <a:pt x="27" y="0"/>
                      </a:lnTo>
                      <a:lnTo>
                        <a:pt x="30" y="0"/>
                      </a:lnTo>
                      <a:lnTo>
                        <a:pt x="33" y="0"/>
                      </a:lnTo>
                      <a:lnTo>
                        <a:pt x="36" y="0"/>
                      </a:lnTo>
                      <a:lnTo>
                        <a:pt x="39" y="0"/>
                      </a:lnTo>
                      <a:lnTo>
                        <a:pt x="41" y="1"/>
                      </a:lnTo>
                      <a:lnTo>
                        <a:pt x="45" y="2"/>
                      </a:lnTo>
                      <a:lnTo>
                        <a:pt x="51" y="3"/>
                      </a:lnTo>
                      <a:lnTo>
                        <a:pt x="53" y="4"/>
                      </a:lnTo>
                      <a:lnTo>
                        <a:pt x="56" y="5"/>
                      </a:lnTo>
                      <a:lnTo>
                        <a:pt x="56"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55" name="Group 219"/>
              <p:cNvGrpSpPr>
                <a:grpSpLocks/>
              </p:cNvGrpSpPr>
              <p:nvPr/>
            </p:nvGrpSpPr>
            <p:grpSpPr bwMode="auto">
              <a:xfrm>
                <a:off x="4034" y="2682"/>
                <a:ext cx="57" cy="156"/>
                <a:chOff x="4034" y="2682"/>
                <a:chExt cx="57" cy="156"/>
              </a:xfrm>
            </p:grpSpPr>
            <p:sp>
              <p:nvSpPr>
                <p:cNvPr id="40156" name="Freeform 220"/>
                <p:cNvSpPr>
                  <a:spLocks/>
                </p:cNvSpPr>
                <p:nvPr/>
              </p:nvSpPr>
              <p:spPr bwMode="auto">
                <a:xfrm>
                  <a:off x="4034" y="2806"/>
                  <a:ext cx="57" cy="17"/>
                </a:xfrm>
                <a:custGeom>
                  <a:avLst/>
                  <a:gdLst>
                    <a:gd name="T0" fmla="*/ 0 w 57"/>
                    <a:gd name="T1" fmla="*/ 8 h 17"/>
                    <a:gd name="T2" fmla="*/ 2 w 57"/>
                    <a:gd name="T3" fmla="*/ 6 h 17"/>
                    <a:gd name="T4" fmla="*/ 4 w 57"/>
                    <a:gd name="T5" fmla="*/ 5 h 17"/>
                    <a:gd name="T6" fmla="*/ 7 w 57"/>
                    <a:gd name="T7" fmla="*/ 4 h 17"/>
                    <a:gd name="T8" fmla="*/ 11 w 57"/>
                    <a:gd name="T9" fmla="*/ 2 h 17"/>
                    <a:gd name="T10" fmla="*/ 14 w 57"/>
                    <a:gd name="T11" fmla="*/ 1 h 17"/>
                    <a:gd name="T12" fmla="*/ 19 w 57"/>
                    <a:gd name="T13" fmla="*/ 0 h 17"/>
                    <a:gd name="T14" fmla="*/ 24 w 57"/>
                    <a:gd name="T15" fmla="*/ 0 h 17"/>
                    <a:gd name="T16" fmla="*/ 27 w 57"/>
                    <a:gd name="T17" fmla="*/ 0 h 17"/>
                    <a:gd name="T18" fmla="*/ 32 w 57"/>
                    <a:gd name="T19" fmla="*/ 0 h 17"/>
                    <a:gd name="T20" fmla="*/ 36 w 57"/>
                    <a:gd name="T21" fmla="*/ 0 h 17"/>
                    <a:gd name="T22" fmla="*/ 40 w 57"/>
                    <a:gd name="T23" fmla="*/ 1 h 17"/>
                    <a:gd name="T24" fmla="*/ 44 w 57"/>
                    <a:gd name="T25" fmla="*/ 1 h 17"/>
                    <a:gd name="T26" fmla="*/ 47 w 57"/>
                    <a:gd name="T27" fmla="*/ 4 h 17"/>
                    <a:gd name="T28" fmla="*/ 51 w 57"/>
                    <a:gd name="T29" fmla="*/ 5 h 17"/>
                    <a:gd name="T30" fmla="*/ 54 w 57"/>
                    <a:gd name="T31" fmla="*/ 6 h 17"/>
                    <a:gd name="T32" fmla="*/ 56 w 57"/>
                    <a:gd name="T33" fmla="*/ 8 h 17"/>
                    <a:gd name="T34" fmla="*/ 56 w 57"/>
                    <a:gd name="T35" fmla="*/ 16 h 17"/>
                    <a:gd name="T36" fmla="*/ 55 w 57"/>
                    <a:gd name="T37" fmla="*/ 14 h 17"/>
                    <a:gd name="T38" fmla="*/ 52 w 57"/>
                    <a:gd name="T39" fmla="*/ 13 h 17"/>
                    <a:gd name="T40" fmla="*/ 49 w 57"/>
                    <a:gd name="T41" fmla="*/ 12 h 17"/>
                    <a:gd name="T42" fmla="*/ 45 w 57"/>
                    <a:gd name="T43" fmla="*/ 10 h 17"/>
                    <a:gd name="T44" fmla="*/ 41 w 57"/>
                    <a:gd name="T45" fmla="*/ 9 h 17"/>
                    <a:gd name="T46" fmla="*/ 37 w 57"/>
                    <a:gd name="T47" fmla="*/ 8 h 17"/>
                    <a:gd name="T48" fmla="*/ 33 w 57"/>
                    <a:gd name="T49" fmla="*/ 8 h 17"/>
                    <a:gd name="T50" fmla="*/ 29 w 57"/>
                    <a:gd name="T51" fmla="*/ 8 h 17"/>
                    <a:gd name="T52" fmla="*/ 26 w 57"/>
                    <a:gd name="T53" fmla="*/ 8 h 17"/>
                    <a:gd name="T54" fmla="*/ 22 w 57"/>
                    <a:gd name="T55" fmla="*/ 8 h 17"/>
                    <a:gd name="T56" fmla="*/ 19 w 57"/>
                    <a:gd name="T57" fmla="*/ 8 h 17"/>
                    <a:gd name="T58" fmla="*/ 15 w 57"/>
                    <a:gd name="T59" fmla="*/ 9 h 17"/>
                    <a:gd name="T60" fmla="*/ 11 w 57"/>
                    <a:gd name="T61" fmla="*/ 10 h 17"/>
                    <a:gd name="T62" fmla="*/ 7 w 57"/>
                    <a:gd name="T63" fmla="*/ 12 h 17"/>
                    <a:gd name="T64" fmla="*/ 4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57" name="Freeform 221"/>
                <p:cNvSpPr>
                  <a:spLocks/>
                </p:cNvSpPr>
                <p:nvPr/>
              </p:nvSpPr>
              <p:spPr bwMode="auto">
                <a:xfrm>
                  <a:off x="4034" y="2821"/>
                  <a:ext cx="57" cy="17"/>
                </a:xfrm>
                <a:custGeom>
                  <a:avLst/>
                  <a:gdLst>
                    <a:gd name="T0" fmla="*/ 0 w 57"/>
                    <a:gd name="T1" fmla="*/ 8 h 17"/>
                    <a:gd name="T2" fmla="*/ 1 w 57"/>
                    <a:gd name="T3" fmla="*/ 6 h 17"/>
                    <a:gd name="T4" fmla="*/ 3 w 57"/>
                    <a:gd name="T5" fmla="*/ 5 h 17"/>
                    <a:gd name="T6" fmla="*/ 6 w 57"/>
                    <a:gd name="T7" fmla="*/ 4 h 17"/>
                    <a:gd name="T8" fmla="*/ 10 w 57"/>
                    <a:gd name="T9" fmla="*/ 2 h 17"/>
                    <a:gd name="T10" fmla="*/ 14 w 57"/>
                    <a:gd name="T11" fmla="*/ 1 h 17"/>
                    <a:gd name="T12" fmla="*/ 18 w 57"/>
                    <a:gd name="T13" fmla="*/ 0 h 17"/>
                    <a:gd name="T14" fmla="*/ 23 w 57"/>
                    <a:gd name="T15" fmla="*/ 0 h 17"/>
                    <a:gd name="T16" fmla="*/ 26 w 57"/>
                    <a:gd name="T17" fmla="*/ 0 h 17"/>
                    <a:gd name="T18" fmla="*/ 31 w 57"/>
                    <a:gd name="T19" fmla="*/ 0 h 17"/>
                    <a:gd name="T20" fmla="*/ 36 w 57"/>
                    <a:gd name="T21" fmla="*/ 1 h 17"/>
                    <a:gd name="T22" fmla="*/ 39 w 57"/>
                    <a:gd name="T23" fmla="*/ 1 h 17"/>
                    <a:gd name="T24" fmla="*/ 43 w 57"/>
                    <a:gd name="T25" fmla="*/ 2 h 17"/>
                    <a:gd name="T26" fmla="*/ 47 w 57"/>
                    <a:gd name="T27" fmla="*/ 4 h 17"/>
                    <a:gd name="T28" fmla="*/ 51 w 57"/>
                    <a:gd name="T29" fmla="*/ 5 h 17"/>
                    <a:gd name="T30" fmla="*/ 54 w 57"/>
                    <a:gd name="T31" fmla="*/ 6 h 17"/>
                    <a:gd name="T32" fmla="*/ 56 w 57"/>
                    <a:gd name="T33" fmla="*/ 8 h 17"/>
                    <a:gd name="T34" fmla="*/ 56 w 57"/>
                    <a:gd name="T35" fmla="*/ 16 h 17"/>
                    <a:gd name="T36" fmla="*/ 54 w 57"/>
                    <a:gd name="T37" fmla="*/ 16 h 17"/>
                    <a:gd name="T38" fmla="*/ 51 w 57"/>
                    <a:gd name="T39" fmla="*/ 14 h 17"/>
                    <a:gd name="T40" fmla="*/ 48 w 57"/>
                    <a:gd name="T41" fmla="*/ 13 h 17"/>
                    <a:gd name="T42" fmla="*/ 45 w 57"/>
                    <a:gd name="T43" fmla="*/ 12 h 17"/>
                    <a:gd name="T44" fmla="*/ 40 w 57"/>
                    <a:gd name="T45" fmla="*/ 10 h 17"/>
                    <a:gd name="T46" fmla="*/ 36 w 57"/>
                    <a:gd name="T47" fmla="*/ 9 h 17"/>
                    <a:gd name="T48" fmla="*/ 32 w 57"/>
                    <a:gd name="T49" fmla="*/ 8 h 17"/>
                    <a:gd name="T50" fmla="*/ 28 w 57"/>
                    <a:gd name="T51" fmla="*/ 8 h 17"/>
                    <a:gd name="T52" fmla="*/ 25 w 57"/>
                    <a:gd name="T53" fmla="*/ 8 h 17"/>
                    <a:gd name="T54" fmla="*/ 22 w 57"/>
                    <a:gd name="T55" fmla="*/ 8 h 17"/>
                    <a:gd name="T56" fmla="*/ 18 w 57"/>
                    <a:gd name="T57" fmla="*/ 9 h 17"/>
                    <a:gd name="T58" fmla="*/ 14 w 57"/>
                    <a:gd name="T59" fmla="*/ 9 h 17"/>
                    <a:gd name="T60" fmla="*/ 10 w 57"/>
                    <a:gd name="T61" fmla="*/ 10 h 17"/>
                    <a:gd name="T62" fmla="*/ 7 w 57"/>
                    <a:gd name="T63" fmla="*/ 12 h 17"/>
                    <a:gd name="T64" fmla="*/ 3 w 57"/>
                    <a:gd name="T65" fmla="*/ 14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1" y="6"/>
                      </a:lnTo>
                      <a:lnTo>
                        <a:pt x="3" y="5"/>
                      </a:lnTo>
                      <a:lnTo>
                        <a:pt x="6" y="4"/>
                      </a:lnTo>
                      <a:lnTo>
                        <a:pt x="10" y="2"/>
                      </a:lnTo>
                      <a:lnTo>
                        <a:pt x="14" y="1"/>
                      </a:lnTo>
                      <a:lnTo>
                        <a:pt x="18" y="0"/>
                      </a:lnTo>
                      <a:lnTo>
                        <a:pt x="23" y="0"/>
                      </a:lnTo>
                      <a:lnTo>
                        <a:pt x="26" y="0"/>
                      </a:lnTo>
                      <a:lnTo>
                        <a:pt x="31" y="0"/>
                      </a:lnTo>
                      <a:lnTo>
                        <a:pt x="36" y="1"/>
                      </a:lnTo>
                      <a:lnTo>
                        <a:pt x="39" y="1"/>
                      </a:lnTo>
                      <a:lnTo>
                        <a:pt x="43" y="2"/>
                      </a:lnTo>
                      <a:lnTo>
                        <a:pt x="47" y="4"/>
                      </a:lnTo>
                      <a:lnTo>
                        <a:pt x="51" y="5"/>
                      </a:lnTo>
                      <a:lnTo>
                        <a:pt x="54" y="6"/>
                      </a:lnTo>
                      <a:lnTo>
                        <a:pt x="56" y="8"/>
                      </a:lnTo>
                      <a:lnTo>
                        <a:pt x="56" y="16"/>
                      </a:lnTo>
                      <a:lnTo>
                        <a:pt x="54" y="16"/>
                      </a:lnTo>
                      <a:lnTo>
                        <a:pt x="51" y="14"/>
                      </a:lnTo>
                      <a:lnTo>
                        <a:pt x="48" y="13"/>
                      </a:lnTo>
                      <a:lnTo>
                        <a:pt x="45" y="12"/>
                      </a:lnTo>
                      <a:lnTo>
                        <a:pt x="40" y="10"/>
                      </a:lnTo>
                      <a:lnTo>
                        <a:pt x="36" y="9"/>
                      </a:lnTo>
                      <a:lnTo>
                        <a:pt x="32" y="8"/>
                      </a:lnTo>
                      <a:lnTo>
                        <a:pt x="28" y="8"/>
                      </a:lnTo>
                      <a:lnTo>
                        <a:pt x="25" y="8"/>
                      </a:lnTo>
                      <a:lnTo>
                        <a:pt x="22" y="8"/>
                      </a:lnTo>
                      <a:lnTo>
                        <a:pt x="18" y="9"/>
                      </a:lnTo>
                      <a:lnTo>
                        <a:pt x="14" y="9"/>
                      </a:lnTo>
                      <a:lnTo>
                        <a:pt x="10" y="10"/>
                      </a:lnTo>
                      <a:lnTo>
                        <a:pt x="7" y="12"/>
                      </a:lnTo>
                      <a:lnTo>
                        <a:pt x="3"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58" name="Freeform 222"/>
                <p:cNvSpPr>
                  <a:spLocks/>
                </p:cNvSpPr>
                <p:nvPr/>
              </p:nvSpPr>
              <p:spPr bwMode="auto">
                <a:xfrm>
                  <a:off x="4034" y="2682"/>
                  <a:ext cx="57" cy="17"/>
                </a:xfrm>
                <a:custGeom>
                  <a:avLst/>
                  <a:gdLst>
                    <a:gd name="T0" fmla="*/ 0 w 57"/>
                    <a:gd name="T1" fmla="*/ 8 h 17"/>
                    <a:gd name="T2" fmla="*/ 1 w 57"/>
                    <a:gd name="T3" fmla="*/ 6 h 17"/>
                    <a:gd name="T4" fmla="*/ 3 w 57"/>
                    <a:gd name="T5" fmla="*/ 5 h 17"/>
                    <a:gd name="T6" fmla="*/ 6 w 57"/>
                    <a:gd name="T7" fmla="*/ 4 h 17"/>
                    <a:gd name="T8" fmla="*/ 10 w 57"/>
                    <a:gd name="T9" fmla="*/ 2 h 17"/>
                    <a:gd name="T10" fmla="*/ 14 w 57"/>
                    <a:gd name="T11" fmla="*/ 1 h 17"/>
                    <a:gd name="T12" fmla="*/ 18 w 57"/>
                    <a:gd name="T13" fmla="*/ 0 h 17"/>
                    <a:gd name="T14" fmla="*/ 23 w 57"/>
                    <a:gd name="T15" fmla="*/ 0 h 17"/>
                    <a:gd name="T16" fmla="*/ 26 w 57"/>
                    <a:gd name="T17" fmla="*/ 0 h 17"/>
                    <a:gd name="T18" fmla="*/ 31 w 57"/>
                    <a:gd name="T19" fmla="*/ 0 h 17"/>
                    <a:gd name="T20" fmla="*/ 36 w 57"/>
                    <a:gd name="T21" fmla="*/ 0 h 17"/>
                    <a:gd name="T22" fmla="*/ 39 w 57"/>
                    <a:gd name="T23" fmla="*/ 1 h 17"/>
                    <a:gd name="T24" fmla="*/ 43 w 57"/>
                    <a:gd name="T25" fmla="*/ 2 h 17"/>
                    <a:gd name="T26" fmla="*/ 47 w 57"/>
                    <a:gd name="T27" fmla="*/ 4 h 17"/>
                    <a:gd name="T28" fmla="*/ 51 w 57"/>
                    <a:gd name="T29" fmla="*/ 5 h 17"/>
                    <a:gd name="T30" fmla="*/ 54 w 57"/>
                    <a:gd name="T31" fmla="*/ 6 h 17"/>
                    <a:gd name="T32" fmla="*/ 56 w 57"/>
                    <a:gd name="T33" fmla="*/ 8 h 17"/>
                    <a:gd name="T34" fmla="*/ 56 w 57"/>
                    <a:gd name="T35" fmla="*/ 16 h 17"/>
                    <a:gd name="T36" fmla="*/ 54 w 57"/>
                    <a:gd name="T37" fmla="*/ 14 h 17"/>
                    <a:gd name="T38" fmla="*/ 51 w 57"/>
                    <a:gd name="T39" fmla="*/ 13 h 17"/>
                    <a:gd name="T40" fmla="*/ 48 w 57"/>
                    <a:gd name="T41" fmla="*/ 12 h 17"/>
                    <a:gd name="T42" fmla="*/ 45 w 57"/>
                    <a:gd name="T43" fmla="*/ 12 h 17"/>
                    <a:gd name="T44" fmla="*/ 40 w 57"/>
                    <a:gd name="T45" fmla="*/ 10 h 17"/>
                    <a:gd name="T46" fmla="*/ 36 w 57"/>
                    <a:gd name="T47" fmla="*/ 9 h 17"/>
                    <a:gd name="T48" fmla="*/ 32 w 57"/>
                    <a:gd name="T49" fmla="*/ 8 h 17"/>
                    <a:gd name="T50" fmla="*/ 28 w 57"/>
                    <a:gd name="T51" fmla="*/ 8 h 17"/>
                    <a:gd name="T52" fmla="*/ 25 w 57"/>
                    <a:gd name="T53" fmla="*/ 8 h 17"/>
                    <a:gd name="T54" fmla="*/ 22 w 57"/>
                    <a:gd name="T55" fmla="*/ 8 h 17"/>
                    <a:gd name="T56" fmla="*/ 18 w 57"/>
                    <a:gd name="T57" fmla="*/ 8 h 17"/>
                    <a:gd name="T58" fmla="*/ 14 w 57"/>
                    <a:gd name="T59" fmla="*/ 9 h 17"/>
                    <a:gd name="T60" fmla="*/ 10 w 57"/>
                    <a:gd name="T61" fmla="*/ 10 h 17"/>
                    <a:gd name="T62" fmla="*/ 7 w 57"/>
                    <a:gd name="T63" fmla="*/ 12 h 17"/>
                    <a:gd name="T64" fmla="*/ 3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1" y="6"/>
                      </a:lnTo>
                      <a:lnTo>
                        <a:pt x="3" y="5"/>
                      </a:lnTo>
                      <a:lnTo>
                        <a:pt x="6" y="4"/>
                      </a:lnTo>
                      <a:lnTo>
                        <a:pt x="10" y="2"/>
                      </a:lnTo>
                      <a:lnTo>
                        <a:pt x="14" y="1"/>
                      </a:lnTo>
                      <a:lnTo>
                        <a:pt x="18" y="0"/>
                      </a:lnTo>
                      <a:lnTo>
                        <a:pt x="23" y="0"/>
                      </a:lnTo>
                      <a:lnTo>
                        <a:pt x="26" y="0"/>
                      </a:lnTo>
                      <a:lnTo>
                        <a:pt x="31" y="0"/>
                      </a:lnTo>
                      <a:lnTo>
                        <a:pt x="36" y="0"/>
                      </a:lnTo>
                      <a:lnTo>
                        <a:pt x="39" y="1"/>
                      </a:lnTo>
                      <a:lnTo>
                        <a:pt x="43" y="2"/>
                      </a:lnTo>
                      <a:lnTo>
                        <a:pt x="47" y="4"/>
                      </a:lnTo>
                      <a:lnTo>
                        <a:pt x="51" y="5"/>
                      </a:lnTo>
                      <a:lnTo>
                        <a:pt x="54" y="6"/>
                      </a:lnTo>
                      <a:lnTo>
                        <a:pt x="56" y="8"/>
                      </a:lnTo>
                      <a:lnTo>
                        <a:pt x="56" y="16"/>
                      </a:lnTo>
                      <a:lnTo>
                        <a:pt x="54" y="14"/>
                      </a:lnTo>
                      <a:lnTo>
                        <a:pt x="51" y="13"/>
                      </a:lnTo>
                      <a:lnTo>
                        <a:pt x="48" y="12"/>
                      </a:lnTo>
                      <a:lnTo>
                        <a:pt x="45" y="12"/>
                      </a:lnTo>
                      <a:lnTo>
                        <a:pt x="40" y="10"/>
                      </a:lnTo>
                      <a:lnTo>
                        <a:pt x="36" y="9"/>
                      </a:lnTo>
                      <a:lnTo>
                        <a:pt x="32" y="8"/>
                      </a:lnTo>
                      <a:lnTo>
                        <a:pt x="28" y="8"/>
                      </a:lnTo>
                      <a:lnTo>
                        <a:pt x="25" y="8"/>
                      </a:lnTo>
                      <a:lnTo>
                        <a:pt x="22" y="8"/>
                      </a:lnTo>
                      <a:lnTo>
                        <a:pt x="18" y="8"/>
                      </a:lnTo>
                      <a:lnTo>
                        <a:pt x="14" y="9"/>
                      </a:lnTo>
                      <a:lnTo>
                        <a:pt x="10" y="10"/>
                      </a:lnTo>
                      <a:lnTo>
                        <a:pt x="7" y="12"/>
                      </a:lnTo>
                      <a:lnTo>
                        <a:pt x="3"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0159" name="Group 223"/>
            <p:cNvGrpSpPr>
              <a:grpSpLocks/>
            </p:cNvGrpSpPr>
            <p:nvPr/>
          </p:nvGrpSpPr>
          <p:grpSpPr bwMode="auto">
            <a:xfrm>
              <a:off x="4090" y="2610"/>
              <a:ext cx="84" cy="270"/>
              <a:chOff x="4090" y="2610"/>
              <a:chExt cx="84" cy="270"/>
            </a:xfrm>
          </p:grpSpPr>
          <p:grpSp>
            <p:nvGrpSpPr>
              <p:cNvPr id="40160" name="Group 224"/>
              <p:cNvGrpSpPr>
                <a:grpSpLocks/>
              </p:cNvGrpSpPr>
              <p:nvPr/>
            </p:nvGrpSpPr>
            <p:grpSpPr bwMode="auto">
              <a:xfrm>
                <a:off x="4090" y="2610"/>
                <a:ext cx="84" cy="270"/>
                <a:chOff x="4090" y="2610"/>
                <a:chExt cx="84" cy="270"/>
              </a:xfrm>
            </p:grpSpPr>
            <p:sp>
              <p:nvSpPr>
                <p:cNvPr id="40161" name="Freeform 225"/>
                <p:cNvSpPr>
                  <a:spLocks/>
                </p:cNvSpPr>
                <p:nvPr/>
              </p:nvSpPr>
              <p:spPr bwMode="auto">
                <a:xfrm>
                  <a:off x="4090" y="2610"/>
                  <a:ext cx="58" cy="269"/>
                </a:xfrm>
                <a:custGeom>
                  <a:avLst/>
                  <a:gdLst>
                    <a:gd name="T0" fmla="*/ 0 w 58"/>
                    <a:gd name="T1" fmla="*/ 268 h 269"/>
                    <a:gd name="T2" fmla="*/ 0 w 58"/>
                    <a:gd name="T3" fmla="*/ 5 h 269"/>
                    <a:gd name="T4" fmla="*/ 3 w 58"/>
                    <a:gd name="T5" fmla="*/ 3 h 269"/>
                    <a:gd name="T6" fmla="*/ 8 w 58"/>
                    <a:gd name="T7" fmla="*/ 2 h 269"/>
                    <a:gd name="T8" fmla="*/ 14 w 58"/>
                    <a:gd name="T9" fmla="*/ 0 h 269"/>
                    <a:gd name="T10" fmla="*/ 19 w 58"/>
                    <a:gd name="T11" fmla="*/ 0 h 269"/>
                    <a:gd name="T12" fmla="*/ 24 w 58"/>
                    <a:gd name="T13" fmla="*/ 0 h 269"/>
                    <a:gd name="T14" fmla="*/ 28 w 58"/>
                    <a:gd name="T15" fmla="*/ 0 h 269"/>
                    <a:gd name="T16" fmla="*/ 31 w 58"/>
                    <a:gd name="T17" fmla="*/ 0 h 269"/>
                    <a:gd name="T18" fmla="*/ 34 w 58"/>
                    <a:gd name="T19" fmla="*/ 0 h 269"/>
                    <a:gd name="T20" fmla="*/ 37 w 58"/>
                    <a:gd name="T21" fmla="*/ 0 h 269"/>
                    <a:gd name="T22" fmla="*/ 40 w 58"/>
                    <a:gd name="T23" fmla="*/ 0 h 269"/>
                    <a:gd name="T24" fmla="*/ 42 w 58"/>
                    <a:gd name="T25" fmla="*/ 1 h 269"/>
                    <a:gd name="T26" fmla="*/ 46 w 58"/>
                    <a:gd name="T27" fmla="*/ 2 h 269"/>
                    <a:gd name="T28" fmla="*/ 51 w 58"/>
                    <a:gd name="T29" fmla="*/ 3 h 269"/>
                    <a:gd name="T30" fmla="*/ 54 w 58"/>
                    <a:gd name="T31" fmla="*/ 4 h 269"/>
                    <a:gd name="T32" fmla="*/ 57 w 58"/>
                    <a:gd name="T33" fmla="*/ 5 h 269"/>
                    <a:gd name="T34" fmla="*/ 57 w 58"/>
                    <a:gd name="T35" fmla="*/ 268 h 269"/>
                    <a:gd name="T36" fmla="*/ 0 w 58"/>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269">
                      <a:moveTo>
                        <a:pt x="0" y="268"/>
                      </a:moveTo>
                      <a:lnTo>
                        <a:pt x="0" y="5"/>
                      </a:lnTo>
                      <a:lnTo>
                        <a:pt x="3" y="3"/>
                      </a:lnTo>
                      <a:lnTo>
                        <a:pt x="8" y="2"/>
                      </a:lnTo>
                      <a:lnTo>
                        <a:pt x="14" y="0"/>
                      </a:lnTo>
                      <a:lnTo>
                        <a:pt x="19" y="0"/>
                      </a:lnTo>
                      <a:lnTo>
                        <a:pt x="24" y="0"/>
                      </a:lnTo>
                      <a:lnTo>
                        <a:pt x="28" y="0"/>
                      </a:lnTo>
                      <a:lnTo>
                        <a:pt x="31" y="0"/>
                      </a:lnTo>
                      <a:lnTo>
                        <a:pt x="34" y="0"/>
                      </a:lnTo>
                      <a:lnTo>
                        <a:pt x="37" y="0"/>
                      </a:lnTo>
                      <a:lnTo>
                        <a:pt x="40" y="0"/>
                      </a:lnTo>
                      <a:lnTo>
                        <a:pt x="42" y="1"/>
                      </a:lnTo>
                      <a:lnTo>
                        <a:pt x="46" y="2"/>
                      </a:lnTo>
                      <a:lnTo>
                        <a:pt x="51" y="3"/>
                      </a:lnTo>
                      <a:lnTo>
                        <a:pt x="54" y="4"/>
                      </a:lnTo>
                      <a:lnTo>
                        <a:pt x="57" y="5"/>
                      </a:lnTo>
                      <a:lnTo>
                        <a:pt x="57"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62" name="Freeform 226"/>
                <p:cNvSpPr>
                  <a:spLocks/>
                </p:cNvSpPr>
                <p:nvPr/>
              </p:nvSpPr>
              <p:spPr bwMode="auto">
                <a:xfrm>
                  <a:off x="4147" y="2617"/>
                  <a:ext cx="27" cy="263"/>
                </a:xfrm>
                <a:custGeom>
                  <a:avLst/>
                  <a:gdLst>
                    <a:gd name="T0" fmla="*/ 0 w 27"/>
                    <a:gd name="T1" fmla="*/ 0 h 263"/>
                    <a:gd name="T2" fmla="*/ 26 w 27"/>
                    <a:gd name="T3" fmla="*/ 41 h 263"/>
                    <a:gd name="T4" fmla="*/ 26 w 27"/>
                    <a:gd name="T5" fmla="*/ 262 h 263"/>
                    <a:gd name="T6" fmla="*/ 0 w 27"/>
                    <a:gd name="T7" fmla="*/ 262 h 263"/>
                    <a:gd name="T8" fmla="*/ 0 w 27"/>
                    <a:gd name="T9" fmla="*/ 0 h 263"/>
                  </a:gdLst>
                  <a:ahLst/>
                  <a:cxnLst>
                    <a:cxn ang="0">
                      <a:pos x="T0" y="T1"/>
                    </a:cxn>
                    <a:cxn ang="0">
                      <a:pos x="T2" y="T3"/>
                    </a:cxn>
                    <a:cxn ang="0">
                      <a:pos x="T4" y="T5"/>
                    </a:cxn>
                    <a:cxn ang="0">
                      <a:pos x="T6" y="T7"/>
                    </a:cxn>
                    <a:cxn ang="0">
                      <a:pos x="T8" y="T9"/>
                    </a:cxn>
                  </a:cxnLst>
                  <a:rect l="0" t="0" r="r" b="b"/>
                  <a:pathLst>
                    <a:path w="27" h="263">
                      <a:moveTo>
                        <a:pt x="0" y="0"/>
                      </a:moveTo>
                      <a:lnTo>
                        <a:pt x="26" y="41"/>
                      </a:lnTo>
                      <a:lnTo>
                        <a:pt x="26"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63" name="Group 227"/>
              <p:cNvGrpSpPr>
                <a:grpSpLocks/>
              </p:cNvGrpSpPr>
              <p:nvPr/>
            </p:nvGrpSpPr>
            <p:grpSpPr bwMode="auto">
              <a:xfrm>
                <a:off x="4090" y="2682"/>
                <a:ext cx="58" cy="156"/>
                <a:chOff x="4090" y="2682"/>
                <a:chExt cx="58" cy="156"/>
              </a:xfrm>
            </p:grpSpPr>
            <p:sp>
              <p:nvSpPr>
                <p:cNvPr id="40164" name="Freeform 228"/>
                <p:cNvSpPr>
                  <a:spLocks/>
                </p:cNvSpPr>
                <p:nvPr/>
              </p:nvSpPr>
              <p:spPr bwMode="auto">
                <a:xfrm>
                  <a:off x="4090" y="2806"/>
                  <a:ext cx="57" cy="17"/>
                </a:xfrm>
                <a:custGeom>
                  <a:avLst/>
                  <a:gdLst>
                    <a:gd name="T0" fmla="*/ 0 w 57"/>
                    <a:gd name="T1" fmla="*/ 8 h 17"/>
                    <a:gd name="T2" fmla="*/ 2 w 57"/>
                    <a:gd name="T3" fmla="*/ 6 h 17"/>
                    <a:gd name="T4" fmla="*/ 4 w 57"/>
                    <a:gd name="T5" fmla="*/ 5 h 17"/>
                    <a:gd name="T6" fmla="*/ 7 w 57"/>
                    <a:gd name="T7" fmla="*/ 4 h 17"/>
                    <a:gd name="T8" fmla="*/ 11 w 57"/>
                    <a:gd name="T9" fmla="*/ 2 h 17"/>
                    <a:gd name="T10" fmla="*/ 14 w 57"/>
                    <a:gd name="T11" fmla="*/ 1 h 17"/>
                    <a:gd name="T12" fmla="*/ 19 w 57"/>
                    <a:gd name="T13" fmla="*/ 0 h 17"/>
                    <a:gd name="T14" fmla="*/ 24 w 57"/>
                    <a:gd name="T15" fmla="*/ 0 h 17"/>
                    <a:gd name="T16" fmla="*/ 27 w 57"/>
                    <a:gd name="T17" fmla="*/ 0 h 17"/>
                    <a:gd name="T18" fmla="*/ 32 w 57"/>
                    <a:gd name="T19" fmla="*/ 0 h 17"/>
                    <a:gd name="T20" fmla="*/ 36 w 57"/>
                    <a:gd name="T21" fmla="*/ 0 h 17"/>
                    <a:gd name="T22" fmla="*/ 40 w 57"/>
                    <a:gd name="T23" fmla="*/ 1 h 17"/>
                    <a:gd name="T24" fmla="*/ 44 w 57"/>
                    <a:gd name="T25" fmla="*/ 1 h 17"/>
                    <a:gd name="T26" fmla="*/ 47 w 57"/>
                    <a:gd name="T27" fmla="*/ 4 h 17"/>
                    <a:gd name="T28" fmla="*/ 51 w 57"/>
                    <a:gd name="T29" fmla="*/ 5 h 17"/>
                    <a:gd name="T30" fmla="*/ 54 w 57"/>
                    <a:gd name="T31" fmla="*/ 6 h 17"/>
                    <a:gd name="T32" fmla="*/ 56 w 57"/>
                    <a:gd name="T33" fmla="*/ 8 h 17"/>
                    <a:gd name="T34" fmla="*/ 56 w 57"/>
                    <a:gd name="T35" fmla="*/ 16 h 17"/>
                    <a:gd name="T36" fmla="*/ 55 w 57"/>
                    <a:gd name="T37" fmla="*/ 14 h 17"/>
                    <a:gd name="T38" fmla="*/ 52 w 57"/>
                    <a:gd name="T39" fmla="*/ 13 h 17"/>
                    <a:gd name="T40" fmla="*/ 49 w 57"/>
                    <a:gd name="T41" fmla="*/ 12 h 17"/>
                    <a:gd name="T42" fmla="*/ 45 w 57"/>
                    <a:gd name="T43" fmla="*/ 10 h 17"/>
                    <a:gd name="T44" fmla="*/ 41 w 57"/>
                    <a:gd name="T45" fmla="*/ 9 h 17"/>
                    <a:gd name="T46" fmla="*/ 37 w 57"/>
                    <a:gd name="T47" fmla="*/ 8 h 17"/>
                    <a:gd name="T48" fmla="*/ 33 w 57"/>
                    <a:gd name="T49" fmla="*/ 8 h 17"/>
                    <a:gd name="T50" fmla="*/ 29 w 57"/>
                    <a:gd name="T51" fmla="*/ 8 h 17"/>
                    <a:gd name="T52" fmla="*/ 26 w 57"/>
                    <a:gd name="T53" fmla="*/ 8 h 17"/>
                    <a:gd name="T54" fmla="*/ 22 w 57"/>
                    <a:gd name="T55" fmla="*/ 8 h 17"/>
                    <a:gd name="T56" fmla="*/ 19 w 57"/>
                    <a:gd name="T57" fmla="*/ 8 h 17"/>
                    <a:gd name="T58" fmla="*/ 15 w 57"/>
                    <a:gd name="T59" fmla="*/ 9 h 17"/>
                    <a:gd name="T60" fmla="*/ 11 w 57"/>
                    <a:gd name="T61" fmla="*/ 10 h 17"/>
                    <a:gd name="T62" fmla="*/ 7 w 57"/>
                    <a:gd name="T63" fmla="*/ 12 h 17"/>
                    <a:gd name="T64" fmla="*/ 4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65" name="Freeform 229"/>
                <p:cNvSpPr>
                  <a:spLocks/>
                </p:cNvSpPr>
                <p:nvPr/>
              </p:nvSpPr>
              <p:spPr bwMode="auto">
                <a:xfrm>
                  <a:off x="4090" y="2821"/>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1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6 h 17"/>
                    <a:gd name="T38" fmla="*/ 52 w 58"/>
                    <a:gd name="T39" fmla="*/ 14 h 17"/>
                    <a:gd name="T40" fmla="*/ 49 w 58"/>
                    <a:gd name="T41" fmla="*/ 13 h 17"/>
                    <a:gd name="T42" fmla="*/ 45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9 h 17"/>
                    <a:gd name="T58" fmla="*/ 15 w 58"/>
                    <a:gd name="T59" fmla="*/ 9 h 17"/>
                    <a:gd name="T60" fmla="*/ 11 w 58"/>
                    <a:gd name="T61" fmla="*/ 10 h 17"/>
                    <a:gd name="T62" fmla="*/ 8 w 58"/>
                    <a:gd name="T63" fmla="*/ 12 h 17"/>
                    <a:gd name="T64" fmla="*/ 4 w 58"/>
                    <a:gd name="T65" fmla="*/ 14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1"/>
                      </a:lnTo>
                      <a:lnTo>
                        <a:pt x="40" y="1"/>
                      </a:lnTo>
                      <a:lnTo>
                        <a:pt x="44" y="2"/>
                      </a:lnTo>
                      <a:lnTo>
                        <a:pt x="48" y="4"/>
                      </a:lnTo>
                      <a:lnTo>
                        <a:pt x="52" y="5"/>
                      </a:lnTo>
                      <a:lnTo>
                        <a:pt x="55" y="6"/>
                      </a:lnTo>
                      <a:lnTo>
                        <a:pt x="57" y="8"/>
                      </a:lnTo>
                      <a:lnTo>
                        <a:pt x="57" y="16"/>
                      </a:lnTo>
                      <a:lnTo>
                        <a:pt x="55" y="16"/>
                      </a:lnTo>
                      <a:lnTo>
                        <a:pt x="52" y="14"/>
                      </a:lnTo>
                      <a:lnTo>
                        <a:pt x="49" y="13"/>
                      </a:lnTo>
                      <a:lnTo>
                        <a:pt x="45" y="12"/>
                      </a:lnTo>
                      <a:lnTo>
                        <a:pt x="41" y="10"/>
                      </a:lnTo>
                      <a:lnTo>
                        <a:pt x="37" y="9"/>
                      </a:lnTo>
                      <a:lnTo>
                        <a:pt x="33" y="8"/>
                      </a:lnTo>
                      <a:lnTo>
                        <a:pt x="29" y="8"/>
                      </a:lnTo>
                      <a:lnTo>
                        <a:pt x="26" y="8"/>
                      </a:lnTo>
                      <a:lnTo>
                        <a:pt x="23" y="8"/>
                      </a:lnTo>
                      <a:lnTo>
                        <a:pt x="19" y="9"/>
                      </a:lnTo>
                      <a:lnTo>
                        <a:pt x="15" y="9"/>
                      </a:lnTo>
                      <a:lnTo>
                        <a:pt x="11" y="10"/>
                      </a:lnTo>
                      <a:lnTo>
                        <a:pt x="8" y="12"/>
                      </a:lnTo>
                      <a:lnTo>
                        <a:pt x="4"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66" name="Freeform 230"/>
                <p:cNvSpPr>
                  <a:spLocks/>
                </p:cNvSpPr>
                <p:nvPr/>
              </p:nvSpPr>
              <p:spPr bwMode="auto">
                <a:xfrm>
                  <a:off x="4090" y="2682"/>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0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4 h 17"/>
                    <a:gd name="T38" fmla="*/ 52 w 58"/>
                    <a:gd name="T39" fmla="*/ 13 h 17"/>
                    <a:gd name="T40" fmla="*/ 49 w 58"/>
                    <a:gd name="T41" fmla="*/ 12 h 17"/>
                    <a:gd name="T42" fmla="*/ 45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8 h 17"/>
                    <a:gd name="T58" fmla="*/ 15 w 58"/>
                    <a:gd name="T59" fmla="*/ 9 h 17"/>
                    <a:gd name="T60" fmla="*/ 11 w 58"/>
                    <a:gd name="T61" fmla="*/ 10 h 17"/>
                    <a:gd name="T62" fmla="*/ 8 w 58"/>
                    <a:gd name="T63" fmla="*/ 12 h 17"/>
                    <a:gd name="T64" fmla="*/ 4 w 58"/>
                    <a:gd name="T65" fmla="*/ 13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0"/>
                      </a:lnTo>
                      <a:lnTo>
                        <a:pt x="40" y="1"/>
                      </a:lnTo>
                      <a:lnTo>
                        <a:pt x="44" y="2"/>
                      </a:lnTo>
                      <a:lnTo>
                        <a:pt x="48" y="4"/>
                      </a:lnTo>
                      <a:lnTo>
                        <a:pt x="52" y="5"/>
                      </a:lnTo>
                      <a:lnTo>
                        <a:pt x="55" y="6"/>
                      </a:lnTo>
                      <a:lnTo>
                        <a:pt x="57" y="8"/>
                      </a:lnTo>
                      <a:lnTo>
                        <a:pt x="57" y="16"/>
                      </a:lnTo>
                      <a:lnTo>
                        <a:pt x="55" y="14"/>
                      </a:lnTo>
                      <a:lnTo>
                        <a:pt x="52" y="13"/>
                      </a:lnTo>
                      <a:lnTo>
                        <a:pt x="49" y="12"/>
                      </a:lnTo>
                      <a:lnTo>
                        <a:pt x="45" y="12"/>
                      </a:lnTo>
                      <a:lnTo>
                        <a:pt x="41" y="10"/>
                      </a:lnTo>
                      <a:lnTo>
                        <a:pt x="37" y="9"/>
                      </a:lnTo>
                      <a:lnTo>
                        <a:pt x="33" y="8"/>
                      </a:lnTo>
                      <a:lnTo>
                        <a:pt x="29" y="8"/>
                      </a:lnTo>
                      <a:lnTo>
                        <a:pt x="26" y="8"/>
                      </a:lnTo>
                      <a:lnTo>
                        <a:pt x="23" y="8"/>
                      </a:lnTo>
                      <a:lnTo>
                        <a:pt x="19" y="8"/>
                      </a:lnTo>
                      <a:lnTo>
                        <a:pt x="15" y="9"/>
                      </a:lnTo>
                      <a:lnTo>
                        <a:pt x="11" y="10"/>
                      </a:lnTo>
                      <a:lnTo>
                        <a:pt x="8"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0167" name="Freeform 231"/>
            <p:cNvSpPr>
              <a:spLocks/>
            </p:cNvSpPr>
            <p:nvPr/>
          </p:nvSpPr>
          <p:spPr bwMode="auto">
            <a:xfrm>
              <a:off x="3833" y="2750"/>
              <a:ext cx="90" cy="129"/>
            </a:xfrm>
            <a:custGeom>
              <a:avLst/>
              <a:gdLst>
                <a:gd name="T0" fmla="*/ 89 w 90"/>
                <a:gd name="T1" fmla="*/ 0 h 129"/>
                <a:gd name="T2" fmla="*/ 71 w 90"/>
                <a:gd name="T3" fmla="*/ 0 h 129"/>
                <a:gd name="T4" fmla="*/ 71 w 90"/>
                <a:gd name="T5" fmla="*/ 110 h 129"/>
                <a:gd name="T6" fmla="*/ 0 w 90"/>
                <a:gd name="T7" fmla="*/ 110 h 129"/>
                <a:gd name="T8" fmla="*/ 0 w 90"/>
                <a:gd name="T9" fmla="*/ 128 h 129"/>
                <a:gd name="T10" fmla="*/ 89 w 90"/>
                <a:gd name="T11" fmla="*/ 128 h 129"/>
                <a:gd name="T12" fmla="*/ 89 w 90"/>
                <a:gd name="T13" fmla="*/ 0 h 129"/>
              </a:gdLst>
              <a:ahLst/>
              <a:cxnLst>
                <a:cxn ang="0">
                  <a:pos x="T0" y="T1"/>
                </a:cxn>
                <a:cxn ang="0">
                  <a:pos x="T2" y="T3"/>
                </a:cxn>
                <a:cxn ang="0">
                  <a:pos x="T4" y="T5"/>
                </a:cxn>
                <a:cxn ang="0">
                  <a:pos x="T6" y="T7"/>
                </a:cxn>
                <a:cxn ang="0">
                  <a:pos x="T8" y="T9"/>
                </a:cxn>
                <a:cxn ang="0">
                  <a:pos x="T10" y="T11"/>
                </a:cxn>
                <a:cxn ang="0">
                  <a:pos x="T12" y="T13"/>
                </a:cxn>
              </a:cxnLst>
              <a:rect l="0" t="0" r="r" b="b"/>
              <a:pathLst>
                <a:path w="90" h="129">
                  <a:moveTo>
                    <a:pt x="89" y="0"/>
                  </a:moveTo>
                  <a:lnTo>
                    <a:pt x="71" y="0"/>
                  </a:lnTo>
                  <a:lnTo>
                    <a:pt x="71" y="110"/>
                  </a:lnTo>
                  <a:lnTo>
                    <a:pt x="0" y="110"/>
                  </a:lnTo>
                  <a:lnTo>
                    <a:pt x="0" y="128"/>
                  </a:lnTo>
                  <a:lnTo>
                    <a:pt x="89" y="128"/>
                  </a:lnTo>
                  <a:lnTo>
                    <a:pt x="89"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168" name="Group 232"/>
            <p:cNvGrpSpPr>
              <a:grpSpLocks/>
            </p:cNvGrpSpPr>
            <p:nvPr/>
          </p:nvGrpSpPr>
          <p:grpSpPr bwMode="auto">
            <a:xfrm>
              <a:off x="4149" y="2750"/>
              <a:ext cx="90" cy="130"/>
              <a:chOff x="4149" y="2750"/>
              <a:chExt cx="90" cy="130"/>
            </a:xfrm>
          </p:grpSpPr>
          <p:sp>
            <p:nvSpPr>
              <p:cNvPr id="40169" name="Freeform 233"/>
              <p:cNvSpPr>
                <a:spLocks/>
              </p:cNvSpPr>
              <p:nvPr/>
            </p:nvSpPr>
            <p:spPr bwMode="auto">
              <a:xfrm>
                <a:off x="4167" y="2750"/>
                <a:ext cx="72" cy="130"/>
              </a:xfrm>
              <a:custGeom>
                <a:avLst/>
                <a:gdLst>
                  <a:gd name="T0" fmla="*/ 0 w 72"/>
                  <a:gd name="T1" fmla="*/ 0 h 130"/>
                  <a:gd name="T2" fmla="*/ 23 w 72"/>
                  <a:gd name="T3" fmla="*/ 39 h 130"/>
                  <a:gd name="T4" fmla="*/ 23 w 72"/>
                  <a:gd name="T5" fmla="*/ 114 h 130"/>
                  <a:gd name="T6" fmla="*/ 71 w 72"/>
                  <a:gd name="T7" fmla="*/ 114 h 130"/>
                  <a:gd name="T8" fmla="*/ 71 w 72"/>
                  <a:gd name="T9" fmla="*/ 129 h 130"/>
                  <a:gd name="T10" fmla="*/ 0 w 72"/>
                  <a:gd name="T11" fmla="*/ 129 h 130"/>
                  <a:gd name="T12" fmla="*/ 0 w 72"/>
                  <a:gd name="T13" fmla="*/ 0 h 130"/>
                </a:gdLst>
                <a:ahLst/>
                <a:cxnLst>
                  <a:cxn ang="0">
                    <a:pos x="T0" y="T1"/>
                  </a:cxn>
                  <a:cxn ang="0">
                    <a:pos x="T2" y="T3"/>
                  </a:cxn>
                  <a:cxn ang="0">
                    <a:pos x="T4" y="T5"/>
                  </a:cxn>
                  <a:cxn ang="0">
                    <a:pos x="T6" y="T7"/>
                  </a:cxn>
                  <a:cxn ang="0">
                    <a:pos x="T8" y="T9"/>
                  </a:cxn>
                  <a:cxn ang="0">
                    <a:pos x="T10" y="T11"/>
                  </a:cxn>
                  <a:cxn ang="0">
                    <a:pos x="T12" y="T13"/>
                  </a:cxn>
                </a:cxnLst>
                <a:rect l="0" t="0" r="r" b="b"/>
                <a:pathLst>
                  <a:path w="72" h="130">
                    <a:moveTo>
                      <a:pt x="0" y="0"/>
                    </a:moveTo>
                    <a:lnTo>
                      <a:pt x="23" y="39"/>
                    </a:lnTo>
                    <a:lnTo>
                      <a:pt x="23" y="114"/>
                    </a:lnTo>
                    <a:lnTo>
                      <a:pt x="71" y="114"/>
                    </a:lnTo>
                    <a:lnTo>
                      <a:pt x="71" y="129"/>
                    </a:lnTo>
                    <a:lnTo>
                      <a:pt x="0" y="129"/>
                    </a:lnTo>
                    <a:lnTo>
                      <a:pt x="0" y="0"/>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70" name="Freeform 234"/>
              <p:cNvSpPr>
                <a:spLocks/>
              </p:cNvSpPr>
              <p:nvPr/>
            </p:nvSpPr>
            <p:spPr bwMode="auto">
              <a:xfrm>
                <a:off x="4149" y="2750"/>
                <a:ext cx="90" cy="130"/>
              </a:xfrm>
              <a:custGeom>
                <a:avLst/>
                <a:gdLst>
                  <a:gd name="T0" fmla="*/ 0 w 90"/>
                  <a:gd name="T1" fmla="*/ 0 h 130"/>
                  <a:gd name="T2" fmla="*/ 17 w 90"/>
                  <a:gd name="T3" fmla="*/ 0 h 130"/>
                  <a:gd name="T4" fmla="*/ 17 w 90"/>
                  <a:gd name="T5" fmla="*/ 111 h 130"/>
                  <a:gd name="T6" fmla="*/ 89 w 90"/>
                  <a:gd name="T7" fmla="*/ 111 h 130"/>
                  <a:gd name="T8" fmla="*/ 89 w 90"/>
                  <a:gd name="T9" fmla="*/ 129 h 130"/>
                  <a:gd name="T10" fmla="*/ 0 w 90"/>
                  <a:gd name="T11" fmla="*/ 129 h 130"/>
                  <a:gd name="T12" fmla="*/ 0 w 90"/>
                  <a:gd name="T13" fmla="*/ 0 h 130"/>
                </a:gdLst>
                <a:ahLst/>
                <a:cxnLst>
                  <a:cxn ang="0">
                    <a:pos x="T0" y="T1"/>
                  </a:cxn>
                  <a:cxn ang="0">
                    <a:pos x="T2" y="T3"/>
                  </a:cxn>
                  <a:cxn ang="0">
                    <a:pos x="T4" y="T5"/>
                  </a:cxn>
                  <a:cxn ang="0">
                    <a:pos x="T6" y="T7"/>
                  </a:cxn>
                  <a:cxn ang="0">
                    <a:pos x="T8" y="T9"/>
                  </a:cxn>
                  <a:cxn ang="0">
                    <a:pos x="T10" y="T11"/>
                  </a:cxn>
                  <a:cxn ang="0">
                    <a:pos x="T12" y="T13"/>
                  </a:cxn>
                </a:cxnLst>
                <a:rect l="0" t="0" r="r" b="b"/>
                <a:pathLst>
                  <a:path w="90" h="130">
                    <a:moveTo>
                      <a:pt x="0" y="0"/>
                    </a:moveTo>
                    <a:lnTo>
                      <a:pt x="17" y="0"/>
                    </a:lnTo>
                    <a:lnTo>
                      <a:pt x="17" y="111"/>
                    </a:lnTo>
                    <a:lnTo>
                      <a:pt x="89" y="111"/>
                    </a:lnTo>
                    <a:lnTo>
                      <a:pt x="89" y="129"/>
                    </a:lnTo>
                    <a:lnTo>
                      <a:pt x="0" y="129"/>
                    </a:lnTo>
                    <a:lnTo>
                      <a:pt x="0"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0171" name="Rectangle 235"/>
          <p:cNvSpPr>
            <a:spLocks noChangeArrowheads="1"/>
          </p:cNvSpPr>
          <p:nvPr/>
        </p:nvSpPr>
        <p:spPr bwMode="auto">
          <a:xfrm>
            <a:off x="9678023" y="3886200"/>
            <a:ext cx="843307" cy="1019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2" tIns="47625" rIns="93662" bIns="47625">
            <a:spAutoFit/>
          </a:bodyPr>
          <a:lstStyle>
            <a:lvl1pPr defTabSz="936625">
              <a:defRPr sz="2400">
                <a:solidFill>
                  <a:schemeClr val="tx1"/>
                </a:solidFill>
                <a:latin typeface="Times New Roman" panose="02020603050405020304" pitchFamily="18" charset="0"/>
              </a:defRPr>
            </a:lvl1pPr>
            <a:lvl2pPr marL="463550" defTabSz="936625">
              <a:defRPr sz="2400">
                <a:solidFill>
                  <a:schemeClr val="tx1"/>
                </a:solidFill>
                <a:latin typeface="Times New Roman" panose="02020603050405020304" pitchFamily="18" charset="0"/>
              </a:defRPr>
            </a:lvl2pPr>
            <a:lvl3pPr marL="925513" defTabSz="936625">
              <a:defRPr sz="2400">
                <a:solidFill>
                  <a:schemeClr val="tx1"/>
                </a:solidFill>
                <a:latin typeface="Times New Roman" panose="02020603050405020304" pitchFamily="18" charset="0"/>
              </a:defRPr>
            </a:lvl3pPr>
            <a:lvl4pPr marL="1389063" defTabSz="936625">
              <a:defRPr sz="2400">
                <a:solidFill>
                  <a:schemeClr val="tx1"/>
                </a:solidFill>
                <a:latin typeface="Times New Roman" panose="02020603050405020304" pitchFamily="18" charset="0"/>
              </a:defRPr>
            </a:lvl4pPr>
            <a:lvl5pPr marL="1851025" defTabSz="936625">
              <a:defRPr sz="2400">
                <a:solidFill>
                  <a:schemeClr val="tx1"/>
                </a:solidFill>
                <a:latin typeface="Times New Roman" panose="02020603050405020304" pitchFamily="18" charset="0"/>
              </a:defRPr>
            </a:lvl5pPr>
            <a:lvl6pPr marL="2308225" defTabSz="936625" eaLnBrk="0" fontAlgn="base" hangingPunct="0">
              <a:spcBef>
                <a:spcPct val="0"/>
              </a:spcBef>
              <a:spcAft>
                <a:spcPct val="0"/>
              </a:spcAft>
              <a:defRPr sz="2400">
                <a:solidFill>
                  <a:schemeClr val="tx1"/>
                </a:solidFill>
                <a:latin typeface="Times New Roman" panose="02020603050405020304" pitchFamily="18" charset="0"/>
              </a:defRPr>
            </a:lvl6pPr>
            <a:lvl7pPr marL="2765425" defTabSz="936625" eaLnBrk="0" fontAlgn="base" hangingPunct="0">
              <a:spcBef>
                <a:spcPct val="0"/>
              </a:spcBef>
              <a:spcAft>
                <a:spcPct val="0"/>
              </a:spcAft>
              <a:defRPr sz="2400">
                <a:solidFill>
                  <a:schemeClr val="tx1"/>
                </a:solidFill>
                <a:latin typeface="Times New Roman" panose="02020603050405020304" pitchFamily="18" charset="0"/>
              </a:defRPr>
            </a:lvl7pPr>
            <a:lvl8pPr marL="3222625" defTabSz="936625" eaLnBrk="0" fontAlgn="base" hangingPunct="0">
              <a:spcBef>
                <a:spcPct val="0"/>
              </a:spcBef>
              <a:spcAft>
                <a:spcPct val="0"/>
              </a:spcAft>
              <a:defRPr sz="2400">
                <a:solidFill>
                  <a:schemeClr val="tx1"/>
                </a:solidFill>
                <a:latin typeface="Times New Roman" panose="02020603050405020304" pitchFamily="18" charset="0"/>
              </a:defRPr>
            </a:lvl8pPr>
            <a:lvl9pPr marL="3679825" defTabSz="93662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GB" sz="2000">
                <a:latin typeface="Tahoma" panose="020B0604030504040204" pitchFamily="34" charset="0"/>
              </a:rPr>
              <a:t>World</a:t>
            </a:r>
          </a:p>
          <a:p>
            <a:pPr algn="ctr"/>
            <a:r>
              <a:rPr lang="en-US" altLang="en-GB" sz="2000">
                <a:latin typeface="Tahoma" panose="020B0604030504040204" pitchFamily="34" charset="0"/>
              </a:rPr>
              <a:t>Wide</a:t>
            </a:r>
          </a:p>
          <a:p>
            <a:pPr algn="ctr"/>
            <a:r>
              <a:rPr lang="en-US" altLang="en-GB" sz="2000">
                <a:latin typeface="Tahoma" panose="020B0604030504040204" pitchFamily="34" charset="0"/>
              </a:rPr>
              <a:t>Web</a:t>
            </a:r>
            <a:endParaRPr lang="en-US" altLang="en-GB" sz="2000" b="1" i="1">
              <a:latin typeface="Tahoma" panose="020B0604030504040204" pitchFamily="34" charset="0"/>
            </a:endParaRPr>
          </a:p>
        </p:txBody>
      </p:sp>
      <p:graphicFrame>
        <p:nvGraphicFramePr>
          <p:cNvPr id="40172" name="Object 236"/>
          <p:cNvGraphicFramePr>
            <a:graphicFrameLocks/>
          </p:cNvGraphicFramePr>
          <p:nvPr/>
        </p:nvGraphicFramePr>
        <p:xfrm>
          <a:off x="5715001" y="2057403"/>
          <a:ext cx="1530351" cy="1069975"/>
        </p:xfrm>
        <a:graphic>
          <a:graphicData uri="http://schemas.openxmlformats.org/presentationml/2006/ole">
            <mc:AlternateContent xmlns:mc="http://schemas.openxmlformats.org/markup-compatibility/2006">
              <mc:Choice xmlns:v="urn:schemas-microsoft-com:vml" Requires="v">
                <p:oleObj name="ClipArt" r:id="rId2" imgW="3660480" imgH="3565440" progId="MS_ClipArt_Gallery.2">
                  <p:embed/>
                </p:oleObj>
              </mc:Choice>
              <mc:Fallback>
                <p:oleObj name="ClipArt" r:id="rId2" imgW="3660480" imgH="3565440" progId="MS_ClipArt_Gallery.2">
                  <p:embed/>
                  <p:pic>
                    <p:nvPicPr>
                      <p:cNvPr id="0" nam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1" y="2057403"/>
                        <a:ext cx="1530351"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0173" name="Picture 2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1949" y="1612900"/>
            <a:ext cx="628651"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0174" name="Object 238"/>
          <p:cNvGraphicFramePr>
            <a:graphicFrameLocks/>
          </p:cNvGraphicFramePr>
          <p:nvPr>
            <p:extLst>
              <p:ext uri="{D42A27DB-BD31-4B8C-83A1-F6EECF244321}">
                <p14:modId xmlns:p14="http://schemas.microsoft.com/office/powerpoint/2010/main" val="2080519736"/>
              </p:ext>
            </p:extLst>
          </p:nvPr>
        </p:nvGraphicFramePr>
        <p:xfrm>
          <a:off x="4107551" y="2578632"/>
          <a:ext cx="674687" cy="995893"/>
        </p:xfrm>
        <a:graphic>
          <a:graphicData uri="http://schemas.openxmlformats.org/presentationml/2006/ole">
            <mc:AlternateContent xmlns:mc="http://schemas.openxmlformats.org/markup-compatibility/2006">
              <mc:Choice xmlns:v="urn:schemas-microsoft-com:vml" Requires="v">
                <p:oleObj name="ClipArt" r:id="rId5" imgW="1352520" imgH="3659040" progId="MS_ClipArt_Gallery.2">
                  <p:embed/>
                </p:oleObj>
              </mc:Choice>
              <mc:Fallback>
                <p:oleObj name="ClipArt" r:id="rId5" imgW="1352520" imgH="3659040" progId="MS_ClipArt_Gallery.2">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7551" y="2578632"/>
                        <a:ext cx="674687" cy="995893"/>
                      </a:xfrm>
                      <a:prstGeom prst="rect">
                        <a:avLst/>
                      </a:prstGeom>
                      <a:noFill/>
                      <a:ln>
                        <a:noFill/>
                      </a:ln>
                      <a:effectLst/>
                    </p:spPr>
                  </p:pic>
                </p:oleObj>
              </mc:Fallback>
            </mc:AlternateContent>
          </a:graphicData>
        </a:graphic>
      </p:graphicFrame>
      <p:sp>
        <p:nvSpPr>
          <p:cNvPr id="40175" name="Line 239"/>
          <p:cNvSpPr>
            <a:spLocks noChangeShapeType="1"/>
          </p:cNvSpPr>
          <p:nvPr/>
        </p:nvSpPr>
        <p:spPr bwMode="auto">
          <a:xfrm flipV="1">
            <a:off x="6248400" y="2982913"/>
            <a:ext cx="685800" cy="53340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76" name="AutoShape 240"/>
          <p:cNvSpPr>
            <a:spLocks noChangeArrowheads="1"/>
          </p:cNvSpPr>
          <p:nvPr/>
        </p:nvSpPr>
        <p:spPr bwMode="auto">
          <a:xfrm flipH="1">
            <a:off x="1606551" y="1770066"/>
            <a:ext cx="3568700" cy="497417"/>
          </a:xfrm>
          <a:prstGeom prst="wedgeRoundRectCallout">
            <a:avLst>
              <a:gd name="adj1" fmla="val -37671"/>
              <a:gd name="adj2" fmla="val 66667"/>
              <a:gd name="adj3" fmla="val 16667"/>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40177" name="Object 241"/>
          <p:cNvGraphicFramePr>
            <a:graphicFrameLocks noChangeAspect="1"/>
          </p:cNvGraphicFramePr>
          <p:nvPr/>
        </p:nvGraphicFramePr>
        <p:xfrm>
          <a:off x="8610600" y="3357564"/>
          <a:ext cx="1143000" cy="1076325"/>
        </p:xfrm>
        <a:graphic>
          <a:graphicData uri="http://schemas.openxmlformats.org/presentationml/2006/ole">
            <mc:AlternateContent xmlns:mc="http://schemas.openxmlformats.org/markup-compatibility/2006">
              <mc:Choice xmlns:v="urn:schemas-microsoft-com:vml" Requires="v">
                <p:oleObj name="Clip" r:id="rId7" imgW="873360" imgH="822600" progId="MS_ClipArt_Gallery.2">
                  <p:embed/>
                </p:oleObj>
              </mc:Choice>
              <mc:Fallback>
                <p:oleObj name="Clip" r:id="rId7" imgW="873360" imgH="822600" progId="MS_ClipArt_Gallery.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10600" y="3357564"/>
                        <a:ext cx="1143000" cy="107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7406756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12D49-2E34-E241-9A63-7D42570F5E29}"/>
              </a:ext>
            </a:extLst>
          </p:cNvPr>
          <p:cNvSpPr>
            <a:spLocks noGrp="1"/>
          </p:cNvSpPr>
          <p:nvPr>
            <p:ph type="title"/>
          </p:nvPr>
        </p:nvSpPr>
        <p:spPr/>
        <p:txBody>
          <a:bodyPr>
            <a:normAutofit fontScale="90000"/>
          </a:bodyPr>
          <a:lstStyle/>
          <a:p>
            <a:r>
              <a:rPr lang="en-US" b="1" i="0" dirty="0">
                <a:solidFill>
                  <a:srgbClr val="132E57"/>
                </a:solidFill>
                <a:effectLst/>
                <a:latin typeface="Open Sans" panose="020B0606030504020204" pitchFamily="34" charset="0"/>
              </a:rPr>
              <a:t>How Do Data Warehouses Work?</a:t>
            </a:r>
            <a:br>
              <a:rPr lang="en-US" b="1" i="0" dirty="0">
                <a:solidFill>
                  <a:srgbClr val="132E57"/>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E1D07C94-3710-C566-FF3B-79D313E34007}"/>
              </a:ext>
            </a:extLst>
          </p:cNvPr>
          <p:cNvSpPr>
            <a:spLocks noGrp="1"/>
          </p:cNvSpPr>
          <p:nvPr>
            <p:ph idx="1"/>
          </p:nvPr>
        </p:nvSpPr>
        <p:spPr/>
        <p:txBody>
          <a:bodyPr>
            <a:normAutofit fontScale="85000" lnSpcReduction="10000"/>
          </a:bodyPr>
          <a:lstStyle/>
          <a:p>
            <a:pPr algn="just"/>
            <a:r>
              <a:rPr lang="en-US" b="0" i="0" dirty="0">
                <a:solidFill>
                  <a:srgbClr val="57595D"/>
                </a:solidFill>
                <a:effectLst/>
                <a:latin typeface="Open Sans" panose="020B0606030504020204" pitchFamily="34" charset="0"/>
              </a:rPr>
              <a:t>A data warehouse operates as a central repository where information arrives from various sources. The data that flows in may </a:t>
            </a:r>
            <a:r>
              <a:rPr lang="en-US" b="1" i="0" dirty="0">
                <a:solidFill>
                  <a:srgbClr val="57595D"/>
                </a:solidFill>
                <a:effectLst/>
                <a:latin typeface="Open Sans" panose="020B0606030504020204" pitchFamily="34" charset="0"/>
              </a:rPr>
              <a:t>be structured, semi-structured, or unstructured </a:t>
            </a:r>
            <a:r>
              <a:rPr lang="en-US" b="0" i="0" dirty="0">
                <a:solidFill>
                  <a:srgbClr val="57595D"/>
                </a:solidFill>
                <a:effectLst/>
                <a:latin typeface="Open Sans" panose="020B0606030504020204" pitchFamily="34" charset="0"/>
              </a:rPr>
              <a:t>and may come from internal applications, customer-facing applications, and external systems.</a:t>
            </a:r>
          </a:p>
          <a:p>
            <a:pPr algn="just"/>
            <a:r>
              <a:rPr lang="en-US" b="0" i="0" dirty="0">
                <a:solidFill>
                  <a:srgbClr val="57595D"/>
                </a:solidFill>
                <a:effectLst/>
                <a:latin typeface="Open Sans" panose="020B0606030504020204" pitchFamily="34" charset="0"/>
              </a:rPr>
              <a:t>Once in the data warehouse, the data is ingested, transformed, and processed to allow users to access the processed data in decision-making. By merging large quantities of information in the data warehouse, an organization can form a more holistic analysis to ensure that it already considered all the available information before making a decision.</a:t>
            </a:r>
          </a:p>
          <a:p>
            <a:pPr algn="just"/>
            <a:endParaRPr lang="en-IN" dirty="0"/>
          </a:p>
        </p:txBody>
      </p:sp>
    </p:spTree>
    <p:extLst>
      <p:ext uri="{BB962C8B-B14F-4D97-AF65-F5344CB8AC3E}">
        <p14:creationId xmlns:p14="http://schemas.microsoft.com/office/powerpoint/2010/main" val="158529556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FA9D2-D7A1-CC85-8C74-83EE2EB919C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7A04FB-8462-E3BB-C565-14736E304AAA}"/>
              </a:ext>
            </a:extLst>
          </p:cNvPr>
          <p:cNvSpPr>
            <a:spLocks noGrp="1"/>
          </p:cNvSpPr>
          <p:nvPr>
            <p:ph idx="1"/>
          </p:nvPr>
        </p:nvSpPr>
        <p:spPr/>
        <p:txBody>
          <a:bodyPr/>
          <a:lstStyle/>
          <a:p>
            <a:endParaRPr lang="en-IN"/>
          </a:p>
        </p:txBody>
      </p:sp>
      <p:pic>
        <p:nvPicPr>
          <p:cNvPr id="1026" name="Picture 2" descr="Structured vs Unstructured Data | Semi Structured Data">
            <a:extLst>
              <a:ext uri="{FF2B5EF4-FFF2-40B4-BE49-F238E27FC236}">
                <a16:creationId xmlns:a16="http://schemas.microsoft.com/office/drawing/2014/main" id="{6237522F-23F0-659B-69E1-812325EF04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120" y="274638"/>
            <a:ext cx="7747953" cy="6030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48956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51C70-8C96-2676-C16F-148C689ED4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6DF562-E522-8A7D-2A6B-9B48488EEF5A}"/>
              </a:ext>
            </a:extLst>
          </p:cNvPr>
          <p:cNvSpPr>
            <a:spLocks noGrp="1"/>
          </p:cNvSpPr>
          <p:nvPr>
            <p:ph idx="1"/>
          </p:nvPr>
        </p:nvSpPr>
        <p:spPr/>
        <p:txBody>
          <a:bodyPr/>
          <a:lstStyle/>
          <a:p>
            <a:endParaRPr lang="en-IN"/>
          </a:p>
        </p:txBody>
      </p:sp>
      <p:pic>
        <p:nvPicPr>
          <p:cNvPr id="2050" name="Picture 2" descr="Structured vs Unstructured vs Semi-Structured Data - Gleematic A.I">
            <a:extLst>
              <a:ext uri="{FF2B5EF4-FFF2-40B4-BE49-F238E27FC236}">
                <a16:creationId xmlns:a16="http://schemas.microsoft.com/office/drawing/2014/main" id="{85BC53C8-09FD-A5DD-591B-CDAC692389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880" y="1432877"/>
            <a:ext cx="8818880" cy="4620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4509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5B87D-613C-1DE6-B911-BC8BFDCCCFA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E1AF29-C0C2-217D-BDC3-FE9C2456B219}"/>
              </a:ext>
            </a:extLst>
          </p:cNvPr>
          <p:cNvSpPr>
            <a:spLocks noGrp="1"/>
          </p:cNvSpPr>
          <p:nvPr>
            <p:ph idx="1"/>
          </p:nvPr>
        </p:nvSpPr>
        <p:spPr/>
        <p:txBody>
          <a:bodyPr/>
          <a:lstStyle/>
          <a:p>
            <a:endParaRPr lang="en-IN"/>
          </a:p>
        </p:txBody>
      </p:sp>
      <p:pic>
        <p:nvPicPr>
          <p:cNvPr id="3074" name="Picture 2" descr="Types of Data. It's been said that Data Scientist is… | by Raghunath D |  Medium">
            <a:extLst>
              <a:ext uri="{FF2B5EF4-FFF2-40B4-BE49-F238E27FC236}">
                <a16:creationId xmlns:a16="http://schemas.microsoft.com/office/drawing/2014/main" id="{2553760A-2461-1445-7F09-ED503566C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660" y="1160144"/>
            <a:ext cx="8526780" cy="4635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02148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5400" b="1" dirty="0">
                <a:solidFill>
                  <a:schemeClr val="tx1"/>
                </a:solidFill>
              </a:rPr>
              <a:t>Data Warehouse Applications</a:t>
            </a:r>
          </a:p>
        </p:txBody>
      </p:sp>
      <p:sp>
        <p:nvSpPr>
          <p:cNvPr id="4" name="Rectangle 3"/>
          <p:cNvSpPr/>
          <p:nvPr/>
        </p:nvSpPr>
        <p:spPr>
          <a:xfrm>
            <a:off x="585788" y="2590801"/>
            <a:ext cx="11093451" cy="3046988"/>
          </a:xfrm>
          <a:prstGeom prst="rect">
            <a:avLst/>
          </a:prstGeom>
        </p:spPr>
        <p:txBody>
          <a:bodyPr>
            <a:spAutoFit/>
          </a:bodyPr>
          <a:lstStyle/>
          <a:p>
            <a:pPr algn="just" fontAlgn="auto">
              <a:lnSpc>
                <a:spcPct val="150000"/>
              </a:lnSpc>
              <a:spcBef>
                <a:spcPts val="0"/>
              </a:spcBef>
              <a:spcAft>
                <a:spcPts val="0"/>
              </a:spcAft>
              <a:defRPr/>
            </a:pPr>
            <a:r>
              <a:rPr lang="en-US" sz="3200" dirty="0">
                <a:latin typeface="+mn-lt"/>
                <a:cs typeface="+mn-cs"/>
              </a:rPr>
              <a:t>There are three kinds of data warehouse applications:</a:t>
            </a:r>
          </a:p>
          <a:p>
            <a:pPr marL="514350" indent="-514350" algn="just" fontAlgn="auto">
              <a:lnSpc>
                <a:spcPct val="150000"/>
              </a:lnSpc>
              <a:spcBef>
                <a:spcPts val="0"/>
              </a:spcBef>
              <a:spcAft>
                <a:spcPts val="0"/>
              </a:spcAft>
              <a:buFont typeface="+mj-lt"/>
              <a:buAutoNum type="romanUcPeriod"/>
              <a:defRPr/>
            </a:pPr>
            <a:r>
              <a:rPr lang="en-US" sz="3200" b="1" dirty="0">
                <a:latin typeface="+mn-lt"/>
                <a:cs typeface="+mn-cs"/>
              </a:rPr>
              <a:t>information processing, </a:t>
            </a:r>
          </a:p>
          <a:p>
            <a:pPr marL="514350" indent="-514350" algn="just" fontAlgn="auto">
              <a:lnSpc>
                <a:spcPct val="150000"/>
              </a:lnSpc>
              <a:spcBef>
                <a:spcPts val="0"/>
              </a:spcBef>
              <a:spcAft>
                <a:spcPts val="0"/>
              </a:spcAft>
              <a:buFont typeface="+mj-lt"/>
              <a:buAutoNum type="romanUcPeriod"/>
              <a:defRPr/>
            </a:pPr>
            <a:r>
              <a:rPr lang="en-US" sz="3200" b="1" dirty="0">
                <a:latin typeface="+mn-lt"/>
                <a:cs typeface="+mn-cs"/>
              </a:rPr>
              <a:t>analytical processing, and </a:t>
            </a:r>
          </a:p>
          <a:p>
            <a:pPr marL="514350" indent="-514350" algn="just" fontAlgn="auto">
              <a:lnSpc>
                <a:spcPct val="150000"/>
              </a:lnSpc>
              <a:spcBef>
                <a:spcPts val="0"/>
              </a:spcBef>
              <a:spcAft>
                <a:spcPts val="0"/>
              </a:spcAft>
              <a:buFont typeface="+mj-lt"/>
              <a:buAutoNum type="romanUcPeriod"/>
              <a:defRPr/>
            </a:pPr>
            <a:r>
              <a:rPr lang="en-US" sz="3200" b="1" dirty="0">
                <a:latin typeface="+mn-lt"/>
                <a:cs typeface="+mn-cs"/>
              </a:rPr>
              <a:t>data mining.</a:t>
            </a:r>
          </a:p>
        </p:txBody>
      </p:sp>
    </p:spTree>
    <p:extLst>
      <p:ext uri="{BB962C8B-B14F-4D97-AF65-F5344CB8AC3E}">
        <p14:creationId xmlns:p14="http://schemas.microsoft.com/office/powerpoint/2010/main" val="95337756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DA40-542C-D479-4889-D7ADF12920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E38289-A403-0A92-7939-FF6CDB1CFC04}"/>
              </a:ext>
            </a:extLst>
          </p:cNvPr>
          <p:cNvSpPr>
            <a:spLocks noGrp="1"/>
          </p:cNvSpPr>
          <p:nvPr>
            <p:ph idx="1"/>
          </p:nvPr>
        </p:nvSpPr>
        <p:spPr/>
        <p:txBody>
          <a:bodyPr/>
          <a:lstStyle/>
          <a:p>
            <a:endParaRPr lang="en-IN"/>
          </a:p>
        </p:txBody>
      </p:sp>
      <p:pic>
        <p:nvPicPr>
          <p:cNvPr id="1026" name="Picture 2" descr="Applications of Data warehousing">
            <a:extLst>
              <a:ext uri="{FF2B5EF4-FFF2-40B4-BE49-F238E27FC236}">
                <a16:creationId xmlns:a16="http://schemas.microsoft.com/office/drawing/2014/main" id="{93F76E12-114C-CC39-09C3-EBF41CB804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4835" y="1600203"/>
            <a:ext cx="80962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9950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5F0BE-F084-E3BA-3DB8-05DFD65380D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1237BA8-DDD6-F849-230C-2F59240E7118}"/>
              </a:ext>
            </a:extLst>
          </p:cNvPr>
          <p:cNvSpPr>
            <a:spLocks noGrp="1"/>
          </p:cNvSpPr>
          <p:nvPr>
            <p:ph idx="1"/>
          </p:nvPr>
        </p:nvSpPr>
        <p:spPr/>
        <p:txBody>
          <a:bodyPr>
            <a:normAutofit fontScale="85000" lnSpcReduction="10000"/>
          </a:bodyPr>
          <a:lstStyle/>
          <a:p>
            <a:pPr marL="0" indent="0" algn="l" fontAlgn="base">
              <a:buNone/>
            </a:pPr>
            <a:r>
              <a:rPr lang="en-US" b="1" i="0" dirty="0">
                <a:solidFill>
                  <a:srgbClr val="364167"/>
                </a:solidFill>
                <a:effectLst/>
                <a:latin typeface="Montserrat" panose="00000500000000000000" pitchFamily="2" charset="0"/>
              </a:rPr>
              <a:t>Banking</a:t>
            </a:r>
            <a:endParaRPr lang="en-US" b="0" i="0" dirty="0">
              <a:solidFill>
                <a:srgbClr val="364167"/>
              </a:solidFill>
              <a:effectLst/>
              <a:latin typeface="Montserrat" panose="00000500000000000000" pitchFamily="2" charset="0"/>
            </a:endParaRPr>
          </a:p>
          <a:p>
            <a:pPr algn="l" fontAlgn="base"/>
            <a:r>
              <a:rPr lang="en-US" b="0" i="0" dirty="0">
                <a:solidFill>
                  <a:srgbClr val="1A1A1A"/>
                </a:solidFill>
                <a:effectLst/>
                <a:latin typeface="Nunito" panose="020B0604020202020204" pitchFamily="2" charset="0"/>
              </a:rPr>
              <a:t>With the perfect Data Warehousing solution, bankers can manage all their available resources more effectively. They can better </a:t>
            </a:r>
            <a:r>
              <a:rPr lang="en-US" b="0" i="0" dirty="0">
                <a:solidFill>
                  <a:srgbClr val="FF0000"/>
                </a:solidFill>
                <a:effectLst/>
                <a:latin typeface="Nunito" panose="020B0604020202020204" pitchFamily="2" charset="0"/>
              </a:rPr>
              <a:t>analyze their consumer data, government regulations, and market trends to facilitate better decision-making. </a:t>
            </a:r>
          </a:p>
          <a:p>
            <a:pPr marL="0" indent="0" algn="l" fontAlgn="base">
              <a:buNone/>
            </a:pPr>
            <a:r>
              <a:rPr lang="en-US" b="1" i="0" dirty="0">
                <a:solidFill>
                  <a:srgbClr val="364167"/>
                </a:solidFill>
                <a:effectLst/>
                <a:latin typeface="Montserrat" panose="00000500000000000000" pitchFamily="2" charset="0"/>
              </a:rPr>
              <a:t>Finance</a:t>
            </a:r>
            <a:endParaRPr lang="en-US" b="0" i="0" dirty="0">
              <a:solidFill>
                <a:srgbClr val="364167"/>
              </a:solidFill>
              <a:effectLst/>
              <a:latin typeface="Montserrat" panose="00000500000000000000" pitchFamily="2" charset="0"/>
            </a:endParaRPr>
          </a:p>
          <a:p>
            <a:pPr algn="l" fontAlgn="base"/>
            <a:r>
              <a:rPr lang="en-US" b="0" i="0" dirty="0">
                <a:solidFill>
                  <a:srgbClr val="1A1A1A"/>
                </a:solidFill>
                <a:effectLst/>
                <a:latin typeface="Nunito" panose="020B0604020202020204" pitchFamily="2" charset="0"/>
              </a:rPr>
              <a:t>The application of data warehousing in the </a:t>
            </a:r>
            <a:r>
              <a:rPr lang="en-US" b="0" i="0" u="none" strike="noStrike" dirty="0">
                <a:solidFill>
                  <a:srgbClr val="CE8600"/>
                </a:solidFill>
                <a:effectLst/>
                <a:latin typeface="Nunito" panose="020B0604020202020204" pitchFamily="2" charset="0"/>
                <a:hlinkClick r:id="rId2"/>
              </a:rPr>
              <a:t>financial industry</a:t>
            </a:r>
            <a:r>
              <a:rPr lang="en-US" b="0" i="0" dirty="0">
                <a:solidFill>
                  <a:srgbClr val="1A1A1A"/>
                </a:solidFill>
                <a:effectLst/>
                <a:latin typeface="Nunito" panose="020B0604020202020204" pitchFamily="2" charset="0"/>
              </a:rPr>
              <a:t> is the same as in the banking sector. The right solution helps the financing industry </a:t>
            </a:r>
            <a:r>
              <a:rPr lang="en-US" b="0" i="0" dirty="0">
                <a:solidFill>
                  <a:srgbClr val="FF0000"/>
                </a:solidFill>
                <a:effectLst/>
                <a:latin typeface="Nunito" panose="020B0604020202020204" pitchFamily="2" charset="0"/>
              </a:rPr>
              <a:t>analyze customer expenses that enable them to outline better strategies to maximize profits at both ends.</a:t>
            </a:r>
          </a:p>
          <a:p>
            <a:endParaRPr lang="en-IN" dirty="0"/>
          </a:p>
        </p:txBody>
      </p:sp>
    </p:spTree>
    <p:extLst>
      <p:ext uri="{BB962C8B-B14F-4D97-AF65-F5344CB8AC3E}">
        <p14:creationId xmlns:p14="http://schemas.microsoft.com/office/powerpoint/2010/main" val="53253755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2003C-122A-A46E-018F-344C6DBD2C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13FB92E-3C90-3DC6-328F-DDA257677173}"/>
              </a:ext>
            </a:extLst>
          </p:cNvPr>
          <p:cNvSpPr>
            <a:spLocks noGrp="1"/>
          </p:cNvSpPr>
          <p:nvPr>
            <p:ph idx="1"/>
          </p:nvPr>
        </p:nvSpPr>
        <p:spPr/>
        <p:txBody>
          <a:bodyPr>
            <a:normAutofit fontScale="92500" lnSpcReduction="20000"/>
          </a:bodyPr>
          <a:lstStyle/>
          <a:p>
            <a:pPr marL="0" indent="0" algn="l" fontAlgn="base">
              <a:buNone/>
            </a:pPr>
            <a:r>
              <a:rPr lang="en-US" b="1" i="0" dirty="0">
                <a:solidFill>
                  <a:srgbClr val="364167"/>
                </a:solidFill>
                <a:effectLst/>
                <a:latin typeface="Montserrat" panose="00000500000000000000" pitchFamily="2" charset="0"/>
              </a:rPr>
              <a:t>Education</a:t>
            </a:r>
            <a:endParaRPr lang="en-US" b="0" i="0" dirty="0">
              <a:solidFill>
                <a:srgbClr val="364167"/>
              </a:solidFill>
              <a:effectLst/>
              <a:latin typeface="Montserrat" panose="00000500000000000000" pitchFamily="2" charset="0"/>
            </a:endParaRPr>
          </a:p>
          <a:p>
            <a:pPr algn="l" fontAlgn="base"/>
            <a:r>
              <a:rPr lang="en-US" b="0" i="0" dirty="0">
                <a:solidFill>
                  <a:srgbClr val="1A1A1A"/>
                </a:solidFill>
                <a:effectLst/>
                <a:latin typeface="Nunito" pitchFamily="2" charset="0"/>
              </a:rPr>
              <a:t>The </a:t>
            </a:r>
            <a:r>
              <a:rPr lang="en-US" b="0" i="0" u="none" strike="noStrike" dirty="0">
                <a:solidFill>
                  <a:srgbClr val="CE8600"/>
                </a:solidFill>
                <a:effectLst/>
                <a:latin typeface="Nunito" pitchFamily="2" charset="0"/>
                <a:hlinkClick r:id="rId2"/>
              </a:rPr>
              <a:t>educational sector</a:t>
            </a:r>
            <a:r>
              <a:rPr lang="en-US" b="0" i="0" dirty="0">
                <a:solidFill>
                  <a:srgbClr val="1A1A1A"/>
                </a:solidFill>
                <a:effectLst/>
                <a:latin typeface="Nunito" pitchFamily="2" charset="0"/>
              </a:rPr>
              <a:t> requires data warehousing to have a comprehensive view of their students’ and faculty data. It provides educational institutions access to real-time data feeds to make valued and informed decisions.</a:t>
            </a:r>
          </a:p>
          <a:p>
            <a:pPr marL="0" indent="0" algn="l" fontAlgn="base">
              <a:buNone/>
            </a:pPr>
            <a:r>
              <a:rPr lang="en-US" b="1" i="0" dirty="0">
                <a:solidFill>
                  <a:srgbClr val="364167"/>
                </a:solidFill>
                <a:effectLst/>
                <a:latin typeface="Montserrat" panose="00000500000000000000" pitchFamily="2" charset="0"/>
              </a:rPr>
              <a:t>Healthcare</a:t>
            </a:r>
            <a:endParaRPr lang="en-US" b="0" i="0" dirty="0">
              <a:solidFill>
                <a:srgbClr val="364167"/>
              </a:solidFill>
              <a:effectLst/>
              <a:latin typeface="Montserrat" panose="00000500000000000000" pitchFamily="2" charset="0"/>
            </a:endParaRPr>
          </a:p>
          <a:p>
            <a:pPr algn="l" fontAlgn="base"/>
            <a:r>
              <a:rPr lang="en-US" b="0" i="0" dirty="0">
                <a:solidFill>
                  <a:srgbClr val="1A1A1A"/>
                </a:solidFill>
                <a:effectLst/>
                <a:latin typeface="Nunito" pitchFamily="2" charset="0"/>
              </a:rPr>
              <a:t>Another critical use of data warehouses is in the </a:t>
            </a:r>
            <a:r>
              <a:rPr lang="en-US" b="0" i="0" u="none" strike="noStrike" dirty="0">
                <a:solidFill>
                  <a:srgbClr val="CE8600"/>
                </a:solidFill>
                <a:effectLst/>
                <a:latin typeface="Nunito" pitchFamily="2" charset="0"/>
                <a:hlinkClick r:id="rId3"/>
              </a:rPr>
              <a:t>Healthcare sector</a:t>
            </a:r>
            <a:r>
              <a:rPr lang="en-US" b="0" i="0" dirty="0">
                <a:solidFill>
                  <a:srgbClr val="1A1A1A"/>
                </a:solidFill>
                <a:effectLst/>
                <a:latin typeface="Nunito" pitchFamily="2" charset="0"/>
              </a:rPr>
              <a:t>. All the clinical, financial, and employee data are stored in the warehouse, and analysis is run to derive valuable insights to strategize resources in the best way possible.</a:t>
            </a:r>
          </a:p>
          <a:p>
            <a:endParaRPr lang="en-IN" dirty="0"/>
          </a:p>
        </p:txBody>
      </p:sp>
    </p:spTree>
    <p:extLst>
      <p:ext uri="{BB962C8B-B14F-4D97-AF65-F5344CB8AC3E}">
        <p14:creationId xmlns:p14="http://schemas.microsoft.com/office/powerpoint/2010/main" val="209387700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z="5400" b="1"/>
              <a:t>Data Warehouse Applications</a:t>
            </a:r>
            <a:endParaRPr lang="en-US" sz="5400"/>
          </a:p>
        </p:txBody>
      </p:sp>
      <p:sp>
        <p:nvSpPr>
          <p:cNvPr id="4" name="Rectangle 3"/>
          <p:cNvSpPr txBox="1">
            <a:spLocks noChangeArrowheads="1"/>
          </p:cNvSpPr>
          <p:nvPr/>
        </p:nvSpPr>
        <p:spPr>
          <a:xfrm>
            <a:off x="434976" y="1949450"/>
            <a:ext cx="11022013" cy="4665663"/>
          </a:xfrm>
          <a:prstGeom prst="rect">
            <a:avLst/>
          </a:prstGeom>
          <a:noFill/>
        </p:spPr>
        <p:txBody>
          <a:bodyPr lIns="92075" tIns="46038" rIns="92075" bIns="46038">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lvl="1" algn="just" fontAlgn="auto">
              <a:lnSpc>
                <a:spcPct val="120000"/>
              </a:lnSpc>
              <a:spcAft>
                <a:spcPts val="0"/>
              </a:spcAft>
              <a:defRPr/>
            </a:pPr>
            <a:r>
              <a:rPr lang="en-US" altLang="zh-CN" sz="2400" b="1" dirty="0"/>
              <a:t>Information processing</a:t>
            </a:r>
          </a:p>
          <a:p>
            <a:pPr lvl="2" algn="just" fontAlgn="auto">
              <a:lnSpc>
                <a:spcPct val="120000"/>
              </a:lnSpc>
              <a:spcAft>
                <a:spcPts val="0"/>
              </a:spcAft>
              <a:defRPr/>
            </a:pPr>
            <a:r>
              <a:rPr lang="en-US" altLang="zh-CN" sz="2000" dirty="0"/>
              <a:t>supports querying, basic statistical analysis, and reporting using crosstabs, tables, charts and graphs</a:t>
            </a:r>
          </a:p>
          <a:p>
            <a:pPr lvl="1" algn="just" fontAlgn="auto">
              <a:lnSpc>
                <a:spcPct val="120000"/>
              </a:lnSpc>
              <a:spcAft>
                <a:spcPts val="0"/>
              </a:spcAft>
              <a:defRPr/>
            </a:pPr>
            <a:r>
              <a:rPr lang="en-US" altLang="zh-CN" sz="2400" b="1" dirty="0"/>
              <a:t>Analytical processing</a:t>
            </a:r>
          </a:p>
          <a:p>
            <a:pPr lvl="2" algn="just" fontAlgn="auto">
              <a:lnSpc>
                <a:spcPct val="120000"/>
              </a:lnSpc>
              <a:spcAft>
                <a:spcPts val="0"/>
              </a:spcAft>
              <a:defRPr/>
            </a:pPr>
            <a:r>
              <a:rPr lang="en-US" altLang="zh-CN" sz="2000" dirty="0"/>
              <a:t>It generally operates on historic data in both summarized and detailed forms.</a:t>
            </a:r>
          </a:p>
          <a:p>
            <a:pPr lvl="2" algn="just" fontAlgn="auto">
              <a:lnSpc>
                <a:spcPct val="120000"/>
              </a:lnSpc>
              <a:spcAft>
                <a:spcPts val="0"/>
              </a:spcAft>
              <a:defRPr/>
            </a:pPr>
            <a:r>
              <a:rPr lang="en-US" altLang="zh-CN" sz="2000" dirty="0"/>
              <a:t>supports basic OLAP operations, slice-dice, drilling, pivoting.</a:t>
            </a:r>
          </a:p>
          <a:p>
            <a:pPr lvl="2" algn="just" fontAlgn="auto">
              <a:lnSpc>
                <a:spcPct val="120000"/>
              </a:lnSpc>
              <a:spcAft>
                <a:spcPts val="0"/>
              </a:spcAft>
              <a:defRPr/>
            </a:pPr>
            <a:r>
              <a:rPr lang="en-US" altLang="zh-CN" sz="2000" dirty="0"/>
              <a:t>The major strength of online analytical processing over information processing is the multidimensional data analysis of data warehouse data.</a:t>
            </a:r>
          </a:p>
          <a:p>
            <a:pPr lvl="1" algn="just" fontAlgn="auto">
              <a:lnSpc>
                <a:spcPct val="120000"/>
              </a:lnSpc>
              <a:spcAft>
                <a:spcPts val="0"/>
              </a:spcAft>
              <a:defRPr/>
            </a:pPr>
            <a:r>
              <a:rPr lang="en-US" altLang="zh-CN" sz="2400" b="1" dirty="0"/>
              <a:t>Data mining</a:t>
            </a:r>
          </a:p>
          <a:p>
            <a:pPr lvl="2" algn="just" fontAlgn="auto">
              <a:lnSpc>
                <a:spcPct val="120000"/>
              </a:lnSpc>
              <a:spcAft>
                <a:spcPts val="0"/>
              </a:spcAft>
              <a:defRPr/>
            </a:pPr>
            <a:r>
              <a:rPr lang="en-US" altLang="zh-CN" sz="2000" dirty="0"/>
              <a:t>knowledge discovery from hidden patterns </a:t>
            </a:r>
          </a:p>
          <a:p>
            <a:pPr lvl="2" algn="just" fontAlgn="auto">
              <a:lnSpc>
                <a:spcPct val="120000"/>
              </a:lnSpc>
              <a:spcAft>
                <a:spcPts val="0"/>
              </a:spcAft>
              <a:defRPr/>
            </a:pPr>
            <a:r>
              <a:rPr lang="en-US" altLang="zh-CN" sz="2000" dirty="0"/>
              <a:t>supports associations, constructing analytical models, performing classification and prediction, and presenting the mining results using visualization tools</a:t>
            </a:r>
          </a:p>
        </p:txBody>
      </p:sp>
    </p:spTree>
    <p:extLst>
      <p:ext uri="{BB962C8B-B14F-4D97-AF65-F5344CB8AC3E}">
        <p14:creationId xmlns:p14="http://schemas.microsoft.com/office/powerpoint/2010/main" val="149633924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70144-7103-8A9C-5726-0712E1AE0C70}"/>
              </a:ext>
            </a:extLst>
          </p:cNvPr>
          <p:cNvSpPr>
            <a:spLocks noGrp="1"/>
          </p:cNvSpPr>
          <p:nvPr>
            <p:ph type="title"/>
          </p:nvPr>
        </p:nvSpPr>
        <p:spPr/>
        <p:txBody>
          <a:bodyPr/>
          <a:lstStyle/>
          <a:p>
            <a:r>
              <a:rPr lang="en-IN" dirty="0"/>
              <a:t>Application</a:t>
            </a:r>
          </a:p>
        </p:txBody>
      </p:sp>
      <p:sp>
        <p:nvSpPr>
          <p:cNvPr id="3" name="Content Placeholder 2">
            <a:extLst>
              <a:ext uri="{FF2B5EF4-FFF2-40B4-BE49-F238E27FC236}">
                <a16:creationId xmlns:a16="http://schemas.microsoft.com/office/drawing/2014/main" id="{FBE3000F-5214-CFFC-236B-B3961B64D49E}"/>
              </a:ext>
            </a:extLst>
          </p:cNvPr>
          <p:cNvSpPr>
            <a:spLocks noGrp="1"/>
          </p:cNvSpPr>
          <p:nvPr>
            <p:ph idx="1"/>
          </p:nvPr>
        </p:nvSpPr>
        <p:spPr>
          <a:xfrm>
            <a:off x="609600" y="1610363"/>
            <a:ext cx="10972800" cy="4525963"/>
          </a:xfrm>
        </p:spPr>
        <p:txBody>
          <a:bodyPr/>
          <a:lstStyle/>
          <a:p>
            <a:r>
              <a:rPr lang="en-US" dirty="0">
                <a:hlinkClick r:id="rId2" action="ppaction://hlinkfile"/>
              </a:rPr>
              <a:t>..\Downloads\15-Data warehousing_lec.pdf</a:t>
            </a:r>
            <a:endParaRPr lang="en-IN" dirty="0"/>
          </a:p>
        </p:txBody>
      </p:sp>
    </p:spTree>
    <p:extLst>
      <p:ext uri="{BB962C8B-B14F-4D97-AF65-F5344CB8AC3E}">
        <p14:creationId xmlns:p14="http://schemas.microsoft.com/office/powerpoint/2010/main" val="960943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dobe Caslon Pro Bold" panose="0205070206050A020403" pitchFamily="18" charset="0"/>
              </a:rPr>
              <a:t>Features of a Warehouse…….</a:t>
            </a:r>
          </a:p>
        </p:txBody>
      </p:sp>
      <p:sp>
        <p:nvSpPr>
          <p:cNvPr id="4" name="Rectangle 3"/>
          <p:cNvSpPr/>
          <p:nvPr/>
        </p:nvSpPr>
        <p:spPr>
          <a:xfrm>
            <a:off x="838200" y="1484628"/>
            <a:ext cx="10515600" cy="4524315"/>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separate from Operational Database.</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Integrates data from heterogeneous systems.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Stores HUGE amount of data, more historical than current data.</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Does not require data to be highly accurate.</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Queries are generally complex.</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Goal is to execute statistical queries and provide results which can influence decision making in favor of the Enterprise.</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These systems are thus called Online Analytical Processing Systems (OLAP).</a:t>
            </a:r>
          </a:p>
        </p:txBody>
      </p:sp>
    </p:spTree>
    <p:extLst>
      <p:ext uri="{BB962C8B-B14F-4D97-AF65-F5344CB8AC3E}">
        <p14:creationId xmlns:p14="http://schemas.microsoft.com/office/powerpoint/2010/main" val="136762127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lgn="ctr"/>
            <a:r>
              <a:rPr lang="en-US" sz="3200" b="1" i="1">
                <a:latin typeface="Adobe Caslon Pro Bold"/>
              </a:rPr>
              <a:t>“How does data mining relate to information processing and online analytical processing? ”</a:t>
            </a:r>
          </a:p>
        </p:txBody>
      </p:sp>
      <p:sp>
        <p:nvSpPr>
          <p:cNvPr id="24579" name="Rectangle 3"/>
          <p:cNvSpPr>
            <a:spLocks noChangeArrowheads="1"/>
          </p:cNvSpPr>
          <p:nvPr/>
        </p:nvSpPr>
        <p:spPr bwMode="auto">
          <a:xfrm>
            <a:off x="833439" y="1990726"/>
            <a:ext cx="105156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ü"/>
            </a:pPr>
            <a:r>
              <a:rPr lang="en-US" sz="2800">
                <a:latin typeface="Trebuchet MS" pitchFamily="34" charset="0"/>
              </a:rPr>
              <a:t>Information processing, based on queries, can find useful information. However, answers to such queries reflect the information directly stored in databases or computable by aggregate functions.</a:t>
            </a:r>
          </a:p>
          <a:p>
            <a:pPr marL="342900" indent="-342900" algn="just">
              <a:lnSpc>
                <a:spcPct val="150000"/>
              </a:lnSpc>
              <a:buFont typeface="Wingdings" pitchFamily="2" charset="2"/>
              <a:buChar char="ü"/>
            </a:pPr>
            <a:r>
              <a:rPr lang="en-US" sz="2800">
                <a:latin typeface="Trebuchet MS" pitchFamily="34" charset="0"/>
              </a:rPr>
              <a:t>It do not reflect hidden patterns or regularities buried in the database. </a:t>
            </a:r>
          </a:p>
          <a:p>
            <a:pPr marL="342900" indent="-342900" algn="just">
              <a:lnSpc>
                <a:spcPct val="150000"/>
              </a:lnSpc>
              <a:buFont typeface="Wingdings" pitchFamily="2" charset="2"/>
              <a:buChar char="ü"/>
            </a:pPr>
            <a:r>
              <a:rPr lang="en-US" sz="2800">
                <a:latin typeface="Trebuchet MS" pitchFamily="34" charset="0"/>
              </a:rPr>
              <a:t>Therefore, information processing is not data mining.</a:t>
            </a:r>
          </a:p>
        </p:txBody>
      </p:sp>
    </p:spTree>
    <p:extLst>
      <p:ext uri="{BB962C8B-B14F-4D97-AF65-F5344CB8AC3E}">
        <p14:creationId xmlns:p14="http://schemas.microsoft.com/office/powerpoint/2010/main" val="297816397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01601" y="739775"/>
            <a:ext cx="10494963" cy="1081088"/>
          </a:xfrm>
        </p:spPr>
        <p:txBody>
          <a:bodyPr/>
          <a:lstStyle/>
          <a:p>
            <a:pPr algn="ctr"/>
            <a:r>
              <a:rPr lang="en-US" sz="2800">
                <a:latin typeface="Adobe Caslon Pro Bold"/>
              </a:rPr>
              <a:t>“Do OLAP systems perform data</a:t>
            </a:r>
            <a:br>
              <a:rPr lang="en-US" sz="2800">
                <a:latin typeface="Adobe Caslon Pro Bold"/>
              </a:rPr>
            </a:br>
            <a:r>
              <a:rPr lang="en-US" sz="2800">
                <a:latin typeface="Adobe Caslon Pro Bold"/>
              </a:rPr>
              <a:t>mining? Are OLAP systems actually data mining systems?”</a:t>
            </a:r>
          </a:p>
        </p:txBody>
      </p:sp>
      <p:sp>
        <p:nvSpPr>
          <p:cNvPr id="25603" name="Rectangle 3"/>
          <p:cNvSpPr>
            <a:spLocks noChangeArrowheads="1"/>
          </p:cNvSpPr>
          <p:nvPr/>
        </p:nvSpPr>
        <p:spPr bwMode="auto">
          <a:xfrm>
            <a:off x="577851" y="2312990"/>
            <a:ext cx="10906125"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buFont typeface="Wingdings" pitchFamily="2" charset="2"/>
              <a:buChar char="Ø"/>
            </a:pPr>
            <a:r>
              <a:rPr lang="en-US" sz="2400" dirty="0">
                <a:latin typeface="Trebuchet MS" pitchFamily="34" charset="0"/>
              </a:rPr>
              <a:t>The functionalities of OLAP and data mining can be viewed as disjoint.</a:t>
            </a:r>
          </a:p>
          <a:p>
            <a:pPr marL="342900" indent="-342900" algn="just">
              <a:buFont typeface="Wingdings" pitchFamily="2" charset="2"/>
              <a:buChar char="Ø"/>
            </a:pPr>
            <a:r>
              <a:rPr lang="en-US" sz="2400" dirty="0">
                <a:latin typeface="Trebuchet MS" pitchFamily="34" charset="0"/>
              </a:rPr>
              <a:t>OLAP is a </a:t>
            </a:r>
            <a:r>
              <a:rPr lang="en-US" sz="2400" dirty="0">
                <a:solidFill>
                  <a:srgbClr val="FF0000"/>
                </a:solidFill>
                <a:latin typeface="Trebuchet MS" pitchFamily="34" charset="0"/>
              </a:rPr>
              <a:t>data summarization/aggregation tool </a:t>
            </a:r>
            <a:r>
              <a:rPr lang="en-US" sz="2400" dirty="0">
                <a:latin typeface="Trebuchet MS" pitchFamily="34" charset="0"/>
              </a:rPr>
              <a:t>that helps simplify data analysis.</a:t>
            </a:r>
          </a:p>
          <a:p>
            <a:pPr marL="342900" indent="-342900" algn="just">
              <a:buFont typeface="Wingdings" pitchFamily="2" charset="2"/>
              <a:buChar char="Ø"/>
            </a:pPr>
            <a:r>
              <a:rPr lang="en-US" sz="2400" dirty="0">
                <a:latin typeface="Trebuchet MS" pitchFamily="34" charset="0"/>
              </a:rPr>
              <a:t> Data mining allows the </a:t>
            </a:r>
            <a:r>
              <a:rPr lang="en-US" sz="2400" dirty="0">
                <a:solidFill>
                  <a:srgbClr val="FF0000"/>
                </a:solidFill>
                <a:latin typeface="Trebuchet MS" pitchFamily="34" charset="0"/>
              </a:rPr>
              <a:t>automated discovery of implicit patterns </a:t>
            </a:r>
            <a:r>
              <a:rPr lang="en-US" sz="2400" dirty="0">
                <a:latin typeface="Trebuchet MS" pitchFamily="34" charset="0"/>
              </a:rPr>
              <a:t>and interesting knowledge hidden in large amounts of data.</a:t>
            </a:r>
          </a:p>
          <a:p>
            <a:pPr marL="342900" indent="-342900" algn="just">
              <a:buFont typeface="Wingdings" pitchFamily="2" charset="2"/>
              <a:buChar char="Ø"/>
            </a:pPr>
            <a:r>
              <a:rPr lang="en-US" sz="2400" dirty="0">
                <a:latin typeface="Trebuchet MS" pitchFamily="34" charset="0"/>
              </a:rPr>
              <a:t>OLAP functions are essentially for user-directed data summarization and comparison.</a:t>
            </a:r>
          </a:p>
          <a:p>
            <a:pPr marL="342900" indent="-342900" algn="just">
              <a:buFont typeface="Wingdings" pitchFamily="2" charset="2"/>
              <a:buChar char="Ø"/>
            </a:pPr>
            <a:r>
              <a:rPr lang="en-US" sz="2400" dirty="0">
                <a:latin typeface="Trebuchet MS" pitchFamily="34" charset="0"/>
              </a:rPr>
              <a:t>Data mining covers a much broader spectrum than simple OLAP operations, because </a:t>
            </a:r>
            <a:r>
              <a:rPr lang="en-US" sz="2400" dirty="0">
                <a:solidFill>
                  <a:srgbClr val="FF0000"/>
                </a:solidFill>
                <a:latin typeface="Trebuchet MS" pitchFamily="34" charset="0"/>
              </a:rPr>
              <a:t>it performs not only data summarization and comparison but also association, classification, prediction, clustering, time-series analysis, and other data analysis tasks.</a:t>
            </a:r>
          </a:p>
        </p:txBody>
      </p:sp>
    </p:spTree>
    <p:extLst>
      <p:ext uri="{BB962C8B-B14F-4D97-AF65-F5344CB8AC3E}">
        <p14:creationId xmlns:p14="http://schemas.microsoft.com/office/powerpoint/2010/main" val="420156058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681038" y="2163763"/>
            <a:ext cx="10990263" cy="230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buFont typeface="Wingdings" pitchFamily="2" charset="2"/>
              <a:buChar char="§"/>
            </a:pPr>
            <a:r>
              <a:rPr lang="en-US" sz="2400" dirty="0">
                <a:latin typeface="Trebuchet MS" pitchFamily="34" charset="0"/>
              </a:rPr>
              <a:t>Data mining is not confined to the analysis of data stored in data warehouses.</a:t>
            </a:r>
          </a:p>
          <a:p>
            <a:pPr marL="342900" indent="-342900" algn="just">
              <a:buFont typeface="Wingdings" pitchFamily="2" charset="2"/>
              <a:buChar char="§"/>
            </a:pPr>
            <a:r>
              <a:rPr lang="en-US" sz="2400" dirty="0">
                <a:latin typeface="Trebuchet MS" pitchFamily="34" charset="0"/>
              </a:rPr>
              <a:t>It may also analyze transactional, spatial, textual, and multimedia data that are difficult to model with current multidimensional database technology. </a:t>
            </a:r>
          </a:p>
          <a:p>
            <a:pPr marL="342900" indent="-342900" algn="just">
              <a:buFont typeface="Wingdings" pitchFamily="2" charset="2"/>
              <a:buChar char="§"/>
            </a:pPr>
            <a:endParaRPr lang="en-US" sz="2400" dirty="0">
              <a:latin typeface="Trebuchet MS" pitchFamily="34" charset="0"/>
            </a:endParaRPr>
          </a:p>
        </p:txBody>
      </p:sp>
    </p:spTree>
    <p:extLst>
      <p:ext uri="{BB962C8B-B14F-4D97-AF65-F5344CB8AC3E}">
        <p14:creationId xmlns:p14="http://schemas.microsoft.com/office/powerpoint/2010/main" val="254304533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fontScale="90000"/>
          </a:bodyPr>
          <a:lstStyle/>
          <a:p>
            <a:pPr algn="ctr"/>
            <a:r>
              <a:rPr lang="en-US"/>
              <a:t>From Online Analytical Processing</a:t>
            </a:r>
            <a:br>
              <a:rPr lang="en-US"/>
            </a:br>
            <a:r>
              <a:rPr lang="en-US"/>
              <a:t>to Multidimensional Data Mining</a:t>
            </a:r>
          </a:p>
        </p:txBody>
      </p:sp>
      <p:sp>
        <p:nvSpPr>
          <p:cNvPr id="27651" name="Rectangle 3"/>
          <p:cNvSpPr>
            <a:spLocks noChangeArrowheads="1"/>
          </p:cNvSpPr>
          <p:nvPr/>
        </p:nvSpPr>
        <p:spPr bwMode="auto">
          <a:xfrm>
            <a:off x="681038" y="2138364"/>
            <a:ext cx="10775951"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lgn="just">
              <a:lnSpc>
                <a:spcPct val="150000"/>
              </a:lnSpc>
              <a:buFont typeface="Wingdings" pitchFamily="2" charset="2"/>
              <a:buChar char="§"/>
            </a:pPr>
            <a:r>
              <a:rPr lang="en-US" sz="2400">
                <a:latin typeface="Trebuchet MS" pitchFamily="34" charset="0"/>
              </a:rPr>
              <a:t>Multidimensional data mining (also known as exploratory multidimensional data mining, online analytical mining, or OLAM) integrates OLAP with data mining to uncover knowledge in multidimensional databases.</a:t>
            </a:r>
          </a:p>
          <a:p>
            <a:pPr marL="285750" indent="-285750" algn="just">
              <a:lnSpc>
                <a:spcPct val="150000"/>
              </a:lnSpc>
              <a:buFont typeface="Wingdings" pitchFamily="2" charset="2"/>
              <a:buChar char="§"/>
            </a:pPr>
            <a:endParaRPr lang="en-US" sz="2400">
              <a:latin typeface="Trebuchet MS" pitchFamily="34" charset="0"/>
            </a:endParaRPr>
          </a:p>
          <a:p>
            <a:pPr marL="285750" indent="-285750" algn="just">
              <a:lnSpc>
                <a:spcPct val="150000"/>
              </a:lnSpc>
              <a:buFont typeface="Wingdings" pitchFamily="2" charset="2"/>
              <a:buChar char="§"/>
            </a:pPr>
            <a:r>
              <a:rPr lang="en-US" sz="2400">
                <a:latin typeface="Trebuchet MS" pitchFamily="34" charset="0"/>
              </a:rPr>
              <a:t>Among the many different paradigms and architectures of data mining systems, multidimensional data mining is particularly important for the following reasons:</a:t>
            </a:r>
          </a:p>
        </p:txBody>
      </p:sp>
    </p:spTree>
    <p:extLst>
      <p:ext uri="{BB962C8B-B14F-4D97-AF65-F5344CB8AC3E}">
        <p14:creationId xmlns:p14="http://schemas.microsoft.com/office/powerpoint/2010/main" val="256191936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pPr algn="ctr"/>
            <a:r>
              <a:rPr lang="en-US"/>
              <a:t>From Online Analytical Processing</a:t>
            </a:r>
            <a:br>
              <a:rPr lang="en-US"/>
            </a:br>
            <a:r>
              <a:rPr lang="en-US"/>
              <a:t>to Multidimensional Data Mining</a:t>
            </a:r>
          </a:p>
        </p:txBody>
      </p:sp>
      <p:sp>
        <p:nvSpPr>
          <p:cNvPr id="28675" name="Rectangle 4"/>
          <p:cNvSpPr>
            <a:spLocks noChangeArrowheads="1"/>
          </p:cNvSpPr>
          <p:nvPr/>
        </p:nvSpPr>
        <p:spPr bwMode="auto">
          <a:xfrm>
            <a:off x="681039" y="2262189"/>
            <a:ext cx="106680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b="1" u="sng">
                <a:latin typeface="Trebuchet MS" pitchFamily="34" charset="0"/>
              </a:rPr>
              <a:t>High quality of data in data warehouses</a:t>
            </a:r>
            <a:r>
              <a:rPr lang="en-US" sz="2800" b="1">
                <a:latin typeface="Trebuchet MS" pitchFamily="34" charset="0"/>
              </a:rPr>
              <a:t>:   </a:t>
            </a:r>
          </a:p>
          <a:p>
            <a:pPr algn="just"/>
            <a:endParaRPr lang="en-US" sz="2800" b="1">
              <a:latin typeface="Trebuchet MS" pitchFamily="34" charset="0"/>
            </a:endParaRPr>
          </a:p>
          <a:p>
            <a:pPr algn="just"/>
            <a:r>
              <a:rPr lang="en-US" sz="2800">
                <a:latin typeface="Trebuchet MS" pitchFamily="34" charset="0"/>
              </a:rPr>
              <a:t>Most data mining tools need to work on integrated, consistent, and cleaned data, which requires costly data cleaning, data integration, and data transformation as preprocessing steps.</a:t>
            </a:r>
          </a:p>
          <a:p>
            <a:pPr algn="just"/>
            <a:endParaRPr lang="en-US" sz="2800">
              <a:latin typeface="Trebuchet MS" pitchFamily="34" charset="0"/>
            </a:endParaRPr>
          </a:p>
          <a:p>
            <a:pPr algn="just"/>
            <a:r>
              <a:rPr lang="en-US" sz="2800">
                <a:latin typeface="Trebuchet MS" pitchFamily="34" charset="0"/>
              </a:rPr>
              <a:t>A data warehouse constructed by such preprocessing serves as a valuable source of high-quality data for OLAP as well as for data mining.</a:t>
            </a:r>
          </a:p>
        </p:txBody>
      </p:sp>
    </p:spTree>
    <p:extLst>
      <p:ext uri="{BB962C8B-B14F-4D97-AF65-F5344CB8AC3E}">
        <p14:creationId xmlns:p14="http://schemas.microsoft.com/office/powerpoint/2010/main" val="234615575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657F3-8773-E9A1-CFEF-EFFCBF802B5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95504C-9132-D04A-DF7B-AB45B05C2197}"/>
              </a:ext>
            </a:extLst>
          </p:cNvPr>
          <p:cNvSpPr>
            <a:spLocks noGrp="1"/>
          </p:cNvSpPr>
          <p:nvPr>
            <p:ph idx="1"/>
          </p:nvPr>
        </p:nvSpPr>
        <p:spPr/>
        <p:txBody>
          <a:bodyPr/>
          <a:lstStyle/>
          <a:p>
            <a:endParaRPr lang="en-IN"/>
          </a:p>
        </p:txBody>
      </p:sp>
      <p:pic>
        <p:nvPicPr>
          <p:cNvPr id="1026" name="Picture 2" descr="Data Mining Tools">
            <a:extLst>
              <a:ext uri="{FF2B5EF4-FFF2-40B4-BE49-F238E27FC236}">
                <a16:creationId xmlns:a16="http://schemas.microsoft.com/office/drawing/2014/main" id="{9F70A41F-D62E-AD4D-460E-C4545212E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1848167"/>
            <a:ext cx="5347349" cy="36788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ta Mining Techniques for Successful Business - eduCBA">
            <a:extLst>
              <a:ext uri="{FF2B5EF4-FFF2-40B4-BE49-F238E27FC236}">
                <a16:creationId xmlns:a16="http://schemas.microsoft.com/office/drawing/2014/main" id="{98B22EE6-06E1-D87F-44CC-9CC18E5961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2229" y="1691401"/>
            <a:ext cx="5371451" cy="3992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36233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fontScale="90000"/>
          </a:bodyPr>
          <a:lstStyle/>
          <a:p>
            <a:pPr algn="ctr"/>
            <a:r>
              <a:rPr lang="en-US"/>
              <a:t>From Online Analytical Processing</a:t>
            </a:r>
            <a:br>
              <a:rPr lang="en-US"/>
            </a:br>
            <a:r>
              <a:rPr lang="en-US"/>
              <a:t>to Multidimensional Data Mining</a:t>
            </a:r>
          </a:p>
        </p:txBody>
      </p:sp>
      <p:sp>
        <p:nvSpPr>
          <p:cNvPr id="29699" name="Rectangle 4"/>
          <p:cNvSpPr>
            <a:spLocks noChangeArrowheads="1"/>
          </p:cNvSpPr>
          <p:nvPr/>
        </p:nvSpPr>
        <p:spPr bwMode="auto">
          <a:xfrm>
            <a:off x="681039" y="2074865"/>
            <a:ext cx="106680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b="1" u="sng">
                <a:latin typeface="Trebuchet MS" pitchFamily="34" charset="0"/>
              </a:rPr>
              <a:t>Available information processing infrastructure surrounding data warehouses:</a:t>
            </a:r>
            <a:r>
              <a:rPr lang="en-US" sz="2400" b="1">
                <a:latin typeface="Trebuchet MS" pitchFamily="34" charset="0"/>
              </a:rPr>
              <a:t>  </a:t>
            </a:r>
          </a:p>
          <a:p>
            <a:pPr algn="just"/>
            <a:endParaRPr lang="en-US" sz="2400" b="1">
              <a:latin typeface="Trebuchet MS" pitchFamily="34" charset="0"/>
            </a:endParaRPr>
          </a:p>
          <a:p>
            <a:pPr algn="just"/>
            <a:r>
              <a:rPr lang="en-US" sz="2400">
                <a:latin typeface="Trebuchet MS" pitchFamily="34" charset="0"/>
              </a:rPr>
              <a:t>Comprehensive information processing and data analysis infrastructures have been or will be systematically constructed surrounding data warehouses, which include accessing, integration, consolidation, and transformation of multiple heterogeneous databases, ODBC/OLEDB connections, Web accessing and service facilities, and reporting and OLAP analysis tools. </a:t>
            </a:r>
          </a:p>
          <a:p>
            <a:pPr algn="just"/>
            <a:endParaRPr lang="en-US" sz="2400">
              <a:latin typeface="Trebuchet MS" pitchFamily="34" charset="0"/>
            </a:endParaRPr>
          </a:p>
          <a:p>
            <a:pPr algn="just"/>
            <a:r>
              <a:rPr lang="en-US" sz="2400">
                <a:latin typeface="Trebuchet MS" pitchFamily="34" charset="0"/>
              </a:rPr>
              <a:t>It is prudent to make the best use of the available infrastructures rather than constructing everything from scratch.</a:t>
            </a:r>
          </a:p>
        </p:txBody>
      </p:sp>
    </p:spTree>
    <p:extLst>
      <p:ext uri="{BB962C8B-B14F-4D97-AF65-F5344CB8AC3E}">
        <p14:creationId xmlns:p14="http://schemas.microsoft.com/office/powerpoint/2010/main" val="17452460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fontScale="90000"/>
          </a:bodyPr>
          <a:lstStyle/>
          <a:p>
            <a:pPr algn="ctr"/>
            <a:r>
              <a:rPr lang="en-US"/>
              <a:t>From Online Analytical Processing</a:t>
            </a:r>
            <a:br>
              <a:rPr lang="en-US"/>
            </a:br>
            <a:r>
              <a:rPr lang="en-US"/>
              <a:t>to Multidimensional Data Mining</a:t>
            </a:r>
          </a:p>
        </p:txBody>
      </p:sp>
      <p:sp>
        <p:nvSpPr>
          <p:cNvPr id="30723" name="Rectangle 4"/>
          <p:cNvSpPr>
            <a:spLocks noChangeArrowheads="1"/>
          </p:cNvSpPr>
          <p:nvPr/>
        </p:nvSpPr>
        <p:spPr bwMode="auto">
          <a:xfrm>
            <a:off x="841375" y="2195515"/>
            <a:ext cx="1066958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b="1" u="sng">
                <a:latin typeface="Trebuchet MS" pitchFamily="34" charset="0"/>
              </a:rPr>
              <a:t>OLAP-based exploration of multidimensional data:</a:t>
            </a:r>
          </a:p>
          <a:p>
            <a:pPr algn="just"/>
            <a:r>
              <a:rPr lang="en-US" sz="2400">
                <a:latin typeface="Trebuchet MS" pitchFamily="34" charset="0"/>
              </a:rPr>
              <a:t>Effective data mining needs exploratory data analysis. A user will often want to traverse through a database, select portions of relevant data, analyze them at different granularities, and present knowledge/results in different forms.</a:t>
            </a:r>
          </a:p>
          <a:p>
            <a:pPr algn="just"/>
            <a:endParaRPr lang="en-US" sz="2400" b="1" u="sng">
              <a:latin typeface="Trebuchet MS" pitchFamily="34" charset="0"/>
            </a:endParaRPr>
          </a:p>
          <a:p>
            <a:pPr algn="just"/>
            <a:r>
              <a:rPr lang="en-US" sz="2400" b="1" u="sng">
                <a:latin typeface="Trebuchet MS" pitchFamily="34" charset="0"/>
              </a:rPr>
              <a:t>Online selection of data mining functions</a:t>
            </a:r>
            <a:r>
              <a:rPr lang="en-US" sz="2400" b="1">
                <a:latin typeface="Trebuchet MS" pitchFamily="34" charset="0"/>
              </a:rPr>
              <a:t>:   </a:t>
            </a:r>
          </a:p>
          <a:p>
            <a:pPr algn="just"/>
            <a:r>
              <a:rPr lang="en-US" sz="2400">
                <a:latin typeface="Trebuchet MS" pitchFamily="34" charset="0"/>
              </a:rPr>
              <a:t>Users may not always know the specific kinds of knowledge they want to mine. By integrating OLAP with various data mining functions, multidimensional data mining provides users with the flexibility to select desired data mining functions and swap data mining tasks dynamically.</a:t>
            </a:r>
          </a:p>
          <a:p>
            <a:pPr algn="just"/>
            <a:endParaRPr lang="en-US" sz="2400">
              <a:latin typeface="Trebuchet MS" pitchFamily="34" charset="0"/>
            </a:endParaRPr>
          </a:p>
        </p:txBody>
      </p:sp>
    </p:spTree>
    <p:extLst>
      <p:ext uri="{BB962C8B-B14F-4D97-AF65-F5344CB8AC3E}">
        <p14:creationId xmlns:p14="http://schemas.microsoft.com/office/powerpoint/2010/main" val="205100591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2"/>
            <a:ext cx="10515600" cy="1325563"/>
          </a:xfrm>
        </p:spPr>
        <p:txBody>
          <a:bodyPr/>
          <a:lstStyle/>
          <a:p>
            <a:pPr algn="ctr"/>
            <a:r>
              <a:rPr lang="en-US" dirty="0">
                <a:solidFill>
                  <a:schemeClr val="tx1"/>
                </a:solidFill>
                <a:latin typeface="Algerian" pitchFamily="82" charset="0"/>
              </a:rPr>
              <a:t>Data warehouse implementation </a:t>
            </a:r>
          </a:p>
        </p:txBody>
      </p:sp>
    </p:spTree>
    <p:extLst>
      <p:ext uri="{BB962C8B-B14F-4D97-AF65-F5344CB8AC3E}">
        <p14:creationId xmlns:p14="http://schemas.microsoft.com/office/powerpoint/2010/main" val="104266014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b="1" dirty="0">
                <a:latin typeface="Brush StrokeFast" pitchFamily="50" charset="0"/>
              </a:rPr>
              <a:t>Data Warehouse Implementation</a:t>
            </a:r>
            <a:endParaRPr lang="en-US" dirty="0"/>
          </a:p>
        </p:txBody>
      </p:sp>
      <p:sp>
        <p:nvSpPr>
          <p:cNvPr id="7171" name="Rectangle 3"/>
          <p:cNvSpPr>
            <a:spLocks noChangeArrowheads="1"/>
          </p:cNvSpPr>
          <p:nvPr/>
        </p:nvSpPr>
        <p:spPr bwMode="auto">
          <a:xfrm>
            <a:off x="1203324" y="1360489"/>
            <a:ext cx="978376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dirty="0">
                <a:latin typeface="Arial Rounded MT Bold" pitchFamily="34" charset="0"/>
              </a:rPr>
              <a:t>Data warehouses contain huge volumes of data. </a:t>
            </a:r>
          </a:p>
          <a:p>
            <a:pPr marL="342900" indent="-342900" algn="just">
              <a:lnSpc>
                <a:spcPct val="150000"/>
              </a:lnSpc>
              <a:buFont typeface="Wingdings" pitchFamily="2" charset="2"/>
              <a:buChar char="§"/>
            </a:pPr>
            <a:r>
              <a:rPr lang="en-US" sz="2400" dirty="0">
                <a:latin typeface="Arial Rounded MT Bold" pitchFamily="34" charset="0"/>
              </a:rPr>
              <a:t>OLAP servers demand that decision support queries be answered in the order of seconds.</a:t>
            </a:r>
          </a:p>
          <a:p>
            <a:pPr marL="342900" indent="-342900" algn="just">
              <a:lnSpc>
                <a:spcPct val="150000"/>
              </a:lnSpc>
              <a:buFont typeface="Wingdings" pitchFamily="2" charset="2"/>
              <a:buChar char="§"/>
            </a:pPr>
            <a:r>
              <a:rPr lang="en-US" sz="2400" dirty="0">
                <a:latin typeface="Arial Rounded MT Bold" pitchFamily="34" charset="0"/>
              </a:rPr>
              <a:t>Therefore, it is crucial for data warehouse systems to support highly efficient cube computation techniques, access methods, and query processing techniques.</a:t>
            </a:r>
          </a:p>
        </p:txBody>
      </p:sp>
    </p:spTree>
    <p:extLst>
      <p:ext uri="{BB962C8B-B14F-4D97-AF65-F5344CB8AC3E}">
        <p14:creationId xmlns:p14="http://schemas.microsoft.com/office/powerpoint/2010/main" val="2156237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7CE81-0460-5DBB-CFD0-B26BD38E6CD6}"/>
              </a:ext>
            </a:extLst>
          </p:cNvPr>
          <p:cNvSpPr>
            <a:spLocks noGrp="1"/>
          </p:cNvSpPr>
          <p:nvPr>
            <p:ph type="title"/>
          </p:nvPr>
        </p:nvSpPr>
        <p:spPr/>
        <p:txBody>
          <a:bodyPr/>
          <a:lstStyle/>
          <a:p>
            <a:r>
              <a:rPr lang="en-IN" dirty="0"/>
              <a:t>Difference</a:t>
            </a:r>
          </a:p>
        </p:txBody>
      </p:sp>
      <p:sp>
        <p:nvSpPr>
          <p:cNvPr id="5" name="TextBox 4">
            <a:extLst>
              <a:ext uri="{FF2B5EF4-FFF2-40B4-BE49-F238E27FC236}">
                <a16:creationId xmlns:a16="http://schemas.microsoft.com/office/drawing/2014/main" id="{C1997685-9638-C384-98FE-D500DDA742D9}"/>
              </a:ext>
            </a:extLst>
          </p:cNvPr>
          <p:cNvSpPr txBox="1"/>
          <p:nvPr/>
        </p:nvSpPr>
        <p:spPr>
          <a:xfrm>
            <a:off x="609600" y="1258827"/>
            <a:ext cx="10678160" cy="5324535"/>
          </a:xfrm>
          <a:prstGeom prst="rect">
            <a:avLst/>
          </a:prstGeom>
          <a:noFill/>
        </p:spPr>
        <p:txBody>
          <a:bodyPr wrap="square">
            <a:spAutoFit/>
          </a:bodyPr>
          <a:lstStyle/>
          <a:p>
            <a:pPr algn="l">
              <a:buFont typeface="Arial" panose="020B0604020202020204" pitchFamily="34" charset="0"/>
              <a:buChar char="•"/>
            </a:pPr>
            <a:r>
              <a:rPr lang="en-US" sz="2000" b="0" i="0" dirty="0">
                <a:solidFill>
                  <a:srgbClr val="FF0000"/>
                </a:solidFill>
                <a:effectLst/>
                <a:latin typeface="Source Sans Pro" panose="020B0503030403020204" pitchFamily="34" charset="0"/>
              </a:rPr>
              <a:t>Database</a:t>
            </a:r>
            <a:r>
              <a:rPr lang="en-US" sz="2000" b="0" i="0" dirty="0">
                <a:solidFill>
                  <a:srgbClr val="222222"/>
                </a:solidFill>
                <a:effectLst/>
                <a:latin typeface="Source Sans Pro" panose="020B0503030403020204" pitchFamily="34" charset="0"/>
              </a:rPr>
              <a:t> is a collection of related data that represents some elements of the real world whereas </a:t>
            </a:r>
            <a:r>
              <a:rPr lang="en-US" sz="2000" b="0" i="0" dirty="0">
                <a:solidFill>
                  <a:srgbClr val="FF0000"/>
                </a:solidFill>
                <a:effectLst/>
                <a:latin typeface="Source Sans Pro" panose="020B0503030403020204" pitchFamily="34" charset="0"/>
              </a:rPr>
              <a:t>Data warehouse</a:t>
            </a:r>
            <a:r>
              <a:rPr lang="en-US" sz="2000" b="0" i="0" dirty="0">
                <a:solidFill>
                  <a:srgbClr val="222222"/>
                </a:solidFill>
                <a:effectLst/>
                <a:latin typeface="Source Sans Pro" panose="020B0503030403020204" pitchFamily="34" charset="0"/>
              </a:rPr>
              <a:t> is an information system that stores historical and commutative data from single or multiple sources.</a:t>
            </a:r>
          </a:p>
          <a:p>
            <a:pPr algn="l">
              <a:buFont typeface="Arial" panose="020B0604020202020204" pitchFamily="34" charset="0"/>
              <a:buChar char="•"/>
            </a:pPr>
            <a:endParaRPr lang="en-US" sz="2000"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sz="2000" b="0" i="0" dirty="0">
                <a:solidFill>
                  <a:srgbClr val="FF0000"/>
                </a:solidFill>
                <a:effectLst/>
                <a:latin typeface="Source Sans Pro" panose="020B0503030403020204" pitchFamily="34" charset="0"/>
              </a:rPr>
              <a:t>Database</a:t>
            </a:r>
            <a:r>
              <a:rPr lang="en-US" sz="2000" b="0" i="0" dirty="0">
                <a:solidFill>
                  <a:srgbClr val="222222"/>
                </a:solidFill>
                <a:effectLst/>
                <a:latin typeface="Source Sans Pro" panose="020B0503030403020204" pitchFamily="34" charset="0"/>
              </a:rPr>
              <a:t> is designed to record data whereas the </a:t>
            </a:r>
            <a:r>
              <a:rPr lang="en-US" sz="2000" b="0" i="0" dirty="0">
                <a:solidFill>
                  <a:srgbClr val="FF0000"/>
                </a:solidFill>
                <a:effectLst/>
                <a:latin typeface="Source Sans Pro" panose="020B0503030403020204" pitchFamily="34" charset="0"/>
              </a:rPr>
              <a:t>Data warehouse </a:t>
            </a:r>
            <a:r>
              <a:rPr lang="en-US" sz="2000" b="0" i="0" dirty="0">
                <a:solidFill>
                  <a:srgbClr val="222222"/>
                </a:solidFill>
                <a:effectLst/>
                <a:latin typeface="Source Sans Pro" panose="020B0503030403020204" pitchFamily="34" charset="0"/>
              </a:rPr>
              <a:t>is designed to analyze data.</a:t>
            </a:r>
          </a:p>
          <a:p>
            <a:pPr algn="l">
              <a:buFont typeface="Arial" panose="020B0604020202020204" pitchFamily="34" charset="0"/>
              <a:buChar char="•"/>
            </a:pPr>
            <a:endParaRPr lang="en-US" sz="2000"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sz="2000" b="0" i="0" dirty="0">
                <a:solidFill>
                  <a:srgbClr val="222222"/>
                </a:solidFill>
                <a:effectLst/>
                <a:latin typeface="Source Sans Pro" panose="020B0503030403020204" pitchFamily="34" charset="0"/>
              </a:rPr>
              <a:t>Database is application-oriented-collection of data whereas Data Warehouse is the subject-oriented collection of data.</a:t>
            </a:r>
          </a:p>
          <a:p>
            <a:pPr algn="l">
              <a:buFont typeface="Arial" panose="020B0604020202020204" pitchFamily="34" charset="0"/>
              <a:buChar char="•"/>
            </a:pPr>
            <a:endParaRPr lang="en-US" sz="2000"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sz="2000" b="0" i="0" dirty="0">
                <a:solidFill>
                  <a:srgbClr val="222222"/>
                </a:solidFill>
                <a:effectLst/>
                <a:latin typeface="Source Sans Pro" panose="020B0503030403020204" pitchFamily="34" charset="0"/>
              </a:rPr>
              <a:t>Database uses Online Transactional Processing (OLTP) whereas Data warehouse uses Online Analytical Processing (OLAP).</a:t>
            </a:r>
          </a:p>
          <a:p>
            <a:pPr algn="l">
              <a:buFont typeface="Arial" panose="020B0604020202020204" pitchFamily="34" charset="0"/>
              <a:buChar char="•"/>
            </a:pPr>
            <a:endParaRPr lang="en-US" sz="2000"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sz="2000" b="0" i="0" dirty="0">
                <a:solidFill>
                  <a:srgbClr val="222222"/>
                </a:solidFill>
                <a:effectLst/>
                <a:latin typeface="Source Sans Pro" panose="020B0503030403020204" pitchFamily="34" charset="0"/>
              </a:rPr>
              <a:t>Database tables and joins are complicated because they are normalized whereas Data Warehouse tables and joins are easy because they are denormalized.</a:t>
            </a:r>
          </a:p>
          <a:p>
            <a:pPr algn="l">
              <a:buFont typeface="Arial" panose="020B0604020202020204" pitchFamily="34" charset="0"/>
              <a:buChar char="•"/>
            </a:pPr>
            <a:endParaRPr lang="en-US" sz="2000"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sz="2000" b="0" i="0" dirty="0">
                <a:solidFill>
                  <a:srgbClr val="222222"/>
                </a:solidFill>
                <a:effectLst/>
                <a:latin typeface="Source Sans Pro" panose="020B0503030403020204" pitchFamily="34" charset="0"/>
              </a:rPr>
              <a:t>ER modeling techniques are used for designing Database whereas data modeling techniques are used for designing Data Warehouse.</a:t>
            </a:r>
          </a:p>
        </p:txBody>
      </p:sp>
    </p:spTree>
    <p:extLst>
      <p:ext uri="{BB962C8B-B14F-4D97-AF65-F5344CB8AC3E}">
        <p14:creationId xmlns:p14="http://schemas.microsoft.com/office/powerpoint/2010/main" val="230391176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b="1" dirty="0">
                <a:latin typeface="Brush StrokeFast" pitchFamily="50" charset="0"/>
              </a:rPr>
              <a:t>Efficient Data Cube Computation</a:t>
            </a:r>
          </a:p>
        </p:txBody>
      </p:sp>
      <p:sp>
        <p:nvSpPr>
          <p:cNvPr id="8195" name="Rectangle 3"/>
          <p:cNvSpPr>
            <a:spLocks noChangeArrowheads="1"/>
          </p:cNvSpPr>
          <p:nvPr/>
        </p:nvSpPr>
        <p:spPr bwMode="auto">
          <a:xfrm>
            <a:off x="1203325" y="2389189"/>
            <a:ext cx="978376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One approach to cube computation extends SQL so as to include a </a:t>
            </a:r>
            <a:r>
              <a:rPr lang="en-US" sz="2400" b="1">
                <a:latin typeface="Arial Rounded MT Bold" pitchFamily="34" charset="0"/>
              </a:rPr>
              <a:t>compute cube </a:t>
            </a:r>
            <a:r>
              <a:rPr lang="en-US" sz="2400">
                <a:latin typeface="Arial Rounded MT Bold" pitchFamily="34" charset="0"/>
              </a:rPr>
              <a:t>operator.</a:t>
            </a:r>
          </a:p>
          <a:p>
            <a:pPr marL="342900" indent="-342900" algn="just">
              <a:lnSpc>
                <a:spcPct val="150000"/>
              </a:lnSpc>
              <a:buFont typeface="Wingdings" pitchFamily="2" charset="2"/>
              <a:buChar char="§"/>
            </a:pPr>
            <a:r>
              <a:rPr lang="en-US" sz="2400">
                <a:latin typeface="Arial Rounded MT Bold" pitchFamily="34" charset="0"/>
              </a:rPr>
              <a:t>The compute cube operator computes aggregates over all subsets of the dimensions specified in the operation.</a:t>
            </a:r>
          </a:p>
          <a:p>
            <a:pPr marL="342900" indent="-342900" algn="just">
              <a:lnSpc>
                <a:spcPct val="150000"/>
              </a:lnSpc>
              <a:buFont typeface="Wingdings" pitchFamily="2" charset="2"/>
              <a:buChar char="§"/>
            </a:pPr>
            <a:r>
              <a:rPr lang="en-US" sz="2400">
                <a:latin typeface="Arial Rounded MT Bold" pitchFamily="34" charset="0"/>
              </a:rPr>
              <a:t>This can require excessive storage space, especially for large numbers of dimensions.</a:t>
            </a:r>
          </a:p>
        </p:txBody>
      </p:sp>
    </p:spTree>
    <p:extLst>
      <p:ext uri="{BB962C8B-B14F-4D97-AF65-F5344CB8AC3E}">
        <p14:creationId xmlns:p14="http://schemas.microsoft.com/office/powerpoint/2010/main" val="23359280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b="1" dirty="0">
                <a:latin typeface="Brush StrokeFast" pitchFamily="50" charset="0"/>
              </a:rPr>
              <a:t>EXAMPLE</a:t>
            </a:r>
          </a:p>
        </p:txBody>
      </p:sp>
      <p:sp>
        <p:nvSpPr>
          <p:cNvPr id="4" name="Rectangle 3"/>
          <p:cNvSpPr>
            <a:spLocks noRot="1" noChangeAspect="1" noMove="1" noResize="1" noEditPoints="1" noAdjustHandles="1" noChangeArrowheads="1" noChangeShapeType="1" noTextEdit="1"/>
          </p:cNvSpPr>
          <p:nvPr/>
        </p:nvSpPr>
        <p:spPr>
          <a:xfrm>
            <a:off x="1202919" y="1981197"/>
            <a:ext cx="9784080" cy="4163319"/>
          </a:xfrm>
          <a:prstGeom prst="rect">
            <a:avLst/>
          </a:prstGeom>
          <a:blipFill rotWithShape="0">
            <a:blip r:embed="rId2"/>
            <a:stretch>
              <a:fillRect l="-810" t="-1171" r="-997" b="-2343"/>
            </a:stretch>
          </a:blipFill>
        </p:spPr>
        <p:txBody>
          <a:bodyPr/>
          <a:lstStyle/>
          <a:p>
            <a:pPr fontAlgn="auto">
              <a:spcBef>
                <a:spcPts val="0"/>
              </a:spcBef>
              <a:spcAft>
                <a:spcPts val="0"/>
              </a:spcAft>
              <a:defRPr/>
            </a:pPr>
            <a:r>
              <a:rPr lang="en-US">
                <a:noFill/>
                <a:latin typeface="+mn-lt"/>
                <a:cs typeface="+mn-cs"/>
              </a:rPr>
              <a:t> </a:t>
            </a:r>
          </a:p>
        </p:txBody>
      </p:sp>
    </p:spTree>
    <p:extLst>
      <p:ext uri="{BB962C8B-B14F-4D97-AF65-F5344CB8AC3E}">
        <p14:creationId xmlns:p14="http://schemas.microsoft.com/office/powerpoint/2010/main" val="269827305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b="1" dirty="0">
                <a:latin typeface="Brush StrokeFast" pitchFamily="50" charset="0"/>
              </a:rPr>
              <a:t>EXAMPLE</a:t>
            </a:r>
            <a:endParaRPr lang="en-US" dirty="0"/>
          </a:p>
        </p:txBody>
      </p:sp>
      <p:pic>
        <p:nvPicPr>
          <p:cNvPr id="10243"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43601" y="1949450"/>
            <a:ext cx="6132513" cy="481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Rectangle 5"/>
          <p:cNvSpPr>
            <a:spLocks noChangeArrowheads="1"/>
          </p:cNvSpPr>
          <p:nvPr/>
        </p:nvSpPr>
        <p:spPr bwMode="auto">
          <a:xfrm>
            <a:off x="231776" y="3013075"/>
            <a:ext cx="54959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Arial Rounded MT Bold" pitchFamily="34" charset="0"/>
              </a:rPr>
              <a:t>If we start at the </a:t>
            </a:r>
            <a:r>
              <a:rPr lang="en-US" sz="2400" b="1">
                <a:latin typeface="Arial Rounded MT Bold" pitchFamily="34" charset="0"/>
              </a:rPr>
              <a:t>apex cuboid </a:t>
            </a:r>
            <a:r>
              <a:rPr lang="en-US" sz="2400">
                <a:latin typeface="Arial Rounded MT Bold" pitchFamily="34" charset="0"/>
              </a:rPr>
              <a:t>and explore downward in the lattice, this is equivalent to </a:t>
            </a:r>
            <a:r>
              <a:rPr lang="en-US" sz="2400" b="1">
                <a:latin typeface="Arial Rounded MT Bold" pitchFamily="34" charset="0"/>
              </a:rPr>
              <a:t>drilling down </a:t>
            </a:r>
            <a:r>
              <a:rPr lang="en-US" sz="2400">
                <a:latin typeface="Arial Rounded MT Bold" pitchFamily="34" charset="0"/>
              </a:rPr>
              <a:t>within the data cube. If we start at the </a:t>
            </a:r>
            <a:r>
              <a:rPr lang="en-US" sz="2400" b="1">
                <a:latin typeface="Arial Rounded MT Bold" pitchFamily="34" charset="0"/>
              </a:rPr>
              <a:t>base cuboid </a:t>
            </a:r>
            <a:r>
              <a:rPr lang="en-US" sz="2400">
                <a:latin typeface="Arial Rounded MT Bold" pitchFamily="34" charset="0"/>
              </a:rPr>
              <a:t>and explore upward,</a:t>
            </a:r>
          </a:p>
          <a:p>
            <a:pPr algn="just"/>
            <a:r>
              <a:rPr lang="en-US" sz="2400">
                <a:latin typeface="Arial Rounded MT Bold" pitchFamily="34" charset="0"/>
              </a:rPr>
              <a:t>this is akin to </a:t>
            </a:r>
            <a:r>
              <a:rPr lang="en-US" sz="2400" b="1">
                <a:latin typeface="Arial Rounded MT Bold" pitchFamily="34" charset="0"/>
              </a:rPr>
              <a:t>rolling up</a:t>
            </a:r>
            <a:r>
              <a:rPr lang="en-US" sz="2400">
                <a:latin typeface="Arial Rounded MT Bold" pitchFamily="34" charset="0"/>
              </a:rPr>
              <a:t>.</a:t>
            </a:r>
          </a:p>
        </p:txBody>
      </p:sp>
    </p:spTree>
    <p:extLst>
      <p:ext uri="{BB962C8B-B14F-4D97-AF65-F5344CB8AC3E}">
        <p14:creationId xmlns:p14="http://schemas.microsoft.com/office/powerpoint/2010/main" val="200316784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a:p>
        </p:txBody>
      </p:sp>
      <p:sp>
        <p:nvSpPr>
          <p:cNvPr id="11267" name="Rectangle 3"/>
          <p:cNvSpPr>
            <a:spLocks noChangeArrowheads="1"/>
          </p:cNvSpPr>
          <p:nvPr/>
        </p:nvSpPr>
        <p:spPr bwMode="auto">
          <a:xfrm>
            <a:off x="1203325" y="2170114"/>
            <a:ext cx="9783763"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An SQL query containing no group-by (e.g., </a:t>
            </a:r>
            <a:r>
              <a:rPr lang="en-US" sz="2400" b="1">
                <a:latin typeface="Arial Rounded MT Bold" pitchFamily="34" charset="0"/>
              </a:rPr>
              <a:t>“compute the sum of total sales”</a:t>
            </a:r>
            <a:r>
              <a:rPr lang="en-US" sz="2400">
                <a:latin typeface="Arial Rounded MT Bold" pitchFamily="34" charset="0"/>
              </a:rPr>
              <a:t>) is a zero dimensional operation. </a:t>
            </a:r>
          </a:p>
          <a:p>
            <a:pPr marL="342900" indent="-342900" algn="just">
              <a:lnSpc>
                <a:spcPct val="150000"/>
              </a:lnSpc>
              <a:buFont typeface="Wingdings" pitchFamily="2" charset="2"/>
              <a:buChar char="§"/>
            </a:pPr>
            <a:r>
              <a:rPr lang="en-US" sz="2400">
                <a:latin typeface="Arial Rounded MT Bold" pitchFamily="34" charset="0"/>
              </a:rPr>
              <a:t>An SQL query containing one group-by (e.g., </a:t>
            </a:r>
            <a:r>
              <a:rPr lang="en-US" sz="2400" b="1">
                <a:latin typeface="Arial Rounded MT Bold" pitchFamily="34" charset="0"/>
              </a:rPr>
              <a:t>“compute the sum of sales, group-by city ”</a:t>
            </a:r>
            <a:r>
              <a:rPr lang="en-US" sz="2400">
                <a:latin typeface="Arial Rounded MT Bold" pitchFamily="34" charset="0"/>
              </a:rPr>
              <a:t>) is a one-dimensional operation.</a:t>
            </a:r>
          </a:p>
          <a:p>
            <a:pPr marL="342900" indent="-342900" algn="just">
              <a:lnSpc>
                <a:spcPct val="150000"/>
              </a:lnSpc>
              <a:buFont typeface="Wingdings" pitchFamily="2" charset="2"/>
              <a:buChar char="§"/>
            </a:pPr>
            <a:r>
              <a:rPr lang="en-US" sz="2400">
                <a:latin typeface="Arial Rounded MT Bold" pitchFamily="34" charset="0"/>
              </a:rPr>
              <a:t>A cube operator on n dimensions is equivalent to a collection of group-by statements, one for each subset of the n dimensions.</a:t>
            </a:r>
          </a:p>
        </p:txBody>
      </p:sp>
    </p:spTree>
    <p:extLst>
      <p:ext uri="{BB962C8B-B14F-4D97-AF65-F5344CB8AC3E}">
        <p14:creationId xmlns:p14="http://schemas.microsoft.com/office/powerpoint/2010/main" val="192703102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a:p>
        </p:txBody>
      </p:sp>
      <p:sp>
        <p:nvSpPr>
          <p:cNvPr id="4" name="Rectangle 3"/>
          <p:cNvSpPr/>
          <p:nvPr/>
        </p:nvSpPr>
        <p:spPr>
          <a:xfrm>
            <a:off x="1203325" y="2290765"/>
            <a:ext cx="9783763" cy="3970318"/>
          </a:xfrm>
          <a:prstGeom prst="rect">
            <a:avLst/>
          </a:prstGeom>
        </p:spPr>
        <p:txBody>
          <a:bodyPr>
            <a:spAutoFit/>
          </a:bodyPr>
          <a:lstStyle/>
          <a:p>
            <a:pPr marL="342900" indent="-342900" algn="just" fontAlgn="auto">
              <a:lnSpc>
                <a:spcPct val="150000"/>
              </a:lnSpc>
              <a:spcBef>
                <a:spcPts val="0"/>
              </a:spcBef>
              <a:spcAft>
                <a:spcPts val="0"/>
              </a:spcAft>
              <a:buFont typeface="Wingdings" panose="05000000000000000000" pitchFamily="2" charset="2"/>
              <a:buChar char="§"/>
              <a:defRPr/>
            </a:pPr>
            <a:r>
              <a:rPr lang="en-US" sz="2400" dirty="0">
                <a:latin typeface="Arial Rounded MT Bold" panose="020F0704030504030204" pitchFamily="34" charset="0"/>
                <a:cs typeface="+mn-cs"/>
              </a:rPr>
              <a:t>Similar to the SQL syntax, the data cube can be defined as:</a:t>
            </a:r>
          </a:p>
          <a:p>
            <a:pPr algn="ctr" fontAlgn="auto">
              <a:lnSpc>
                <a:spcPct val="150000"/>
              </a:lnSpc>
              <a:spcBef>
                <a:spcPts val="0"/>
              </a:spcBef>
              <a:spcAft>
                <a:spcPts val="0"/>
              </a:spcAft>
              <a:defRPr/>
            </a:pPr>
            <a:r>
              <a:rPr lang="en-US" sz="2400" b="1" dirty="0">
                <a:latin typeface="Arial Rounded MT Bold" panose="020F0704030504030204" pitchFamily="34" charset="0"/>
                <a:cs typeface="+mn-cs"/>
              </a:rPr>
              <a:t>define cube </a:t>
            </a:r>
            <a:r>
              <a:rPr lang="en-US" sz="2400" b="1" dirty="0" err="1">
                <a:latin typeface="Arial Rounded MT Bold" panose="020F0704030504030204" pitchFamily="34" charset="0"/>
                <a:cs typeface="+mn-cs"/>
              </a:rPr>
              <a:t>sales_cube</a:t>
            </a:r>
            <a:r>
              <a:rPr lang="en-US" sz="2400" b="1" dirty="0">
                <a:latin typeface="Arial Rounded MT Bold" panose="020F0704030504030204" pitchFamily="34" charset="0"/>
                <a:cs typeface="+mn-cs"/>
              </a:rPr>
              <a:t> [city, item, year]: sum(</a:t>
            </a:r>
            <a:r>
              <a:rPr lang="en-US" sz="2400" b="1" dirty="0" err="1">
                <a:latin typeface="Arial Rounded MT Bold" panose="020F0704030504030204" pitchFamily="34" charset="0"/>
                <a:cs typeface="+mn-cs"/>
              </a:rPr>
              <a:t>sales_in_dollars</a:t>
            </a:r>
            <a:r>
              <a:rPr lang="en-US" sz="2400" b="1" dirty="0">
                <a:latin typeface="Arial Rounded MT Bold" panose="020F0704030504030204" pitchFamily="34" charset="0"/>
                <a:cs typeface="+mn-cs"/>
              </a:rPr>
              <a:t>)</a:t>
            </a:r>
          </a:p>
          <a:p>
            <a:pPr marL="342900" indent="-342900" algn="just" fontAlgn="auto">
              <a:lnSpc>
                <a:spcPct val="150000"/>
              </a:lnSpc>
              <a:spcBef>
                <a:spcPts val="0"/>
              </a:spcBef>
              <a:spcAft>
                <a:spcPts val="0"/>
              </a:spcAft>
              <a:buFont typeface="Wingdings" panose="05000000000000000000" pitchFamily="2" charset="2"/>
              <a:buChar char="§"/>
              <a:defRPr/>
            </a:pPr>
            <a:r>
              <a:rPr lang="en-US" sz="2400" dirty="0">
                <a:latin typeface="Arial Rounded MT Bold" panose="020F0704030504030204" pitchFamily="34" charset="0"/>
                <a:cs typeface="+mn-cs"/>
              </a:rPr>
              <a:t>A statement such as </a:t>
            </a:r>
          </a:p>
          <a:p>
            <a:pPr algn="ctr" fontAlgn="auto">
              <a:lnSpc>
                <a:spcPct val="150000"/>
              </a:lnSpc>
              <a:spcBef>
                <a:spcPts val="0"/>
              </a:spcBef>
              <a:spcAft>
                <a:spcPts val="0"/>
              </a:spcAft>
              <a:defRPr/>
            </a:pPr>
            <a:r>
              <a:rPr lang="en-US" sz="2400" b="1" dirty="0">
                <a:latin typeface="Arial Rounded MT Bold" panose="020F0704030504030204" pitchFamily="34" charset="0"/>
                <a:cs typeface="+mn-cs"/>
              </a:rPr>
              <a:t>compute cube </a:t>
            </a:r>
            <a:r>
              <a:rPr lang="en-US" sz="2400" b="1" dirty="0" err="1">
                <a:latin typeface="Arial Rounded MT Bold" panose="020F0704030504030204" pitchFamily="34" charset="0"/>
                <a:cs typeface="+mn-cs"/>
              </a:rPr>
              <a:t>sales_cube</a:t>
            </a:r>
            <a:endParaRPr lang="en-US" sz="2400" b="1" dirty="0">
              <a:latin typeface="Arial Rounded MT Bold" panose="020F0704030504030204" pitchFamily="34" charset="0"/>
              <a:cs typeface="+mn-cs"/>
            </a:endParaRPr>
          </a:p>
          <a:p>
            <a:pPr algn="just" fontAlgn="auto">
              <a:lnSpc>
                <a:spcPct val="150000"/>
              </a:lnSpc>
              <a:spcBef>
                <a:spcPts val="0"/>
              </a:spcBef>
              <a:spcAft>
                <a:spcPts val="0"/>
              </a:spcAft>
              <a:defRPr/>
            </a:pPr>
            <a:r>
              <a:rPr lang="en-US" sz="2400" dirty="0">
                <a:latin typeface="Arial Rounded MT Bold" panose="020F0704030504030204" pitchFamily="34" charset="0"/>
                <a:cs typeface="+mn-cs"/>
              </a:rPr>
              <a:t>would explicitly instruct the system to compute the sales aggregate cuboids for all eight subsets of the set {city, item, year }, including the empty subset.</a:t>
            </a:r>
          </a:p>
        </p:txBody>
      </p:sp>
    </p:spTree>
    <p:extLst>
      <p:ext uri="{BB962C8B-B14F-4D97-AF65-F5344CB8AC3E}">
        <p14:creationId xmlns:p14="http://schemas.microsoft.com/office/powerpoint/2010/main" val="172918144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a:p>
        </p:txBody>
      </p:sp>
      <p:sp>
        <p:nvSpPr>
          <p:cNvPr id="13315" name="Rectangle 3"/>
          <p:cNvSpPr>
            <a:spLocks noChangeArrowheads="1"/>
          </p:cNvSpPr>
          <p:nvPr/>
        </p:nvSpPr>
        <p:spPr bwMode="auto">
          <a:xfrm>
            <a:off x="1203325" y="2243139"/>
            <a:ext cx="9783763"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600"/>
              </a:spcAft>
            </a:pPr>
            <a:r>
              <a:rPr lang="en-US" altLang="zh-CN" sz="2400">
                <a:latin typeface="Arial Rounded MT Bold" pitchFamily="34" charset="0"/>
              </a:rPr>
              <a:t>Transform it into a SQL-like language (with a new operator cube by, introduced by Gray et al.’96)</a:t>
            </a:r>
          </a:p>
          <a:p>
            <a:pPr algn="just">
              <a:lnSpc>
                <a:spcPct val="150000"/>
              </a:lnSpc>
              <a:spcAft>
                <a:spcPts val="600"/>
              </a:spcAft>
            </a:pPr>
            <a:endParaRPr lang="en-US" altLang="zh-CN" sz="2400">
              <a:latin typeface="Arial Rounded MT Bold" pitchFamily="34" charset="0"/>
            </a:endParaRPr>
          </a:p>
          <a:p>
            <a:pPr lvl="2" algn="ctr">
              <a:lnSpc>
                <a:spcPct val="150000"/>
              </a:lnSpc>
              <a:spcAft>
                <a:spcPts val="600"/>
              </a:spcAft>
            </a:pPr>
            <a:r>
              <a:rPr lang="en-US" altLang="zh-CN" sz="2400" b="1">
                <a:latin typeface="Arial Rounded MT Bold" pitchFamily="34" charset="0"/>
              </a:rPr>
              <a:t>SELECT item, city, year, SUM (amount)</a:t>
            </a:r>
          </a:p>
          <a:p>
            <a:pPr lvl="2" algn="ctr">
              <a:lnSpc>
                <a:spcPct val="150000"/>
              </a:lnSpc>
              <a:spcAft>
                <a:spcPts val="600"/>
              </a:spcAft>
            </a:pPr>
            <a:r>
              <a:rPr lang="en-US" altLang="zh-CN" sz="2400" b="1">
                <a:latin typeface="Arial Rounded MT Bold" pitchFamily="34" charset="0"/>
              </a:rPr>
              <a:t>FROM SALES</a:t>
            </a:r>
          </a:p>
          <a:p>
            <a:pPr lvl="2" algn="ctr">
              <a:lnSpc>
                <a:spcPct val="150000"/>
              </a:lnSpc>
            </a:pPr>
            <a:r>
              <a:rPr lang="en-US" altLang="zh-CN" sz="2400" b="1">
                <a:latin typeface="Arial Rounded MT Bold" pitchFamily="34" charset="0"/>
              </a:rPr>
              <a:t>CUBE BY item, city, year</a:t>
            </a:r>
            <a:endParaRPr lang="en-US" altLang="zh-CN" sz="2400" b="1" i="1">
              <a:latin typeface="Arial Rounded MT Bold" pitchFamily="34" charset="0"/>
            </a:endParaRPr>
          </a:p>
        </p:txBody>
      </p:sp>
    </p:spTree>
    <p:extLst>
      <p:ext uri="{BB962C8B-B14F-4D97-AF65-F5344CB8AC3E}">
        <p14:creationId xmlns:p14="http://schemas.microsoft.com/office/powerpoint/2010/main" val="307860158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637" y="284165"/>
            <a:ext cx="12044363" cy="1508125"/>
          </a:xfrm>
        </p:spPr>
        <p:txBody>
          <a:bodyPr/>
          <a:lstStyle/>
          <a:p>
            <a:pPr algn="ctr" fontAlgn="auto">
              <a:spcAft>
                <a:spcPts val="0"/>
              </a:spcAft>
              <a:defRPr/>
            </a:pPr>
            <a:r>
              <a:rPr lang="en-US" sz="3200" b="1" dirty="0">
                <a:solidFill>
                  <a:schemeClr val="tx1"/>
                </a:solidFill>
                <a:latin typeface="D3 Biscuitism Bold" panose="020B0600000000000000" pitchFamily="34" charset="0"/>
              </a:rPr>
              <a:t>“How many cuboids are there in an n-dimensional data cube ???”</a:t>
            </a:r>
          </a:p>
        </p:txBody>
      </p:sp>
      <p:sp>
        <p:nvSpPr>
          <p:cNvPr id="4" name="Rectangle 3"/>
          <p:cNvSpPr>
            <a:spLocks noRot="1" noChangeAspect="1" noMove="1" noResize="1" noEditPoints="1" noAdjustHandles="1" noChangeArrowheads="1" noChangeShapeType="1" noTextEdit="1"/>
          </p:cNvSpPr>
          <p:nvPr/>
        </p:nvSpPr>
        <p:spPr>
          <a:xfrm>
            <a:off x="974319" y="1995120"/>
            <a:ext cx="9784080" cy="3416320"/>
          </a:xfrm>
          <a:prstGeom prst="rect">
            <a:avLst/>
          </a:prstGeom>
          <a:blipFill rotWithShape="0">
            <a:blip r:embed="rId2"/>
            <a:stretch>
              <a:fillRect l="-872" r="-935"/>
            </a:stretch>
          </a:blipFill>
        </p:spPr>
        <p:txBody>
          <a:bodyPr/>
          <a:lstStyle/>
          <a:p>
            <a:pPr fontAlgn="auto">
              <a:spcBef>
                <a:spcPts val="0"/>
              </a:spcBef>
              <a:spcAft>
                <a:spcPts val="0"/>
              </a:spcAft>
              <a:defRPr/>
            </a:pPr>
            <a:r>
              <a:rPr lang="en-US">
                <a:noFill/>
                <a:latin typeface="+mn-lt"/>
                <a:cs typeface="+mn-cs"/>
              </a:rPr>
              <a:t> </a:t>
            </a:r>
          </a:p>
        </p:txBody>
      </p:sp>
    </p:spTree>
    <p:extLst>
      <p:ext uri="{BB962C8B-B14F-4D97-AF65-F5344CB8AC3E}">
        <p14:creationId xmlns:p14="http://schemas.microsoft.com/office/powerpoint/2010/main" val="110020272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4165"/>
            <a:ext cx="12192000" cy="1508125"/>
          </a:xfrm>
        </p:spPr>
        <p:txBody>
          <a:bodyPr/>
          <a:lstStyle/>
          <a:p>
            <a:pPr algn="ctr" fontAlgn="auto">
              <a:spcAft>
                <a:spcPts val="0"/>
              </a:spcAft>
              <a:defRPr/>
            </a:pPr>
            <a:r>
              <a:rPr lang="en-US" sz="3200" b="1" dirty="0">
                <a:solidFill>
                  <a:schemeClr val="tx1"/>
                </a:solidFill>
                <a:latin typeface="D3 Biscuitism Bold" panose="020B0600000000000000" pitchFamily="34" charset="0"/>
              </a:rPr>
              <a:t>“How many cuboids are there in an n-dimensional data cube ???”</a:t>
            </a:r>
            <a:endParaRPr lang="en-US" sz="3200" dirty="0">
              <a:solidFill>
                <a:schemeClr val="tx1"/>
              </a:solidFill>
            </a:endParaRPr>
          </a:p>
        </p:txBody>
      </p:sp>
      <p:sp>
        <p:nvSpPr>
          <p:cNvPr id="4" name="Rectangle 3"/>
          <p:cNvSpPr>
            <a:spLocks noRot="1" noChangeAspect="1" noMove="1" noResize="1" noEditPoints="1" noAdjustHandles="1" noChangeArrowheads="1" noChangeShapeType="1" noTextEdit="1"/>
          </p:cNvSpPr>
          <p:nvPr/>
        </p:nvSpPr>
        <p:spPr>
          <a:xfrm>
            <a:off x="1202919" y="1887544"/>
            <a:ext cx="9784080" cy="4524315"/>
          </a:xfrm>
          <a:prstGeom prst="rect">
            <a:avLst/>
          </a:prstGeom>
          <a:blipFill rotWithShape="0">
            <a:blip r:embed="rId2"/>
            <a:stretch>
              <a:fillRect l="-810" r="-997" b="-674"/>
            </a:stretch>
          </a:blipFill>
          <a:ln>
            <a:solidFill>
              <a:schemeClr val="accent2"/>
            </a:solidFill>
          </a:ln>
        </p:spPr>
        <p:txBody>
          <a:bodyPr/>
          <a:lstStyle/>
          <a:p>
            <a:pPr fontAlgn="auto">
              <a:spcBef>
                <a:spcPts val="0"/>
              </a:spcBef>
              <a:spcAft>
                <a:spcPts val="0"/>
              </a:spcAft>
              <a:defRPr/>
            </a:pPr>
            <a:r>
              <a:rPr lang="en-US">
                <a:noFill/>
                <a:latin typeface="+mn-lt"/>
                <a:cs typeface="+mn-cs"/>
              </a:rPr>
              <a:t> </a:t>
            </a:r>
          </a:p>
        </p:txBody>
      </p:sp>
      <p:pic>
        <p:nvPicPr>
          <p:cNvPr id="5" name="Picture 4"/>
          <p:cNvPicPr>
            <a:picLocks noChangeAspect="1"/>
          </p:cNvPicPr>
          <p:nvPr/>
        </p:nvPicPr>
        <p:blipFill>
          <a:blip r:embed="rId3"/>
          <a:stretch>
            <a:fillRect/>
          </a:stretch>
        </p:blipFill>
        <p:spPr>
          <a:xfrm>
            <a:off x="3303152" y="2675967"/>
            <a:ext cx="4097711" cy="8318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4"/>
          <a:stretch>
            <a:fillRect/>
          </a:stretch>
        </p:blipFill>
        <p:spPr>
          <a:xfrm>
            <a:off x="4302687" y="3790790"/>
            <a:ext cx="2098643" cy="3965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3834977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sp>
        <p:nvSpPr>
          <p:cNvPr id="16387" name="Rectangle 3"/>
          <p:cNvSpPr>
            <a:spLocks noChangeArrowheads="1"/>
          </p:cNvSpPr>
          <p:nvPr/>
        </p:nvSpPr>
        <p:spPr bwMode="auto">
          <a:xfrm>
            <a:off x="1203325" y="2305051"/>
            <a:ext cx="9783763"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By now, you probably realize that it is unrealistic to pre-compute and materialize all of the cuboids that can possibly be generated for a data cube.</a:t>
            </a:r>
          </a:p>
          <a:p>
            <a:pPr marL="342900" indent="-342900" algn="just">
              <a:lnSpc>
                <a:spcPct val="150000"/>
              </a:lnSpc>
              <a:buFont typeface="Wingdings" pitchFamily="2" charset="2"/>
              <a:buChar char="§"/>
            </a:pPr>
            <a:r>
              <a:rPr lang="en-US" sz="2400">
                <a:latin typeface="Arial Rounded MT Bold" pitchFamily="34" charset="0"/>
              </a:rPr>
              <a:t>If there are many cuboids, and these cuboids are large in size.</a:t>
            </a:r>
          </a:p>
          <a:p>
            <a:pPr marL="342900" indent="-342900" algn="just">
              <a:lnSpc>
                <a:spcPct val="150000"/>
              </a:lnSpc>
              <a:buFont typeface="Wingdings" pitchFamily="2" charset="2"/>
              <a:buChar char="§"/>
            </a:pPr>
            <a:r>
              <a:rPr lang="en-US" sz="2400">
                <a:latin typeface="Arial Rounded MT Bold" pitchFamily="34" charset="0"/>
              </a:rPr>
              <a:t>A more reasonable option is partial materialization; that is, to materialize only some of the possible cuboids that can be generated.</a:t>
            </a:r>
          </a:p>
        </p:txBody>
      </p:sp>
    </p:spTree>
    <p:extLst>
      <p:ext uri="{BB962C8B-B14F-4D97-AF65-F5344CB8AC3E}">
        <p14:creationId xmlns:p14="http://schemas.microsoft.com/office/powerpoint/2010/main" val="175725502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64E59-7281-300B-9DB8-C3A223C0CB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2AB25E-DD98-78D0-EB3C-D9DB3ADF67CB}"/>
              </a:ext>
            </a:extLst>
          </p:cNvPr>
          <p:cNvSpPr>
            <a:spLocks noGrp="1"/>
          </p:cNvSpPr>
          <p:nvPr>
            <p:ph idx="1"/>
          </p:nvPr>
        </p:nvSpPr>
        <p:spPr/>
        <p:txBody>
          <a:bodyPr/>
          <a:lstStyle/>
          <a:p>
            <a:pPr marL="0" indent="0" algn="just">
              <a:buNone/>
            </a:pPr>
            <a:r>
              <a:rPr lang="en-US" b="0" i="0" dirty="0">
                <a:solidFill>
                  <a:srgbClr val="610B38"/>
                </a:solidFill>
                <a:effectLst/>
                <a:latin typeface="erdana"/>
              </a:rPr>
              <a:t>What is Data Cube?</a:t>
            </a:r>
          </a:p>
          <a:p>
            <a:pPr algn="just"/>
            <a:r>
              <a:rPr lang="en-US" b="0" i="0" dirty="0">
                <a:solidFill>
                  <a:srgbClr val="333333"/>
                </a:solidFill>
                <a:effectLst/>
                <a:latin typeface="inter-regular"/>
              </a:rPr>
              <a:t>When data is </a:t>
            </a:r>
            <a:r>
              <a:rPr lang="en-US" b="1" i="0" dirty="0">
                <a:solidFill>
                  <a:srgbClr val="FF0000"/>
                </a:solidFill>
                <a:effectLst/>
                <a:latin typeface="inter-regular"/>
              </a:rPr>
              <a:t>grouped or combined in multidimensional matrices called Data Cubes</a:t>
            </a:r>
            <a:r>
              <a:rPr lang="en-US" b="0" i="0" dirty="0">
                <a:solidFill>
                  <a:srgbClr val="333333"/>
                </a:solidFill>
                <a:effectLst/>
                <a:latin typeface="inter-regular"/>
              </a:rPr>
              <a:t>. The data cube method has a few alternative names or a few variants, such as "Multidimensional databases," "materialized views," and "OLAP (On-Line Analytical Processing)."</a:t>
            </a:r>
          </a:p>
          <a:p>
            <a:endParaRPr lang="en-IN" dirty="0"/>
          </a:p>
        </p:txBody>
      </p:sp>
    </p:spTree>
    <p:extLst>
      <p:ext uri="{BB962C8B-B14F-4D97-AF65-F5344CB8AC3E}">
        <p14:creationId xmlns:p14="http://schemas.microsoft.com/office/powerpoint/2010/main" val="3680745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550"/>
            <a:ext cx="10515600" cy="1325563"/>
          </a:xfrm>
        </p:spPr>
        <p:txBody>
          <a:bodyPr>
            <a:normAutofit/>
          </a:bodyPr>
          <a:lstStyle/>
          <a:p>
            <a:r>
              <a:rPr lang="en-US" dirty="0">
                <a:latin typeface="Adobe Caslon Pro Bold" panose="0205070206050A020403" pitchFamily="18" charset="0"/>
              </a:rPr>
              <a:t>Need of a Separate Data Warehouse</a:t>
            </a:r>
          </a:p>
        </p:txBody>
      </p:sp>
      <p:sp>
        <p:nvSpPr>
          <p:cNvPr id="4" name="Rectangle 3"/>
          <p:cNvSpPr/>
          <p:nvPr/>
        </p:nvSpPr>
        <p:spPr>
          <a:xfrm>
            <a:off x="963423" y="1063390"/>
            <a:ext cx="10515600" cy="5632311"/>
          </a:xfrm>
          <a:prstGeom prst="rect">
            <a:avLst/>
          </a:prstGeom>
        </p:spPr>
        <p:txBody>
          <a:bodyPr wrap="square">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OLTP systems require high Concurrency, Reliability, Locking which provide good performance for short and simple OLTP queries. An OLAP query is very complex and does not require these properties. Use of OLAP query on OLTP system degrades its performance.</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OLAP systems access historical data and not current volatile data while OLTP systems access current up-to-date data and do not need historical data.</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An </a:t>
            </a:r>
            <a:r>
              <a:rPr lang="en-US" sz="2400" b="1" i="1" dirty="0">
                <a:latin typeface="Times New Roman" panose="02020603050405020304" pitchFamily="18" charset="0"/>
                <a:cs typeface="Times New Roman" panose="02020603050405020304" pitchFamily="18" charset="0"/>
              </a:rPr>
              <a:t>operational database </a:t>
            </a:r>
            <a:r>
              <a:rPr lang="en-US" sz="2400" dirty="0">
                <a:latin typeface="Times New Roman" panose="02020603050405020304" pitchFamily="18" charset="0"/>
                <a:cs typeface="Times New Roman" panose="02020603050405020304" pitchFamily="18" charset="0"/>
              </a:rPr>
              <a:t>is designed for known tasks like indexing and hashing using primary keys, searching for particular records, and many more. </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On the other hand, </a:t>
            </a:r>
            <a:r>
              <a:rPr lang="en-US" sz="2400" b="1" i="1" dirty="0">
                <a:latin typeface="Times New Roman" panose="02020603050405020304" pitchFamily="18" charset="0"/>
                <a:cs typeface="Times New Roman" panose="02020603050405020304" pitchFamily="18" charset="0"/>
              </a:rPr>
              <a:t>data warehouse </a:t>
            </a:r>
            <a:r>
              <a:rPr lang="en-US" sz="2400" dirty="0">
                <a:latin typeface="Times New Roman" panose="02020603050405020304" pitchFamily="18" charset="0"/>
                <a:cs typeface="Times New Roman" panose="02020603050405020304" pitchFamily="18" charset="0"/>
              </a:rPr>
              <a:t>queries are often complex. They involve the computation of large data groups at summarized levels, and may require the use of special data organization, access, and implementation methods based on multidimensional views. </a:t>
            </a:r>
          </a:p>
        </p:txBody>
      </p:sp>
    </p:spTree>
    <p:extLst>
      <p:ext uri="{BB962C8B-B14F-4D97-AF65-F5344CB8AC3E}">
        <p14:creationId xmlns:p14="http://schemas.microsoft.com/office/powerpoint/2010/main" val="266028329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308D1-F435-8805-7FAC-2E45BC6AAF1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DA918C-6A08-405A-1139-F052D04DFF68}"/>
              </a:ext>
            </a:extLst>
          </p:cNvPr>
          <p:cNvSpPr>
            <a:spLocks noGrp="1"/>
          </p:cNvSpPr>
          <p:nvPr>
            <p:ph idx="1"/>
          </p:nvPr>
        </p:nvSpPr>
        <p:spPr/>
        <p:txBody>
          <a:bodyPr/>
          <a:lstStyle/>
          <a:p>
            <a:endParaRPr lang="en-IN" dirty="0"/>
          </a:p>
        </p:txBody>
      </p:sp>
      <p:pic>
        <p:nvPicPr>
          <p:cNvPr id="1026" name="Picture 2" descr="What is Data Cube">
            <a:extLst>
              <a:ext uri="{FF2B5EF4-FFF2-40B4-BE49-F238E27FC236}">
                <a16:creationId xmlns:a16="http://schemas.microsoft.com/office/drawing/2014/main" id="{28B5A8DD-78F0-4E46-43D7-8236DABDC3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165" y="1878174"/>
            <a:ext cx="5050987" cy="35371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Data Cube">
            <a:extLst>
              <a:ext uri="{FF2B5EF4-FFF2-40B4-BE49-F238E27FC236}">
                <a16:creationId xmlns:a16="http://schemas.microsoft.com/office/drawing/2014/main" id="{EA214BA1-F126-0816-A205-7F15F151F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1670" y="1878174"/>
            <a:ext cx="5627690" cy="396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29747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1" y="284165"/>
            <a:ext cx="9758363" cy="1508125"/>
          </a:xfrm>
        </p:spPr>
        <p:txBody>
          <a:bodyPr/>
          <a:lstStyle/>
          <a:p>
            <a:pPr algn="ctr" fontAlgn="auto">
              <a:spcAft>
                <a:spcPts val="0"/>
              </a:spcAft>
              <a:defRPr/>
            </a:pPr>
            <a:r>
              <a:rPr lang="en-US" sz="3600" b="1" dirty="0">
                <a:solidFill>
                  <a:schemeClr val="tx1"/>
                </a:solidFill>
                <a:latin typeface="Brush StrokeFast" pitchFamily="50" charset="0"/>
              </a:rPr>
              <a:t>Partial Materialization: </a:t>
            </a:r>
            <a:br>
              <a:rPr lang="en-US" sz="3600" b="1" dirty="0">
                <a:solidFill>
                  <a:schemeClr val="tx1"/>
                </a:solidFill>
                <a:latin typeface="Brush StrokeFast" pitchFamily="50" charset="0"/>
              </a:rPr>
            </a:br>
            <a:r>
              <a:rPr lang="en-US" sz="3600" b="1" dirty="0">
                <a:solidFill>
                  <a:schemeClr val="tx1"/>
                </a:solidFill>
                <a:latin typeface="Brush StrokeFast" pitchFamily="50" charset="0"/>
              </a:rPr>
              <a:t>Selected Computation of Cuboids</a:t>
            </a:r>
          </a:p>
        </p:txBody>
      </p:sp>
      <p:sp>
        <p:nvSpPr>
          <p:cNvPr id="17411" name="Rectangle 3"/>
          <p:cNvSpPr>
            <a:spLocks noChangeArrowheads="1"/>
          </p:cNvSpPr>
          <p:nvPr/>
        </p:nvSpPr>
        <p:spPr bwMode="auto">
          <a:xfrm>
            <a:off x="1203326" y="1792289"/>
            <a:ext cx="9785351"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dirty="0">
                <a:latin typeface="Arial Rounded MT Bold" pitchFamily="34" charset="0"/>
              </a:rPr>
              <a:t>There are three choices for data cube materialization given a base cuboid:</a:t>
            </a:r>
          </a:p>
          <a:p>
            <a:pPr marL="342900" indent="-342900" algn="just">
              <a:lnSpc>
                <a:spcPct val="150000"/>
              </a:lnSpc>
              <a:buFont typeface="Wingdings" pitchFamily="2" charset="2"/>
              <a:buChar char="§"/>
            </a:pPr>
            <a:r>
              <a:rPr lang="en-US" sz="2400" b="1" u="sng" dirty="0">
                <a:latin typeface="Arial Rounded MT Bold" pitchFamily="34" charset="0"/>
              </a:rPr>
              <a:t>No materialization</a:t>
            </a:r>
            <a:r>
              <a:rPr lang="en-US" sz="2400" b="1" dirty="0">
                <a:latin typeface="Arial Rounded MT Bold" pitchFamily="34" charset="0"/>
              </a:rPr>
              <a:t>: </a:t>
            </a:r>
            <a:r>
              <a:rPr lang="en-US" sz="2400" dirty="0">
                <a:latin typeface="Arial Rounded MT Bold" pitchFamily="34" charset="0"/>
              </a:rPr>
              <a:t>Do not pre-compute any of the “non-base” cuboids. This leads to computing expensive multidimensional aggregates on-the-fly, which can be extremely slow.</a:t>
            </a:r>
          </a:p>
          <a:p>
            <a:pPr marL="342900" indent="-342900" algn="just">
              <a:lnSpc>
                <a:spcPct val="150000"/>
              </a:lnSpc>
              <a:buFont typeface="Wingdings" pitchFamily="2" charset="2"/>
              <a:buChar char="§"/>
            </a:pPr>
            <a:r>
              <a:rPr lang="en-US" sz="2400" b="1" u="sng" dirty="0">
                <a:latin typeface="Arial Rounded MT Bold" pitchFamily="34" charset="0"/>
              </a:rPr>
              <a:t>Full materialization:</a:t>
            </a:r>
            <a:r>
              <a:rPr lang="en-US" sz="2400" b="1" dirty="0">
                <a:latin typeface="Arial Rounded MT Bold" pitchFamily="34" charset="0"/>
              </a:rPr>
              <a:t> </a:t>
            </a:r>
            <a:r>
              <a:rPr lang="en-US" sz="2400" dirty="0">
                <a:latin typeface="Arial Rounded MT Bold" pitchFamily="34" charset="0"/>
              </a:rPr>
              <a:t>Pre-compute all of the cuboids. It is referred to as the full cube. It requires huge amounts of memory space in order to store all of the pre-computed cuboids.</a:t>
            </a:r>
          </a:p>
        </p:txBody>
      </p:sp>
    </p:spTree>
    <p:extLst>
      <p:ext uri="{BB962C8B-B14F-4D97-AF65-F5344CB8AC3E}">
        <p14:creationId xmlns:p14="http://schemas.microsoft.com/office/powerpoint/2010/main" val="95945259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fontAlgn="auto">
              <a:spcAft>
                <a:spcPts val="0"/>
              </a:spcAft>
              <a:defRPr/>
            </a:pPr>
            <a:r>
              <a:rPr lang="en-US" sz="3600" b="1" dirty="0">
                <a:solidFill>
                  <a:schemeClr val="bg1"/>
                </a:solidFill>
                <a:latin typeface="Brush StrokeFast" pitchFamily="50" charset="0"/>
              </a:rPr>
              <a:t>Partial Materialization: </a:t>
            </a:r>
            <a:br>
              <a:rPr lang="en-US" sz="3600" b="1" dirty="0">
                <a:solidFill>
                  <a:schemeClr val="bg1"/>
                </a:solidFill>
                <a:latin typeface="Brush StrokeFast" pitchFamily="50" charset="0"/>
              </a:rPr>
            </a:br>
            <a:r>
              <a:rPr lang="en-US" sz="3600" b="1" dirty="0">
                <a:solidFill>
                  <a:schemeClr val="bg1"/>
                </a:solidFill>
                <a:latin typeface="Brush StrokeFast" pitchFamily="50" charset="0"/>
              </a:rPr>
              <a:t>Selected Computation of Cuboids</a:t>
            </a:r>
            <a:endParaRPr lang="en-US" sz="3600" dirty="0"/>
          </a:p>
        </p:txBody>
      </p:sp>
      <p:sp>
        <p:nvSpPr>
          <p:cNvPr id="18435" name="Rectangle 3"/>
          <p:cNvSpPr>
            <a:spLocks noChangeArrowheads="1"/>
          </p:cNvSpPr>
          <p:nvPr/>
        </p:nvSpPr>
        <p:spPr bwMode="auto">
          <a:xfrm>
            <a:off x="1446213" y="1808114"/>
            <a:ext cx="978376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b="1" u="sng" dirty="0">
                <a:latin typeface="Arial Rounded MT Bold" pitchFamily="34" charset="0"/>
              </a:rPr>
              <a:t>Partial materialization</a:t>
            </a:r>
            <a:r>
              <a:rPr lang="en-US" sz="2400" b="1" dirty="0">
                <a:latin typeface="Arial Rounded MT Bold" pitchFamily="34" charset="0"/>
              </a:rPr>
              <a:t>: </a:t>
            </a:r>
          </a:p>
          <a:p>
            <a:pPr algn="just">
              <a:lnSpc>
                <a:spcPct val="150000"/>
              </a:lnSpc>
            </a:pPr>
            <a:r>
              <a:rPr lang="en-US" sz="2400" dirty="0">
                <a:latin typeface="Arial Rounded MT Bold" pitchFamily="34" charset="0"/>
              </a:rPr>
              <a:t>We may compute a subset of the cube, which contains only those cells that satisfy some user-specified criterion. It is also referred to as </a:t>
            </a:r>
            <a:r>
              <a:rPr lang="en-US" sz="2400" b="1" dirty="0">
                <a:latin typeface="Arial Rounded MT Bold" pitchFamily="34" charset="0"/>
              </a:rPr>
              <a:t>sub-cube</a:t>
            </a:r>
            <a:r>
              <a:rPr lang="en-US" sz="2400" dirty="0">
                <a:latin typeface="Arial Rounded MT Bold" pitchFamily="34" charset="0"/>
              </a:rPr>
              <a:t>.</a:t>
            </a:r>
          </a:p>
          <a:p>
            <a:pPr marL="342900" indent="-342900" algn="just">
              <a:lnSpc>
                <a:spcPct val="150000"/>
              </a:lnSpc>
              <a:buFont typeface="Wingdings" pitchFamily="2" charset="2"/>
              <a:buChar char="§"/>
            </a:pPr>
            <a:endParaRPr lang="en-US" sz="2400" dirty="0">
              <a:latin typeface="Arial Rounded MT Bold" pitchFamily="34" charset="0"/>
            </a:endParaRPr>
          </a:p>
        </p:txBody>
      </p:sp>
    </p:spTree>
    <p:extLst>
      <p:ext uri="{BB962C8B-B14F-4D97-AF65-F5344CB8AC3E}">
        <p14:creationId xmlns:p14="http://schemas.microsoft.com/office/powerpoint/2010/main" val="191463028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951" y="93664"/>
            <a:ext cx="10448925" cy="1698625"/>
          </a:xfrm>
        </p:spPr>
        <p:txBody>
          <a:bodyPr>
            <a:noAutofit/>
          </a:bodyPr>
          <a:lstStyle/>
          <a:p>
            <a:pPr algn="ctr" fontAlgn="auto">
              <a:lnSpc>
                <a:spcPct val="150000"/>
              </a:lnSpc>
              <a:spcAft>
                <a:spcPts val="0"/>
              </a:spcAft>
              <a:defRPr/>
            </a:pPr>
            <a:r>
              <a:rPr lang="en-US" sz="3600" b="1" dirty="0">
                <a:solidFill>
                  <a:schemeClr val="tx1"/>
                </a:solidFill>
                <a:latin typeface="Brush StrokeFast" pitchFamily="50" charset="0"/>
              </a:rPr>
              <a:t>Indexing OLAP Data: </a:t>
            </a:r>
            <a:br>
              <a:rPr lang="en-US" sz="3600" b="1" dirty="0">
                <a:solidFill>
                  <a:schemeClr val="tx1"/>
                </a:solidFill>
                <a:latin typeface="Brush StrokeFast" pitchFamily="50" charset="0"/>
              </a:rPr>
            </a:br>
            <a:r>
              <a:rPr lang="en-US" sz="3600" b="1" dirty="0">
                <a:solidFill>
                  <a:schemeClr val="tx1"/>
                </a:solidFill>
                <a:latin typeface="Brush StrokeFast" pitchFamily="50" charset="0"/>
              </a:rPr>
              <a:t>Bitmap Index and Join Index</a:t>
            </a:r>
          </a:p>
        </p:txBody>
      </p:sp>
      <p:sp>
        <p:nvSpPr>
          <p:cNvPr id="19459" name="Rectangle 3"/>
          <p:cNvSpPr>
            <a:spLocks noChangeArrowheads="1"/>
          </p:cNvSpPr>
          <p:nvPr/>
        </p:nvSpPr>
        <p:spPr bwMode="auto">
          <a:xfrm>
            <a:off x="869951" y="2012951"/>
            <a:ext cx="1044892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dirty="0">
                <a:latin typeface="Arial Rounded MT Bold" pitchFamily="34" charset="0"/>
              </a:rPr>
              <a:t>To facilitate efficient data accessing, most data warehouse systems support index structures and materialized views (using cuboids).</a:t>
            </a:r>
          </a:p>
          <a:p>
            <a:pPr marL="342900" indent="-342900" algn="just">
              <a:lnSpc>
                <a:spcPct val="150000"/>
              </a:lnSpc>
              <a:buFont typeface="Wingdings" pitchFamily="2" charset="2"/>
              <a:buChar char="§"/>
            </a:pPr>
            <a:r>
              <a:rPr lang="en-US" sz="2400" dirty="0">
                <a:latin typeface="Arial Rounded MT Bold" pitchFamily="34" charset="0"/>
              </a:rPr>
              <a:t> Bitmap indexes have traditionally been considered to work well for data </a:t>
            </a:r>
            <a:r>
              <a:rPr lang="en-US" sz="2400" b="1" dirty="0">
                <a:latin typeface="Arial Rounded MT Bold" pitchFamily="34" charset="0"/>
              </a:rPr>
              <a:t>such as gender</a:t>
            </a:r>
            <a:r>
              <a:rPr lang="en-US" sz="2400" dirty="0">
                <a:latin typeface="Arial Rounded MT Bold" pitchFamily="34" charset="0"/>
              </a:rPr>
              <a:t>, which has a small number of distinct values, for example male and female, but many occurrences of those values. </a:t>
            </a:r>
          </a:p>
        </p:txBody>
      </p:sp>
    </p:spTree>
    <p:extLst>
      <p:ext uri="{BB962C8B-B14F-4D97-AF65-F5344CB8AC3E}">
        <p14:creationId xmlns:p14="http://schemas.microsoft.com/office/powerpoint/2010/main" val="380625135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Bitmap Index</a:t>
            </a:r>
            <a:endParaRPr lang="en-US" dirty="0"/>
          </a:p>
        </p:txBody>
      </p:sp>
      <p:sp>
        <p:nvSpPr>
          <p:cNvPr id="20483" name="Rectangle 3"/>
          <p:cNvSpPr>
            <a:spLocks noChangeArrowheads="1"/>
          </p:cNvSpPr>
          <p:nvPr/>
        </p:nvSpPr>
        <p:spPr bwMode="auto">
          <a:xfrm>
            <a:off x="960438" y="592139"/>
            <a:ext cx="9783763"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dirty="0">
                <a:latin typeface="Arial Rounded MT Bold" pitchFamily="34" charset="0"/>
              </a:rPr>
              <a:t>The bitmap indexing method is popular in OLAP because it allows quick searching in data cubes. </a:t>
            </a:r>
          </a:p>
          <a:p>
            <a:pPr marL="342900" indent="-342900" algn="just">
              <a:lnSpc>
                <a:spcPct val="150000"/>
              </a:lnSpc>
              <a:buFont typeface="Wingdings" pitchFamily="2" charset="2"/>
              <a:buChar char="§"/>
            </a:pPr>
            <a:r>
              <a:rPr lang="en-US" sz="2400" dirty="0">
                <a:latin typeface="Arial Rounded MT Bold" pitchFamily="34" charset="0"/>
              </a:rPr>
              <a:t>If a given attribute’s domain consists of n values, then n bits are needed for each entry in the bitmap index (i.e., there are n bit vectors).</a:t>
            </a:r>
          </a:p>
          <a:p>
            <a:pPr marL="342900" indent="-342900" algn="just">
              <a:lnSpc>
                <a:spcPct val="150000"/>
              </a:lnSpc>
              <a:buFont typeface="Wingdings" pitchFamily="2" charset="2"/>
              <a:buChar char="§"/>
            </a:pPr>
            <a:r>
              <a:rPr lang="en-US" sz="2400" dirty="0">
                <a:latin typeface="Arial Rounded MT Bold" pitchFamily="34" charset="0"/>
              </a:rPr>
              <a:t>If the attribute has the </a:t>
            </a:r>
            <a:r>
              <a:rPr lang="en-US" sz="2400" b="1" dirty="0">
                <a:latin typeface="Arial Rounded MT Bold" pitchFamily="34" charset="0"/>
              </a:rPr>
              <a:t>value v</a:t>
            </a:r>
            <a:r>
              <a:rPr lang="en-US" sz="2400" dirty="0">
                <a:latin typeface="Arial Rounded MT Bold" pitchFamily="34" charset="0"/>
              </a:rPr>
              <a:t> for a given row in the data table, then the bit representing that value is </a:t>
            </a:r>
            <a:r>
              <a:rPr lang="en-US" sz="2400" b="1" dirty="0">
                <a:latin typeface="Arial Rounded MT Bold" pitchFamily="34" charset="0"/>
              </a:rPr>
              <a:t>set to 1 </a:t>
            </a:r>
            <a:r>
              <a:rPr lang="en-US" sz="2400" dirty="0">
                <a:latin typeface="Arial Rounded MT Bold" pitchFamily="34" charset="0"/>
              </a:rPr>
              <a:t>in the corresponding row of the bitmap index. All other bits for that row are </a:t>
            </a:r>
            <a:r>
              <a:rPr lang="en-US" sz="2400" b="1" dirty="0">
                <a:latin typeface="Arial Rounded MT Bold" pitchFamily="34" charset="0"/>
              </a:rPr>
              <a:t>set to 0</a:t>
            </a:r>
            <a:r>
              <a:rPr lang="en-US" sz="2400" dirty="0">
                <a:latin typeface="Arial Rounded MT Bold" pitchFamily="34" charset="0"/>
              </a:rPr>
              <a:t>.</a:t>
            </a:r>
          </a:p>
        </p:txBody>
      </p:sp>
    </p:spTree>
    <p:extLst>
      <p:ext uri="{BB962C8B-B14F-4D97-AF65-F5344CB8AC3E}">
        <p14:creationId xmlns:p14="http://schemas.microsoft.com/office/powerpoint/2010/main" val="317930667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Bitmap Index</a:t>
            </a:r>
            <a:endParaRPr lang="en-US" dirty="0"/>
          </a:p>
        </p:txBody>
      </p:sp>
      <p:pic>
        <p:nvPicPr>
          <p:cNvPr id="2150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5665" y="2046288"/>
            <a:ext cx="10479087" cy="464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767801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Bitmap Index Facts</a:t>
            </a:r>
            <a:endParaRPr lang="en-US" dirty="0"/>
          </a:p>
        </p:txBody>
      </p:sp>
      <p:sp>
        <p:nvSpPr>
          <p:cNvPr id="22531" name="Rectangle 3"/>
          <p:cNvSpPr>
            <a:spLocks noChangeArrowheads="1"/>
          </p:cNvSpPr>
          <p:nvPr/>
        </p:nvSpPr>
        <p:spPr bwMode="auto">
          <a:xfrm>
            <a:off x="1203325" y="2030415"/>
            <a:ext cx="978376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Bitmap indexing is advantageous compared to hash and tree indices.</a:t>
            </a:r>
          </a:p>
          <a:p>
            <a:pPr marL="342900" indent="-342900" algn="just">
              <a:lnSpc>
                <a:spcPct val="150000"/>
              </a:lnSpc>
              <a:buFont typeface="Wingdings" pitchFamily="2" charset="2"/>
              <a:buChar char="§"/>
            </a:pPr>
            <a:r>
              <a:rPr lang="en-US" sz="2400">
                <a:latin typeface="Arial Rounded MT Bold" pitchFamily="34" charset="0"/>
              </a:rPr>
              <a:t>It is especially useful for low-cardinality domains.</a:t>
            </a:r>
          </a:p>
          <a:p>
            <a:pPr marL="342900" indent="-342900" algn="just">
              <a:lnSpc>
                <a:spcPct val="150000"/>
              </a:lnSpc>
              <a:buFont typeface="Wingdings" pitchFamily="2" charset="2"/>
              <a:buChar char="§"/>
            </a:pPr>
            <a:r>
              <a:rPr lang="en-US" sz="2400">
                <a:latin typeface="Arial Rounded MT Bold" pitchFamily="34" charset="0"/>
              </a:rPr>
              <a:t>Bitmap indexing leads to significant reductions in space and input/output (I/O) since a string of characters can be represented by a single bit.</a:t>
            </a:r>
          </a:p>
          <a:p>
            <a:pPr marL="342900" indent="-342900" algn="just">
              <a:lnSpc>
                <a:spcPct val="150000"/>
              </a:lnSpc>
              <a:buFont typeface="Wingdings" pitchFamily="2" charset="2"/>
              <a:buChar char="§"/>
            </a:pPr>
            <a:r>
              <a:rPr lang="en-US" sz="2400">
                <a:latin typeface="Arial Rounded MT Bold" pitchFamily="34" charset="0"/>
              </a:rPr>
              <a:t>For higher-cardinality domains, the method can be adapted using compression techniques.</a:t>
            </a:r>
          </a:p>
        </p:txBody>
      </p:sp>
    </p:spTree>
    <p:extLst>
      <p:ext uri="{BB962C8B-B14F-4D97-AF65-F5344CB8AC3E}">
        <p14:creationId xmlns:p14="http://schemas.microsoft.com/office/powerpoint/2010/main" val="171875195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join indexing</a:t>
            </a:r>
          </a:p>
        </p:txBody>
      </p:sp>
      <p:sp>
        <p:nvSpPr>
          <p:cNvPr id="23555" name="Rectangle 3"/>
          <p:cNvSpPr>
            <a:spLocks noChangeArrowheads="1"/>
          </p:cNvSpPr>
          <p:nvPr/>
        </p:nvSpPr>
        <p:spPr bwMode="auto">
          <a:xfrm>
            <a:off x="1203325" y="1792289"/>
            <a:ext cx="978376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Traditional indexing maps the value in a given column to a list of rows having that value.</a:t>
            </a:r>
          </a:p>
          <a:p>
            <a:pPr marL="342900" indent="-342900" algn="just">
              <a:lnSpc>
                <a:spcPct val="150000"/>
              </a:lnSpc>
              <a:buFont typeface="Wingdings" pitchFamily="2" charset="2"/>
              <a:buChar char="§"/>
            </a:pPr>
            <a:r>
              <a:rPr lang="en-US" sz="2400">
                <a:latin typeface="Arial Rounded MT Bold" pitchFamily="34" charset="0"/>
              </a:rPr>
              <a:t>Join indexing registers the joinable rows of two relations from a relational database.</a:t>
            </a:r>
          </a:p>
          <a:p>
            <a:pPr marL="342900" indent="-342900" algn="just">
              <a:lnSpc>
                <a:spcPct val="150000"/>
              </a:lnSpc>
              <a:buFont typeface="Wingdings" pitchFamily="2" charset="2"/>
              <a:buChar char="§"/>
            </a:pPr>
            <a:endParaRPr lang="en-US" sz="2400">
              <a:latin typeface="Arial Rounded MT Bold" pitchFamily="34" charset="0"/>
            </a:endParaRPr>
          </a:p>
          <a:p>
            <a:pPr marL="342900" indent="-342900" algn="just">
              <a:lnSpc>
                <a:spcPct val="150000"/>
              </a:lnSpc>
              <a:buFont typeface="Wingdings" pitchFamily="2" charset="2"/>
              <a:buChar char="§"/>
            </a:pPr>
            <a:r>
              <a:rPr lang="en-US" sz="2400">
                <a:latin typeface="Arial Rounded MT Bold" pitchFamily="34" charset="0"/>
              </a:rPr>
              <a:t>Join indexing is especially useful for maintaining the relationship between a foreign key and its matching primary keys, from the joinable relation.</a:t>
            </a:r>
          </a:p>
        </p:txBody>
      </p:sp>
      <p:sp>
        <p:nvSpPr>
          <p:cNvPr id="23556" name="Rectangle 4"/>
          <p:cNvSpPr>
            <a:spLocks noChangeArrowheads="1"/>
          </p:cNvSpPr>
          <p:nvPr/>
        </p:nvSpPr>
        <p:spPr bwMode="auto">
          <a:xfrm>
            <a:off x="2543175" y="4127502"/>
            <a:ext cx="8026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solidFill>
                  <a:srgbClr val="FFFF00"/>
                </a:solidFill>
                <a:latin typeface="Corbel" pitchFamily="34" charset="0"/>
              </a:rPr>
              <a:t>Join index: JI(R-id, S-id) where R (R-id, …) </a:t>
            </a:r>
            <a:r>
              <a:rPr lang="en-US" altLang="zh-CN" sz="2400" b="1">
                <a:solidFill>
                  <a:srgbClr val="FFFF00"/>
                </a:solidFill>
                <a:latin typeface="Corbel" pitchFamily="34" charset="0"/>
                <a:sym typeface="MT Extra" pitchFamily="18" charset="2"/>
              </a:rPr>
              <a:t> S (S-id, …)</a:t>
            </a:r>
          </a:p>
        </p:txBody>
      </p:sp>
    </p:spTree>
    <p:extLst>
      <p:ext uri="{BB962C8B-B14F-4D97-AF65-F5344CB8AC3E}">
        <p14:creationId xmlns:p14="http://schemas.microsoft.com/office/powerpoint/2010/main" val="332151535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ChangeArrowheads="1"/>
          </p:cNvSpPr>
          <p:nvPr/>
        </p:nvSpPr>
        <p:spPr bwMode="auto">
          <a:xfrm>
            <a:off x="180974" y="2020890"/>
            <a:ext cx="7094539"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altLang="zh-CN" sz="2400" dirty="0">
                <a:latin typeface="Arial Rounded MT Bold" pitchFamily="34" charset="0"/>
              </a:rPr>
              <a:t>In data warehouses, join index relates the values of the </a:t>
            </a:r>
            <a:r>
              <a:rPr lang="en-US" altLang="zh-CN" sz="2400" b="1" u="sng" dirty="0">
                <a:latin typeface="Arial Rounded MT Bold" pitchFamily="34" charset="0"/>
              </a:rPr>
              <a:t>dimensions</a:t>
            </a:r>
            <a:r>
              <a:rPr lang="en-US" altLang="zh-CN" sz="2400" dirty="0">
                <a:latin typeface="Arial Rounded MT Bold" pitchFamily="34" charset="0"/>
              </a:rPr>
              <a:t> of a star schema to </a:t>
            </a:r>
            <a:r>
              <a:rPr lang="en-US" altLang="zh-CN" sz="2400" b="1" u="sng" dirty="0">
                <a:latin typeface="Arial Rounded MT Bold" pitchFamily="34" charset="0"/>
              </a:rPr>
              <a:t>rows</a:t>
            </a:r>
            <a:r>
              <a:rPr lang="en-US" altLang="zh-CN" sz="2400" dirty="0">
                <a:latin typeface="Arial Rounded MT Bold" pitchFamily="34" charset="0"/>
              </a:rPr>
              <a:t> in the fact table.</a:t>
            </a:r>
          </a:p>
          <a:p>
            <a:pPr marL="342900" indent="-342900" algn="just">
              <a:lnSpc>
                <a:spcPct val="150000"/>
              </a:lnSpc>
              <a:buFont typeface="Wingdings" pitchFamily="2" charset="2"/>
              <a:buChar char="§"/>
            </a:pPr>
            <a:endParaRPr lang="en-US" altLang="zh-CN" sz="2400" b="1" dirty="0">
              <a:latin typeface="Arial Rounded MT Bold" pitchFamily="34" charset="0"/>
            </a:endParaRPr>
          </a:p>
          <a:p>
            <a:pPr marL="342900" indent="-342900" algn="just">
              <a:lnSpc>
                <a:spcPct val="150000"/>
              </a:lnSpc>
              <a:buFont typeface="Wingdings" pitchFamily="2" charset="2"/>
              <a:buChar char="§"/>
            </a:pPr>
            <a:r>
              <a:rPr lang="en-US" altLang="zh-CN" sz="2400" b="1" dirty="0">
                <a:latin typeface="Arial Rounded MT Bold" pitchFamily="34" charset="0"/>
              </a:rPr>
              <a:t>E.g</a:t>
            </a:r>
            <a:r>
              <a:rPr lang="en-US" altLang="zh-CN" sz="2400" dirty="0">
                <a:latin typeface="Arial Rounded MT Bold" pitchFamily="34" charset="0"/>
              </a:rPr>
              <a:t>. </a:t>
            </a:r>
            <a:r>
              <a:rPr lang="en-US" altLang="zh-CN" sz="2400" u="sng" dirty="0">
                <a:latin typeface="Arial Rounded MT Bold" pitchFamily="34" charset="0"/>
              </a:rPr>
              <a:t>fact table</a:t>
            </a:r>
            <a:r>
              <a:rPr lang="en-US" altLang="zh-CN" sz="2400" dirty="0">
                <a:latin typeface="Arial Rounded MT Bold" pitchFamily="34" charset="0"/>
              </a:rPr>
              <a:t>: </a:t>
            </a:r>
            <a:r>
              <a:rPr lang="en-US" altLang="zh-CN" sz="2400" i="1" dirty="0">
                <a:latin typeface="Arial Rounded MT Bold" pitchFamily="34" charset="0"/>
              </a:rPr>
              <a:t>Sales </a:t>
            </a:r>
            <a:r>
              <a:rPr lang="en-US" altLang="zh-CN" sz="2400" dirty="0">
                <a:latin typeface="Arial Rounded MT Bold" pitchFamily="34" charset="0"/>
              </a:rPr>
              <a:t>and two dimensions </a:t>
            </a:r>
            <a:r>
              <a:rPr lang="en-US" altLang="zh-CN" sz="2400" i="1" dirty="0">
                <a:latin typeface="Arial Rounded MT Bold" pitchFamily="34" charset="0"/>
              </a:rPr>
              <a:t>city</a:t>
            </a:r>
            <a:r>
              <a:rPr lang="en-US" altLang="zh-CN" sz="2400" dirty="0">
                <a:latin typeface="Arial Rounded MT Bold" pitchFamily="34" charset="0"/>
              </a:rPr>
              <a:t> and </a:t>
            </a:r>
            <a:r>
              <a:rPr lang="en-US" altLang="zh-CN" sz="2400" i="1" dirty="0">
                <a:latin typeface="Arial Rounded MT Bold" pitchFamily="34" charset="0"/>
              </a:rPr>
              <a:t>product.</a:t>
            </a:r>
          </a:p>
          <a:p>
            <a:pPr marL="342900" indent="-342900" algn="just">
              <a:lnSpc>
                <a:spcPct val="150000"/>
              </a:lnSpc>
              <a:buFont typeface="Wingdings" pitchFamily="2" charset="2"/>
              <a:buChar char="§"/>
            </a:pPr>
            <a:endParaRPr lang="en-US" altLang="zh-CN" sz="2400" i="1" dirty="0">
              <a:latin typeface="Arial Rounded MT Bold" pitchFamily="34" charset="0"/>
            </a:endParaRPr>
          </a:p>
          <a:p>
            <a:pPr marL="342900" indent="-342900" algn="just">
              <a:lnSpc>
                <a:spcPct val="150000"/>
              </a:lnSpc>
              <a:buFont typeface="Wingdings" pitchFamily="2" charset="2"/>
              <a:buChar char="§"/>
            </a:pPr>
            <a:r>
              <a:rPr lang="en-US" altLang="zh-CN" sz="2400" dirty="0">
                <a:latin typeface="Arial Rounded MT Bold" pitchFamily="34" charset="0"/>
              </a:rPr>
              <a:t>Join indices can span multiple dimensions.</a:t>
            </a:r>
          </a:p>
        </p:txBody>
      </p:sp>
      <p:pic>
        <p:nvPicPr>
          <p:cNvPr id="24580" name="Picture 4" descr="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6164" y="1612900"/>
            <a:ext cx="4795837"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2615065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Example</a:t>
            </a:r>
          </a:p>
        </p:txBody>
      </p:sp>
      <p:pic>
        <p:nvPicPr>
          <p:cNvPr id="2560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451" y="284163"/>
            <a:ext cx="11891963"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6841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5"/>
            <a:ext cx="10515600" cy="1325563"/>
          </a:xfrm>
        </p:spPr>
        <p:txBody>
          <a:bodyPr>
            <a:normAutofit/>
          </a:bodyPr>
          <a:lstStyle/>
          <a:p>
            <a:r>
              <a:rPr lang="en-US" dirty="0">
                <a:latin typeface="Adobe Caslon Pro Bold" panose="0205070206050A020403" pitchFamily="18" charset="0"/>
              </a:rPr>
              <a:t>Origin/Evolution of Data Warehouse</a:t>
            </a: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025740" y="1291445"/>
            <a:ext cx="8599331" cy="5318007"/>
          </a:xfrm>
          <a:prstGeom prst="rect">
            <a:avLst/>
          </a:prstGeom>
        </p:spPr>
      </p:pic>
    </p:spTree>
    <p:extLst>
      <p:ext uri="{BB962C8B-B14F-4D97-AF65-F5344CB8AC3E}">
        <p14:creationId xmlns:p14="http://schemas.microsoft.com/office/powerpoint/2010/main" val="136440288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114" y="284165"/>
            <a:ext cx="10804525" cy="1508125"/>
          </a:xfrm>
        </p:spPr>
        <p:txBody>
          <a:bodyPr/>
          <a:lstStyle/>
          <a:p>
            <a:pPr fontAlgn="auto">
              <a:spcAft>
                <a:spcPts val="0"/>
              </a:spcAft>
              <a:defRPr/>
            </a:pPr>
            <a:r>
              <a:rPr lang="en-US" b="1" dirty="0">
                <a:solidFill>
                  <a:schemeClr val="bg1"/>
                </a:solidFill>
                <a:latin typeface="Brush StrokeFast" pitchFamily="50" charset="0"/>
              </a:rPr>
              <a:t>Efficient Processing of OLAP Queries</a:t>
            </a:r>
          </a:p>
        </p:txBody>
      </p:sp>
      <p:sp>
        <p:nvSpPr>
          <p:cNvPr id="4" name="Rectangle 3"/>
          <p:cNvSpPr/>
          <p:nvPr/>
        </p:nvSpPr>
        <p:spPr>
          <a:xfrm>
            <a:off x="950913" y="942977"/>
            <a:ext cx="9783763" cy="4524315"/>
          </a:xfrm>
          <a:prstGeom prst="rect">
            <a:avLst/>
          </a:prstGeom>
        </p:spPr>
        <p:txBody>
          <a:bodyPr>
            <a:spAutoFit/>
          </a:bodyPr>
          <a:lstStyle/>
          <a:p>
            <a:pPr marL="342900" indent="-342900" algn="just" fontAlgn="auto">
              <a:lnSpc>
                <a:spcPct val="150000"/>
              </a:lnSpc>
              <a:spcBef>
                <a:spcPts val="0"/>
              </a:spcBef>
              <a:spcAft>
                <a:spcPts val="0"/>
              </a:spcAft>
              <a:buFont typeface="Wingdings" panose="05000000000000000000" pitchFamily="2" charset="2"/>
              <a:buChar char="§"/>
              <a:defRPr/>
            </a:pPr>
            <a:r>
              <a:rPr lang="en-US" sz="2400" dirty="0">
                <a:latin typeface="Arial Rounded MT Bold" panose="020F0704030504030204" pitchFamily="34" charset="0"/>
                <a:cs typeface="+mn-cs"/>
              </a:rPr>
              <a:t>The purpose of materializing cuboids and constructing OLAP index structures is to speed up query processing in data cubes. Given materialized views, query processing should proceed as follows:</a:t>
            </a:r>
          </a:p>
          <a:p>
            <a:pPr marL="457200" indent="-457200" algn="just" fontAlgn="auto">
              <a:lnSpc>
                <a:spcPct val="150000"/>
              </a:lnSpc>
              <a:spcBef>
                <a:spcPts val="0"/>
              </a:spcBef>
              <a:spcAft>
                <a:spcPts val="0"/>
              </a:spcAft>
              <a:buFont typeface="+mj-lt"/>
              <a:buAutoNum type="arabicParenR"/>
              <a:defRPr/>
            </a:pPr>
            <a:r>
              <a:rPr lang="en-US" sz="2400" dirty="0">
                <a:latin typeface="Arial Rounded MT Bold" panose="020F0704030504030204" pitchFamily="34" charset="0"/>
                <a:cs typeface="+mn-cs"/>
              </a:rPr>
              <a:t>Determine which operations should be performed on the available cuboids.</a:t>
            </a:r>
          </a:p>
          <a:p>
            <a:pPr marL="457200" indent="-457200" algn="just" fontAlgn="auto">
              <a:lnSpc>
                <a:spcPct val="150000"/>
              </a:lnSpc>
              <a:spcBef>
                <a:spcPts val="0"/>
              </a:spcBef>
              <a:spcAft>
                <a:spcPts val="0"/>
              </a:spcAft>
              <a:buFont typeface="+mj-lt"/>
              <a:buAutoNum type="arabicParenR"/>
              <a:defRPr/>
            </a:pPr>
            <a:r>
              <a:rPr lang="en-US" sz="2400" dirty="0">
                <a:latin typeface="Arial Rounded MT Bold" panose="020F0704030504030204" pitchFamily="34" charset="0"/>
                <a:cs typeface="+mn-cs"/>
              </a:rPr>
              <a:t>Determine to which materialized cuboid(s) the relevant </a:t>
            </a:r>
            <a:r>
              <a:rPr lang="en-US" sz="2400" dirty="0" err="1">
                <a:latin typeface="Arial Rounded MT Bold" panose="020F0704030504030204" pitchFamily="34" charset="0"/>
                <a:cs typeface="+mn-cs"/>
              </a:rPr>
              <a:t>operatiozns</a:t>
            </a:r>
            <a:r>
              <a:rPr lang="en-US" sz="2400" dirty="0">
                <a:latin typeface="Arial Rounded MT Bold" panose="020F0704030504030204" pitchFamily="34" charset="0"/>
                <a:cs typeface="+mn-cs"/>
              </a:rPr>
              <a:t> should be applied.</a:t>
            </a:r>
          </a:p>
        </p:txBody>
      </p:sp>
    </p:spTree>
    <p:extLst>
      <p:ext uri="{BB962C8B-B14F-4D97-AF65-F5344CB8AC3E}">
        <p14:creationId xmlns:p14="http://schemas.microsoft.com/office/powerpoint/2010/main" val="40272662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example</a:t>
            </a:r>
          </a:p>
        </p:txBody>
      </p:sp>
      <p:sp>
        <p:nvSpPr>
          <p:cNvPr id="27651" name="Rectangle 3"/>
          <p:cNvSpPr>
            <a:spLocks noChangeArrowheads="1"/>
          </p:cNvSpPr>
          <p:nvPr/>
        </p:nvSpPr>
        <p:spPr bwMode="auto">
          <a:xfrm>
            <a:off x="1041400" y="1082676"/>
            <a:ext cx="978376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pPr>
            <a:r>
              <a:rPr lang="en-US" sz="2400" dirty="0">
                <a:latin typeface="Arial Rounded MT Bold" pitchFamily="34" charset="0"/>
              </a:rPr>
              <a:t>Suppose that we define a data cube for </a:t>
            </a:r>
            <a:r>
              <a:rPr lang="en-US" sz="2400" dirty="0" err="1">
                <a:latin typeface="Arial Rounded MT Bold" pitchFamily="34" charset="0"/>
              </a:rPr>
              <a:t>AllElectronics</a:t>
            </a:r>
            <a:r>
              <a:rPr lang="en-US" sz="2400" dirty="0">
                <a:latin typeface="Arial Rounded MT Bold" pitchFamily="34" charset="0"/>
              </a:rPr>
              <a:t> of the form </a:t>
            </a:r>
            <a:r>
              <a:rPr lang="en-US" sz="2400" b="1" dirty="0">
                <a:latin typeface="Arial Rounded MT Bold" pitchFamily="34" charset="0"/>
              </a:rPr>
              <a:t>“sales cube [time, item, location]: sum(sales in dollars).”</a:t>
            </a:r>
          </a:p>
          <a:p>
            <a:pPr algn="just">
              <a:lnSpc>
                <a:spcPct val="150000"/>
              </a:lnSpc>
            </a:pPr>
            <a:r>
              <a:rPr lang="en-US" sz="2400" b="1" dirty="0">
                <a:latin typeface="Arial Rounded MT Bold" pitchFamily="34" charset="0"/>
              </a:rPr>
              <a:t>The dimension hierarchies used are </a:t>
            </a:r>
          </a:p>
          <a:p>
            <a:pPr algn="just">
              <a:lnSpc>
                <a:spcPct val="150000"/>
              </a:lnSpc>
            </a:pPr>
            <a:r>
              <a:rPr lang="en-US" sz="2400" b="1" dirty="0">
                <a:latin typeface="Arial Rounded MT Bold" pitchFamily="34" charset="0"/>
              </a:rPr>
              <a:t>“day &lt; month &lt; quarter &lt; year ”                                       for time ; </a:t>
            </a:r>
          </a:p>
          <a:p>
            <a:pPr algn="just">
              <a:lnSpc>
                <a:spcPct val="150000"/>
              </a:lnSpc>
            </a:pPr>
            <a:r>
              <a:rPr lang="en-US" sz="2400" b="1" dirty="0">
                <a:latin typeface="Arial Rounded MT Bold" pitchFamily="34" charset="0"/>
              </a:rPr>
              <a:t>“item name &lt; brand &lt; type ”                                              for item; </a:t>
            </a:r>
          </a:p>
          <a:p>
            <a:pPr algn="just">
              <a:lnSpc>
                <a:spcPct val="150000"/>
              </a:lnSpc>
            </a:pPr>
            <a:r>
              <a:rPr lang="en-US" sz="2400" b="1" dirty="0">
                <a:latin typeface="Arial Rounded MT Bold" pitchFamily="34" charset="0"/>
              </a:rPr>
              <a:t>“street &lt; city &lt; province or state &lt; country ”               for location.</a:t>
            </a:r>
          </a:p>
        </p:txBody>
      </p:sp>
    </p:spTree>
    <p:extLst>
      <p:ext uri="{BB962C8B-B14F-4D97-AF65-F5344CB8AC3E}">
        <p14:creationId xmlns:p14="http://schemas.microsoft.com/office/powerpoint/2010/main" val="303986833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4"/>
          <p:cNvSpPr>
            <a:spLocks noChangeArrowheads="1"/>
          </p:cNvSpPr>
          <p:nvPr/>
        </p:nvSpPr>
        <p:spPr bwMode="auto">
          <a:xfrm>
            <a:off x="1211264" y="1177926"/>
            <a:ext cx="11174412"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pPr>
            <a:r>
              <a:rPr lang="en-US" sz="2800" dirty="0">
                <a:latin typeface="Arial Rounded MT Bold" pitchFamily="34" charset="0"/>
              </a:rPr>
              <a:t>cuboid 1: {year, </a:t>
            </a:r>
            <a:r>
              <a:rPr lang="en-US" sz="2800" dirty="0" err="1">
                <a:latin typeface="Arial Rounded MT Bold" pitchFamily="34" charset="0"/>
              </a:rPr>
              <a:t>item_name</a:t>
            </a:r>
            <a:r>
              <a:rPr lang="en-US" sz="2800" dirty="0">
                <a:latin typeface="Arial Rounded MT Bold" pitchFamily="34" charset="0"/>
              </a:rPr>
              <a:t>, city}</a:t>
            </a:r>
          </a:p>
          <a:p>
            <a:pPr algn="just">
              <a:lnSpc>
                <a:spcPct val="150000"/>
              </a:lnSpc>
            </a:pPr>
            <a:r>
              <a:rPr lang="en-US" sz="2800" dirty="0">
                <a:latin typeface="Arial Rounded MT Bold" pitchFamily="34" charset="0"/>
              </a:rPr>
              <a:t>cuboid 2: {year, brand, country }</a:t>
            </a:r>
          </a:p>
          <a:p>
            <a:pPr algn="just">
              <a:lnSpc>
                <a:spcPct val="150000"/>
              </a:lnSpc>
            </a:pPr>
            <a:r>
              <a:rPr lang="en-US" sz="2800" dirty="0">
                <a:latin typeface="Arial Rounded MT Bold" pitchFamily="34" charset="0"/>
              </a:rPr>
              <a:t>cuboid 3: {year, brand, </a:t>
            </a:r>
            <a:r>
              <a:rPr lang="en-US" sz="2800" dirty="0" err="1">
                <a:latin typeface="Arial Rounded MT Bold" pitchFamily="34" charset="0"/>
              </a:rPr>
              <a:t>province_or_state</a:t>
            </a:r>
            <a:r>
              <a:rPr lang="en-US" sz="2800" dirty="0">
                <a:latin typeface="Arial Rounded MT Bold" pitchFamily="34" charset="0"/>
              </a:rPr>
              <a:t>}</a:t>
            </a:r>
          </a:p>
          <a:p>
            <a:pPr algn="just">
              <a:lnSpc>
                <a:spcPct val="150000"/>
              </a:lnSpc>
            </a:pPr>
            <a:r>
              <a:rPr lang="en-US" sz="2800" dirty="0">
                <a:latin typeface="Arial Rounded MT Bold" pitchFamily="34" charset="0"/>
              </a:rPr>
              <a:t>cuboid 4: {</a:t>
            </a:r>
            <a:r>
              <a:rPr lang="en-US" sz="2800" dirty="0" err="1">
                <a:latin typeface="Arial Rounded MT Bold" pitchFamily="34" charset="0"/>
              </a:rPr>
              <a:t>item_name</a:t>
            </a:r>
            <a:r>
              <a:rPr lang="en-US" sz="2800" dirty="0">
                <a:latin typeface="Arial Rounded MT Bold" pitchFamily="34" charset="0"/>
              </a:rPr>
              <a:t>, </a:t>
            </a:r>
            <a:r>
              <a:rPr lang="en-US" sz="2800" dirty="0" err="1">
                <a:latin typeface="Arial Rounded MT Bold" pitchFamily="34" charset="0"/>
              </a:rPr>
              <a:t>province_or_state</a:t>
            </a:r>
            <a:r>
              <a:rPr lang="en-US" sz="2800" dirty="0">
                <a:latin typeface="Arial Rounded MT Bold" pitchFamily="34" charset="0"/>
              </a:rPr>
              <a:t> }, where year = 2010</a:t>
            </a:r>
          </a:p>
          <a:p>
            <a:pPr algn="just">
              <a:lnSpc>
                <a:spcPct val="150000"/>
              </a:lnSpc>
            </a:pPr>
            <a:r>
              <a:rPr lang="en-US" sz="2800" i="1" dirty="0">
                <a:latin typeface="Adobe Garamond Pro Bold"/>
              </a:rPr>
              <a:t>“Which of these four cuboids should be selected to process the query?” </a:t>
            </a:r>
          </a:p>
        </p:txBody>
      </p:sp>
    </p:spTree>
    <p:extLst>
      <p:ext uri="{BB962C8B-B14F-4D97-AF65-F5344CB8AC3E}">
        <p14:creationId xmlns:p14="http://schemas.microsoft.com/office/powerpoint/2010/main" val="331893382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result</a:t>
            </a:r>
          </a:p>
        </p:txBody>
      </p:sp>
      <p:sp>
        <p:nvSpPr>
          <p:cNvPr id="29699" name="Rectangle 3"/>
          <p:cNvSpPr>
            <a:spLocks noChangeArrowheads="1"/>
          </p:cNvSpPr>
          <p:nvPr/>
        </p:nvSpPr>
        <p:spPr bwMode="auto">
          <a:xfrm>
            <a:off x="1203324" y="911348"/>
            <a:ext cx="9783763"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800" dirty="0">
                <a:latin typeface="Arial Rounded MT Bold" pitchFamily="34" charset="0"/>
              </a:rPr>
              <a:t>Finer-granularity data cannot be generated from coarser-granularity data. </a:t>
            </a:r>
          </a:p>
          <a:p>
            <a:pPr marL="342900" indent="-342900" algn="just">
              <a:lnSpc>
                <a:spcPct val="150000"/>
              </a:lnSpc>
              <a:buFont typeface="Wingdings" pitchFamily="2" charset="2"/>
              <a:buChar char="§"/>
            </a:pPr>
            <a:r>
              <a:rPr lang="en-US" sz="2800" dirty="0">
                <a:latin typeface="Arial Rounded MT Bold" pitchFamily="34" charset="0"/>
              </a:rPr>
              <a:t>Therefore, cuboid 2 cannot be used because country is a more general concept than province or state. </a:t>
            </a:r>
          </a:p>
          <a:p>
            <a:pPr marL="342900" indent="-342900" algn="just">
              <a:lnSpc>
                <a:spcPct val="150000"/>
              </a:lnSpc>
              <a:buFont typeface="Wingdings" pitchFamily="2" charset="2"/>
              <a:buChar char="§"/>
            </a:pPr>
            <a:r>
              <a:rPr lang="en-US" sz="2800" dirty="0">
                <a:latin typeface="Arial Rounded MT Bold" pitchFamily="34" charset="0"/>
              </a:rPr>
              <a:t>Cuboids 1, 3, and 4 can be used to process the query</a:t>
            </a:r>
          </a:p>
        </p:txBody>
      </p:sp>
    </p:spTree>
    <p:extLst>
      <p:ext uri="{BB962C8B-B14F-4D97-AF65-F5344CB8AC3E}">
        <p14:creationId xmlns:p14="http://schemas.microsoft.com/office/powerpoint/2010/main" val="2920768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596107" y="415680"/>
            <a:ext cx="8810023" cy="6074603"/>
          </a:xfrm>
          <a:prstGeom prst="rect">
            <a:avLst/>
          </a:prstGeom>
        </p:spPr>
      </p:pic>
    </p:spTree>
    <p:extLst>
      <p:ext uri="{BB962C8B-B14F-4D97-AF65-F5344CB8AC3E}">
        <p14:creationId xmlns:p14="http://schemas.microsoft.com/office/powerpoint/2010/main" val="3703681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78027" y="255834"/>
            <a:ext cx="10515600" cy="6740307"/>
          </a:xfrm>
          <a:prstGeom prst="rect">
            <a:avLst/>
          </a:prstGeom>
        </p:spPr>
        <p:txBody>
          <a:bodyPr wrap="square">
            <a:spAutoFit/>
          </a:bodyPr>
          <a:lstStyle/>
          <a:p>
            <a:pPr algn="just"/>
            <a:r>
              <a:rPr lang="en-US" sz="3600" dirty="0">
                <a:latin typeface="Times New Roman" panose="02020603050405020304" pitchFamily="18" charset="0"/>
                <a:cs typeface="Times New Roman" panose="02020603050405020304" pitchFamily="18" charset="0"/>
              </a:rPr>
              <a:t>In the early </a:t>
            </a:r>
            <a:r>
              <a:rPr lang="en-US" sz="3600" b="1" i="1" dirty="0">
                <a:latin typeface="Times New Roman" panose="02020603050405020304" pitchFamily="18" charset="0"/>
                <a:cs typeface="Times New Roman" panose="02020603050405020304" pitchFamily="18" charset="0"/>
              </a:rPr>
              <a:t>1960s</a:t>
            </a:r>
            <a:r>
              <a:rPr lang="en-US" sz="3600" dirty="0">
                <a:latin typeface="Times New Roman" panose="02020603050405020304" pitchFamily="18" charset="0"/>
                <a:cs typeface="Times New Roman" panose="02020603050405020304" pitchFamily="18" charset="0"/>
              </a:rPr>
              <a:t>, the world of computation consisted of creating individual applications that were run using master files, usually built in an early language such as Fortran or COBOL. The master files were housed on </a:t>
            </a:r>
            <a:r>
              <a:rPr lang="en-US" sz="3600" b="1" dirty="0">
                <a:latin typeface="Times New Roman" panose="02020603050405020304" pitchFamily="18" charset="0"/>
                <a:cs typeface="Times New Roman" panose="02020603050405020304" pitchFamily="18" charset="0"/>
              </a:rPr>
              <a:t>magnetic tape</a:t>
            </a:r>
            <a:r>
              <a:rPr lang="en-US" sz="3600" dirty="0">
                <a:latin typeface="Times New Roman" panose="02020603050405020304" pitchFamily="18" charset="0"/>
                <a:cs typeface="Times New Roman" panose="02020603050405020304" pitchFamily="18" charset="0"/>
              </a:rPr>
              <a:t>. The magnetic tapes were good for storing a large volume of data cheaply, but the drawback was that they had to be accessed sequentially.</a:t>
            </a:r>
          </a:p>
          <a:p>
            <a:pPr algn="just"/>
            <a:endParaRPr lang="en-US" sz="3600" dirty="0">
              <a:latin typeface="Times New Roman" panose="02020603050405020304" pitchFamily="18" charset="0"/>
              <a:cs typeface="Times New Roman" panose="02020603050405020304" pitchFamily="18" charset="0"/>
            </a:endParaRPr>
          </a:p>
          <a:p>
            <a:pPr algn="just"/>
            <a:r>
              <a:rPr lang="en-US" sz="3600" dirty="0">
                <a:latin typeface="Times New Roman" panose="02020603050405020304" pitchFamily="18" charset="0"/>
                <a:cs typeface="Times New Roman" panose="02020603050405020304" pitchFamily="18" charset="0"/>
              </a:rPr>
              <a:t>Around the </a:t>
            </a:r>
            <a:r>
              <a:rPr lang="en-US" sz="3600" b="1" i="1" dirty="0">
                <a:latin typeface="Times New Roman" panose="02020603050405020304" pitchFamily="18" charset="0"/>
                <a:cs typeface="Times New Roman" panose="02020603050405020304" pitchFamily="18" charset="0"/>
              </a:rPr>
              <a:t>mid-1960s</a:t>
            </a:r>
            <a:r>
              <a:rPr lang="en-US" sz="3600" dirty="0">
                <a:latin typeface="Times New Roman" panose="02020603050405020304" pitchFamily="18" charset="0"/>
                <a:cs typeface="Times New Roman" panose="02020603050405020304" pitchFamily="18" charset="0"/>
              </a:rPr>
              <a:t>, the growth of master files and magnetic tape exploded. And with that growth came huge amounts of redundant data. </a:t>
            </a:r>
          </a:p>
          <a:p>
            <a:pPr algn="just"/>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6163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150" y="471490"/>
            <a:ext cx="10972800" cy="4525963"/>
          </a:xfrm>
        </p:spPr>
        <p:txBody>
          <a:bodyPr>
            <a:noAutofit/>
          </a:bodyPr>
          <a:lstStyle/>
          <a:p>
            <a:pPr algn="just"/>
            <a:r>
              <a:rPr lang="en-US" sz="2800" dirty="0">
                <a:latin typeface="Times New Roman" panose="02020603050405020304" pitchFamily="18" charset="0"/>
                <a:cs typeface="Times New Roman" panose="02020603050405020304" pitchFamily="18" charset="0"/>
              </a:rPr>
              <a:t>By </a:t>
            </a:r>
            <a:r>
              <a:rPr lang="en-US" sz="2800" b="1" i="1" dirty="0">
                <a:latin typeface="Times New Roman" panose="02020603050405020304" pitchFamily="18" charset="0"/>
                <a:cs typeface="Times New Roman" panose="02020603050405020304" pitchFamily="18" charset="0"/>
              </a:rPr>
              <a:t>1970</a:t>
            </a:r>
            <a:r>
              <a:rPr lang="en-US" sz="2800" dirty="0">
                <a:latin typeface="Times New Roman" panose="02020603050405020304" pitchFamily="18" charset="0"/>
                <a:cs typeface="Times New Roman" panose="02020603050405020304" pitchFamily="18" charset="0"/>
              </a:rPr>
              <a:t>, the day of a new technology for the storage and access of data had dawned. The 1970s saw the advent of disk storage, or the direct access storage device (DASD). </a:t>
            </a:r>
            <a:r>
              <a:rPr lang="en-US" sz="2800" b="1" dirty="0">
                <a:latin typeface="Times New Roman" panose="02020603050405020304" pitchFamily="18" charset="0"/>
                <a:cs typeface="Times New Roman" panose="02020603050405020304" pitchFamily="18" charset="0"/>
              </a:rPr>
              <a:t>Disk storage</a:t>
            </a:r>
            <a:r>
              <a:rPr lang="en-US" sz="2800" dirty="0">
                <a:latin typeface="Times New Roman" panose="02020603050405020304" pitchFamily="18" charset="0"/>
                <a:cs typeface="Times New Roman" panose="02020603050405020304" pitchFamily="18" charset="0"/>
              </a:rPr>
              <a:t> was fundamentally different from magnetic tape storage in that data could be accessed directly on a DASD. There was no need to go through records 1, 2, 3, . . . N to get to record N + 1.</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By the </a:t>
            </a:r>
            <a:r>
              <a:rPr lang="en-US" sz="2800" b="1" i="1" dirty="0">
                <a:latin typeface="Times New Roman" panose="02020603050405020304" pitchFamily="18" charset="0"/>
                <a:cs typeface="Times New Roman" panose="02020603050405020304" pitchFamily="18" charset="0"/>
              </a:rPr>
              <a:t>mid-1970s</a:t>
            </a:r>
            <a:r>
              <a:rPr lang="en-US" sz="2800" dirty="0">
                <a:latin typeface="Times New Roman" panose="02020603050405020304" pitchFamily="18" charset="0"/>
                <a:cs typeface="Times New Roman" panose="02020603050405020304" pitchFamily="18" charset="0"/>
              </a:rPr>
              <a:t>, online transaction processing (OLTP) made even faster access to data possible. The computer could now be used for tasks not previously possible, including driving reservations systems, bank teller systems, manufacturing control systems, and the like.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By the 1980s, more new technologies, such as PCs and fourth-generation languages (4GLs), began to surface.</a:t>
            </a:r>
          </a:p>
          <a:p>
            <a:endParaRPr lang="en-US" sz="2800" dirty="0"/>
          </a:p>
        </p:txBody>
      </p:sp>
    </p:spTree>
    <p:extLst>
      <p:ext uri="{BB962C8B-B14F-4D97-AF65-F5344CB8AC3E}">
        <p14:creationId xmlns:p14="http://schemas.microsoft.com/office/powerpoint/2010/main" val="3693247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85739"/>
            <a:ext cx="10972800" cy="5940428"/>
          </a:xfrm>
        </p:spPr>
        <p:txBody>
          <a:bodyPr>
            <a:noAutofit/>
          </a:bodyPr>
          <a:lstStyle/>
          <a:p>
            <a:r>
              <a:rPr lang="en-US" sz="2400" dirty="0"/>
              <a:t>Key developments in early years of data warehousing:</a:t>
            </a:r>
          </a:p>
          <a:p>
            <a:r>
              <a:rPr lang="en-US" sz="2400" dirty="0"/>
              <a:t>1960s – </a:t>
            </a:r>
            <a:r>
              <a:rPr lang="en-US" sz="2400" dirty="0">
                <a:hlinkClick r:id="rId2" tooltip="General Mills"/>
              </a:rPr>
              <a:t>General Mills</a:t>
            </a:r>
            <a:r>
              <a:rPr lang="en-US" sz="2400" dirty="0"/>
              <a:t> and </a:t>
            </a:r>
            <a:r>
              <a:rPr lang="en-US" sz="2400" dirty="0">
                <a:hlinkClick r:id="rId3" tooltip="Dartmouth College"/>
              </a:rPr>
              <a:t>Dartmouth College</a:t>
            </a:r>
            <a:r>
              <a:rPr lang="en-US" sz="2400" dirty="0"/>
              <a:t>, in a joint research project, develop the terms </a:t>
            </a:r>
            <a:r>
              <a:rPr lang="en-US" sz="2400" i="1" dirty="0"/>
              <a:t>dimensions</a:t>
            </a:r>
            <a:r>
              <a:rPr lang="en-US" sz="2400" dirty="0"/>
              <a:t> and </a:t>
            </a:r>
            <a:r>
              <a:rPr lang="en-US" sz="2400" i="1" dirty="0"/>
              <a:t>facts</a:t>
            </a:r>
            <a:r>
              <a:rPr lang="en-US" sz="2400" dirty="0"/>
              <a:t>.</a:t>
            </a:r>
            <a:r>
              <a:rPr lang="en-US" sz="2400" baseline="30000" dirty="0">
                <a:hlinkClick r:id="rId4"/>
              </a:rPr>
              <a:t>[11]</a:t>
            </a:r>
            <a:endParaRPr lang="en-US" sz="2400" dirty="0"/>
          </a:p>
          <a:p>
            <a:r>
              <a:rPr lang="en-US" sz="2400" dirty="0"/>
              <a:t>1970s – </a:t>
            </a:r>
            <a:r>
              <a:rPr lang="en-US" sz="2400" dirty="0">
                <a:hlinkClick r:id="rId5" tooltip="ACNielsen"/>
              </a:rPr>
              <a:t>ACNielsen</a:t>
            </a:r>
            <a:r>
              <a:rPr lang="en-US" sz="2400" dirty="0"/>
              <a:t> and IRI provide dimensional data marts for retail sales.</a:t>
            </a:r>
            <a:r>
              <a:rPr lang="en-US" sz="2400" baseline="30000" dirty="0">
                <a:hlinkClick r:id="rId4"/>
              </a:rPr>
              <a:t>[11]</a:t>
            </a:r>
            <a:endParaRPr lang="en-US" sz="2400" dirty="0"/>
          </a:p>
          <a:p>
            <a:r>
              <a:rPr lang="en-US" sz="2400" dirty="0"/>
              <a:t>1970s – </a:t>
            </a:r>
            <a:r>
              <a:rPr lang="en-US" sz="2400" dirty="0">
                <a:hlinkClick r:id="rId6" tooltip="Bill Inmon"/>
              </a:rPr>
              <a:t>Bill </a:t>
            </a:r>
            <a:r>
              <a:rPr lang="en-US" sz="2400" dirty="0" err="1">
                <a:hlinkClick r:id="rId6" tooltip="Bill Inmon"/>
              </a:rPr>
              <a:t>Inmon</a:t>
            </a:r>
            <a:r>
              <a:rPr lang="en-US" sz="2400" dirty="0"/>
              <a:t> begins to define and discuss the term Data Warehouse.</a:t>
            </a:r>
            <a:r>
              <a:rPr lang="en-US" sz="2400" baseline="30000" dirty="0"/>
              <a:t>[</a:t>
            </a:r>
            <a:r>
              <a:rPr lang="en-US" sz="2400" i="1" baseline="30000" dirty="0">
                <a:hlinkClick r:id="rId7" tooltip="Wikipedia:Citation needed"/>
              </a:rPr>
              <a:t>citation needed</a:t>
            </a:r>
            <a:r>
              <a:rPr lang="en-US" sz="2400" baseline="30000" dirty="0"/>
              <a:t>]</a:t>
            </a:r>
            <a:endParaRPr lang="en-US" sz="2400" dirty="0"/>
          </a:p>
          <a:p>
            <a:r>
              <a:rPr lang="en-US" sz="2400" dirty="0"/>
              <a:t>1975 – </a:t>
            </a:r>
            <a:r>
              <a:rPr lang="en-US" sz="2400" dirty="0">
                <a:hlinkClick r:id="rId8" tooltip="Sperry Univac"/>
              </a:rPr>
              <a:t>Sperry Univac</a:t>
            </a:r>
            <a:r>
              <a:rPr lang="en-US" sz="2400" dirty="0"/>
              <a:t> introduces </a:t>
            </a:r>
            <a:r>
              <a:rPr lang="en-US" sz="2400" dirty="0">
                <a:hlinkClick r:id="rId9" tooltip="MAPPER"/>
              </a:rPr>
              <a:t>MAPPER</a:t>
            </a:r>
            <a:r>
              <a:rPr lang="en-US" sz="2400" dirty="0"/>
              <a:t> (</a:t>
            </a:r>
            <a:r>
              <a:rPr lang="en-US" sz="2400" dirty="0" err="1"/>
              <a:t>MAintain</a:t>
            </a:r>
            <a:r>
              <a:rPr lang="en-US" sz="2400" dirty="0"/>
              <a:t>, Prepare, and Produce Executive Reports), a database management and reporting system that includes the world's first </a:t>
            </a:r>
            <a:r>
              <a:rPr lang="en-US" sz="2400" dirty="0">
                <a:hlinkClick r:id="rId10" tooltip="Fourth-generation programming language"/>
              </a:rPr>
              <a:t>4GL</a:t>
            </a:r>
            <a:r>
              <a:rPr lang="en-US" sz="2400" dirty="0"/>
              <a:t>. It is the first platform designed for building Information Centers (a forerunner of contemporary data warehouse technology).</a:t>
            </a:r>
          </a:p>
          <a:p>
            <a:r>
              <a:rPr lang="en-US" sz="2400" dirty="0"/>
              <a:t>1983 – </a:t>
            </a:r>
            <a:r>
              <a:rPr lang="en-US" sz="2400" dirty="0">
                <a:hlinkClick r:id="rId11" tooltip="Teradata"/>
              </a:rPr>
              <a:t>Teradata</a:t>
            </a:r>
            <a:r>
              <a:rPr lang="en-US" sz="2400" dirty="0"/>
              <a:t> introduces the </a:t>
            </a:r>
            <a:r>
              <a:rPr lang="en-US" sz="2400" dirty="0">
                <a:hlinkClick r:id="rId12" tooltip="DBC 1012"/>
              </a:rPr>
              <a:t>DBC/1012</a:t>
            </a:r>
            <a:r>
              <a:rPr lang="en-US" sz="2400" dirty="0"/>
              <a:t> database computer specifically designed for decision support.</a:t>
            </a:r>
            <a:r>
              <a:rPr lang="en-US" sz="2400" baseline="30000" dirty="0">
                <a:hlinkClick r:id="rId13"/>
              </a:rPr>
              <a:t>[12]</a:t>
            </a:r>
            <a:endParaRPr lang="en-US" sz="2400" dirty="0"/>
          </a:p>
          <a:p>
            <a:r>
              <a:rPr lang="en-US" sz="2400" dirty="0"/>
              <a:t>1984 – </a:t>
            </a:r>
            <a:r>
              <a:rPr lang="en-US" sz="2400" dirty="0">
                <a:hlinkClick r:id="rId14" tooltip="Metaphor Computer Systems"/>
              </a:rPr>
              <a:t>Metaphor Computer Systems</a:t>
            </a:r>
            <a:r>
              <a:rPr lang="en-US" sz="2400" dirty="0"/>
              <a:t>, founded by </a:t>
            </a:r>
            <a:r>
              <a:rPr lang="en-US" sz="2400" dirty="0">
                <a:hlinkClick r:id="rId15" tooltip="David Liddle"/>
              </a:rPr>
              <a:t>David </a:t>
            </a:r>
            <a:r>
              <a:rPr lang="en-US" sz="2400" dirty="0" err="1">
                <a:hlinkClick r:id="rId15" tooltip="David Liddle"/>
              </a:rPr>
              <a:t>Liddle</a:t>
            </a:r>
            <a:r>
              <a:rPr lang="en-US" sz="2400" dirty="0"/>
              <a:t> and Don </a:t>
            </a:r>
            <a:r>
              <a:rPr lang="en-US" sz="2400" dirty="0" err="1"/>
              <a:t>Massaro</a:t>
            </a:r>
            <a:r>
              <a:rPr lang="en-US" sz="2400" dirty="0"/>
              <a:t>, releases a hardware/software package and GUI for business users to create a database management and analytic system.</a:t>
            </a:r>
          </a:p>
        </p:txBody>
      </p:sp>
    </p:spTree>
    <p:extLst>
      <p:ext uri="{BB962C8B-B14F-4D97-AF65-F5344CB8AC3E}">
        <p14:creationId xmlns:p14="http://schemas.microsoft.com/office/powerpoint/2010/main" val="2508611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522539"/>
            <a:ext cx="10515600" cy="1325563"/>
          </a:xfrm>
        </p:spPr>
        <p:txBody>
          <a:bodyPr>
            <a:normAutofit/>
          </a:bodyPr>
          <a:lstStyle/>
          <a:p>
            <a:pPr algn="ctr"/>
            <a:r>
              <a:rPr lang="en-US" sz="7200" dirty="0">
                <a:solidFill>
                  <a:srgbClr val="FF0000"/>
                </a:solidFill>
                <a:latin typeface="Algerian" pitchFamily="82" charset="0"/>
              </a:rPr>
              <a:t>UNIT I</a:t>
            </a:r>
          </a:p>
        </p:txBody>
      </p:sp>
    </p:spTree>
    <p:extLst>
      <p:ext uri="{BB962C8B-B14F-4D97-AF65-F5344CB8AC3E}">
        <p14:creationId xmlns:p14="http://schemas.microsoft.com/office/powerpoint/2010/main" val="1434298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6712" y="100015"/>
            <a:ext cx="11291888" cy="6572248"/>
          </a:xfrm>
        </p:spPr>
        <p:txBody>
          <a:bodyPr>
            <a:normAutofit fontScale="85000" lnSpcReduction="20000"/>
          </a:bodyPr>
          <a:lstStyle/>
          <a:p>
            <a:r>
              <a:rPr lang="en-US" dirty="0"/>
              <a:t>1985 - </a:t>
            </a:r>
            <a:r>
              <a:rPr lang="en-US" dirty="0">
                <a:hlinkClick r:id="rId2" tooltip="Sperry Corporation"/>
              </a:rPr>
              <a:t>Sperry Corporation</a:t>
            </a:r>
            <a:r>
              <a:rPr lang="en-US" dirty="0"/>
              <a:t> publishes an article (</a:t>
            </a:r>
            <a:r>
              <a:rPr lang="en-US" dirty="0" err="1"/>
              <a:t>Martyn</a:t>
            </a:r>
            <a:r>
              <a:rPr lang="en-US" dirty="0"/>
              <a:t> Jones and Philip Newman) on information centers, where they introduce the term MAPPER data warehouse in the context of information centers.</a:t>
            </a:r>
          </a:p>
          <a:p>
            <a:r>
              <a:rPr lang="en-US" dirty="0"/>
              <a:t>1988 – Barry Devlin and Paul Murphy publish the article "An architecture for a business and information system" where they introduce the term "business data warehouse".</a:t>
            </a:r>
            <a:r>
              <a:rPr lang="en-US" baseline="30000" dirty="0">
                <a:hlinkClick r:id="rId3"/>
              </a:rPr>
              <a:t>[13]</a:t>
            </a:r>
            <a:endParaRPr lang="en-US" dirty="0"/>
          </a:p>
          <a:p>
            <a:r>
              <a:rPr lang="en-US" dirty="0"/>
              <a:t>1990 – Red Brick Systems, founded by </a:t>
            </a:r>
            <a:r>
              <a:rPr lang="en-US" dirty="0">
                <a:hlinkClick r:id="rId4" tooltip="Ralph Kimball"/>
              </a:rPr>
              <a:t>Ralph Kimball</a:t>
            </a:r>
            <a:r>
              <a:rPr lang="en-US" dirty="0"/>
              <a:t>, introduces Red Brick Warehouse, a database management system specifically for data warehousing.</a:t>
            </a:r>
          </a:p>
          <a:p>
            <a:r>
              <a:rPr lang="en-US" dirty="0"/>
              <a:t>1991 - James M. Kerr authors The IRM Imperative, which suggests data resources could be reported as an asset on a balance sheet, furthering commercial interest in the establishment of data warehouses.</a:t>
            </a:r>
          </a:p>
          <a:p>
            <a:r>
              <a:rPr lang="en-US" dirty="0"/>
              <a:t>1991 – Prism Solutions, founded by </a:t>
            </a:r>
            <a:r>
              <a:rPr lang="en-US" dirty="0">
                <a:hlinkClick r:id="rId5" tooltip="Bill Inmon"/>
              </a:rPr>
              <a:t>Bill </a:t>
            </a:r>
            <a:r>
              <a:rPr lang="en-US" dirty="0" err="1">
                <a:hlinkClick r:id="rId5" tooltip="Bill Inmon"/>
              </a:rPr>
              <a:t>Inmon</a:t>
            </a:r>
            <a:r>
              <a:rPr lang="en-US" dirty="0"/>
              <a:t>, introduces Prism Warehouse Manager, software for developing a data warehouse.</a:t>
            </a:r>
          </a:p>
          <a:p>
            <a:r>
              <a:rPr lang="en-US" dirty="0"/>
              <a:t>1992 – </a:t>
            </a:r>
            <a:r>
              <a:rPr lang="en-US" dirty="0">
                <a:hlinkClick r:id="rId5" tooltip="Bill Inmon"/>
              </a:rPr>
              <a:t>Bill </a:t>
            </a:r>
            <a:r>
              <a:rPr lang="en-US" dirty="0" err="1">
                <a:hlinkClick r:id="rId5" tooltip="Bill Inmon"/>
              </a:rPr>
              <a:t>Inmon</a:t>
            </a:r>
            <a:r>
              <a:rPr lang="en-US" dirty="0"/>
              <a:t> publishes the book </a:t>
            </a:r>
            <a:r>
              <a:rPr lang="en-US" i="1" dirty="0"/>
              <a:t>Building the Data Warehouse</a:t>
            </a:r>
            <a:r>
              <a:rPr lang="en-US" dirty="0"/>
              <a:t>.</a:t>
            </a:r>
            <a:r>
              <a:rPr lang="en-US" baseline="30000" dirty="0">
                <a:hlinkClick r:id="rId6"/>
              </a:rPr>
              <a:t>[14]</a:t>
            </a:r>
            <a:endParaRPr lang="en-US" dirty="0"/>
          </a:p>
          <a:p>
            <a:r>
              <a:rPr lang="en-US" dirty="0"/>
              <a:t>1995 – The Data Warehousing Institute, a for-profit organization that promotes data warehousing, is founded.</a:t>
            </a:r>
          </a:p>
          <a:p>
            <a:endParaRPr lang="en-US" dirty="0"/>
          </a:p>
          <a:p>
            <a:endParaRPr lang="en-US" dirty="0"/>
          </a:p>
        </p:txBody>
      </p:sp>
    </p:spTree>
    <p:extLst>
      <p:ext uri="{BB962C8B-B14F-4D97-AF65-F5344CB8AC3E}">
        <p14:creationId xmlns:p14="http://schemas.microsoft.com/office/powerpoint/2010/main" val="3554804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874" y="214316"/>
            <a:ext cx="11077575" cy="6472234"/>
          </a:xfrm>
        </p:spPr>
        <p:txBody>
          <a:bodyPr>
            <a:normAutofit fontScale="85000" lnSpcReduction="20000"/>
          </a:bodyPr>
          <a:lstStyle/>
          <a:p>
            <a:r>
              <a:rPr lang="en-US" dirty="0"/>
              <a:t>1996 – </a:t>
            </a:r>
            <a:r>
              <a:rPr lang="en-US" dirty="0">
                <a:hlinkClick r:id="rId2" tooltip="Ralph Kimball"/>
              </a:rPr>
              <a:t>Ralph Kimball</a:t>
            </a:r>
            <a:r>
              <a:rPr lang="en-US" dirty="0"/>
              <a:t> publishes the book </a:t>
            </a:r>
            <a:r>
              <a:rPr lang="en-US" i="1" dirty="0"/>
              <a:t>The Data Warehouse Toolkit</a:t>
            </a:r>
            <a:r>
              <a:rPr lang="en-US" dirty="0"/>
              <a:t>.</a:t>
            </a:r>
            <a:r>
              <a:rPr lang="en-US" baseline="30000" dirty="0">
                <a:hlinkClick r:id="rId3"/>
              </a:rPr>
              <a:t>[15]</a:t>
            </a:r>
            <a:endParaRPr lang="en-US" dirty="0"/>
          </a:p>
          <a:p>
            <a:r>
              <a:rPr lang="en-US" dirty="0"/>
              <a:t>2000 – </a:t>
            </a:r>
            <a:r>
              <a:rPr lang="en-US" dirty="0">
                <a:hlinkClick r:id="rId4" tooltip="Dan Linstedt (page does not exist)"/>
              </a:rPr>
              <a:t>Dan </a:t>
            </a:r>
            <a:r>
              <a:rPr lang="en-US" dirty="0" err="1">
                <a:hlinkClick r:id="rId4" tooltip="Dan Linstedt (page does not exist)"/>
              </a:rPr>
              <a:t>Linstedt</a:t>
            </a:r>
            <a:r>
              <a:rPr lang="en-US" dirty="0"/>
              <a:t> releases in the public domain the </a:t>
            </a:r>
            <a:r>
              <a:rPr lang="en-US" dirty="0">
                <a:hlinkClick r:id="rId5" tooltip="Data vault modeling"/>
              </a:rPr>
              <a:t>Data vault modeling</a:t>
            </a:r>
            <a:r>
              <a:rPr lang="en-US" dirty="0"/>
              <a:t>, conceived in 1990 as an alternative to </a:t>
            </a:r>
            <a:r>
              <a:rPr lang="en-US" dirty="0" err="1"/>
              <a:t>Inmon</a:t>
            </a:r>
            <a:r>
              <a:rPr lang="en-US" dirty="0"/>
              <a:t> and Kimball to provide long-term historical storage of data coming in from multiple operational systems, with emphasis on tracing, auditing and resilience to change of the source data model.</a:t>
            </a:r>
          </a:p>
          <a:p>
            <a:r>
              <a:rPr lang="en-US" dirty="0"/>
              <a:t>2008 – </a:t>
            </a:r>
            <a:r>
              <a:rPr lang="en-US" dirty="0">
                <a:hlinkClick r:id="rId6" tooltip="Bill Inmon"/>
              </a:rPr>
              <a:t>Bill </a:t>
            </a:r>
            <a:r>
              <a:rPr lang="en-US" dirty="0" err="1">
                <a:hlinkClick r:id="rId6" tooltip="Bill Inmon"/>
              </a:rPr>
              <a:t>Inmon</a:t>
            </a:r>
            <a:r>
              <a:rPr lang="en-US" dirty="0"/>
              <a:t>, along with Derek Strauss and </a:t>
            </a:r>
            <a:r>
              <a:rPr lang="en-US" dirty="0" err="1"/>
              <a:t>Genia</a:t>
            </a:r>
            <a:r>
              <a:rPr lang="en-US" dirty="0"/>
              <a:t> </a:t>
            </a:r>
            <a:r>
              <a:rPr lang="en-US" dirty="0" err="1"/>
              <a:t>Neushloss</a:t>
            </a:r>
            <a:r>
              <a:rPr lang="en-US" dirty="0"/>
              <a:t>, publishes "DW 2.0: The Architecture for the Next Generation of Data Warehousing", explaining his top-down approach to data warehousing and coining the term, data-warehousing 2.0.</a:t>
            </a:r>
          </a:p>
          <a:p>
            <a:r>
              <a:rPr lang="en-US" dirty="0"/>
              <a:t>2012 – </a:t>
            </a:r>
            <a:r>
              <a:rPr lang="en-US" dirty="0">
                <a:hlinkClick r:id="rId6" tooltip="Bill Inmon"/>
              </a:rPr>
              <a:t>Bill </a:t>
            </a:r>
            <a:r>
              <a:rPr lang="en-US" dirty="0" err="1">
                <a:hlinkClick r:id="rId6" tooltip="Bill Inmon"/>
              </a:rPr>
              <a:t>Inmon</a:t>
            </a:r>
            <a:r>
              <a:rPr lang="en-US" dirty="0"/>
              <a:t> develops and makes public technology known as "textual disambiguation". Textual disambiguation applies context to raw text and reformats the raw text and context into a standard data base format. Once raw text is passed through textual disambiguation, it can easily and efficiently be accessed and analyzed by standard business intelligence technology. Textual disambiguation is accomplished through the execution of textual ETL. Textual disambiguation is useful wherever raw text is found, such as in documents, </a:t>
            </a:r>
            <a:r>
              <a:rPr lang="en-US" dirty="0" err="1"/>
              <a:t>Hadoop</a:t>
            </a:r>
            <a:r>
              <a:rPr lang="en-US" dirty="0"/>
              <a:t>, email, and so forth.</a:t>
            </a:r>
          </a:p>
          <a:p>
            <a:endParaRPr lang="en-US" dirty="0"/>
          </a:p>
        </p:txBody>
      </p:sp>
    </p:spTree>
    <p:extLst>
      <p:ext uri="{BB962C8B-B14F-4D97-AF65-F5344CB8AC3E}">
        <p14:creationId xmlns:p14="http://schemas.microsoft.com/office/powerpoint/2010/main" val="1472881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43" y="481036"/>
            <a:ext cx="10515600" cy="1325563"/>
          </a:xfrm>
        </p:spPr>
        <p:txBody>
          <a:bodyPr>
            <a:normAutofit fontScale="90000"/>
          </a:bodyPr>
          <a:lstStyle/>
          <a:p>
            <a:pPr algn="ctr"/>
            <a:r>
              <a:rPr lang="en-US" dirty="0">
                <a:latin typeface="Adobe Caslon Pro Bold" panose="0205070206050A020403" pitchFamily="18" charset="0"/>
              </a:rPr>
              <a:t>Differences between Operational Database Systems and Data Warehouses</a:t>
            </a:r>
          </a:p>
        </p:txBody>
      </p:sp>
      <p:sp>
        <p:nvSpPr>
          <p:cNvPr id="4" name="Rectangle 3"/>
          <p:cNvSpPr/>
          <p:nvPr/>
        </p:nvSpPr>
        <p:spPr>
          <a:xfrm>
            <a:off x="812443" y="2015434"/>
            <a:ext cx="10515600" cy="3970318"/>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major task of </a:t>
            </a:r>
            <a:r>
              <a:rPr lang="en-US" sz="2800" b="1" i="1" u="sng" dirty="0">
                <a:latin typeface="Times New Roman" panose="02020603050405020304" pitchFamily="18" charset="0"/>
                <a:cs typeface="Times New Roman" panose="02020603050405020304" pitchFamily="18" charset="0"/>
              </a:rPr>
              <a:t>operational database systems </a:t>
            </a:r>
            <a:r>
              <a:rPr lang="en-US" sz="2800" dirty="0">
                <a:latin typeface="Times New Roman" panose="02020603050405020304" pitchFamily="18" charset="0"/>
                <a:cs typeface="Times New Roman" panose="02020603050405020304" pitchFamily="18" charset="0"/>
              </a:rPr>
              <a:t>is to perform online transaction and query processing. These systems are called </a:t>
            </a:r>
            <a:r>
              <a:rPr lang="en-US" sz="2800" b="1" i="1" dirty="0">
                <a:solidFill>
                  <a:srgbClr val="FF0000"/>
                </a:solidFill>
                <a:latin typeface="Times New Roman" panose="02020603050405020304" pitchFamily="18" charset="0"/>
                <a:cs typeface="Times New Roman" panose="02020603050405020304" pitchFamily="18" charset="0"/>
              </a:rPr>
              <a:t>Online Transaction Processing </a:t>
            </a:r>
            <a:r>
              <a:rPr lang="en-US" sz="2800" dirty="0">
                <a:latin typeface="Times New Roman" panose="02020603050405020304" pitchFamily="18" charset="0"/>
                <a:cs typeface="Times New Roman" panose="02020603050405020304" pitchFamily="18" charset="0"/>
              </a:rPr>
              <a:t>(OLTP) systems. It covers most of the day-to-day operations of an organization such as purchasing, inventory, manufacturing, banking, payroll, registration, and accounting</a:t>
            </a:r>
            <a:r>
              <a:rPr lang="en-US" sz="2800" dirty="0"/>
              <a:t>.</a:t>
            </a:r>
          </a:p>
          <a:p>
            <a:pPr algn="just"/>
            <a:endParaRPr lang="en-US" sz="2800" dirty="0"/>
          </a:p>
          <a:p>
            <a:pPr algn="just"/>
            <a:r>
              <a:rPr lang="en-US" sz="2800" b="1" i="1" u="sng" dirty="0">
                <a:latin typeface="Times New Roman" panose="02020603050405020304" pitchFamily="18" charset="0"/>
                <a:cs typeface="Times New Roman" panose="02020603050405020304" pitchFamily="18" charset="0"/>
              </a:rPr>
              <a:t>Data warehouse systems</a:t>
            </a:r>
            <a:r>
              <a:rPr lang="en-US" sz="2800" dirty="0">
                <a:latin typeface="Times New Roman" panose="02020603050405020304" pitchFamily="18" charset="0"/>
                <a:cs typeface="Times New Roman" panose="02020603050405020304" pitchFamily="18" charset="0"/>
              </a:rPr>
              <a:t>, on the other hand, serve users or knowledge workers in the role of data analysis and decision making. These systems are known as online analytical processing (OLAP) systems.</a:t>
            </a:r>
          </a:p>
        </p:txBody>
      </p:sp>
    </p:spTree>
    <p:extLst>
      <p:ext uri="{BB962C8B-B14F-4D97-AF65-F5344CB8AC3E}">
        <p14:creationId xmlns:p14="http://schemas.microsoft.com/office/powerpoint/2010/main" val="4239431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24CCC-983D-063A-AF3D-4A0E7D4639A8}"/>
              </a:ext>
            </a:extLst>
          </p:cNvPr>
          <p:cNvSpPr>
            <a:spLocks noGrp="1"/>
          </p:cNvSpPr>
          <p:nvPr>
            <p:ph type="title"/>
          </p:nvPr>
        </p:nvSpPr>
        <p:spPr>
          <a:xfrm>
            <a:off x="914400" y="731838"/>
            <a:ext cx="10972800" cy="1143000"/>
          </a:xfrm>
        </p:spPr>
        <p:txBody>
          <a:bodyPr>
            <a:normAutofit fontScale="90000"/>
          </a:bodyPr>
          <a:lstStyle/>
          <a:p>
            <a:r>
              <a:rPr lang="en-US" b="0" i="0" dirty="0">
                <a:solidFill>
                  <a:srgbClr val="323232"/>
                </a:solidFill>
                <a:effectLst/>
                <a:latin typeface="IBM Plex Sans" panose="020B0604020202020204" pitchFamily="34" charset="0"/>
              </a:rPr>
              <a:t>OLAP vs. OLTP: Which is best for you?</a:t>
            </a:r>
            <a:br>
              <a:rPr lang="en-US" b="0" i="0" dirty="0">
                <a:solidFill>
                  <a:srgbClr val="323232"/>
                </a:solidFill>
                <a:effectLst/>
                <a:latin typeface="IBM Plex Sans" panose="020B0604020202020204" pitchFamily="34" charset="0"/>
              </a:rPr>
            </a:br>
            <a:endParaRPr lang="en-IN" dirty="0"/>
          </a:p>
        </p:txBody>
      </p:sp>
      <p:sp>
        <p:nvSpPr>
          <p:cNvPr id="5" name="TextBox 4">
            <a:extLst>
              <a:ext uri="{FF2B5EF4-FFF2-40B4-BE49-F238E27FC236}">
                <a16:creationId xmlns:a16="http://schemas.microsoft.com/office/drawing/2014/main" id="{2B397E94-1DC2-8665-D5AE-637ED1B263EE}"/>
              </a:ext>
            </a:extLst>
          </p:cNvPr>
          <p:cNvSpPr txBox="1"/>
          <p:nvPr/>
        </p:nvSpPr>
        <p:spPr>
          <a:xfrm>
            <a:off x="1391920" y="1874838"/>
            <a:ext cx="9448800" cy="3539430"/>
          </a:xfrm>
          <a:prstGeom prst="rect">
            <a:avLst/>
          </a:prstGeom>
          <a:noFill/>
        </p:spPr>
        <p:txBody>
          <a:bodyPr wrap="square">
            <a:spAutoFit/>
          </a:bodyPr>
          <a:lstStyle/>
          <a:p>
            <a:r>
              <a:rPr lang="en-US" sz="2800" b="0" i="0" dirty="0">
                <a:solidFill>
                  <a:srgbClr val="3D3D3D"/>
                </a:solidFill>
                <a:effectLst/>
                <a:latin typeface="IBM Plex Sans" panose="020B0503050203000203" pitchFamily="34" charset="0"/>
              </a:rPr>
              <a:t>Choosing the right system for your situation depends on your objectives. </a:t>
            </a:r>
          </a:p>
          <a:p>
            <a:r>
              <a:rPr lang="en-US" sz="2800" b="1" i="0" dirty="0">
                <a:solidFill>
                  <a:srgbClr val="FF0000"/>
                </a:solidFill>
                <a:effectLst/>
                <a:latin typeface="IBM Plex Sans" panose="020B0503050203000203" pitchFamily="34" charset="0"/>
              </a:rPr>
              <a:t>Do you need a single platform for business insights?</a:t>
            </a:r>
            <a:r>
              <a:rPr lang="en-US" sz="2800" b="0" i="0" dirty="0">
                <a:solidFill>
                  <a:srgbClr val="3D3D3D"/>
                </a:solidFill>
                <a:effectLst/>
                <a:latin typeface="IBM Plex Sans" panose="020B0503050203000203" pitchFamily="34" charset="0"/>
              </a:rPr>
              <a:t> </a:t>
            </a:r>
            <a:r>
              <a:rPr lang="en-US" sz="2800" b="1" i="0" dirty="0">
                <a:solidFill>
                  <a:srgbClr val="FF0000"/>
                </a:solidFill>
                <a:effectLst/>
                <a:latin typeface="IBM Plex Sans" panose="020B0503050203000203" pitchFamily="34" charset="0"/>
              </a:rPr>
              <a:t>OLAP</a:t>
            </a:r>
            <a:r>
              <a:rPr lang="en-US" sz="2800" b="0" i="0" dirty="0">
                <a:solidFill>
                  <a:srgbClr val="3D3D3D"/>
                </a:solidFill>
                <a:effectLst/>
                <a:latin typeface="IBM Plex Sans" panose="020B0503050203000203" pitchFamily="34" charset="0"/>
              </a:rPr>
              <a:t> can help you unlock value from vast amounts of data. </a:t>
            </a:r>
          </a:p>
          <a:p>
            <a:r>
              <a:rPr lang="en-US" sz="2800" b="0" i="0" dirty="0">
                <a:solidFill>
                  <a:srgbClr val="FF0000"/>
                </a:solidFill>
                <a:effectLst/>
                <a:latin typeface="IBM Plex Sans" panose="020B0503050203000203" pitchFamily="34" charset="0"/>
              </a:rPr>
              <a:t>Do you need to manage daily transactions? </a:t>
            </a:r>
            <a:r>
              <a:rPr lang="en-US" sz="2800" b="1" i="0" dirty="0">
                <a:solidFill>
                  <a:srgbClr val="FF0000"/>
                </a:solidFill>
                <a:effectLst/>
                <a:latin typeface="IBM Plex Sans" panose="020B0503050203000203" pitchFamily="34" charset="0"/>
              </a:rPr>
              <a:t>OLTP</a:t>
            </a:r>
            <a:r>
              <a:rPr lang="en-US" sz="2800" b="0" i="0" dirty="0">
                <a:solidFill>
                  <a:srgbClr val="3D3D3D"/>
                </a:solidFill>
                <a:effectLst/>
                <a:latin typeface="IBM Plex Sans" panose="020B0503050203000203" pitchFamily="34" charset="0"/>
              </a:rPr>
              <a:t> is designed for fast processing of large numbers of transactions per second.</a:t>
            </a:r>
            <a:endParaRPr lang="en-IN" sz="2800" dirty="0"/>
          </a:p>
        </p:txBody>
      </p:sp>
    </p:spTree>
    <p:extLst>
      <p:ext uri="{BB962C8B-B14F-4D97-AF65-F5344CB8AC3E}">
        <p14:creationId xmlns:p14="http://schemas.microsoft.com/office/powerpoint/2010/main" val="603190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33202112"/>
              </p:ext>
            </p:extLst>
          </p:nvPr>
        </p:nvGraphicFramePr>
        <p:xfrm>
          <a:off x="0" y="0"/>
          <a:ext cx="12192002" cy="6858000"/>
        </p:xfrm>
        <a:graphic>
          <a:graphicData uri="http://schemas.openxmlformats.org/drawingml/2006/table">
            <a:tbl>
              <a:tblPr firstRow="1" bandRow="1">
                <a:tableStyleId>{073A0DAA-6AF3-43AB-8588-CEC1D06C72B9}</a:tableStyleId>
              </a:tblPr>
              <a:tblGrid>
                <a:gridCol w="1914407">
                  <a:extLst>
                    <a:ext uri="{9D8B030D-6E8A-4147-A177-3AD203B41FA5}">
                      <a16:colId xmlns:a16="http://schemas.microsoft.com/office/drawing/2014/main" val="20000"/>
                    </a:ext>
                  </a:extLst>
                </a:gridCol>
                <a:gridCol w="5191464">
                  <a:extLst>
                    <a:ext uri="{9D8B030D-6E8A-4147-A177-3AD203B41FA5}">
                      <a16:colId xmlns:a16="http://schemas.microsoft.com/office/drawing/2014/main" val="20001"/>
                    </a:ext>
                  </a:extLst>
                </a:gridCol>
                <a:gridCol w="5086131">
                  <a:extLst>
                    <a:ext uri="{9D8B030D-6E8A-4147-A177-3AD203B41FA5}">
                      <a16:colId xmlns:a16="http://schemas.microsoft.com/office/drawing/2014/main" val="20002"/>
                    </a:ext>
                  </a:extLst>
                </a:gridCol>
              </a:tblGrid>
              <a:tr h="907626">
                <a:tc>
                  <a:txBody>
                    <a:bodyPr/>
                    <a:lstStyle/>
                    <a:p>
                      <a:pPr algn="ctr"/>
                      <a:endParaRPr 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Operational DB Systems</a:t>
                      </a:r>
                    </a:p>
                  </a:txBody>
                  <a:tcPr/>
                </a:tc>
                <a:tc>
                  <a:txBody>
                    <a:bodyPr/>
                    <a:lstStyle/>
                    <a:p>
                      <a:pPr algn="ctr"/>
                      <a:r>
                        <a:rPr lang="en-US" sz="2400" dirty="0">
                          <a:latin typeface="Times New Roman" panose="02020603050405020304" pitchFamily="18" charset="0"/>
                          <a:cs typeface="Times New Roman" panose="02020603050405020304" pitchFamily="18" charset="0"/>
                        </a:rPr>
                        <a:t>Data Warehouse Systems</a:t>
                      </a:r>
                    </a:p>
                  </a:txBody>
                  <a:tcPr/>
                </a:tc>
                <a:extLst>
                  <a:ext uri="{0D108BD9-81ED-4DB2-BD59-A6C34878D82A}">
                    <a16:rowId xmlns:a16="http://schemas.microsoft.com/office/drawing/2014/main" val="10000"/>
                  </a:ext>
                </a:extLst>
              </a:tr>
              <a:tr h="1210167">
                <a:tc>
                  <a:txBody>
                    <a:bodyPr/>
                    <a:lstStyle/>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Users</a:t>
                      </a:r>
                    </a:p>
                  </a:txBody>
                  <a:tcPr/>
                </a:tc>
                <a:tc>
                  <a:txBody>
                    <a:bodyPr/>
                    <a:lstStyle/>
                    <a:p>
                      <a:pPr algn="just"/>
                      <a:r>
                        <a:rPr lang="en-US" dirty="0">
                          <a:latin typeface="Times New Roman" panose="02020603050405020304" pitchFamily="18" charset="0"/>
                          <a:cs typeface="Times New Roman" panose="02020603050405020304" pitchFamily="18" charset="0"/>
                        </a:rPr>
                        <a:t>An OLTP system is customer-oriented and used by clerks, clients, and IT professionals.</a:t>
                      </a:r>
                    </a:p>
                  </a:txBody>
                  <a:tcPr/>
                </a:tc>
                <a:tc>
                  <a:txBody>
                    <a:bodyPr/>
                    <a:lstStyle/>
                    <a:p>
                      <a:pPr algn="just"/>
                      <a:r>
                        <a:rPr lang="en-US" dirty="0">
                          <a:latin typeface="Times New Roman" panose="02020603050405020304" pitchFamily="18" charset="0"/>
                          <a:cs typeface="Times New Roman" panose="02020603050405020304" pitchFamily="18" charset="0"/>
                        </a:rPr>
                        <a:t>An OLAP system is market-oriented and is used for data analysis by knowledge workers, including managers, executives, and analysts.</a:t>
                      </a:r>
                    </a:p>
                  </a:txBody>
                  <a:tcPr/>
                </a:tc>
                <a:extLst>
                  <a:ext uri="{0D108BD9-81ED-4DB2-BD59-A6C34878D82A}">
                    <a16:rowId xmlns:a16="http://schemas.microsoft.com/office/drawing/2014/main" val="10001"/>
                  </a:ext>
                </a:extLst>
              </a:tr>
              <a:tr h="795131">
                <a:tc>
                  <a:txBody>
                    <a:bodyPr/>
                    <a:lstStyle/>
                    <a:p>
                      <a:pPr algn="ctr"/>
                      <a:r>
                        <a:rPr lang="en-US" b="1" dirty="0">
                          <a:latin typeface="Times New Roman" panose="02020603050405020304" pitchFamily="18" charset="0"/>
                          <a:cs typeface="Times New Roman" panose="02020603050405020304" pitchFamily="18" charset="0"/>
                        </a:rPr>
                        <a:t>Data Contents</a:t>
                      </a:r>
                    </a:p>
                  </a:txBody>
                  <a:tcPr/>
                </a:tc>
                <a:tc>
                  <a:txBody>
                    <a:bodyPr/>
                    <a:lstStyle/>
                    <a:p>
                      <a:pPr algn="just"/>
                      <a:r>
                        <a:rPr lang="en-US" dirty="0">
                          <a:latin typeface="Times New Roman" panose="02020603050405020304" pitchFamily="18" charset="0"/>
                          <a:cs typeface="Times New Roman" panose="02020603050405020304" pitchFamily="18" charset="0"/>
                        </a:rPr>
                        <a:t>Current and detailed data and is subject to modifications.</a:t>
                      </a:r>
                    </a:p>
                  </a:txBody>
                  <a:tcPr/>
                </a:tc>
                <a:tc>
                  <a:txBody>
                    <a:bodyPr/>
                    <a:lstStyle/>
                    <a:p>
                      <a:pPr algn="just"/>
                      <a:r>
                        <a:rPr lang="en-US" dirty="0">
                          <a:latin typeface="Times New Roman" panose="02020603050405020304" pitchFamily="18" charset="0"/>
                          <a:cs typeface="Times New Roman" panose="02020603050405020304" pitchFamily="18" charset="0"/>
                        </a:rPr>
                        <a:t>Historical data</a:t>
                      </a:r>
                      <a:r>
                        <a:rPr lang="en-US"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generally not modified.</a:t>
                      </a:r>
                    </a:p>
                  </a:txBody>
                  <a:tcPr/>
                </a:tc>
                <a:extLst>
                  <a:ext uri="{0D108BD9-81ED-4DB2-BD59-A6C34878D82A}">
                    <a16:rowId xmlns:a16="http://schemas.microsoft.com/office/drawing/2014/main" val="10002"/>
                  </a:ext>
                </a:extLst>
              </a:tr>
              <a:tr h="1135901">
                <a:tc>
                  <a:txBody>
                    <a:bodyPr/>
                    <a:lstStyle/>
                    <a:p>
                      <a:pPr algn="ctr"/>
                      <a:r>
                        <a:rPr lang="en-US" b="1" dirty="0">
                          <a:latin typeface="Times New Roman" panose="02020603050405020304" pitchFamily="18" charset="0"/>
                          <a:cs typeface="Times New Roman" panose="02020603050405020304" pitchFamily="18" charset="0"/>
                        </a:rPr>
                        <a:t>Database Design</a:t>
                      </a:r>
                    </a:p>
                  </a:txBody>
                  <a:tcPr/>
                </a:tc>
                <a:tc>
                  <a:txBody>
                    <a:bodyPr/>
                    <a:lstStyle/>
                    <a:p>
                      <a:pPr algn="just"/>
                      <a:r>
                        <a:rPr lang="en-US" dirty="0">
                          <a:latin typeface="Times New Roman" panose="02020603050405020304" pitchFamily="18" charset="0"/>
                          <a:cs typeface="Times New Roman" panose="02020603050405020304" pitchFamily="18" charset="0"/>
                        </a:rPr>
                        <a:t>Usually E-R model.</a:t>
                      </a:r>
                    </a:p>
                    <a:p>
                      <a:pPr algn="just"/>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Application oriented Database Design</a:t>
                      </a:r>
                      <a:r>
                        <a:rPr lang="en-US" dirty="0">
                          <a:latin typeface="Times New Roman" panose="02020603050405020304" pitchFamily="18" charset="0"/>
                          <a:cs typeface="Times New Roman" panose="02020603050405020304" pitchFamily="18" charset="0"/>
                        </a:rPr>
                        <a:t>)</a:t>
                      </a:r>
                    </a:p>
                  </a:txBody>
                  <a:tcPr/>
                </a:tc>
                <a:tc>
                  <a:txBody>
                    <a:bodyPr/>
                    <a:lstStyle/>
                    <a:p>
                      <a:pPr algn="just"/>
                      <a:r>
                        <a:rPr lang="en-US" dirty="0">
                          <a:latin typeface="Times New Roman" panose="02020603050405020304" pitchFamily="18" charset="0"/>
                          <a:cs typeface="Times New Roman" panose="02020603050405020304" pitchFamily="18" charset="0"/>
                        </a:rPr>
                        <a:t>Usually Multidimensional model (Star, Snowflake…).</a:t>
                      </a:r>
                    </a:p>
                    <a:p>
                      <a:pPr algn="just"/>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Subject Oriented Database Design</a:t>
                      </a:r>
                      <a:r>
                        <a:rPr lang="en-US"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003"/>
                  </a:ext>
                </a:extLst>
              </a:tr>
              <a:tr h="1410681">
                <a:tc>
                  <a:txBody>
                    <a:bodyPr/>
                    <a:lstStyle/>
                    <a:p>
                      <a:pPr algn="ctr"/>
                      <a:r>
                        <a:rPr lang="en-US" b="1" dirty="0">
                          <a:latin typeface="Times New Roman" panose="02020603050405020304" pitchFamily="18" charset="0"/>
                          <a:cs typeface="Times New Roman" panose="02020603050405020304" pitchFamily="18" charset="0"/>
                        </a:rPr>
                        <a:t>Access Pattern</a:t>
                      </a:r>
                    </a:p>
                    <a:p>
                      <a:pPr algn="ctr"/>
                      <a:r>
                        <a:rPr lang="en-US" b="1" dirty="0">
                          <a:latin typeface="Times New Roman" panose="02020603050405020304" pitchFamily="18" charset="0"/>
                          <a:cs typeface="Times New Roman" panose="02020603050405020304" pitchFamily="18" charset="0"/>
                        </a:rPr>
                        <a:t>(Nature of Query)</a:t>
                      </a:r>
                    </a:p>
                  </a:txBody>
                  <a:tcPr/>
                </a:tc>
                <a:tc>
                  <a:txBody>
                    <a:bodyPr/>
                    <a:lstStyle/>
                    <a:p>
                      <a:pPr algn="just"/>
                      <a:r>
                        <a:rPr lang="en-US" dirty="0">
                          <a:latin typeface="Times New Roman" panose="02020603050405020304" pitchFamily="18" charset="0"/>
                          <a:cs typeface="Times New Roman" panose="02020603050405020304" pitchFamily="18" charset="0"/>
                        </a:rPr>
                        <a:t>OLTP systems mainly consist for Short and  atomic</a:t>
                      </a:r>
                      <a:r>
                        <a:rPr lang="en-US" baseline="0" dirty="0">
                          <a:latin typeface="Times New Roman" panose="02020603050405020304" pitchFamily="18" charset="0"/>
                          <a:cs typeface="Times New Roman" panose="02020603050405020304" pitchFamily="18" charset="0"/>
                        </a:rPr>
                        <a:t> transaction</a:t>
                      </a:r>
                      <a:r>
                        <a:rPr lang="en-US" dirty="0">
                          <a:latin typeface="Times New Roman" panose="02020603050405020304" pitchFamily="18" charset="0"/>
                          <a:cs typeface="Times New Roman" panose="02020603050405020304" pitchFamily="18" charset="0"/>
                        </a:rPr>
                        <a:t> desiring high performance (less latency) and accuracy. It requires Concurrence Control</a:t>
                      </a:r>
                      <a:r>
                        <a:rPr lang="en-US" baseline="0" dirty="0">
                          <a:latin typeface="Times New Roman" panose="02020603050405020304" pitchFamily="18" charset="0"/>
                          <a:cs typeface="Times New Roman" panose="02020603050405020304" pitchFamily="18" charset="0"/>
                        </a:rPr>
                        <a:t> and Recovery mechanisms.</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Mostly read only queries, operate on HUGE volumes of data, queries are quite complex.</a:t>
                      </a:r>
                    </a:p>
                  </a:txBody>
                  <a:tcPr/>
                </a:tc>
                <a:extLst>
                  <a:ext uri="{0D108BD9-81ED-4DB2-BD59-A6C34878D82A}">
                    <a16:rowId xmlns:a16="http://schemas.microsoft.com/office/drawing/2014/main" val="10004"/>
                  </a:ext>
                </a:extLst>
              </a:tr>
              <a:tr h="699247">
                <a:tc>
                  <a:txBody>
                    <a:bodyPr/>
                    <a:lstStyle/>
                    <a:p>
                      <a:pPr algn="ctr"/>
                      <a:r>
                        <a:rPr lang="en-US" b="1" dirty="0">
                          <a:latin typeface="Times New Roman" panose="02020603050405020304" pitchFamily="18" charset="0"/>
                          <a:cs typeface="Times New Roman" panose="02020603050405020304" pitchFamily="18" charset="0"/>
                        </a:rPr>
                        <a:t>Database Size</a:t>
                      </a:r>
                    </a:p>
                  </a:txBody>
                  <a:tcPr/>
                </a:tc>
                <a:tc>
                  <a:txBody>
                    <a:bodyPr/>
                    <a:lstStyle/>
                    <a:p>
                      <a:pPr algn="just"/>
                      <a:r>
                        <a:rPr lang="en-US" dirty="0">
                          <a:latin typeface="Times New Roman" panose="02020603050405020304" pitchFamily="18" charset="0"/>
                          <a:cs typeface="Times New Roman" panose="02020603050405020304" pitchFamily="18" charset="0"/>
                        </a:rPr>
                        <a:t>In Gigabytes to higher order Gigabytes.</a:t>
                      </a:r>
                    </a:p>
                  </a:txBody>
                  <a:tcPr/>
                </a:tc>
                <a:tc>
                  <a:txBody>
                    <a:bodyPr/>
                    <a:lstStyle/>
                    <a:p>
                      <a:pPr algn="just"/>
                      <a:r>
                        <a:rPr lang="en-US" dirty="0">
                          <a:latin typeface="Times New Roman" panose="02020603050405020304" pitchFamily="18" charset="0"/>
                          <a:cs typeface="Times New Roman" panose="02020603050405020304" pitchFamily="18" charset="0"/>
                        </a:rPr>
                        <a:t> &gt; = Terabytes or Petabytes.</a:t>
                      </a:r>
                    </a:p>
                  </a:txBody>
                  <a:tcPr/>
                </a:tc>
                <a:extLst>
                  <a:ext uri="{0D108BD9-81ED-4DB2-BD59-A6C34878D82A}">
                    <a16:rowId xmlns:a16="http://schemas.microsoft.com/office/drawing/2014/main" val="10005"/>
                  </a:ext>
                </a:extLst>
              </a:tr>
              <a:tr h="699247">
                <a:tc>
                  <a:txBody>
                    <a:bodyPr/>
                    <a:lstStyle/>
                    <a:p>
                      <a:pPr algn="ctr"/>
                      <a:r>
                        <a:rPr lang="en-US" b="1" dirty="0">
                          <a:latin typeface="Times New Roman" panose="02020603050405020304" pitchFamily="18" charset="0"/>
                          <a:cs typeface="Times New Roman" panose="02020603050405020304" pitchFamily="18" charset="0"/>
                        </a:rPr>
                        <a:t>View</a:t>
                      </a:r>
                    </a:p>
                  </a:txBody>
                  <a:tcPr/>
                </a:tc>
                <a:tc>
                  <a:txBody>
                    <a:bodyPr/>
                    <a:lstStyle/>
                    <a:p>
                      <a:pPr algn="just"/>
                      <a:r>
                        <a:rPr lang="en-US" dirty="0">
                          <a:latin typeface="Times New Roman" panose="02020603050405020304" pitchFamily="18" charset="0"/>
                          <a:cs typeface="Times New Roman" panose="02020603050405020304" pitchFamily="18" charset="0"/>
                        </a:rPr>
                        <a:t>Detailed</a:t>
                      </a:r>
                    </a:p>
                  </a:txBody>
                  <a:tcPr/>
                </a:tc>
                <a:tc>
                  <a:txBody>
                    <a:bodyPr/>
                    <a:lstStyle/>
                    <a:p>
                      <a:pPr algn="just"/>
                      <a:r>
                        <a:rPr lang="en-US" dirty="0">
                          <a:latin typeface="Times New Roman" panose="02020603050405020304" pitchFamily="18" charset="0"/>
                          <a:cs typeface="Times New Roman" panose="02020603050405020304" pitchFamily="18" charset="0"/>
                        </a:rPr>
                        <a:t>Summarized.</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49920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6109012"/>
              </p:ext>
            </p:extLst>
          </p:nvPr>
        </p:nvGraphicFramePr>
        <p:xfrm>
          <a:off x="328612" y="185736"/>
          <a:ext cx="11672890" cy="6629936"/>
        </p:xfrm>
        <a:graphic>
          <a:graphicData uri="http://schemas.openxmlformats.org/drawingml/2006/table">
            <a:tbl>
              <a:tblPr/>
              <a:tblGrid>
                <a:gridCol w="2228851">
                  <a:extLst>
                    <a:ext uri="{9D8B030D-6E8A-4147-A177-3AD203B41FA5}">
                      <a16:colId xmlns:a16="http://schemas.microsoft.com/office/drawing/2014/main" val="20000"/>
                    </a:ext>
                  </a:extLst>
                </a:gridCol>
                <a:gridCol w="4557712">
                  <a:extLst>
                    <a:ext uri="{9D8B030D-6E8A-4147-A177-3AD203B41FA5}">
                      <a16:colId xmlns:a16="http://schemas.microsoft.com/office/drawing/2014/main" val="20001"/>
                    </a:ext>
                  </a:extLst>
                </a:gridCol>
                <a:gridCol w="4886327">
                  <a:extLst>
                    <a:ext uri="{9D8B030D-6E8A-4147-A177-3AD203B41FA5}">
                      <a16:colId xmlns:a16="http://schemas.microsoft.com/office/drawing/2014/main" val="20002"/>
                    </a:ext>
                  </a:extLst>
                </a:gridCol>
              </a:tblGrid>
              <a:tr h="297371">
                <a:tc>
                  <a:txBody>
                    <a:bodyPr/>
                    <a:lstStyle/>
                    <a:p>
                      <a:pPr algn="ctr"/>
                      <a:r>
                        <a:rPr lang="en-US" sz="1800" b="1" dirty="0">
                          <a:effectLst/>
                        </a:rPr>
                        <a:t>Parameter</a:t>
                      </a:r>
                    </a:p>
                  </a:txBody>
                  <a:tcPr marL="36208" marR="36208" marT="18104" marB="18104"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ctr"/>
                      <a:r>
                        <a:rPr lang="en-US" sz="1800" b="1" dirty="0">
                          <a:solidFill>
                            <a:srgbClr val="002060"/>
                          </a:solidFill>
                          <a:effectLst/>
                        </a:rPr>
                        <a:t>Database</a:t>
                      </a:r>
                    </a:p>
                  </a:txBody>
                  <a:tcPr marL="36208" marR="36208" marT="18104" marB="18104"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ctr"/>
                      <a:r>
                        <a:rPr lang="en-US" sz="1800" b="1" dirty="0">
                          <a:solidFill>
                            <a:srgbClr val="FF0000"/>
                          </a:solidFill>
                          <a:effectLst/>
                        </a:rPr>
                        <a:t>Data Warehouse</a:t>
                      </a:r>
                    </a:p>
                  </a:txBody>
                  <a:tcPr marL="36208" marR="36208" marT="18104" marB="18104"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297371">
                <a:tc>
                  <a:txBody>
                    <a:bodyPr/>
                    <a:lstStyle/>
                    <a:p>
                      <a:r>
                        <a:rPr lang="en-US" sz="1600" dirty="0">
                          <a:effectLst/>
                        </a:rPr>
                        <a:t>Purpose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002060"/>
                          </a:solidFill>
                          <a:effectLst/>
                        </a:rPr>
                        <a:t>Is designed to record</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FF0000"/>
                          </a:solidFill>
                          <a:effectLst/>
                        </a:rPr>
                        <a:t>Is designed to analyze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56294">
                <a:tc>
                  <a:txBody>
                    <a:bodyPr/>
                    <a:lstStyle/>
                    <a:p>
                      <a:r>
                        <a:rPr lang="en-US" sz="1600">
                          <a:effectLst/>
                        </a:rPr>
                        <a:t>Processing Method</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002060"/>
                          </a:solidFill>
                          <a:effectLst/>
                        </a:rPr>
                        <a:t>The database uses the Online Transactional Processing (OLTP)</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FF0000"/>
                          </a:solidFill>
                          <a:effectLst/>
                        </a:rPr>
                        <a:t>Data warehouse uses Online Analytical Processing (OLAP).</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618503">
                <a:tc>
                  <a:txBody>
                    <a:bodyPr/>
                    <a:lstStyle/>
                    <a:p>
                      <a:r>
                        <a:rPr lang="en-US" sz="1600">
                          <a:effectLst/>
                        </a:rPr>
                        <a:t>Usage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002060"/>
                          </a:solidFill>
                          <a:effectLst/>
                        </a:rPr>
                        <a:t>The database helps to perform fundamental operations for your business</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FF0000"/>
                          </a:solidFill>
                          <a:effectLst/>
                        </a:rPr>
                        <a:t>Data warehouse allows you to analyze your business.</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74756">
                <a:tc>
                  <a:txBody>
                    <a:bodyPr/>
                    <a:lstStyle/>
                    <a:p>
                      <a:r>
                        <a:rPr lang="en-US" sz="1600">
                          <a:effectLst/>
                        </a:rPr>
                        <a:t>Tables and Joins</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002060"/>
                          </a:solidFill>
                          <a:effectLst/>
                        </a:rPr>
                        <a:t>Tables and joins of a database are complex as they are normalized.</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FF0000"/>
                          </a:solidFill>
                          <a:effectLst/>
                        </a:rPr>
                        <a:t>Table and joins are simple in a data warehouse because they are denormalized.</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333040">
                <a:tc>
                  <a:txBody>
                    <a:bodyPr/>
                    <a:lstStyle/>
                    <a:p>
                      <a:r>
                        <a:rPr lang="en-US" sz="1600">
                          <a:effectLst/>
                        </a:rPr>
                        <a:t>Orientation</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002060"/>
                          </a:solidFill>
                          <a:effectLst/>
                        </a:rPr>
                        <a:t>Is an application-oriented collection of data</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FF0000"/>
                          </a:solidFill>
                          <a:effectLst/>
                        </a:rPr>
                        <a:t>It is a subject-oriented collection of data</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33040">
                <a:tc>
                  <a:txBody>
                    <a:bodyPr/>
                    <a:lstStyle/>
                    <a:p>
                      <a:r>
                        <a:rPr lang="en-US" sz="1600">
                          <a:effectLst/>
                        </a:rPr>
                        <a:t>Storage limit</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002060"/>
                          </a:solidFill>
                          <a:effectLst/>
                        </a:rPr>
                        <a:t>Generally limited to a single application</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FF0000"/>
                          </a:solidFill>
                          <a:effectLst/>
                        </a:rPr>
                        <a:t>Stores data from any number of applications</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556294">
                <a:tc>
                  <a:txBody>
                    <a:bodyPr/>
                    <a:lstStyle/>
                    <a:p>
                      <a:r>
                        <a:rPr lang="en-US" sz="1600">
                          <a:effectLst/>
                        </a:rPr>
                        <a:t>Availability</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002060"/>
                          </a:solidFill>
                          <a:effectLst/>
                        </a:rPr>
                        <a:t>Data is available real-time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FF0000"/>
                          </a:solidFill>
                          <a:effectLst/>
                        </a:rPr>
                        <a:t>Data is refreshed from source systems as and when needed</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33040">
                <a:tc>
                  <a:txBody>
                    <a:bodyPr/>
                    <a:lstStyle/>
                    <a:p>
                      <a:r>
                        <a:rPr lang="en-US" sz="1600">
                          <a:effectLst/>
                        </a:rPr>
                        <a:t>Usage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002060"/>
                          </a:solidFill>
                          <a:effectLst/>
                        </a:rPr>
                        <a:t>ER modeling techniques are used for designing.</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FF0000"/>
                          </a:solidFill>
                          <a:effectLst/>
                        </a:rPr>
                        <a:t>Data modeling techniques are used for designing.</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8"/>
                  </a:ext>
                </a:extLst>
              </a:tr>
              <a:tr h="428521">
                <a:tc>
                  <a:txBody>
                    <a:bodyPr/>
                    <a:lstStyle/>
                    <a:p>
                      <a:r>
                        <a:rPr lang="en-US" sz="1600">
                          <a:effectLst/>
                        </a:rPr>
                        <a:t>Technique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002060"/>
                          </a:solidFill>
                          <a:effectLst/>
                        </a:rPr>
                        <a:t>Capture data</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FF0000"/>
                          </a:solidFill>
                          <a:effectLst/>
                        </a:rPr>
                        <a:t>Analyze data</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618503">
                <a:tc>
                  <a:txBody>
                    <a:bodyPr/>
                    <a:lstStyle/>
                    <a:p>
                      <a:r>
                        <a:rPr lang="en-US" sz="1600">
                          <a:effectLst/>
                        </a:rPr>
                        <a:t>Data Type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002060"/>
                          </a:solidFill>
                          <a:effectLst/>
                        </a:rPr>
                        <a:t>Data stored in the Database is up to date.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FF0000"/>
                          </a:solidFill>
                          <a:effectLst/>
                        </a:rPr>
                        <a:t>Current and Historical Data is stored in Data Warehouse. May not be up to date.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10"/>
                  </a:ext>
                </a:extLst>
              </a:tr>
              <a:tr h="903966">
                <a:tc>
                  <a:txBody>
                    <a:bodyPr/>
                    <a:lstStyle/>
                    <a:p>
                      <a:r>
                        <a:rPr lang="en-US" sz="1600">
                          <a:effectLst/>
                        </a:rPr>
                        <a:t>Storage of data</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002060"/>
                          </a:solidFill>
                          <a:effectLst/>
                        </a:rPr>
                        <a:t>Flat Relational Approach method is used for data storage.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FF0000"/>
                          </a:solidFill>
                          <a:effectLst/>
                        </a:rPr>
                        <a:t>Data Ware House uses dimensional and normalized approach for the data structure. Example: Star and snowflake schema.</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33040">
                <a:tc>
                  <a:txBody>
                    <a:bodyPr/>
                    <a:lstStyle/>
                    <a:p>
                      <a:r>
                        <a:rPr lang="en-US" sz="1600">
                          <a:effectLst/>
                        </a:rPr>
                        <a:t>Query Type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002060"/>
                          </a:solidFill>
                          <a:effectLst/>
                        </a:rPr>
                        <a:t>Simple transaction queries are used.</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FF0000"/>
                          </a:solidFill>
                          <a:effectLst/>
                        </a:rPr>
                        <a:t>Complex queries are used for analysis purpose.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12"/>
                  </a:ext>
                </a:extLst>
              </a:tr>
              <a:tr h="333040">
                <a:tc>
                  <a:txBody>
                    <a:bodyPr/>
                    <a:lstStyle/>
                    <a:p>
                      <a:r>
                        <a:rPr lang="en-US" sz="1600" dirty="0">
                          <a:effectLst/>
                        </a:rPr>
                        <a:t>Data Summary</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en-US" sz="1600" dirty="0">
                          <a:solidFill>
                            <a:srgbClr val="002060"/>
                          </a:solidFill>
                          <a:effectLst/>
                        </a:rPr>
                        <a:t>Detailed Data is stored in a database.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en-US" sz="1600" dirty="0">
                          <a:solidFill>
                            <a:srgbClr val="FF0000"/>
                          </a:solidFill>
                          <a:effectLst/>
                        </a:rPr>
                        <a:t>It stores highly summarized data.</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808208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65637469"/>
              </p:ext>
            </p:extLst>
          </p:nvPr>
        </p:nvGraphicFramePr>
        <p:xfrm>
          <a:off x="475392" y="206114"/>
          <a:ext cx="11426798" cy="6526376"/>
        </p:xfrm>
        <a:graphic>
          <a:graphicData uri="http://schemas.openxmlformats.org/drawingml/2006/table">
            <a:tbl>
              <a:tblPr/>
              <a:tblGrid>
                <a:gridCol w="3296508">
                  <a:extLst>
                    <a:ext uri="{9D8B030D-6E8A-4147-A177-3AD203B41FA5}">
                      <a16:colId xmlns:a16="http://schemas.microsoft.com/office/drawing/2014/main" val="20000"/>
                    </a:ext>
                  </a:extLst>
                </a:gridCol>
                <a:gridCol w="8130290">
                  <a:extLst>
                    <a:ext uri="{9D8B030D-6E8A-4147-A177-3AD203B41FA5}">
                      <a16:colId xmlns:a16="http://schemas.microsoft.com/office/drawing/2014/main" val="20001"/>
                    </a:ext>
                  </a:extLst>
                </a:gridCol>
              </a:tblGrid>
              <a:tr h="251442">
                <a:tc gridSpan="2">
                  <a:txBody>
                    <a:bodyPr/>
                    <a:lstStyle/>
                    <a:p>
                      <a:pPr algn="ctr"/>
                      <a:r>
                        <a:rPr lang="en-US" sz="2400" b="1" dirty="0">
                          <a:effectLst/>
                        </a:rPr>
                        <a:t>Applications of Database</a:t>
                      </a:r>
                    </a:p>
                  </a:txBody>
                  <a:tcPr marL="62861" marR="62861" marT="31430" marB="31430"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hMerge="1">
                  <a:txBody>
                    <a:bodyPr/>
                    <a:lstStyle/>
                    <a:p>
                      <a:pPr algn="l"/>
                      <a:endParaRPr lang="en-US" sz="2000" dirty="0">
                        <a:effectLst/>
                      </a:endParaRPr>
                    </a:p>
                  </a:txBody>
                  <a:tcPr marL="62861" marR="62861" marT="31430" marB="31430"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251442">
                <a:tc>
                  <a:txBody>
                    <a:bodyPr/>
                    <a:lstStyle/>
                    <a:p>
                      <a:pPr algn="ctr"/>
                      <a:r>
                        <a:rPr lang="en-US" sz="2400" b="1" dirty="0">
                          <a:effectLst/>
                        </a:rPr>
                        <a:t>Sector</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pPr algn="ctr"/>
                      <a:r>
                        <a:rPr lang="en-US" sz="2400" b="1" dirty="0">
                          <a:effectLst/>
                        </a:rPr>
                        <a:t>Usage</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817188">
                <a:tc>
                  <a:txBody>
                    <a:bodyPr/>
                    <a:lstStyle/>
                    <a:p>
                      <a:r>
                        <a:rPr lang="en-US" sz="2400" dirty="0">
                          <a:effectLst/>
                        </a:rPr>
                        <a:t>Banking</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2400">
                          <a:effectLst/>
                        </a:rPr>
                        <a:t>Use in the banking sector for customer information, account-related activities, payments, deposits, loans, credit cards, etc.</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40024">
                <a:tc>
                  <a:txBody>
                    <a:bodyPr/>
                    <a:lstStyle/>
                    <a:p>
                      <a:r>
                        <a:rPr lang="en-US" sz="2400">
                          <a:effectLst/>
                        </a:rPr>
                        <a:t>Airlines</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2400">
                          <a:effectLst/>
                        </a:rPr>
                        <a:t>Use for reservations and schedule information.</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440024">
                <a:tc>
                  <a:txBody>
                    <a:bodyPr/>
                    <a:lstStyle/>
                    <a:p>
                      <a:r>
                        <a:rPr lang="en-US" sz="2400">
                          <a:effectLst/>
                        </a:rPr>
                        <a:t>Universities</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2400">
                          <a:effectLst/>
                        </a:rPr>
                        <a:t>To store student information, course registrations, colleges, and results.</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40024">
                <a:tc>
                  <a:txBody>
                    <a:bodyPr/>
                    <a:lstStyle/>
                    <a:p>
                      <a:r>
                        <a:rPr lang="en-US" sz="2400">
                          <a:effectLst/>
                        </a:rPr>
                        <a:t>Telecommunication</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2400">
                          <a:effectLst/>
                        </a:rPr>
                        <a:t>It helps to store call records, monthly bills, balance maintenance, etc.</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628606">
                <a:tc>
                  <a:txBody>
                    <a:bodyPr/>
                    <a:lstStyle/>
                    <a:p>
                      <a:r>
                        <a:rPr lang="en-US" sz="2400">
                          <a:effectLst/>
                        </a:rPr>
                        <a:t>Finance</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2400">
                          <a:effectLst/>
                        </a:rPr>
                        <a:t>Helps you to store information related stock, sales, and purchases of stocks and bonds.</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40024">
                <a:tc>
                  <a:txBody>
                    <a:bodyPr/>
                    <a:lstStyle/>
                    <a:p>
                      <a:r>
                        <a:rPr lang="en-US" sz="2400">
                          <a:effectLst/>
                        </a:rPr>
                        <a:t>Sales &amp; Production</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2400">
                          <a:effectLst/>
                        </a:rPr>
                        <a:t>Use for storing customer, product and sales details.</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7"/>
                  </a:ext>
                </a:extLst>
              </a:tr>
              <a:tr h="628606">
                <a:tc>
                  <a:txBody>
                    <a:bodyPr/>
                    <a:lstStyle/>
                    <a:p>
                      <a:r>
                        <a:rPr lang="en-US" sz="2400">
                          <a:effectLst/>
                        </a:rPr>
                        <a:t>Manufacturing</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2400">
                          <a:effectLst/>
                        </a:rPr>
                        <a:t>It is used for the data management of the supply chain and for tracking production of items, inventories status.</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440024">
                <a:tc>
                  <a:txBody>
                    <a:bodyPr/>
                    <a:lstStyle/>
                    <a:p>
                      <a:r>
                        <a:rPr lang="en-US" sz="2400" dirty="0">
                          <a:effectLst/>
                        </a:rPr>
                        <a:t>HR Management</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US" sz="2400" dirty="0">
                          <a:effectLst/>
                        </a:rPr>
                        <a:t>Detail about employee’s salaries, deduction, generation of paychecks, etc.</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261591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6793724"/>
              </p:ext>
            </p:extLst>
          </p:nvPr>
        </p:nvGraphicFramePr>
        <p:xfrm>
          <a:off x="228599" y="183592"/>
          <a:ext cx="11858626" cy="6164294"/>
        </p:xfrm>
        <a:graphic>
          <a:graphicData uri="http://schemas.openxmlformats.org/drawingml/2006/table">
            <a:tbl>
              <a:tblPr/>
              <a:tblGrid>
                <a:gridCol w="2143126">
                  <a:extLst>
                    <a:ext uri="{9D8B030D-6E8A-4147-A177-3AD203B41FA5}">
                      <a16:colId xmlns:a16="http://schemas.microsoft.com/office/drawing/2014/main" val="20000"/>
                    </a:ext>
                  </a:extLst>
                </a:gridCol>
                <a:gridCol w="9715500">
                  <a:extLst>
                    <a:ext uri="{9D8B030D-6E8A-4147-A177-3AD203B41FA5}">
                      <a16:colId xmlns:a16="http://schemas.microsoft.com/office/drawing/2014/main" val="20001"/>
                    </a:ext>
                  </a:extLst>
                </a:gridCol>
              </a:tblGrid>
              <a:tr h="329279">
                <a:tc gridSpan="2">
                  <a:txBody>
                    <a:bodyPr/>
                    <a:lstStyle/>
                    <a:p>
                      <a:pPr algn="ctr"/>
                      <a:r>
                        <a:rPr lang="en-US" sz="2000" b="1" dirty="0">
                          <a:effectLst/>
                        </a:rPr>
                        <a:t>Applications of Data Warehouses</a:t>
                      </a:r>
                    </a:p>
                  </a:txBody>
                  <a:tcPr marL="57291" marR="57291" marT="28645" marB="28645"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hMerge="1">
                  <a:txBody>
                    <a:bodyPr/>
                    <a:lstStyle/>
                    <a:p>
                      <a:pPr algn="l"/>
                      <a:endParaRPr lang="en-US" sz="2400" dirty="0">
                        <a:effectLst/>
                      </a:endParaRPr>
                    </a:p>
                  </a:txBody>
                  <a:tcPr marL="57291" marR="57291" marT="28645" marB="28645"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439770">
                <a:tc>
                  <a:txBody>
                    <a:bodyPr/>
                    <a:lstStyle/>
                    <a:p>
                      <a:pPr algn="ctr"/>
                      <a:r>
                        <a:rPr lang="en-US" sz="2000" b="1" dirty="0">
                          <a:effectLst/>
                        </a:rPr>
                        <a:t>Sector</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pPr algn="ctr"/>
                      <a:r>
                        <a:rPr lang="en-US" sz="2000" b="1" dirty="0">
                          <a:effectLst/>
                        </a:rPr>
                        <a:t>Usage</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1075844">
                <a:tc>
                  <a:txBody>
                    <a:bodyPr/>
                    <a:lstStyle/>
                    <a:p>
                      <a:r>
                        <a:rPr lang="en-US" sz="2000">
                          <a:effectLst/>
                        </a:rPr>
                        <a:t>Airline</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2000">
                          <a:effectLst/>
                        </a:rPr>
                        <a:t>It is used for airline system management operations like crew assignment, analyzes of route, frequent flyer program discount schemes for passenger, etc.</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82196">
                <a:tc>
                  <a:txBody>
                    <a:bodyPr/>
                    <a:lstStyle/>
                    <a:p>
                      <a:r>
                        <a:rPr lang="en-US" sz="2000">
                          <a:effectLst/>
                        </a:rPr>
                        <a:t>Banking</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2000">
                          <a:effectLst/>
                        </a:rPr>
                        <a:t>It is used in the banking sector to manage the resources available on the desk effectively.</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1250590">
                <a:tc>
                  <a:txBody>
                    <a:bodyPr/>
                    <a:lstStyle/>
                    <a:p>
                      <a:r>
                        <a:rPr lang="en-US" sz="2000">
                          <a:effectLst/>
                        </a:rPr>
                        <a:t>Healthcare sector</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2000" dirty="0">
                          <a:effectLst/>
                        </a:rPr>
                        <a:t>Data warehouse used to strategize and predict outcomes, create patient’s treatment reports, etc. Advanced machine learning, big data enable </a:t>
                      </a:r>
                      <a:r>
                        <a:rPr lang="en-US" sz="2000" dirty="0" err="1">
                          <a:effectLst/>
                        </a:rPr>
                        <a:t>datawarehouse</a:t>
                      </a:r>
                      <a:r>
                        <a:rPr lang="en-US" sz="2000" dirty="0">
                          <a:effectLst/>
                        </a:rPr>
                        <a:t> systems can predict ailments.</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726353">
                <a:tc>
                  <a:txBody>
                    <a:bodyPr/>
                    <a:lstStyle/>
                    <a:p>
                      <a:r>
                        <a:rPr lang="en-US" sz="2000">
                          <a:effectLst/>
                        </a:rPr>
                        <a:t>Insurance sector</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2000">
                          <a:effectLst/>
                        </a:rPr>
                        <a:t>Data warehouses are widely used to analyze data patterns, customer trends, and to track market movements quickly.</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901098">
                <a:tc>
                  <a:txBody>
                    <a:bodyPr/>
                    <a:lstStyle/>
                    <a:p>
                      <a:r>
                        <a:rPr lang="en-US" sz="2000">
                          <a:effectLst/>
                        </a:rPr>
                        <a:t>Retain chain</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2000">
                          <a:effectLst/>
                        </a:rPr>
                        <a:t>It helps you to track items, identify the buying pattern of the customer, promotions and also used for determining pricing policy.</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726353">
                <a:tc>
                  <a:txBody>
                    <a:bodyPr/>
                    <a:lstStyle/>
                    <a:p>
                      <a:r>
                        <a:rPr lang="en-US" sz="2000">
                          <a:effectLst/>
                        </a:rPr>
                        <a:t>Telecommunication</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US" sz="2000" dirty="0">
                          <a:effectLst/>
                        </a:rPr>
                        <a:t>In this sector, data warehouse used for product promotions, sales decisions and to make distribution decisions.</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7017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Advantages of Data Warehouse (DWH)</a:t>
            </a:r>
            <a:endParaRPr lang="en-US" dirty="0"/>
          </a:p>
        </p:txBody>
      </p:sp>
      <p:sp>
        <p:nvSpPr>
          <p:cNvPr id="3" name="Content Placeholder 2"/>
          <p:cNvSpPr>
            <a:spLocks noGrp="1"/>
          </p:cNvSpPr>
          <p:nvPr>
            <p:ph idx="1"/>
          </p:nvPr>
        </p:nvSpPr>
        <p:spPr>
          <a:xfrm>
            <a:off x="609600" y="1600203"/>
            <a:ext cx="11120438" cy="5257797"/>
          </a:xfrm>
        </p:spPr>
        <p:txBody>
          <a:bodyPr>
            <a:noAutofit/>
          </a:bodyPr>
          <a:lstStyle/>
          <a:p>
            <a:pPr lvl="0"/>
            <a:r>
              <a:rPr lang="en-US" sz="2400" dirty="0">
                <a:latin typeface="Times New Roman" pitchFamily="18" charset="0"/>
                <a:cs typeface="Times New Roman" pitchFamily="18" charset="0"/>
              </a:rPr>
              <a:t>Data warehouse allows business users to quickly access critical data from some sources all in one place.</a:t>
            </a:r>
          </a:p>
          <a:p>
            <a:pPr lvl="0"/>
            <a:r>
              <a:rPr lang="en-US" sz="2400" dirty="0">
                <a:latin typeface="Times New Roman" pitchFamily="18" charset="0"/>
                <a:cs typeface="Times New Roman" pitchFamily="18" charset="0"/>
              </a:rPr>
              <a:t>Data warehouse provides consistent information on various cross-functional activities. It is also supporting ad-hoc reporting and query.</a:t>
            </a:r>
          </a:p>
          <a:p>
            <a:pPr lvl="0"/>
            <a:r>
              <a:rPr lang="en-US" sz="2400" dirty="0">
                <a:latin typeface="Times New Roman" pitchFamily="18" charset="0"/>
                <a:cs typeface="Times New Roman" pitchFamily="18" charset="0"/>
              </a:rPr>
              <a:t>Data Warehouse helps to integrate many sources of data to reduce stress on the production system.</a:t>
            </a:r>
          </a:p>
          <a:p>
            <a:pPr lvl="0"/>
            <a:r>
              <a:rPr lang="en-US" sz="2400" dirty="0">
                <a:latin typeface="Times New Roman" pitchFamily="18" charset="0"/>
                <a:cs typeface="Times New Roman" pitchFamily="18" charset="0"/>
              </a:rPr>
              <a:t>Data warehouse helps to reduce total turnaround time for analysis and reporting.</a:t>
            </a:r>
          </a:p>
          <a:p>
            <a:pPr lvl="0"/>
            <a:r>
              <a:rPr lang="en-US" sz="2400" dirty="0">
                <a:latin typeface="Times New Roman" pitchFamily="18" charset="0"/>
                <a:cs typeface="Times New Roman" pitchFamily="18" charset="0"/>
              </a:rPr>
              <a:t>Restructuring and Integration make it easier for the user to use for reporting and analysis.</a:t>
            </a:r>
          </a:p>
          <a:p>
            <a:pPr lvl="0"/>
            <a:r>
              <a:rPr lang="en-US" sz="2400" dirty="0">
                <a:latin typeface="Times New Roman" pitchFamily="18" charset="0"/>
                <a:cs typeface="Times New Roman" pitchFamily="18" charset="0"/>
              </a:rPr>
              <a:t>Data warehouse allows users to access critical data from the number of sources in a single place. Therefore, it saves user’s time of retrieving data from multiple sources.</a:t>
            </a:r>
          </a:p>
          <a:p>
            <a:pPr lvl="0"/>
            <a:r>
              <a:rPr lang="en-US" sz="2400" dirty="0">
                <a:latin typeface="Times New Roman" pitchFamily="18" charset="0"/>
                <a:cs typeface="Times New Roman" pitchFamily="18" charset="0"/>
              </a:rPr>
              <a:t>Data warehouse stores a large amount of historical data. This helps users to analyze different time periods and trends to make future predictions.</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991748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Disadvantages of Data Warehouse:</a:t>
            </a:r>
            <a:br>
              <a:rPr lang="en-US" dirty="0"/>
            </a:br>
            <a:endParaRPr lang="en-US" dirty="0"/>
          </a:p>
        </p:txBody>
      </p:sp>
      <p:sp>
        <p:nvSpPr>
          <p:cNvPr id="3" name="Content Placeholder 2"/>
          <p:cNvSpPr>
            <a:spLocks noGrp="1"/>
          </p:cNvSpPr>
          <p:nvPr>
            <p:ph idx="1"/>
          </p:nvPr>
        </p:nvSpPr>
        <p:spPr>
          <a:xfrm>
            <a:off x="609600" y="1014413"/>
            <a:ext cx="10972800" cy="5111753"/>
          </a:xfrm>
        </p:spPr>
        <p:txBody>
          <a:bodyPr>
            <a:noAutofit/>
          </a:bodyPr>
          <a:lstStyle/>
          <a:p>
            <a:pPr lvl="0"/>
            <a:r>
              <a:rPr lang="en-US" sz="2400" dirty="0">
                <a:latin typeface="Times New Roman" pitchFamily="18" charset="0"/>
                <a:cs typeface="Times New Roman" pitchFamily="18" charset="0"/>
              </a:rPr>
              <a:t>Not an ideal option for unstructured data.</a:t>
            </a:r>
          </a:p>
          <a:p>
            <a:pPr lvl="0"/>
            <a:r>
              <a:rPr lang="en-US" sz="2400" dirty="0">
                <a:latin typeface="Times New Roman" pitchFamily="18" charset="0"/>
                <a:cs typeface="Times New Roman" pitchFamily="18" charset="0"/>
              </a:rPr>
              <a:t>Creation and Implementation of Data Warehouse is surely time confusing affair.</a:t>
            </a:r>
          </a:p>
          <a:p>
            <a:pPr lvl="0"/>
            <a:r>
              <a:rPr lang="en-US" sz="2400" dirty="0">
                <a:latin typeface="Times New Roman" pitchFamily="18" charset="0"/>
                <a:cs typeface="Times New Roman" pitchFamily="18" charset="0"/>
              </a:rPr>
              <a:t>Data Warehouse can be outdated relatively quickly</a:t>
            </a:r>
          </a:p>
          <a:p>
            <a:pPr lvl="0"/>
            <a:r>
              <a:rPr lang="en-US" sz="2400" dirty="0">
                <a:latin typeface="Times New Roman" pitchFamily="18" charset="0"/>
                <a:cs typeface="Times New Roman" pitchFamily="18" charset="0"/>
              </a:rPr>
              <a:t>Difficult to make changes in data types and ranges, data source schema, indexes, and queries.</a:t>
            </a:r>
          </a:p>
          <a:p>
            <a:pPr lvl="0"/>
            <a:r>
              <a:rPr lang="en-US" sz="2400" dirty="0">
                <a:latin typeface="Times New Roman" pitchFamily="18" charset="0"/>
                <a:cs typeface="Times New Roman" pitchFamily="18" charset="0"/>
              </a:rPr>
              <a:t>The data warehouse may seem easy, but actually, it is too complex for the average users.</a:t>
            </a:r>
          </a:p>
          <a:p>
            <a:pPr lvl="0"/>
            <a:r>
              <a:rPr lang="en-US" sz="2400" dirty="0">
                <a:latin typeface="Times New Roman" pitchFamily="18" charset="0"/>
                <a:cs typeface="Times New Roman" pitchFamily="18" charset="0"/>
              </a:rPr>
              <a:t>Despite best efforts at project management, data warehousing project scope will always increase.</a:t>
            </a:r>
          </a:p>
          <a:p>
            <a:pPr lvl="0"/>
            <a:r>
              <a:rPr lang="en-US" sz="2400" dirty="0">
                <a:latin typeface="Times New Roman" pitchFamily="18" charset="0"/>
                <a:cs typeface="Times New Roman" pitchFamily="18" charset="0"/>
              </a:rPr>
              <a:t>Sometime warehouse users will develop different business rules.</a:t>
            </a:r>
          </a:p>
          <a:p>
            <a:pPr lvl="0"/>
            <a:r>
              <a:rPr lang="en-US" sz="2400" dirty="0">
                <a:latin typeface="Times New Roman" pitchFamily="18" charset="0"/>
                <a:cs typeface="Times New Roman" pitchFamily="18" charset="0"/>
              </a:rPr>
              <a:t>Organizations need to spend lots of their resources for training and Implementation purpose.</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801655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7200" dirty="0">
                <a:solidFill>
                  <a:srgbClr val="FF0000"/>
                </a:solidFill>
                <a:latin typeface="Algerian" pitchFamily="82" charset="0"/>
              </a:rPr>
              <a:t>Topics to be covered</a:t>
            </a:r>
            <a:r>
              <a:rPr lang="en-US" dirty="0"/>
              <a:t> </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a:t>Basic Concepts</a:t>
            </a:r>
          </a:p>
          <a:p>
            <a:pPr marL="514350" indent="-514350">
              <a:buFont typeface="+mj-lt"/>
              <a:buAutoNum type="arabicPeriod"/>
            </a:pPr>
            <a:r>
              <a:rPr lang="en-US" sz="3200" dirty="0"/>
              <a:t>Data Ware House Modeling: Cube and OLAP</a:t>
            </a:r>
          </a:p>
          <a:p>
            <a:pPr marL="514350" indent="-514350">
              <a:buFont typeface="+mj-lt"/>
              <a:buAutoNum type="arabicPeriod"/>
            </a:pPr>
            <a:r>
              <a:rPr lang="en-US" sz="3200" dirty="0"/>
              <a:t>Data Ware House Design and Usage</a:t>
            </a:r>
          </a:p>
          <a:p>
            <a:pPr marL="514350" indent="-514350">
              <a:buFont typeface="+mj-lt"/>
              <a:buAutoNum type="arabicPeriod"/>
            </a:pPr>
            <a:r>
              <a:rPr lang="en-US" sz="3200" dirty="0"/>
              <a:t>Data Ware House Implementation </a:t>
            </a:r>
          </a:p>
          <a:p>
            <a:pPr marL="0" indent="0">
              <a:buNone/>
            </a:pPr>
            <a:endParaRPr lang="en-US" sz="3200" dirty="0"/>
          </a:p>
        </p:txBody>
      </p:sp>
    </p:spTree>
    <p:extLst>
      <p:ext uri="{BB962C8B-B14F-4D97-AF65-F5344CB8AC3E}">
        <p14:creationId xmlns:p14="http://schemas.microsoft.com/office/powerpoint/2010/main" val="31715317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ata Warehouse Architecture"/>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1476" y="0"/>
            <a:ext cx="11358562" cy="6229350"/>
          </a:xfrm>
          <a:prstGeom prst="rect">
            <a:avLst/>
          </a:prstGeom>
          <a:noFill/>
          <a:ln>
            <a:noFill/>
          </a:ln>
        </p:spPr>
      </p:pic>
    </p:spTree>
    <p:extLst>
      <p:ext uri="{BB962C8B-B14F-4D97-AF65-F5344CB8AC3E}">
        <p14:creationId xmlns:p14="http://schemas.microsoft.com/office/powerpoint/2010/main" val="820896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 Warehouse Tools</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There are many Data Warehousing tools are available in the market</a:t>
            </a:r>
          </a:p>
          <a:p>
            <a:pPr marL="0" indent="0">
              <a:buNone/>
            </a:pPr>
            <a:r>
              <a:rPr lang="en-US" b="1" dirty="0"/>
              <a:t>1. </a:t>
            </a:r>
            <a:r>
              <a:rPr lang="en-US" b="1" dirty="0" err="1"/>
              <a:t>MarkLogic</a:t>
            </a:r>
            <a:r>
              <a:rPr lang="en-US" b="1" dirty="0"/>
              <a:t>:</a:t>
            </a:r>
            <a:endParaRPr lang="en-US" dirty="0"/>
          </a:p>
          <a:p>
            <a:pPr marL="0" indent="0">
              <a:buNone/>
            </a:pPr>
            <a:r>
              <a:rPr lang="en-US" dirty="0" err="1"/>
              <a:t>MarkLogic</a:t>
            </a:r>
            <a:r>
              <a:rPr lang="en-US" dirty="0"/>
              <a:t> is useful data warehousing solution that makes data integration easier and faster using an array of enterprise features. This tool helps to perform very complex search operations. It can query different types of data like documents, relationships, and metadata.</a:t>
            </a:r>
          </a:p>
          <a:p>
            <a:pPr marL="0" indent="0">
              <a:buNone/>
            </a:pPr>
            <a:r>
              <a:rPr lang="en-US" u="sng" dirty="0">
                <a:hlinkClick r:id="rId2"/>
              </a:rPr>
              <a:t>https://www.marklogic.com/product/getting-started/</a:t>
            </a:r>
            <a:endParaRPr lang="en-US" dirty="0"/>
          </a:p>
          <a:p>
            <a:endParaRPr lang="en-US" dirty="0"/>
          </a:p>
        </p:txBody>
      </p:sp>
    </p:spTree>
    <p:extLst>
      <p:ext uri="{BB962C8B-B14F-4D97-AF65-F5344CB8AC3E}">
        <p14:creationId xmlns:p14="http://schemas.microsoft.com/office/powerpoint/2010/main" val="2344583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a:t>2. Oracle:</a:t>
            </a:r>
            <a:endParaRPr lang="en-US" dirty="0"/>
          </a:p>
          <a:p>
            <a:pPr marL="0" indent="0">
              <a:buNone/>
            </a:pPr>
            <a:r>
              <a:rPr lang="en-US" dirty="0"/>
              <a:t>Oracle is the industry-leading database. It offers a wide range of choice of data warehouse solutions for both on-premises and in the cloud. It helps to optimize customer experiences by increasing operational efficiency.</a:t>
            </a:r>
          </a:p>
          <a:p>
            <a:pPr marL="0" indent="0">
              <a:buNone/>
            </a:pPr>
            <a:r>
              <a:rPr lang="en-US" u="sng" dirty="0">
                <a:hlinkClick r:id="rId2"/>
              </a:rPr>
              <a:t>https://www.oracle.com/index.html</a:t>
            </a:r>
            <a:endParaRPr lang="en-US" dirty="0"/>
          </a:p>
          <a:p>
            <a:endParaRPr lang="en-US" dirty="0"/>
          </a:p>
        </p:txBody>
      </p:sp>
    </p:spTree>
    <p:extLst>
      <p:ext uri="{BB962C8B-B14F-4D97-AF65-F5344CB8AC3E}">
        <p14:creationId xmlns:p14="http://schemas.microsoft.com/office/powerpoint/2010/main" val="4100219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42889" y="1600203"/>
            <a:ext cx="11687174" cy="4525963"/>
          </a:xfrm>
        </p:spPr>
        <p:txBody>
          <a:bodyPr>
            <a:normAutofit lnSpcReduction="10000"/>
          </a:bodyPr>
          <a:lstStyle/>
          <a:p>
            <a:pPr marL="0" indent="0">
              <a:buNone/>
            </a:pPr>
            <a:r>
              <a:rPr lang="en-US" b="1" dirty="0"/>
              <a:t>3. Amazon </a:t>
            </a:r>
            <a:r>
              <a:rPr lang="en-US" b="1" dirty="0" err="1"/>
              <a:t>RedShift</a:t>
            </a:r>
            <a:r>
              <a:rPr lang="en-US" b="1" dirty="0"/>
              <a:t>:</a:t>
            </a:r>
            <a:endParaRPr lang="en-US" dirty="0"/>
          </a:p>
          <a:p>
            <a:pPr marL="0" indent="0">
              <a:buNone/>
            </a:pPr>
            <a:r>
              <a:rPr lang="en-US" dirty="0"/>
              <a:t>Amazon Redshift is Data warehouse tool. It is a simple and cost-effective tool to analyze all types of data using standard SQL and existing BI tools. It also allows running complex queries against petabytes of structured data, using the technique of query optimization.</a:t>
            </a:r>
          </a:p>
          <a:p>
            <a:pPr marL="0" indent="0">
              <a:buNone/>
            </a:pPr>
            <a:r>
              <a:rPr lang="en-US" u="sng" dirty="0">
                <a:hlinkClick r:id="rId2"/>
              </a:rPr>
              <a:t>https://aws.amazon.com/redshift/?nc2=h_m1</a:t>
            </a:r>
            <a:endParaRPr lang="en-US" u="sng" dirty="0"/>
          </a:p>
          <a:p>
            <a:pPr marL="0" indent="0">
              <a:buNone/>
            </a:pPr>
            <a:r>
              <a:rPr lang="en-US" u="sng" dirty="0"/>
              <a:t>Many other tools are also available at </a:t>
            </a:r>
            <a:r>
              <a:rPr lang="en-US" u="sng" dirty="0">
                <a:hlinkClick r:id="rId3"/>
              </a:rPr>
              <a:t>https://www.guru99.com/top-20-etl-database-warehousing-tools.html</a:t>
            </a:r>
            <a:endParaRPr lang="en-US" u="sng" dirty="0"/>
          </a:p>
          <a:p>
            <a:endParaRPr lang="en-US" u="sng" dirty="0"/>
          </a:p>
          <a:p>
            <a:endParaRPr lang="en-US" dirty="0"/>
          </a:p>
        </p:txBody>
      </p:sp>
    </p:spTree>
    <p:extLst>
      <p:ext uri="{BB962C8B-B14F-4D97-AF65-F5344CB8AC3E}">
        <p14:creationId xmlns:p14="http://schemas.microsoft.com/office/powerpoint/2010/main" val="1544119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2"/>
            <a:ext cx="10515600" cy="1325563"/>
          </a:xfrm>
        </p:spPr>
        <p:txBody>
          <a:bodyPr>
            <a:normAutofit fontScale="90000"/>
          </a:bodyPr>
          <a:lstStyle/>
          <a:p>
            <a:pPr algn="ctr"/>
            <a:r>
              <a:rPr lang="en-US" dirty="0">
                <a:solidFill>
                  <a:schemeClr val="tx1"/>
                </a:solidFill>
                <a:latin typeface="Algerian" pitchFamily="82" charset="0"/>
              </a:rPr>
              <a:t>Data warehouse modeling: cube and OLAP </a:t>
            </a:r>
          </a:p>
        </p:txBody>
      </p:sp>
    </p:spTree>
    <p:extLst>
      <p:ext uri="{BB962C8B-B14F-4D97-AF65-F5344CB8AC3E}">
        <p14:creationId xmlns:p14="http://schemas.microsoft.com/office/powerpoint/2010/main" val="4015987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711200" y="381000"/>
            <a:ext cx="10769600" cy="685800"/>
          </a:xfrm>
        </p:spPr>
        <p:txBody>
          <a:bodyPr>
            <a:normAutofit fontScale="90000"/>
          </a:bodyPr>
          <a:lstStyle/>
          <a:p>
            <a:pPr eaLnBrk="1" fontAlgn="auto" hangingPunct="1">
              <a:spcAft>
                <a:spcPts val="0"/>
              </a:spcAft>
              <a:defRPr/>
            </a:pPr>
            <a:r>
              <a:rPr lang="en-US" altLang="zh-TW" sz="4000">
                <a:ea typeface="新細明體" pitchFamily="18" charset="-120"/>
              </a:rPr>
              <a:t>OLAP (Online Analytical Processing)</a:t>
            </a:r>
          </a:p>
        </p:txBody>
      </p:sp>
      <p:graphicFrame>
        <p:nvGraphicFramePr>
          <p:cNvPr id="13315" name="Object 4"/>
          <p:cNvGraphicFramePr>
            <a:graphicFrameLocks noGrp="1" noChangeAspect="1"/>
          </p:cNvGraphicFramePr>
          <p:nvPr>
            <p:ph idx="1"/>
            <p:extLst>
              <p:ext uri="{D42A27DB-BD31-4B8C-83A1-F6EECF244321}">
                <p14:modId xmlns:p14="http://schemas.microsoft.com/office/powerpoint/2010/main" val="1483389402"/>
              </p:ext>
            </p:extLst>
          </p:nvPr>
        </p:nvGraphicFramePr>
        <p:xfrm>
          <a:off x="1185863" y="1185862"/>
          <a:ext cx="9944100" cy="4524375"/>
        </p:xfrm>
        <a:graphic>
          <a:graphicData uri="http://schemas.openxmlformats.org/presentationml/2006/ole">
            <mc:AlternateContent xmlns:mc="http://schemas.openxmlformats.org/markup-compatibility/2006">
              <mc:Choice xmlns:v="urn:schemas-microsoft-com:vml" Requires="v">
                <p:oleObj name="Visio" r:id="rId2" imgW="7587615" imgH="10717987" progId="Visio.Drawing.11">
                  <p:embed/>
                </p:oleObj>
              </mc:Choice>
              <mc:Fallback>
                <p:oleObj name="Visio" r:id="rId2" imgW="7587615" imgH="10717987"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863" y="1185862"/>
                        <a:ext cx="9944100" cy="45243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09759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TW">
                <a:solidFill>
                  <a:srgbClr val="CF5716"/>
                </a:solidFill>
                <a:ea typeface="新細明體" pitchFamily="18" charset="-120"/>
              </a:rPr>
              <a:t>Online Analytical Processing</a:t>
            </a:r>
          </a:p>
        </p:txBody>
      </p:sp>
      <p:sp>
        <p:nvSpPr>
          <p:cNvPr id="15363" name="Rectangle 3"/>
          <p:cNvSpPr>
            <a:spLocks noGrp="1" noChangeArrowheads="1"/>
          </p:cNvSpPr>
          <p:nvPr>
            <p:ph idx="1"/>
          </p:nvPr>
        </p:nvSpPr>
        <p:spPr>
          <a:xfrm>
            <a:off x="402167" y="1527175"/>
            <a:ext cx="11338984" cy="4572000"/>
          </a:xfrm>
        </p:spPr>
        <p:txBody>
          <a:bodyPr>
            <a:normAutofit/>
          </a:bodyPr>
          <a:lstStyle/>
          <a:p>
            <a:pPr algn="just" eaLnBrk="1" hangingPunct="1">
              <a:buFontTx/>
              <a:buNone/>
            </a:pPr>
            <a:r>
              <a:rPr lang="en-US" altLang="zh-TW" sz="4000" dirty="0"/>
              <a:t>An OLAP system manages large amount of historical data, provides facilities for summarization and aggregation, and stores and manages information at different levels of granularity.</a:t>
            </a:r>
          </a:p>
        </p:txBody>
      </p:sp>
    </p:spTree>
    <p:extLst>
      <p:ext uri="{BB962C8B-B14F-4D97-AF65-F5344CB8AC3E}">
        <p14:creationId xmlns:p14="http://schemas.microsoft.com/office/powerpoint/2010/main" val="31591890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a:xfrm>
            <a:off x="914400" y="0"/>
            <a:ext cx="10390717" cy="554038"/>
          </a:xfrm>
        </p:spPr>
        <p:txBody>
          <a:bodyPr lIns="92075" tIns="46038" rIns="92075" bIns="46038">
            <a:normAutofit fontScale="90000"/>
          </a:bodyPr>
          <a:lstStyle/>
          <a:p>
            <a:pPr eaLnBrk="1" fontAlgn="auto" hangingPunct="1">
              <a:spcAft>
                <a:spcPts val="0"/>
              </a:spcAft>
              <a:defRPr/>
            </a:pPr>
            <a:r>
              <a:rPr lang="en-US" altLang="zh-TW" sz="3200" b="1">
                <a:ea typeface="新細明體" pitchFamily="18" charset="-120"/>
              </a:rPr>
              <a:t>Why Separate Data Warehouse?</a:t>
            </a:r>
          </a:p>
        </p:txBody>
      </p:sp>
      <p:sp>
        <p:nvSpPr>
          <p:cNvPr id="16387" name="Rectangle 5"/>
          <p:cNvSpPr>
            <a:spLocks noGrp="1" noChangeArrowheads="1"/>
          </p:cNvSpPr>
          <p:nvPr>
            <p:ph idx="1"/>
          </p:nvPr>
        </p:nvSpPr>
        <p:spPr>
          <a:xfrm>
            <a:off x="406400" y="609600"/>
            <a:ext cx="11176000" cy="5715000"/>
          </a:xfrm>
        </p:spPr>
        <p:txBody>
          <a:bodyPr lIns="92075" tIns="46038" rIns="92075" bIns="46038">
            <a:normAutofit lnSpcReduction="10000"/>
          </a:bodyPr>
          <a:lstStyle/>
          <a:p>
            <a:pPr algn="just" eaLnBrk="1" hangingPunct="1"/>
            <a:r>
              <a:rPr lang="en-US" altLang="zh-TW" sz="2800" dirty="0"/>
              <a:t>High performance for both systems</a:t>
            </a:r>
          </a:p>
          <a:p>
            <a:pPr lvl="1" algn="just" eaLnBrk="1" hangingPunct="1"/>
            <a:r>
              <a:rPr lang="en-US" altLang="zh-TW" sz="2800" dirty="0"/>
              <a:t>DBMS— tuned for OLTP: access methods, indexing, concurrency control, recovery</a:t>
            </a:r>
          </a:p>
          <a:p>
            <a:pPr lvl="1" algn="just" eaLnBrk="1" hangingPunct="1"/>
            <a:r>
              <a:rPr lang="en-US" altLang="zh-TW" sz="2800" dirty="0"/>
              <a:t>Warehouse—tuned for OLAP: complex OLAP queries, multidimensional view, consolidation.</a:t>
            </a:r>
          </a:p>
          <a:p>
            <a:pPr algn="just" eaLnBrk="1" hangingPunct="1"/>
            <a:r>
              <a:rPr lang="en-US" altLang="zh-TW" sz="2800" dirty="0"/>
              <a:t>Different functions and different data:</a:t>
            </a:r>
          </a:p>
          <a:p>
            <a:pPr lvl="1" algn="just" eaLnBrk="1" hangingPunct="1"/>
            <a:r>
              <a:rPr lang="en-US" altLang="zh-TW" sz="2800" u="sng" dirty="0"/>
              <a:t>missing data</a:t>
            </a:r>
            <a:r>
              <a:rPr lang="en-US" altLang="zh-TW" sz="2800" dirty="0"/>
              <a:t>: Decision support requires historical data which operational DBs do not typically maintain</a:t>
            </a:r>
          </a:p>
          <a:p>
            <a:pPr lvl="1" algn="just" eaLnBrk="1" hangingPunct="1"/>
            <a:r>
              <a:rPr lang="en-US" altLang="zh-TW" sz="2800" u="sng" dirty="0"/>
              <a:t>data consolidation</a:t>
            </a:r>
            <a:r>
              <a:rPr lang="en-US" altLang="zh-TW" sz="2800" dirty="0"/>
              <a:t>:  DS requires consolidation (aggregation, summarization) of data from heterogeneous sources</a:t>
            </a:r>
          </a:p>
          <a:p>
            <a:pPr lvl="1" algn="just" eaLnBrk="1" hangingPunct="1"/>
            <a:r>
              <a:rPr lang="en-US" altLang="zh-TW" sz="2800" u="sng" dirty="0"/>
              <a:t>data quality</a:t>
            </a:r>
            <a:r>
              <a:rPr lang="en-US" altLang="zh-TW" sz="2800" dirty="0"/>
              <a:t>: different sources typically use inconsistent data representations, codes and formats which have to be reconciled</a:t>
            </a:r>
          </a:p>
        </p:txBody>
      </p:sp>
    </p:spTree>
    <p:extLst>
      <p:ext uri="{BB962C8B-B14F-4D97-AF65-F5344CB8AC3E}">
        <p14:creationId xmlns:p14="http://schemas.microsoft.com/office/powerpoint/2010/main" val="2650376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1471613" y="142875"/>
            <a:ext cx="9615488" cy="838200"/>
          </a:xfrm>
          <a:noFill/>
        </p:spPr>
        <p:txBody>
          <a:bodyPr lIns="92075" tIns="46038" rIns="92075" bIns="46038"/>
          <a:lstStyle/>
          <a:p>
            <a:pPr eaLnBrk="1" hangingPunct="1"/>
            <a:r>
              <a:rPr lang="en-US" altLang="zh-TW" sz="2800" b="1" dirty="0">
                <a:solidFill>
                  <a:schemeClr val="tx1"/>
                </a:solidFill>
                <a:ea typeface="新細明體" pitchFamily="18" charset="-120"/>
              </a:rPr>
              <a:t>From Tables and Spreadsheets to Data Cubes</a:t>
            </a:r>
          </a:p>
        </p:txBody>
      </p:sp>
      <p:sp>
        <p:nvSpPr>
          <p:cNvPr id="17411" name="Rectangle 5"/>
          <p:cNvSpPr>
            <a:spLocks noGrp="1" noChangeArrowheads="1"/>
          </p:cNvSpPr>
          <p:nvPr>
            <p:ph idx="1"/>
          </p:nvPr>
        </p:nvSpPr>
        <p:spPr>
          <a:xfrm>
            <a:off x="711200" y="1143000"/>
            <a:ext cx="10871200" cy="6019800"/>
          </a:xfrm>
        </p:spPr>
        <p:txBody>
          <a:bodyPr lIns="92075" tIns="46038" rIns="92075" bIns="46038">
            <a:normAutofit/>
          </a:bodyPr>
          <a:lstStyle/>
          <a:p>
            <a:pPr algn="just" eaLnBrk="1" hangingPunct="1">
              <a:lnSpc>
                <a:spcPct val="90000"/>
              </a:lnSpc>
            </a:pPr>
            <a:r>
              <a:rPr lang="en-US" altLang="zh-TW" sz="3200" b="0" dirty="0"/>
              <a:t>A data warehouse is based on a multidimensional data model which views data in the form of a data cube.</a:t>
            </a:r>
          </a:p>
          <a:p>
            <a:pPr algn="just" eaLnBrk="1" hangingPunct="1">
              <a:lnSpc>
                <a:spcPct val="90000"/>
              </a:lnSpc>
              <a:buFontTx/>
              <a:buNone/>
            </a:pPr>
            <a:endParaRPr lang="en-US" altLang="zh-TW" sz="3200" b="0" dirty="0"/>
          </a:p>
          <a:p>
            <a:pPr algn="just" eaLnBrk="1" hangingPunct="1">
              <a:lnSpc>
                <a:spcPct val="90000"/>
              </a:lnSpc>
            </a:pPr>
            <a:r>
              <a:rPr lang="en-US" altLang="zh-TW" sz="3200" b="0" dirty="0"/>
              <a:t>A data cube, such as sales, allows data to be modeled and viewed in multiple dimensions</a:t>
            </a:r>
          </a:p>
          <a:p>
            <a:pPr lvl="1" algn="just" eaLnBrk="1" hangingPunct="1">
              <a:lnSpc>
                <a:spcPct val="90000"/>
              </a:lnSpc>
              <a:buFontTx/>
              <a:buNone/>
            </a:pPr>
            <a:endParaRPr lang="en-US" altLang="zh-TW" sz="3200" dirty="0"/>
          </a:p>
          <a:p>
            <a:pPr algn="just" eaLnBrk="1" hangingPunct="1">
              <a:lnSpc>
                <a:spcPct val="90000"/>
              </a:lnSpc>
            </a:pPr>
            <a:r>
              <a:rPr lang="en-US" altLang="zh-TW" sz="3200" b="0" dirty="0"/>
              <a:t>In data warehousing literature, an n-D base cube is called a base cuboid. The top most 0-D cuboid, which holds the highest-level of summarization, is called the apex cuboid.  The lattice of cuboids forms a data cube.</a:t>
            </a:r>
          </a:p>
        </p:txBody>
      </p:sp>
    </p:spTree>
    <p:extLst>
      <p:ext uri="{BB962C8B-B14F-4D97-AF65-F5344CB8AC3E}">
        <p14:creationId xmlns:p14="http://schemas.microsoft.com/office/powerpoint/2010/main" val="1014528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a:xfrm>
            <a:off x="3109913" y="2043113"/>
            <a:ext cx="5076826" cy="609600"/>
          </a:xfrm>
        </p:spPr>
        <p:txBody>
          <a:bodyPr lIns="92075" tIns="46038" rIns="92075" bIns="46038">
            <a:noAutofit/>
          </a:bodyPr>
          <a:lstStyle/>
          <a:p>
            <a:pPr eaLnBrk="1" hangingPunct="1"/>
            <a:r>
              <a:rPr lang="en-US" altLang="zh-TW" sz="4000" dirty="0">
                <a:solidFill>
                  <a:schemeClr val="tx1"/>
                </a:solidFill>
                <a:ea typeface="新細明體" pitchFamily="18" charset="-120"/>
              </a:rPr>
              <a:t>OLTP vs. OLAP</a:t>
            </a:r>
          </a:p>
        </p:txBody>
      </p:sp>
    </p:spTree>
    <p:extLst>
      <p:ext uri="{BB962C8B-B14F-4D97-AF65-F5344CB8AC3E}">
        <p14:creationId xmlns:p14="http://schemas.microsoft.com/office/powerpoint/2010/main" val="269352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2"/>
            <a:ext cx="10515600" cy="1325563"/>
          </a:xfrm>
        </p:spPr>
        <p:txBody>
          <a:bodyPr/>
          <a:lstStyle/>
          <a:p>
            <a:pPr algn="ctr"/>
            <a:r>
              <a:rPr lang="en-US" sz="4800" dirty="0">
                <a:solidFill>
                  <a:schemeClr val="tx1"/>
                </a:solidFill>
                <a:latin typeface="Algerian" pitchFamily="82" charset="0"/>
              </a:rPr>
              <a:t>Basic Concepts </a:t>
            </a:r>
          </a:p>
        </p:txBody>
      </p:sp>
    </p:spTree>
    <p:extLst>
      <p:ext uri="{BB962C8B-B14F-4D97-AF65-F5344CB8AC3E}">
        <p14:creationId xmlns:p14="http://schemas.microsoft.com/office/powerpoint/2010/main" val="42942210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xfrm>
            <a:off x="682625" y="0"/>
            <a:ext cx="10972800" cy="685800"/>
          </a:xfrm>
          <a:noFill/>
        </p:spPr>
        <p:txBody>
          <a:bodyPr lIns="92075" tIns="46038" rIns="92075" bIns="46038"/>
          <a:lstStyle/>
          <a:p>
            <a:pPr eaLnBrk="1" hangingPunct="1"/>
            <a:r>
              <a:rPr lang="en-US" altLang="zh-TW" sz="2800" b="1" dirty="0">
                <a:solidFill>
                  <a:schemeClr val="tx1"/>
                </a:solidFill>
                <a:ea typeface="新細明體" pitchFamily="18" charset="-120"/>
              </a:rPr>
              <a:t>OLAP Server Architectures</a:t>
            </a:r>
          </a:p>
        </p:txBody>
      </p:sp>
      <p:sp>
        <p:nvSpPr>
          <p:cNvPr id="21509" name="Rectangle 5"/>
          <p:cNvSpPr>
            <a:spLocks noGrp="1" noChangeArrowheads="1"/>
          </p:cNvSpPr>
          <p:nvPr>
            <p:ph idx="1"/>
          </p:nvPr>
        </p:nvSpPr>
        <p:spPr>
          <a:xfrm>
            <a:off x="1071562" y="685800"/>
            <a:ext cx="9886951" cy="5957888"/>
          </a:xfrm>
        </p:spPr>
        <p:txBody>
          <a:bodyPr lIns="92075" tIns="46038" rIns="92075" bIns="46038">
            <a:noAutofit/>
          </a:bodyPr>
          <a:lstStyle/>
          <a:p>
            <a:pPr marL="274320" indent="-274320" eaLnBrk="1" fontAlgn="auto" hangingPunct="1">
              <a:spcAft>
                <a:spcPts val="0"/>
              </a:spcAft>
              <a:buClr>
                <a:schemeClr val="accent3"/>
              </a:buClr>
              <a:buFont typeface="Wingdings 2"/>
              <a:buChar char=""/>
              <a:defRPr/>
            </a:pPr>
            <a:r>
              <a:rPr lang="en-US" altLang="zh-TW" sz="2400" u="sng" dirty="0"/>
              <a:t>Relational OLAP (ROLAP):</a:t>
            </a:r>
            <a:r>
              <a:rPr lang="en-US" altLang="zh-TW" sz="2400" dirty="0"/>
              <a:t> </a:t>
            </a:r>
          </a:p>
          <a:p>
            <a:pPr marL="640080" lvl="1" indent="-246888" eaLnBrk="1" fontAlgn="auto" hangingPunct="1">
              <a:spcAft>
                <a:spcPts val="0"/>
              </a:spcAft>
              <a:buFont typeface="Wingdings 2"/>
              <a:buChar char=""/>
              <a:defRPr/>
            </a:pPr>
            <a:r>
              <a:rPr lang="en-US" altLang="zh-TW" sz="2400" dirty="0"/>
              <a:t>Use relational or extended-relational DBMS to store and manage warehouse data and OLAP middle ware to support missing pieces.</a:t>
            </a:r>
          </a:p>
          <a:p>
            <a:pPr marL="640080" lvl="1" indent="-246888" eaLnBrk="1" fontAlgn="auto" hangingPunct="1">
              <a:spcAft>
                <a:spcPts val="0"/>
              </a:spcAft>
              <a:buFont typeface="Wingdings 2"/>
              <a:buChar char=""/>
              <a:defRPr/>
            </a:pPr>
            <a:r>
              <a:rPr lang="en-US" altLang="zh-TW" sz="2400" dirty="0"/>
              <a:t> Include optimization of DBMS backend, implementation of aggregation navigation logic, and additional tools and services</a:t>
            </a:r>
          </a:p>
          <a:p>
            <a:pPr marL="640080" lvl="1" indent="-246888" eaLnBrk="1" fontAlgn="auto" hangingPunct="1">
              <a:spcAft>
                <a:spcPts val="0"/>
              </a:spcAft>
              <a:buFont typeface="Wingdings 2"/>
              <a:buChar char=""/>
              <a:defRPr/>
            </a:pPr>
            <a:r>
              <a:rPr lang="en-US" altLang="zh-TW" sz="2400" dirty="0"/>
              <a:t>greater scalability</a:t>
            </a:r>
          </a:p>
          <a:p>
            <a:pPr marL="274320" indent="-274320" eaLnBrk="1" fontAlgn="auto" hangingPunct="1">
              <a:spcAft>
                <a:spcPts val="0"/>
              </a:spcAft>
              <a:buClr>
                <a:schemeClr val="accent3"/>
              </a:buClr>
              <a:buFont typeface="Wingdings 2"/>
              <a:buChar char=""/>
              <a:defRPr/>
            </a:pPr>
            <a:r>
              <a:rPr lang="en-US" altLang="zh-TW" sz="2400" u="sng" dirty="0"/>
              <a:t>Multidimensional OLAP (MOLAP):</a:t>
            </a:r>
            <a:r>
              <a:rPr lang="en-US" altLang="zh-TW" sz="2400" dirty="0"/>
              <a:t> </a:t>
            </a:r>
          </a:p>
          <a:p>
            <a:pPr marL="640080" lvl="1" indent="-246888" eaLnBrk="1" fontAlgn="auto" hangingPunct="1">
              <a:spcAft>
                <a:spcPts val="0"/>
              </a:spcAft>
              <a:buFont typeface="Wingdings 2"/>
              <a:buChar char=""/>
              <a:defRPr/>
            </a:pPr>
            <a:r>
              <a:rPr lang="en-US" altLang="zh-TW" sz="2400" dirty="0"/>
              <a:t>Array-based multidimensional storage engine (sparse matrix techniques)</a:t>
            </a:r>
          </a:p>
          <a:p>
            <a:pPr marL="640080" lvl="1" indent="-246888" eaLnBrk="1" fontAlgn="auto" hangingPunct="1">
              <a:spcAft>
                <a:spcPts val="0"/>
              </a:spcAft>
              <a:buFont typeface="Wingdings 2"/>
              <a:buChar char=""/>
              <a:defRPr/>
            </a:pPr>
            <a:r>
              <a:rPr lang="en-US" altLang="zh-TW" sz="2400" dirty="0"/>
              <a:t>fast indexing to pre-computed summarized data</a:t>
            </a:r>
          </a:p>
          <a:p>
            <a:pPr marL="274320" indent="-274320" eaLnBrk="1" fontAlgn="auto" hangingPunct="1">
              <a:spcAft>
                <a:spcPts val="0"/>
              </a:spcAft>
              <a:buClr>
                <a:schemeClr val="accent3"/>
              </a:buClr>
              <a:buFont typeface="Wingdings 2"/>
              <a:buChar char=""/>
              <a:defRPr/>
            </a:pPr>
            <a:r>
              <a:rPr lang="en-US" altLang="zh-TW" sz="2400" u="sng" dirty="0"/>
              <a:t>Hybrid OLAP (HOLAP):</a:t>
            </a:r>
          </a:p>
          <a:p>
            <a:pPr marL="640080" lvl="1" indent="-246888" eaLnBrk="1" fontAlgn="auto" hangingPunct="1">
              <a:spcAft>
                <a:spcPts val="0"/>
              </a:spcAft>
              <a:buFont typeface="Wingdings 2"/>
              <a:buChar char=""/>
              <a:defRPr/>
            </a:pPr>
            <a:r>
              <a:rPr lang="en-US" altLang="zh-TW" sz="2400" dirty="0"/>
              <a:t>User flexibility, e.g.,  low level: relational, high-level: array.</a:t>
            </a:r>
          </a:p>
          <a:p>
            <a:pPr marL="274320" indent="-274320" eaLnBrk="1" fontAlgn="auto" hangingPunct="1">
              <a:spcAft>
                <a:spcPts val="0"/>
              </a:spcAft>
              <a:buClr>
                <a:schemeClr val="accent3"/>
              </a:buClr>
              <a:buFont typeface="Wingdings 2"/>
              <a:buChar char=""/>
              <a:defRPr/>
            </a:pPr>
            <a:r>
              <a:rPr lang="en-US" altLang="zh-TW" sz="2400" dirty="0"/>
              <a:t>Specialized SQL servers:</a:t>
            </a:r>
          </a:p>
          <a:p>
            <a:pPr marL="640080" lvl="1" indent="-246888" eaLnBrk="1" fontAlgn="auto" hangingPunct="1">
              <a:spcAft>
                <a:spcPts val="0"/>
              </a:spcAft>
              <a:buFont typeface="Wingdings 2"/>
              <a:buChar char=""/>
              <a:defRPr/>
            </a:pPr>
            <a:r>
              <a:rPr lang="en-US" altLang="zh-TW" sz="2400" dirty="0"/>
              <a:t>specialized support for SQL queries over </a:t>
            </a:r>
            <a:r>
              <a:rPr lang="en-US" altLang="zh-TW" sz="2400" dirty="0" err="1"/>
              <a:t>star.snowflake</a:t>
            </a:r>
            <a:r>
              <a:rPr lang="en-US" altLang="zh-TW" sz="2400" dirty="0"/>
              <a:t> schemas</a:t>
            </a:r>
          </a:p>
          <a:p>
            <a:pPr marL="640080" lvl="1" indent="-246888" eaLnBrk="1" fontAlgn="auto" hangingPunct="1">
              <a:spcAft>
                <a:spcPts val="0"/>
              </a:spcAft>
              <a:buFontTx/>
              <a:buNone/>
              <a:defRPr/>
            </a:pPr>
            <a:endParaRPr lang="en-US" altLang="zh-TW" sz="2400" dirty="0"/>
          </a:p>
        </p:txBody>
      </p:sp>
    </p:spTree>
    <p:extLst>
      <p:ext uri="{BB962C8B-B14F-4D97-AF65-F5344CB8AC3E}">
        <p14:creationId xmlns:p14="http://schemas.microsoft.com/office/powerpoint/2010/main" val="14300619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1524000" y="685800"/>
            <a:ext cx="10390717" cy="609600"/>
          </a:xfrm>
        </p:spPr>
        <p:txBody>
          <a:bodyPr lIns="92075" tIns="46038" rIns="92075" bIns="46038">
            <a:normAutofit fontScale="90000"/>
          </a:bodyPr>
          <a:lstStyle/>
          <a:p>
            <a:pPr eaLnBrk="1" hangingPunct="1"/>
            <a:r>
              <a:rPr lang="en-US" altLang="zh-TW">
                <a:solidFill>
                  <a:srgbClr val="CF5716"/>
                </a:solidFill>
                <a:ea typeface="新細明體" pitchFamily="18" charset="-120"/>
              </a:rPr>
              <a:t>Multidimensional Data</a:t>
            </a:r>
          </a:p>
        </p:txBody>
      </p:sp>
      <p:sp>
        <p:nvSpPr>
          <p:cNvPr id="20483" name="Rectangle 5"/>
          <p:cNvSpPr>
            <a:spLocks noGrp="1" noChangeArrowheads="1"/>
          </p:cNvSpPr>
          <p:nvPr>
            <p:ph idx="1"/>
          </p:nvPr>
        </p:nvSpPr>
        <p:spPr>
          <a:xfrm>
            <a:off x="914400" y="1562100"/>
            <a:ext cx="10668000" cy="4572000"/>
          </a:xfrm>
        </p:spPr>
        <p:txBody>
          <a:bodyPr lIns="92075" tIns="46038" rIns="92075" bIns="46038"/>
          <a:lstStyle/>
          <a:p>
            <a:pPr eaLnBrk="1" hangingPunct="1"/>
            <a:r>
              <a:rPr lang="en-US" altLang="zh-TW" dirty="0"/>
              <a:t>Sales volume as a function of product, month, and region</a:t>
            </a:r>
          </a:p>
        </p:txBody>
      </p:sp>
      <p:sp>
        <p:nvSpPr>
          <p:cNvPr id="20484" name="AutoShape 6"/>
          <p:cNvSpPr>
            <a:spLocks noChangeArrowheads="1"/>
          </p:cNvSpPr>
          <p:nvPr/>
        </p:nvSpPr>
        <p:spPr bwMode="auto">
          <a:xfrm>
            <a:off x="1837268" y="3130550"/>
            <a:ext cx="4351867" cy="2882900"/>
          </a:xfrm>
          <a:prstGeom prst="cube">
            <a:avLst>
              <a:gd name="adj" fmla="val 2499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485" name="Line 7"/>
          <p:cNvSpPr>
            <a:spLocks noChangeShapeType="1"/>
          </p:cNvSpPr>
          <p:nvPr/>
        </p:nvSpPr>
        <p:spPr bwMode="auto">
          <a:xfrm>
            <a:off x="1828800" y="41910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86" name="Line 8"/>
          <p:cNvSpPr>
            <a:spLocks noChangeShapeType="1"/>
          </p:cNvSpPr>
          <p:nvPr/>
        </p:nvSpPr>
        <p:spPr bwMode="auto">
          <a:xfrm>
            <a:off x="1828800" y="44958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87" name="Line 9"/>
          <p:cNvSpPr>
            <a:spLocks noChangeShapeType="1"/>
          </p:cNvSpPr>
          <p:nvPr/>
        </p:nvSpPr>
        <p:spPr bwMode="auto">
          <a:xfrm>
            <a:off x="1828800" y="48768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88" name="Line 10"/>
          <p:cNvSpPr>
            <a:spLocks noChangeShapeType="1"/>
          </p:cNvSpPr>
          <p:nvPr/>
        </p:nvSpPr>
        <p:spPr bwMode="auto">
          <a:xfrm>
            <a:off x="1828800" y="51816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89" name="Line 11"/>
          <p:cNvSpPr>
            <a:spLocks noChangeShapeType="1"/>
          </p:cNvSpPr>
          <p:nvPr/>
        </p:nvSpPr>
        <p:spPr bwMode="auto">
          <a:xfrm>
            <a:off x="1828800" y="54864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0" name="Line 12"/>
          <p:cNvSpPr>
            <a:spLocks noChangeShapeType="1"/>
          </p:cNvSpPr>
          <p:nvPr/>
        </p:nvSpPr>
        <p:spPr bwMode="auto">
          <a:xfrm>
            <a:off x="1828800" y="57912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1" name="Line 13"/>
          <p:cNvSpPr>
            <a:spLocks noChangeShapeType="1"/>
          </p:cNvSpPr>
          <p:nvPr/>
        </p:nvSpPr>
        <p:spPr bwMode="auto">
          <a:xfrm>
            <a:off x="22352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2" name="Line 14"/>
          <p:cNvSpPr>
            <a:spLocks noChangeShapeType="1"/>
          </p:cNvSpPr>
          <p:nvPr/>
        </p:nvSpPr>
        <p:spPr bwMode="auto">
          <a:xfrm>
            <a:off x="31496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3" name="Line 15"/>
          <p:cNvSpPr>
            <a:spLocks noChangeShapeType="1"/>
          </p:cNvSpPr>
          <p:nvPr/>
        </p:nvSpPr>
        <p:spPr bwMode="auto">
          <a:xfrm>
            <a:off x="36576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4" name="Line 16"/>
          <p:cNvSpPr>
            <a:spLocks noChangeShapeType="1"/>
          </p:cNvSpPr>
          <p:nvPr/>
        </p:nvSpPr>
        <p:spPr bwMode="auto">
          <a:xfrm>
            <a:off x="40640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5" name="Line 17"/>
          <p:cNvSpPr>
            <a:spLocks noChangeShapeType="1"/>
          </p:cNvSpPr>
          <p:nvPr/>
        </p:nvSpPr>
        <p:spPr bwMode="auto">
          <a:xfrm>
            <a:off x="44704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6" name="Line 18"/>
          <p:cNvSpPr>
            <a:spLocks noChangeShapeType="1"/>
          </p:cNvSpPr>
          <p:nvPr/>
        </p:nvSpPr>
        <p:spPr bwMode="auto">
          <a:xfrm>
            <a:off x="26416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7" name="Line 19"/>
          <p:cNvSpPr>
            <a:spLocks noChangeShapeType="1"/>
          </p:cNvSpPr>
          <p:nvPr/>
        </p:nvSpPr>
        <p:spPr bwMode="auto">
          <a:xfrm flipV="1">
            <a:off x="2235200" y="3124200"/>
            <a:ext cx="10160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8" name="Line 20"/>
          <p:cNvSpPr>
            <a:spLocks noChangeShapeType="1"/>
          </p:cNvSpPr>
          <p:nvPr/>
        </p:nvSpPr>
        <p:spPr bwMode="auto">
          <a:xfrm flipV="1">
            <a:off x="26416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9" name="Line 21"/>
          <p:cNvSpPr>
            <a:spLocks noChangeShapeType="1"/>
          </p:cNvSpPr>
          <p:nvPr/>
        </p:nvSpPr>
        <p:spPr bwMode="auto">
          <a:xfrm flipV="1">
            <a:off x="31496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0" name="Line 22"/>
          <p:cNvSpPr>
            <a:spLocks noChangeShapeType="1"/>
          </p:cNvSpPr>
          <p:nvPr/>
        </p:nvSpPr>
        <p:spPr bwMode="auto">
          <a:xfrm flipV="1">
            <a:off x="40640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1" name="Line 23"/>
          <p:cNvSpPr>
            <a:spLocks noChangeShapeType="1"/>
          </p:cNvSpPr>
          <p:nvPr/>
        </p:nvSpPr>
        <p:spPr bwMode="auto">
          <a:xfrm flipV="1">
            <a:off x="44704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2" name="Line 24"/>
          <p:cNvSpPr>
            <a:spLocks noChangeShapeType="1"/>
          </p:cNvSpPr>
          <p:nvPr/>
        </p:nvSpPr>
        <p:spPr bwMode="auto">
          <a:xfrm flipV="1">
            <a:off x="48768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3" name="Line 25"/>
          <p:cNvSpPr>
            <a:spLocks noChangeShapeType="1"/>
          </p:cNvSpPr>
          <p:nvPr/>
        </p:nvSpPr>
        <p:spPr bwMode="auto">
          <a:xfrm>
            <a:off x="2540000" y="3352800"/>
            <a:ext cx="3352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4" name="Line 26"/>
          <p:cNvSpPr>
            <a:spLocks noChangeShapeType="1"/>
          </p:cNvSpPr>
          <p:nvPr/>
        </p:nvSpPr>
        <p:spPr bwMode="auto">
          <a:xfrm>
            <a:off x="2235200" y="35814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5" name="Line 27"/>
          <p:cNvSpPr>
            <a:spLocks noChangeShapeType="1"/>
          </p:cNvSpPr>
          <p:nvPr/>
        </p:nvSpPr>
        <p:spPr bwMode="auto">
          <a:xfrm>
            <a:off x="48768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6" name="Line 28"/>
          <p:cNvSpPr>
            <a:spLocks noChangeShapeType="1"/>
          </p:cNvSpPr>
          <p:nvPr/>
        </p:nvSpPr>
        <p:spPr bwMode="auto">
          <a:xfrm>
            <a:off x="5892800" y="3352800"/>
            <a:ext cx="0" cy="2209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7" name="Line 29"/>
          <p:cNvSpPr>
            <a:spLocks noChangeShapeType="1"/>
          </p:cNvSpPr>
          <p:nvPr/>
        </p:nvSpPr>
        <p:spPr bwMode="auto">
          <a:xfrm flipV="1">
            <a:off x="5283200" y="3505200"/>
            <a:ext cx="9144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8" name="Line 30"/>
          <p:cNvSpPr>
            <a:spLocks noChangeShapeType="1"/>
          </p:cNvSpPr>
          <p:nvPr/>
        </p:nvSpPr>
        <p:spPr bwMode="auto">
          <a:xfrm flipV="1">
            <a:off x="5283200" y="3886200"/>
            <a:ext cx="9144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9" name="Line 31"/>
          <p:cNvSpPr>
            <a:spLocks noChangeShapeType="1"/>
          </p:cNvSpPr>
          <p:nvPr/>
        </p:nvSpPr>
        <p:spPr bwMode="auto">
          <a:xfrm flipV="1">
            <a:off x="5283200" y="4267200"/>
            <a:ext cx="9144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0" name="Line 32"/>
          <p:cNvSpPr>
            <a:spLocks noChangeShapeType="1"/>
          </p:cNvSpPr>
          <p:nvPr/>
        </p:nvSpPr>
        <p:spPr bwMode="auto">
          <a:xfrm flipV="1">
            <a:off x="5283200" y="4572000"/>
            <a:ext cx="9144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1" name="Line 33"/>
          <p:cNvSpPr>
            <a:spLocks noChangeShapeType="1"/>
          </p:cNvSpPr>
          <p:nvPr/>
        </p:nvSpPr>
        <p:spPr bwMode="auto">
          <a:xfrm flipV="1">
            <a:off x="5283200" y="4876800"/>
            <a:ext cx="9144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2" name="Line 34"/>
          <p:cNvSpPr>
            <a:spLocks noChangeShapeType="1"/>
          </p:cNvSpPr>
          <p:nvPr/>
        </p:nvSpPr>
        <p:spPr bwMode="auto">
          <a:xfrm flipV="1">
            <a:off x="5283200" y="5105400"/>
            <a:ext cx="9144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3" name="Rectangle 35"/>
          <p:cNvSpPr>
            <a:spLocks noChangeArrowheads="1"/>
          </p:cNvSpPr>
          <p:nvPr/>
        </p:nvSpPr>
        <p:spPr bwMode="auto">
          <a:xfrm rot="16200000" flipH="1">
            <a:off x="582809" y="4525792"/>
            <a:ext cx="127278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altLang="zh-TW" sz="2400" dirty="0"/>
              <a:t>Product</a:t>
            </a:r>
          </a:p>
        </p:txBody>
      </p:sp>
      <p:sp>
        <p:nvSpPr>
          <p:cNvPr id="20514" name="Rectangle 36"/>
          <p:cNvSpPr>
            <a:spLocks noChangeArrowheads="1"/>
          </p:cNvSpPr>
          <p:nvPr/>
        </p:nvSpPr>
        <p:spPr bwMode="auto">
          <a:xfrm rot="-2880000">
            <a:off x="1030758" y="2828666"/>
            <a:ext cx="1441418"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pPr eaLnBrk="0" hangingPunct="0"/>
            <a:r>
              <a:rPr lang="en-US" altLang="zh-TW" sz="2400" dirty="0"/>
              <a:t>Region</a:t>
            </a:r>
          </a:p>
        </p:txBody>
      </p:sp>
      <p:sp>
        <p:nvSpPr>
          <p:cNvPr id="20515" name="Rectangle 37"/>
          <p:cNvSpPr>
            <a:spLocks noChangeArrowheads="1"/>
          </p:cNvSpPr>
          <p:nvPr/>
        </p:nvSpPr>
        <p:spPr bwMode="auto">
          <a:xfrm>
            <a:off x="2823633" y="6003927"/>
            <a:ext cx="1106072"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altLang="zh-TW" sz="2400"/>
              <a:t>Month</a:t>
            </a:r>
          </a:p>
        </p:txBody>
      </p:sp>
      <p:sp>
        <p:nvSpPr>
          <p:cNvPr id="20516" name="Line 38"/>
          <p:cNvSpPr>
            <a:spLocks noChangeShapeType="1"/>
          </p:cNvSpPr>
          <p:nvPr/>
        </p:nvSpPr>
        <p:spPr bwMode="auto">
          <a:xfrm>
            <a:off x="5689600" y="35814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7" name="Line 39"/>
          <p:cNvSpPr>
            <a:spLocks noChangeShapeType="1"/>
          </p:cNvSpPr>
          <p:nvPr/>
        </p:nvSpPr>
        <p:spPr bwMode="auto">
          <a:xfrm flipV="1">
            <a:off x="36576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8" name="Rectangle 40"/>
          <p:cNvSpPr>
            <a:spLocks noChangeArrowheads="1"/>
          </p:cNvSpPr>
          <p:nvPr/>
        </p:nvSpPr>
        <p:spPr bwMode="auto">
          <a:xfrm>
            <a:off x="6096001" y="2362201"/>
            <a:ext cx="4530086"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altLang="zh-TW" sz="2000" b="1"/>
              <a:t>Dimensions: Product, Location, Time</a:t>
            </a:r>
          </a:p>
          <a:p>
            <a:pPr eaLnBrk="0" hangingPunct="0"/>
            <a:r>
              <a:rPr lang="en-US" altLang="zh-TW" sz="2000" b="1"/>
              <a:t>Hierarchical summarization paths</a:t>
            </a:r>
          </a:p>
        </p:txBody>
      </p:sp>
      <p:sp>
        <p:nvSpPr>
          <p:cNvPr id="20519" name="Rectangle 41"/>
          <p:cNvSpPr>
            <a:spLocks noChangeArrowheads="1"/>
          </p:cNvSpPr>
          <p:nvPr/>
        </p:nvSpPr>
        <p:spPr bwMode="auto">
          <a:xfrm>
            <a:off x="6807201" y="3276603"/>
            <a:ext cx="4026743" cy="224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altLang="zh-TW" sz="2000" b="1" dirty="0"/>
              <a:t>Industry   Region         Year</a:t>
            </a:r>
          </a:p>
          <a:p>
            <a:pPr eaLnBrk="0" hangingPunct="0"/>
            <a:endParaRPr lang="en-US" altLang="zh-TW" sz="2000" b="1" dirty="0"/>
          </a:p>
          <a:p>
            <a:pPr eaLnBrk="0" hangingPunct="0"/>
            <a:r>
              <a:rPr lang="en-US" altLang="zh-TW" sz="2000" b="1" dirty="0"/>
              <a:t>Category   Country  Quarter</a:t>
            </a:r>
          </a:p>
          <a:p>
            <a:pPr eaLnBrk="0" hangingPunct="0"/>
            <a:endParaRPr lang="en-US" altLang="zh-TW" sz="2000" b="1" dirty="0"/>
          </a:p>
          <a:p>
            <a:pPr eaLnBrk="0" hangingPunct="0"/>
            <a:r>
              <a:rPr lang="en-US" altLang="zh-TW" sz="2000" b="1" dirty="0"/>
              <a:t>Product      City     Month    Week</a:t>
            </a:r>
          </a:p>
          <a:p>
            <a:pPr eaLnBrk="0" hangingPunct="0"/>
            <a:endParaRPr lang="en-US" altLang="zh-TW" sz="2000" b="1" dirty="0"/>
          </a:p>
          <a:p>
            <a:pPr eaLnBrk="0" hangingPunct="0"/>
            <a:r>
              <a:rPr lang="en-US" altLang="zh-TW" sz="2000" b="1" dirty="0"/>
              <a:t>                   Office         Day</a:t>
            </a:r>
          </a:p>
        </p:txBody>
      </p:sp>
      <p:sp>
        <p:nvSpPr>
          <p:cNvPr id="20520" name="Line 42"/>
          <p:cNvSpPr>
            <a:spLocks noChangeShapeType="1"/>
          </p:cNvSpPr>
          <p:nvPr/>
        </p:nvSpPr>
        <p:spPr bwMode="auto">
          <a:xfrm>
            <a:off x="75184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1" name="Line 43"/>
          <p:cNvSpPr>
            <a:spLocks noChangeShapeType="1"/>
          </p:cNvSpPr>
          <p:nvPr/>
        </p:nvSpPr>
        <p:spPr bwMode="auto">
          <a:xfrm>
            <a:off x="89408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2" name="Line 44"/>
          <p:cNvSpPr>
            <a:spLocks noChangeShapeType="1"/>
          </p:cNvSpPr>
          <p:nvPr/>
        </p:nvSpPr>
        <p:spPr bwMode="auto">
          <a:xfrm>
            <a:off x="105664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3" name="Line 45"/>
          <p:cNvSpPr>
            <a:spLocks noChangeShapeType="1"/>
          </p:cNvSpPr>
          <p:nvPr/>
        </p:nvSpPr>
        <p:spPr bwMode="auto">
          <a:xfrm>
            <a:off x="7518400" y="4267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4" name="Line 46"/>
          <p:cNvSpPr>
            <a:spLocks noChangeShapeType="1"/>
          </p:cNvSpPr>
          <p:nvPr/>
        </p:nvSpPr>
        <p:spPr bwMode="auto">
          <a:xfrm>
            <a:off x="8940800" y="42672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5" name="Line 47"/>
          <p:cNvSpPr>
            <a:spLocks noChangeShapeType="1"/>
          </p:cNvSpPr>
          <p:nvPr/>
        </p:nvSpPr>
        <p:spPr bwMode="auto">
          <a:xfrm>
            <a:off x="8940800" y="4876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6" name="Line 48"/>
          <p:cNvSpPr>
            <a:spLocks noChangeShapeType="1"/>
          </p:cNvSpPr>
          <p:nvPr/>
        </p:nvSpPr>
        <p:spPr bwMode="auto">
          <a:xfrm flipH="1">
            <a:off x="10160000" y="4267200"/>
            <a:ext cx="4064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7" name="Line 49"/>
          <p:cNvSpPr>
            <a:spLocks noChangeShapeType="1"/>
          </p:cNvSpPr>
          <p:nvPr/>
        </p:nvSpPr>
        <p:spPr bwMode="auto">
          <a:xfrm>
            <a:off x="10769600" y="3657600"/>
            <a:ext cx="71120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8" name="Line 50"/>
          <p:cNvSpPr>
            <a:spLocks noChangeShapeType="1"/>
          </p:cNvSpPr>
          <p:nvPr/>
        </p:nvSpPr>
        <p:spPr bwMode="auto">
          <a:xfrm>
            <a:off x="10160000" y="4800600"/>
            <a:ext cx="4064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9" name="Line 51"/>
          <p:cNvSpPr>
            <a:spLocks noChangeShapeType="1"/>
          </p:cNvSpPr>
          <p:nvPr/>
        </p:nvSpPr>
        <p:spPr bwMode="auto">
          <a:xfrm flipH="1">
            <a:off x="10668000" y="4800600"/>
            <a:ext cx="4064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5011961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74"/>
          <p:cNvGraphicFramePr>
            <a:graphicFrameLocks noChangeAspect="1"/>
          </p:cNvGraphicFramePr>
          <p:nvPr/>
        </p:nvGraphicFramePr>
        <p:xfrm>
          <a:off x="241300" y="276225"/>
          <a:ext cx="11709400" cy="6305550"/>
        </p:xfrm>
        <a:graphic>
          <a:graphicData uri="http://schemas.openxmlformats.org/presentationml/2006/ole">
            <mc:AlternateContent xmlns:mc="http://schemas.openxmlformats.org/markup-compatibility/2006">
              <mc:Choice xmlns:v="urn:schemas-microsoft-com:vml" Requires="v">
                <p:oleObj name="Visio" r:id="rId2" imgW="8795159" imgH="6300045" progId="Visio.Drawing.6">
                  <p:embed/>
                </p:oleObj>
              </mc:Choice>
              <mc:Fallback>
                <p:oleObj name="Visio" r:id="rId2" imgW="8795159" imgH="6300045" progId="Visio.Drawing.6">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00" y="276225"/>
                        <a:ext cx="11709400" cy="630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832492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a:xfrm>
            <a:off x="2032000" y="304800"/>
            <a:ext cx="9652000" cy="838200"/>
          </a:xfrm>
        </p:spPr>
        <p:txBody>
          <a:bodyPr lIns="92075" tIns="46038" rIns="92075" bIns="46038"/>
          <a:lstStyle/>
          <a:p>
            <a:pPr eaLnBrk="1" hangingPunct="1"/>
            <a:r>
              <a:rPr lang="en-US" altLang="zh-TW" dirty="0">
                <a:solidFill>
                  <a:schemeClr val="tx1"/>
                </a:solidFill>
                <a:ea typeface="新細明體" pitchFamily="18" charset="-120"/>
              </a:rPr>
              <a:t>Typical OLAP Operations</a:t>
            </a:r>
          </a:p>
        </p:txBody>
      </p:sp>
      <p:sp>
        <p:nvSpPr>
          <p:cNvPr id="22531" name="Rectangle 5"/>
          <p:cNvSpPr>
            <a:spLocks noGrp="1" noChangeArrowheads="1"/>
          </p:cNvSpPr>
          <p:nvPr>
            <p:ph idx="1"/>
          </p:nvPr>
        </p:nvSpPr>
        <p:spPr>
          <a:xfrm>
            <a:off x="914400" y="1676400"/>
            <a:ext cx="10769600" cy="4800600"/>
          </a:xfrm>
        </p:spPr>
        <p:txBody>
          <a:bodyPr lIns="92075" tIns="46038" rIns="92075" bIns="46038">
            <a:normAutofit/>
          </a:bodyPr>
          <a:lstStyle/>
          <a:p>
            <a:pPr eaLnBrk="1" hangingPunct="1">
              <a:lnSpc>
                <a:spcPct val="110000"/>
              </a:lnSpc>
            </a:pPr>
            <a:r>
              <a:rPr lang="en-US" altLang="zh-TW" sz="2000" b="1" dirty="0"/>
              <a:t>Roll up (drill-up):</a:t>
            </a:r>
            <a:r>
              <a:rPr lang="en-US" altLang="zh-TW" sz="2000" dirty="0"/>
              <a:t> summarize data</a:t>
            </a:r>
          </a:p>
          <a:p>
            <a:pPr lvl="1" eaLnBrk="1" hangingPunct="1">
              <a:lnSpc>
                <a:spcPct val="110000"/>
              </a:lnSpc>
            </a:pPr>
            <a:r>
              <a:rPr lang="en-US" altLang="zh-TW" sz="2000" i="1" dirty="0"/>
              <a:t>by climbing up hierarchy or by dimension reduction</a:t>
            </a:r>
            <a:endParaRPr lang="en-US" altLang="zh-TW" sz="2000" dirty="0"/>
          </a:p>
          <a:p>
            <a:pPr eaLnBrk="1" hangingPunct="1">
              <a:lnSpc>
                <a:spcPct val="110000"/>
              </a:lnSpc>
            </a:pPr>
            <a:r>
              <a:rPr lang="en-US" altLang="zh-TW" sz="2000" b="1" dirty="0"/>
              <a:t>Drill down (roll down):</a:t>
            </a:r>
            <a:r>
              <a:rPr lang="en-US" altLang="zh-TW" sz="2000" dirty="0"/>
              <a:t> reverse of roll-up</a:t>
            </a:r>
          </a:p>
          <a:p>
            <a:pPr lvl="1" eaLnBrk="1" hangingPunct="1">
              <a:lnSpc>
                <a:spcPct val="110000"/>
              </a:lnSpc>
            </a:pPr>
            <a:r>
              <a:rPr lang="en-US" altLang="zh-TW" sz="2000" i="1" dirty="0"/>
              <a:t>from higher level summary to lower level summary or detailed data, or introducing new dimensions</a:t>
            </a:r>
          </a:p>
          <a:p>
            <a:pPr eaLnBrk="1" hangingPunct="1">
              <a:lnSpc>
                <a:spcPct val="110000"/>
              </a:lnSpc>
            </a:pPr>
            <a:r>
              <a:rPr lang="en-US" altLang="zh-TW" sz="2000" b="1" dirty="0"/>
              <a:t>Slice and dice:</a:t>
            </a:r>
            <a:r>
              <a:rPr lang="en-US" altLang="zh-TW" sz="2000" dirty="0"/>
              <a:t> </a:t>
            </a:r>
          </a:p>
          <a:p>
            <a:pPr lvl="1" eaLnBrk="1" hangingPunct="1">
              <a:lnSpc>
                <a:spcPct val="110000"/>
              </a:lnSpc>
            </a:pPr>
            <a:r>
              <a:rPr lang="en-US" altLang="zh-TW" sz="2000" i="1" dirty="0"/>
              <a:t>project and select</a:t>
            </a:r>
            <a:r>
              <a:rPr lang="en-US" altLang="zh-TW" sz="2000" dirty="0"/>
              <a:t> </a:t>
            </a:r>
          </a:p>
          <a:p>
            <a:pPr eaLnBrk="1" hangingPunct="1">
              <a:lnSpc>
                <a:spcPct val="110000"/>
              </a:lnSpc>
            </a:pPr>
            <a:r>
              <a:rPr lang="en-US" altLang="zh-TW" sz="2000" b="1" dirty="0"/>
              <a:t>Pivot (rotate):</a:t>
            </a:r>
            <a:r>
              <a:rPr lang="en-US" altLang="zh-TW" sz="2000" dirty="0"/>
              <a:t> </a:t>
            </a:r>
          </a:p>
          <a:p>
            <a:pPr lvl="1" eaLnBrk="1" hangingPunct="1">
              <a:lnSpc>
                <a:spcPct val="110000"/>
              </a:lnSpc>
            </a:pPr>
            <a:r>
              <a:rPr lang="en-US" altLang="zh-TW" sz="2000" i="1" dirty="0"/>
              <a:t>reorient the cube, visualization, 3D to series of 2D planes.</a:t>
            </a:r>
          </a:p>
          <a:p>
            <a:pPr eaLnBrk="1" hangingPunct="1">
              <a:lnSpc>
                <a:spcPct val="110000"/>
              </a:lnSpc>
            </a:pPr>
            <a:r>
              <a:rPr lang="en-US" altLang="zh-TW" sz="2000" dirty="0"/>
              <a:t>Other operations</a:t>
            </a:r>
            <a:endParaRPr lang="en-US" altLang="zh-TW" sz="2400" dirty="0"/>
          </a:p>
          <a:p>
            <a:pPr lvl="1" eaLnBrk="1" hangingPunct="1">
              <a:lnSpc>
                <a:spcPct val="110000"/>
              </a:lnSpc>
            </a:pPr>
            <a:r>
              <a:rPr lang="en-US" altLang="zh-TW" sz="2000" b="1" i="1" dirty="0"/>
              <a:t>drill through</a:t>
            </a:r>
            <a:r>
              <a:rPr lang="en-US" altLang="zh-TW" sz="2000" i="1" dirty="0"/>
              <a:t>: through the bottom level of the cube to its back-end relational tables (using SQL)</a:t>
            </a:r>
            <a:endParaRPr lang="en-US" altLang="zh-TW" sz="1800" dirty="0"/>
          </a:p>
        </p:txBody>
      </p:sp>
    </p:spTree>
    <p:extLst>
      <p:ext uri="{BB962C8B-B14F-4D97-AF65-F5344CB8AC3E}">
        <p14:creationId xmlns:p14="http://schemas.microsoft.com/office/powerpoint/2010/main" val="16952989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5" descr="fi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0"/>
            <a:ext cx="12496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2111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0" y="1524000"/>
            <a:ext cx="1828800" cy="685800"/>
          </a:xfrm>
        </p:spPr>
        <p:txBody>
          <a:bodyPr>
            <a:normAutofit fontScale="90000"/>
          </a:bodyPr>
          <a:lstStyle/>
          <a:p>
            <a:pPr eaLnBrk="1" fontAlgn="auto" hangingPunct="1">
              <a:spcAft>
                <a:spcPts val="0"/>
              </a:spcAft>
              <a:defRPr/>
            </a:pPr>
            <a:r>
              <a:rPr lang="en-US" altLang="zh-TW" sz="2800" b="1">
                <a:ea typeface="新細明體" pitchFamily="18" charset="-120"/>
              </a:rPr>
              <a:t>Sample</a:t>
            </a:r>
            <a:br>
              <a:rPr lang="en-US" altLang="zh-TW" sz="2800" b="1">
                <a:ea typeface="新細明體" pitchFamily="18" charset="-120"/>
              </a:rPr>
            </a:br>
            <a:r>
              <a:rPr lang="en-US" altLang="zh-TW" sz="2800" b="1">
                <a:ea typeface="新細明體" pitchFamily="18" charset="-120"/>
              </a:rPr>
              <a:t>OLAP Drill down </a:t>
            </a:r>
            <a:br>
              <a:rPr lang="en-US" altLang="zh-TW" sz="2800" b="1">
                <a:ea typeface="新細明體" pitchFamily="18" charset="-120"/>
              </a:rPr>
            </a:br>
            <a:r>
              <a:rPr lang="en-US" altLang="zh-TW" sz="2800" b="1">
                <a:ea typeface="新細明體" pitchFamily="18" charset="-120"/>
              </a:rPr>
              <a:t>online</a:t>
            </a:r>
            <a:br>
              <a:rPr lang="en-US" altLang="zh-TW" sz="2800" b="1">
                <a:ea typeface="新細明體" pitchFamily="18" charset="-120"/>
              </a:rPr>
            </a:br>
            <a:r>
              <a:rPr lang="en-US" altLang="zh-TW" sz="2800" b="1">
                <a:ea typeface="新細明體" pitchFamily="18" charset="-120"/>
              </a:rPr>
              <a:t>report</a:t>
            </a:r>
          </a:p>
        </p:txBody>
      </p:sp>
      <p:pic>
        <p:nvPicPr>
          <p:cNvPr id="24579" name="Picture 4" descr="58.gif"/>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3815316" y="1600200"/>
            <a:ext cx="4561368" cy="4525963"/>
          </a:xfrm>
          <a:noFill/>
        </p:spPr>
      </p:pic>
    </p:spTree>
    <p:extLst>
      <p:ext uri="{BB962C8B-B14F-4D97-AF65-F5344CB8AC3E}">
        <p14:creationId xmlns:p14="http://schemas.microsoft.com/office/powerpoint/2010/main" val="1022588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50"/>
          <p:cNvSpPr>
            <a:spLocks noGrp="1" noChangeArrowheads="1"/>
          </p:cNvSpPr>
          <p:nvPr>
            <p:ph type="title"/>
          </p:nvPr>
        </p:nvSpPr>
        <p:spPr>
          <a:xfrm>
            <a:off x="1524000" y="228600"/>
            <a:ext cx="10390717" cy="444500"/>
          </a:xfrm>
        </p:spPr>
        <p:txBody>
          <a:bodyPr>
            <a:normAutofit fontScale="90000"/>
          </a:bodyPr>
          <a:lstStyle/>
          <a:p>
            <a:pPr eaLnBrk="1" fontAlgn="auto" hangingPunct="1">
              <a:spcAft>
                <a:spcPts val="0"/>
              </a:spcAft>
              <a:defRPr/>
            </a:pPr>
            <a:r>
              <a:rPr lang="en-US" altLang="zh-TW">
                <a:ea typeface="新細明體" pitchFamily="18" charset="-120"/>
              </a:rPr>
              <a:t>Cube Operation</a:t>
            </a:r>
          </a:p>
        </p:txBody>
      </p:sp>
      <p:sp>
        <p:nvSpPr>
          <p:cNvPr id="25603" name="Rectangle 51"/>
          <p:cNvSpPr>
            <a:spLocks noGrp="1" noChangeArrowheads="1"/>
          </p:cNvSpPr>
          <p:nvPr>
            <p:ph idx="1"/>
          </p:nvPr>
        </p:nvSpPr>
        <p:spPr>
          <a:xfrm>
            <a:off x="406400" y="762000"/>
            <a:ext cx="7780338" cy="3687766"/>
          </a:xfrm>
        </p:spPr>
        <p:txBody>
          <a:bodyPr>
            <a:normAutofit fontScale="85000" lnSpcReduction="20000"/>
          </a:bodyPr>
          <a:lstStyle/>
          <a:p>
            <a:pPr marL="609600" indent="-609600" eaLnBrk="1" hangingPunct="1"/>
            <a:r>
              <a:rPr lang="en-US" altLang="zh-TW" sz="2000" dirty="0"/>
              <a:t>Cube definition and computation in OLAP</a:t>
            </a:r>
          </a:p>
          <a:p>
            <a:pPr marL="1371600" lvl="2" indent="-457200" eaLnBrk="1" hangingPunct="1">
              <a:buFontTx/>
              <a:buAutoNum type="arabicPeriod"/>
            </a:pPr>
            <a:r>
              <a:rPr lang="en-US" altLang="zh-TW" dirty="0"/>
              <a:t>define cube sales[item, city, year]: sum(</a:t>
            </a:r>
            <a:r>
              <a:rPr lang="en-US" altLang="zh-TW" dirty="0" err="1"/>
              <a:t>sales_in_dollars</a:t>
            </a:r>
            <a:r>
              <a:rPr lang="en-US" altLang="zh-TW" dirty="0"/>
              <a:t>)</a:t>
            </a:r>
          </a:p>
          <a:p>
            <a:pPr marL="1371600" lvl="2" indent="-457200" eaLnBrk="1" hangingPunct="1">
              <a:buFontTx/>
              <a:buAutoNum type="arabicPeriod"/>
            </a:pPr>
            <a:r>
              <a:rPr lang="en-US" altLang="zh-TW" dirty="0"/>
              <a:t>compute cube sales</a:t>
            </a:r>
          </a:p>
          <a:p>
            <a:pPr marL="609600" indent="-609600" eaLnBrk="1" hangingPunct="1"/>
            <a:r>
              <a:rPr lang="en-US" altLang="zh-TW" sz="2000" dirty="0"/>
              <a:t>Transform it into a SQL-like language (with a new operator cube by)</a:t>
            </a:r>
          </a:p>
          <a:p>
            <a:pPr marL="1371600" lvl="2" indent="-457200" eaLnBrk="1" hangingPunct="1">
              <a:buFontTx/>
              <a:buNone/>
            </a:pPr>
            <a:r>
              <a:rPr lang="en-US" altLang="zh-TW" dirty="0"/>
              <a:t>SELECT item, city, year, SUM (amount)</a:t>
            </a:r>
          </a:p>
          <a:p>
            <a:pPr marL="1371600" lvl="2" indent="-457200" eaLnBrk="1" hangingPunct="1">
              <a:buFontTx/>
              <a:buNone/>
            </a:pPr>
            <a:r>
              <a:rPr lang="en-US" altLang="zh-TW" dirty="0"/>
              <a:t>FROM SALES</a:t>
            </a:r>
          </a:p>
          <a:p>
            <a:pPr marL="1371600" lvl="2" indent="-457200" eaLnBrk="1" hangingPunct="1">
              <a:buFontTx/>
              <a:buNone/>
            </a:pPr>
            <a:r>
              <a:rPr lang="en-US" altLang="zh-TW" dirty="0"/>
              <a:t>CUBE BY item, city, year</a:t>
            </a:r>
            <a:endParaRPr lang="en-US" altLang="zh-TW" i="1" dirty="0"/>
          </a:p>
          <a:p>
            <a:pPr marL="609600" indent="-609600" eaLnBrk="1" hangingPunct="1"/>
            <a:r>
              <a:rPr lang="en-US" altLang="zh-TW" sz="2000" dirty="0"/>
              <a:t>Need compute the following Group-</a:t>
            </a:r>
            <a:r>
              <a:rPr lang="en-US" altLang="zh-TW" sz="2000" dirty="0" err="1"/>
              <a:t>Bys</a:t>
            </a:r>
            <a:r>
              <a:rPr lang="en-US" altLang="zh-TW" sz="2000" i="1" dirty="0"/>
              <a:t> </a:t>
            </a:r>
          </a:p>
          <a:p>
            <a:pPr marL="1371600" lvl="2" indent="-457200" eaLnBrk="1" hangingPunct="1">
              <a:buFontTx/>
              <a:buNone/>
            </a:pPr>
            <a:r>
              <a:rPr lang="en-US" altLang="zh-TW" i="1" dirty="0"/>
              <a:t>(date, product, customer),</a:t>
            </a:r>
          </a:p>
          <a:p>
            <a:pPr marL="1371600" lvl="2" indent="-457200" eaLnBrk="1" hangingPunct="1">
              <a:buFontTx/>
              <a:buNone/>
            </a:pPr>
            <a:r>
              <a:rPr lang="en-US" altLang="zh-TW" i="1" dirty="0"/>
              <a:t>(</a:t>
            </a:r>
            <a:r>
              <a:rPr lang="en-US" altLang="zh-TW" i="1" dirty="0" err="1"/>
              <a:t>date,product</a:t>
            </a:r>
            <a:r>
              <a:rPr lang="en-US" altLang="zh-TW" i="1" dirty="0"/>
              <a:t>),(date, customer), (product, customer),</a:t>
            </a:r>
          </a:p>
          <a:p>
            <a:pPr marL="1371600" lvl="2" indent="-457200" eaLnBrk="1" hangingPunct="1">
              <a:buFontTx/>
              <a:buNone/>
            </a:pPr>
            <a:r>
              <a:rPr lang="en-US" altLang="zh-TW" i="1" dirty="0"/>
              <a:t>(date), (product), (customer)</a:t>
            </a:r>
          </a:p>
          <a:p>
            <a:pPr marL="1371600" lvl="2" indent="-457200" eaLnBrk="1" hangingPunct="1">
              <a:buFontTx/>
              <a:buNone/>
            </a:pPr>
            <a:r>
              <a:rPr lang="en-US" altLang="zh-TW" i="1" dirty="0"/>
              <a:t>()</a:t>
            </a:r>
            <a:r>
              <a:rPr lang="en-US" altLang="zh-TW" dirty="0"/>
              <a:t> </a:t>
            </a:r>
          </a:p>
        </p:txBody>
      </p:sp>
      <p:sp>
        <p:nvSpPr>
          <p:cNvPr id="25604" name="Line 52"/>
          <p:cNvSpPr>
            <a:spLocks noChangeShapeType="1"/>
          </p:cNvSpPr>
          <p:nvPr/>
        </p:nvSpPr>
        <p:spPr bwMode="auto">
          <a:xfrm flipV="1">
            <a:off x="9220200" y="5592763"/>
            <a:ext cx="1422400" cy="7620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05" name="Line 53"/>
          <p:cNvSpPr>
            <a:spLocks noChangeShapeType="1"/>
          </p:cNvSpPr>
          <p:nvPr/>
        </p:nvSpPr>
        <p:spPr bwMode="auto">
          <a:xfrm flipH="1" flipV="1">
            <a:off x="9262535" y="5554663"/>
            <a:ext cx="2117" cy="8382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06" name="Freeform 54"/>
          <p:cNvSpPr>
            <a:spLocks/>
          </p:cNvSpPr>
          <p:nvPr/>
        </p:nvSpPr>
        <p:spPr bwMode="auto">
          <a:xfrm>
            <a:off x="7857068" y="5630863"/>
            <a:ext cx="1405467" cy="762000"/>
          </a:xfrm>
          <a:custGeom>
            <a:avLst/>
            <a:gdLst>
              <a:gd name="T0" fmla="*/ 2147483647 w 664"/>
              <a:gd name="T1" fmla="*/ 2147483647 h 480"/>
              <a:gd name="T2" fmla="*/ 0 w 664"/>
              <a:gd name="T3" fmla="*/ 0 h 480"/>
              <a:gd name="T4" fmla="*/ 0 60000 65536"/>
              <a:gd name="T5" fmla="*/ 0 60000 65536"/>
              <a:gd name="T6" fmla="*/ 0 w 664"/>
              <a:gd name="T7" fmla="*/ 0 h 480"/>
              <a:gd name="T8" fmla="*/ 664 w 664"/>
              <a:gd name="T9" fmla="*/ 480 h 480"/>
            </a:gdLst>
            <a:ahLst/>
            <a:cxnLst>
              <a:cxn ang="T4">
                <a:pos x="T0" y="T1"/>
              </a:cxn>
              <a:cxn ang="T5">
                <a:pos x="T2" y="T3"/>
              </a:cxn>
            </a:cxnLst>
            <a:rect l="T6" t="T7" r="T8" b="T9"/>
            <a:pathLst>
              <a:path w="664" h="480">
                <a:moveTo>
                  <a:pt x="664" y="480"/>
                </a:moveTo>
                <a:lnTo>
                  <a:pt x="0" y="0"/>
                </a:lnTo>
              </a:path>
            </a:pathLst>
          </a:custGeom>
          <a:noFill/>
          <a:ln w="12700">
            <a:solidFill>
              <a:srgbClr val="008484"/>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07" name="Text Box 55"/>
          <p:cNvSpPr txBox="1">
            <a:spLocks noChangeArrowheads="1"/>
          </p:cNvSpPr>
          <p:nvPr/>
        </p:nvSpPr>
        <p:spPr bwMode="auto">
          <a:xfrm>
            <a:off x="8534400" y="4449766"/>
            <a:ext cx="1219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spcBef>
                <a:spcPct val="50000"/>
              </a:spcBef>
            </a:pPr>
            <a:r>
              <a:rPr lang="en-US" altLang="zh-TW" sz="1800" dirty="0">
                <a:solidFill>
                  <a:srgbClr val="008484"/>
                </a:solidFill>
              </a:rPr>
              <a:t>(item)</a:t>
            </a:r>
            <a:endParaRPr lang="en-US" altLang="zh-TW" sz="1800" u="sng" dirty="0">
              <a:solidFill>
                <a:srgbClr val="008484"/>
              </a:solidFill>
            </a:endParaRPr>
          </a:p>
        </p:txBody>
      </p:sp>
      <p:sp>
        <p:nvSpPr>
          <p:cNvPr id="25608" name="Line 56"/>
          <p:cNvSpPr>
            <a:spLocks noChangeShapeType="1"/>
          </p:cNvSpPr>
          <p:nvPr/>
        </p:nvSpPr>
        <p:spPr bwMode="auto">
          <a:xfrm>
            <a:off x="7840135" y="4640263"/>
            <a:ext cx="2117" cy="9906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09" name="Line 57"/>
          <p:cNvSpPr>
            <a:spLocks noChangeShapeType="1"/>
          </p:cNvSpPr>
          <p:nvPr/>
        </p:nvSpPr>
        <p:spPr bwMode="auto">
          <a:xfrm>
            <a:off x="7840133" y="4640263"/>
            <a:ext cx="1422400" cy="9144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0" name="Line 58"/>
          <p:cNvSpPr>
            <a:spLocks noChangeShapeType="1"/>
          </p:cNvSpPr>
          <p:nvPr/>
        </p:nvSpPr>
        <p:spPr bwMode="auto">
          <a:xfrm>
            <a:off x="10684935" y="4716463"/>
            <a:ext cx="2117" cy="9144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1" name="Line 59"/>
          <p:cNvSpPr>
            <a:spLocks noChangeShapeType="1"/>
          </p:cNvSpPr>
          <p:nvPr/>
        </p:nvSpPr>
        <p:spPr bwMode="auto">
          <a:xfrm>
            <a:off x="9262533" y="4640263"/>
            <a:ext cx="1422400" cy="9906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2" name="Line 60"/>
          <p:cNvSpPr>
            <a:spLocks noChangeShapeType="1"/>
          </p:cNvSpPr>
          <p:nvPr/>
        </p:nvSpPr>
        <p:spPr bwMode="auto">
          <a:xfrm flipH="1" flipV="1">
            <a:off x="9364133" y="3954463"/>
            <a:ext cx="1320800" cy="7620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3" name="Line 61"/>
          <p:cNvSpPr>
            <a:spLocks noChangeShapeType="1"/>
          </p:cNvSpPr>
          <p:nvPr/>
        </p:nvSpPr>
        <p:spPr bwMode="auto">
          <a:xfrm flipV="1">
            <a:off x="7840133" y="3954463"/>
            <a:ext cx="1524000" cy="6858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4" name="Line 62"/>
          <p:cNvSpPr>
            <a:spLocks noChangeShapeType="1"/>
          </p:cNvSpPr>
          <p:nvPr/>
        </p:nvSpPr>
        <p:spPr bwMode="auto">
          <a:xfrm flipH="1">
            <a:off x="9262533" y="3954463"/>
            <a:ext cx="101600" cy="6858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5" name="Text Box 63"/>
          <p:cNvSpPr txBox="1">
            <a:spLocks noChangeArrowheads="1"/>
          </p:cNvSpPr>
          <p:nvPr/>
        </p:nvSpPr>
        <p:spPr bwMode="auto">
          <a:xfrm>
            <a:off x="7259564" y="4449766"/>
            <a:ext cx="500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(city)</a:t>
            </a:r>
            <a:endParaRPr lang="en-US" altLang="zh-TW" sz="1800" u="sng">
              <a:solidFill>
                <a:srgbClr val="008484"/>
              </a:solidFill>
            </a:endParaRPr>
          </a:p>
        </p:txBody>
      </p:sp>
      <p:sp>
        <p:nvSpPr>
          <p:cNvPr id="25616" name="Text Box 64"/>
          <p:cNvSpPr txBox="1">
            <a:spLocks noChangeArrowheads="1"/>
          </p:cNvSpPr>
          <p:nvPr/>
        </p:nvSpPr>
        <p:spPr bwMode="auto">
          <a:xfrm>
            <a:off x="9271114" y="3611563"/>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a:t>
            </a:r>
            <a:endParaRPr lang="en-US" altLang="zh-TW" sz="1800" u="sng">
              <a:solidFill>
                <a:srgbClr val="008484"/>
              </a:solidFill>
            </a:endParaRPr>
          </a:p>
        </p:txBody>
      </p:sp>
      <p:sp>
        <p:nvSpPr>
          <p:cNvPr id="25617" name="Line 65"/>
          <p:cNvSpPr>
            <a:spLocks noChangeShapeType="1"/>
          </p:cNvSpPr>
          <p:nvPr/>
        </p:nvSpPr>
        <p:spPr bwMode="auto">
          <a:xfrm flipV="1">
            <a:off x="7840133" y="4640263"/>
            <a:ext cx="1422400" cy="9906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8" name="Line 66"/>
          <p:cNvSpPr>
            <a:spLocks noChangeShapeType="1"/>
          </p:cNvSpPr>
          <p:nvPr/>
        </p:nvSpPr>
        <p:spPr bwMode="auto">
          <a:xfrm flipV="1">
            <a:off x="9262533" y="4716463"/>
            <a:ext cx="1422400" cy="8382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9" name="Text Box 67"/>
          <p:cNvSpPr txBox="1">
            <a:spLocks noChangeArrowheads="1"/>
          </p:cNvSpPr>
          <p:nvPr/>
        </p:nvSpPr>
        <p:spPr bwMode="auto">
          <a:xfrm>
            <a:off x="10827769" y="4449766"/>
            <a:ext cx="5514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(year)</a:t>
            </a:r>
            <a:endParaRPr lang="en-US" altLang="zh-TW" sz="1800" u="sng">
              <a:solidFill>
                <a:srgbClr val="008484"/>
              </a:solidFill>
            </a:endParaRPr>
          </a:p>
        </p:txBody>
      </p:sp>
      <p:sp>
        <p:nvSpPr>
          <p:cNvPr id="25620" name="Text Box 68"/>
          <p:cNvSpPr txBox="1">
            <a:spLocks noChangeArrowheads="1"/>
          </p:cNvSpPr>
          <p:nvPr/>
        </p:nvSpPr>
        <p:spPr bwMode="auto">
          <a:xfrm>
            <a:off x="6812282" y="5516566"/>
            <a:ext cx="10109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(city, item)</a:t>
            </a:r>
            <a:endParaRPr lang="en-US" altLang="zh-TW" sz="1800" u="sng">
              <a:solidFill>
                <a:srgbClr val="008484"/>
              </a:solidFill>
            </a:endParaRPr>
          </a:p>
        </p:txBody>
      </p:sp>
      <p:sp>
        <p:nvSpPr>
          <p:cNvPr id="25621" name="Text Box 69"/>
          <p:cNvSpPr txBox="1">
            <a:spLocks noChangeArrowheads="1"/>
          </p:cNvSpPr>
          <p:nvPr/>
        </p:nvSpPr>
        <p:spPr bwMode="auto">
          <a:xfrm>
            <a:off x="8874039" y="5516566"/>
            <a:ext cx="9980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dirty="0">
                <a:solidFill>
                  <a:srgbClr val="008484"/>
                </a:solidFill>
              </a:rPr>
              <a:t>(city, year)</a:t>
            </a:r>
            <a:endParaRPr lang="en-US" altLang="zh-TW" sz="1800" u="sng" dirty="0">
              <a:solidFill>
                <a:srgbClr val="008484"/>
              </a:solidFill>
            </a:endParaRPr>
          </a:p>
        </p:txBody>
      </p:sp>
      <p:sp>
        <p:nvSpPr>
          <p:cNvPr id="25622" name="Text Box 70"/>
          <p:cNvSpPr txBox="1">
            <a:spLocks noChangeArrowheads="1"/>
          </p:cNvSpPr>
          <p:nvPr/>
        </p:nvSpPr>
        <p:spPr bwMode="auto">
          <a:xfrm>
            <a:off x="10708382" y="5516566"/>
            <a:ext cx="1077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(item, year)</a:t>
            </a:r>
            <a:endParaRPr lang="en-US" altLang="zh-TW" sz="1800" u="sng">
              <a:solidFill>
                <a:srgbClr val="008484"/>
              </a:solidFill>
            </a:endParaRPr>
          </a:p>
        </p:txBody>
      </p:sp>
      <p:sp>
        <p:nvSpPr>
          <p:cNvPr id="25623" name="Text Box 71"/>
          <p:cNvSpPr txBox="1">
            <a:spLocks noChangeArrowheads="1"/>
          </p:cNvSpPr>
          <p:nvPr/>
        </p:nvSpPr>
        <p:spPr bwMode="auto">
          <a:xfrm>
            <a:off x="8737722" y="6430966"/>
            <a:ext cx="15238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(city, item, year)</a:t>
            </a:r>
            <a:endParaRPr lang="en-US" altLang="zh-TW" sz="1800" u="sng">
              <a:solidFill>
                <a:srgbClr val="008484"/>
              </a:solidFill>
            </a:endParaRPr>
          </a:p>
        </p:txBody>
      </p:sp>
    </p:spTree>
    <p:extLst>
      <p:ext uri="{BB962C8B-B14F-4D97-AF65-F5344CB8AC3E}">
        <p14:creationId xmlns:p14="http://schemas.microsoft.com/office/powerpoint/2010/main" val="37266942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14400" y="0"/>
            <a:ext cx="10363200" cy="1143000"/>
          </a:xfrm>
        </p:spPr>
        <p:txBody>
          <a:bodyPr/>
          <a:lstStyle/>
          <a:p>
            <a:pPr eaLnBrk="1" hangingPunct="1"/>
            <a:r>
              <a:rPr lang="en-US" altLang="zh-TW" dirty="0">
                <a:solidFill>
                  <a:schemeClr val="tx1"/>
                </a:solidFill>
                <a:ea typeface="新細明體" pitchFamily="18" charset="-120"/>
              </a:rPr>
              <a:t>Roll-up and Drill-down</a:t>
            </a:r>
          </a:p>
        </p:txBody>
      </p:sp>
      <p:sp>
        <p:nvSpPr>
          <p:cNvPr id="31747" name="Rectangle 3"/>
          <p:cNvSpPr>
            <a:spLocks noGrp="1" noChangeArrowheads="1"/>
          </p:cNvSpPr>
          <p:nvPr>
            <p:ph idx="1"/>
          </p:nvPr>
        </p:nvSpPr>
        <p:spPr>
          <a:xfrm>
            <a:off x="0" y="1371600"/>
            <a:ext cx="12192000" cy="4114800"/>
          </a:xfrm>
        </p:spPr>
        <p:txBody>
          <a:bodyPr>
            <a:normAutofit/>
          </a:bodyPr>
          <a:lstStyle/>
          <a:p>
            <a:pPr marL="274320" indent="-274320" algn="just" eaLnBrk="1" fontAlgn="auto" hangingPunct="1">
              <a:spcAft>
                <a:spcPts val="0"/>
              </a:spcAft>
              <a:buFontTx/>
              <a:buNone/>
              <a:defRPr/>
            </a:pPr>
            <a:r>
              <a:rPr lang="en-US" altLang="zh-TW" sz="2800"/>
              <a:t>The roll-up operation performs aggregation on a data cube, either by climbing up a concept hierarchy for a dimension or by dimension reduction such that one or more dimensions are removed from the given cube. </a:t>
            </a:r>
          </a:p>
          <a:p>
            <a:pPr marL="274320" indent="-274320" algn="just" eaLnBrk="1" fontAlgn="auto" hangingPunct="1">
              <a:spcAft>
                <a:spcPts val="0"/>
              </a:spcAft>
              <a:buFontTx/>
              <a:buNone/>
              <a:defRPr/>
            </a:pPr>
            <a:endParaRPr lang="en-US" altLang="zh-TW" sz="2800"/>
          </a:p>
          <a:p>
            <a:pPr marL="274320" indent="-274320" algn="just" eaLnBrk="1" fontAlgn="auto" hangingPunct="1">
              <a:spcAft>
                <a:spcPts val="0"/>
              </a:spcAft>
              <a:buFontTx/>
              <a:buNone/>
              <a:defRPr/>
            </a:pPr>
            <a:r>
              <a:rPr lang="en-US" altLang="zh-TW" sz="2800"/>
              <a:t>Drill-down is the reverse of roll-up. It navigates from less detailed data to more detailed data. Drill-down can be realized by either stepping down a concept hierarchy for a dimension or introducing additional dimensions.</a:t>
            </a:r>
          </a:p>
          <a:p>
            <a:pPr marL="274320" indent="-274320" algn="just" eaLnBrk="1" fontAlgn="auto" hangingPunct="1">
              <a:spcAft>
                <a:spcPts val="0"/>
              </a:spcAft>
              <a:buFontTx/>
              <a:buNone/>
              <a:defRPr/>
            </a:pPr>
            <a:endParaRPr lang="en-US" altLang="zh-TW" sz="2800"/>
          </a:p>
        </p:txBody>
      </p:sp>
    </p:spTree>
    <p:extLst>
      <p:ext uri="{BB962C8B-B14F-4D97-AF65-F5344CB8AC3E}">
        <p14:creationId xmlns:p14="http://schemas.microsoft.com/office/powerpoint/2010/main" val="21705237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TW">
                <a:solidFill>
                  <a:srgbClr val="CF5716"/>
                </a:solidFill>
                <a:ea typeface="新細明體" pitchFamily="18" charset="-120"/>
              </a:rPr>
              <a:t>Slice and dice</a:t>
            </a:r>
          </a:p>
        </p:txBody>
      </p:sp>
      <p:sp>
        <p:nvSpPr>
          <p:cNvPr id="27651" name="Rectangle 3"/>
          <p:cNvSpPr>
            <a:spLocks noGrp="1" noChangeArrowheads="1"/>
          </p:cNvSpPr>
          <p:nvPr>
            <p:ph idx="1"/>
          </p:nvPr>
        </p:nvSpPr>
        <p:spPr>
          <a:xfrm>
            <a:off x="402167" y="1527175"/>
            <a:ext cx="11356446" cy="2587625"/>
          </a:xfrm>
        </p:spPr>
        <p:txBody>
          <a:bodyPr>
            <a:noAutofit/>
          </a:bodyPr>
          <a:lstStyle/>
          <a:p>
            <a:pPr algn="just" eaLnBrk="1" hangingPunct="1">
              <a:buFontTx/>
              <a:buNone/>
            </a:pPr>
            <a:r>
              <a:rPr lang="en-US" altLang="zh-TW" sz="3200" b="0" dirty="0"/>
              <a:t>The slice operation performs a selection on one dimension of the given cube, resulting in a </a:t>
            </a:r>
            <a:r>
              <a:rPr lang="en-US" altLang="zh-TW" sz="3200" b="0" dirty="0" err="1"/>
              <a:t>sub_cube</a:t>
            </a:r>
            <a:r>
              <a:rPr lang="en-US" altLang="zh-TW" sz="3200" b="0" dirty="0"/>
              <a:t>. </a:t>
            </a:r>
          </a:p>
          <a:p>
            <a:pPr algn="just" eaLnBrk="1" hangingPunct="1">
              <a:buFontTx/>
              <a:buNone/>
            </a:pPr>
            <a:endParaRPr lang="en-US" altLang="zh-TW" sz="3200" b="0" dirty="0"/>
          </a:p>
          <a:p>
            <a:pPr algn="just" eaLnBrk="1" hangingPunct="1">
              <a:buFontTx/>
              <a:buNone/>
            </a:pPr>
            <a:r>
              <a:rPr lang="en-US" altLang="zh-TW" sz="3200" b="0" dirty="0"/>
              <a:t>The dice operation defines a </a:t>
            </a:r>
            <a:r>
              <a:rPr lang="en-US" altLang="zh-TW" sz="3200" b="0" dirty="0" err="1"/>
              <a:t>sub_cube</a:t>
            </a:r>
            <a:r>
              <a:rPr lang="en-US" altLang="zh-TW" sz="3200" b="0" dirty="0"/>
              <a:t> by performing a selection on two or more dimensions.  </a:t>
            </a:r>
          </a:p>
        </p:txBody>
      </p:sp>
    </p:spTree>
    <p:extLst>
      <p:ext uri="{BB962C8B-B14F-4D97-AF65-F5344CB8AC3E}">
        <p14:creationId xmlns:p14="http://schemas.microsoft.com/office/powerpoint/2010/main" val="25524556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4"/>
          <p:cNvGraphicFramePr>
            <a:graphicFrameLocks noChangeAspect="1"/>
          </p:cNvGraphicFramePr>
          <p:nvPr>
            <p:extLst>
              <p:ext uri="{D42A27DB-BD31-4B8C-83A1-F6EECF244321}">
                <p14:modId xmlns:p14="http://schemas.microsoft.com/office/powerpoint/2010/main" val="3636593641"/>
              </p:ext>
            </p:extLst>
          </p:nvPr>
        </p:nvGraphicFramePr>
        <p:xfrm>
          <a:off x="2957513" y="561977"/>
          <a:ext cx="7658100" cy="5567363"/>
        </p:xfrm>
        <a:graphic>
          <a:graphicData uri="http://schemas.openxmlformats.org/presentationml/2006/ole">
            <mc:AlternateContent xmlns:mc="http://schemas.openxmlformats.org/markup-compatibility/2006">
              <mc:Choice xmlns:v="urn:schemas-microsoft-com:vml" Requires="v">
                <p:oleObj name="Visio" r:id="rId2" imgW="5347768" imgH="3375589" progId="Visio.Drawing.6">
                  <p:embed/>
                </p:oleObj>
              </mc:Choice>
              <mc:Fallback>
                <p:oleObj name="Visio" r:id="rId2" imgW="5347768" imgH="3375589" progId="Visio.Drawing.6">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7513" y="561977"/>
                        <a:ext cx="7658100" cy="5567363"/>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3617999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4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163" y="142876"/>
            <a:ext cx="11830049" cy="651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04161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4"/>
          <p:cNvGraphicFramePr>
            <a:graphicFrameLocks noChangeAspect="1"/>
          </p:cNvGraphicFramePr>
          <p:nvPr>
            <p:extLst>
              <p:ext uri="{D42A27DB-BD31-4B8C-83A1-F6EECF244321}">
                <p14:modId xmlns:p14="http://schemas.microsoft.com/office/powerpoint/2010/main" val="769707169"/>
              </p:ext>
            </p:extLst>
          </p:nvPr>
        </p:nvGraphicFramePr>
        <p:xfrm>
          <a:off x="1143001" y="990601"/>
          <a:ext cx="10215563" cy="5395913"/>
        </p:xfrm>
        <a:graphic>
          <a:graphicData uri="http://schemas.openxmlformats.org/presentationml/2006/ole">
            <mc:AlternateContent xmlns:mc="http://schemas.openxmlformats.org/markup-compatibility/2006">
              <mc:Choice xmlns:v="urn:schemas-microsoft-com:vml" Requires="v">
                <p:oleObj name="Visio" r:id="rId2" imgW="5347768" imgH="2723260" progId="Visio.Drawing.6">
                  <p:embed/>
                </p:oleObj>
              </mc:Choice>
              <mc:Fallback>
                <p:oleObj name="Visio" r:id="rId2" imgW="5347768" imgH="2723260" progId="Visio.Drawing.6">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1" y="990601"/>
                        <a:ext cx="10215563" cy="5395913"/>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32469787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450"/>
          <p:cNvGraphicFramePr>
            <a:graphicFrameLocks noGrp="1" noChangeAspect="1"/>
          </p:cNvGraphicFramePr>
          <p:nvPr>
            <p:ph sz="half" idx="1"/>
          </p:nvPr>
        </p:nvGraphicFramePr>
        <p:xfrm>
          <a:off x="1073150" y="3244850"/>
          <a:ext cx="4040188" cy="935038"/>
        </p:xfrm>
        <a:graphic>
          <a:graphicData uri="http://schemas.openxmlformats.org/presentationml/2006/ole">
            <mc:AlternateContent xmlns:mc="http://schemas.openxmlformats.org/markup-compatibility/2006">
              <mc:Choice xmlns:v="urn:schemas-microsoft-com:vml" Requires="v">
                <p:oleObj name="Visio" r:id="rId2" imgW="5479587" imgH="1269052" progId="Visio.Drawing.6">
                  <p:embed/>
                </p:oleObj>
              </mc:Choice>
              <mc:Fallback>
                <p:oleObj name="Visio" r:id="rId2" imgW="5479587" imgH="1269052" progId="Visio.Drawing.6">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150" y="3244850"/>
                        <a:ext cx="4040188"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3" name="Object 451"/>
          <p:cNvGraphicFramePr>
            <a:graphicFrameLocks noGrp="1" noChangeAspect="1"/>
          </p:cNvGraphicFramePr>
          <p:nvPr>
            <p:ph sz="half" idx="2"/>
            <p:extLst>
              <p:ext uri="{D42A27DB-BD31-4B8C-83A1-F6EECF244321}">
                <p14:modId xmlns:p14="http://schemas.microsoft.com/office/powerpoint/2010/main" val="3188264772"/>
              </p:ext>
            </p:extLst>
          </p:nvPr>
        </p:nvGraphicFramePr>
        <p:xfrm>
          <a:off x="508000" y="746125"/>
          <a:ext cx="10663238" cy="5289550"/>
        </p:xfrm>
        <a:graphic>
          <a:graphicData uri="http://schemas.openxmlformats.org/presentationml/2006/ole">
            <mc:AlternateContent xmlns:mc="http://schemas.openxmlformats.org/markup-compatibility/2006">
              <mc:Choice xmlns:v="urn:schemas-microsoft-com:vml" Requires="v">
                <p:oleObj name="Visio" r:id="rId4" imgW="7779572" imgH="3858452" progId="Visio.Drawing.6">
                  <p:embed/>
                </p:oleObj>
              </mc:Choice>
              <mc:Fallback>
                <p:oleObj name="Visio" r:id="rId4" imgW="7779572" imgH="385845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000" y="746125"/>
                        <a:ext cx="10663238" cy="5289550"/>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12313360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ChangeArrowheads="1"/>
          </p:cNvSpPr>
          <p:nvPr/>
        </p:nvSpPr>
        <p:spPr bwMode="auto">
          <a:xfrm>
            <a:off x="2520951" y="1876425"/>
            <a:ext cx="1219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graphicFrame>
        <p:nvGraphicFramePr>
          <p:cNvPr id="31747" name="Object 6"/>
          <p:cNvGraphicFramePr>
            <a:graphicFrameLocks noChangeAspect="1"/>
          </p:cNvGraphicFramePr>
          <p:nvPr>
            <p:extLst>
              <p:ext uri="{D42A27DB-BD31-4B8C-83A1-F6EECF244321}">
                <p14:modId xmlns:p14="http://schemas.microsoft.com/office/powerpoint/2010/main" val="1207887344"/>
              </p:ext>
            </p:extLst>
          </p:nvPr>
        </p:nvGraphicFramePr>
        <p:xfrm>
          <a:off x="0" y="228600"/>
          <a:ext cx="12192000" cy="6858000"/>
        </p:xfrm>
        <a:graphic>
          <a:graphicData uri="http://schemas.openxmlformats.org/presentationml/2006/ole">
            <mc:AlternateContent xmlns:mc="http://schemas.openxmlformats.org/markup-compatibility/2006">
              <mc:Choice xmlns:v="urn:schemas-microsoft-com:vml" Requires="v">
                <p:oleObj name="Visio" r:id="rId2" imgW="5381820" imgH="2749867" progId="Visio.Drawing.6">
                  <p:embed/>
                </p:oleObj>
              </mc:Choice>
              <mc:Fallback>
                <p:oleObj name="Visio" r:id="rId2" imgW="5381820" imgH="2749867" progId="Visio.Drawing.6">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8600"/>
                        <a:ext cx="12192000" cy="6858000"/>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29973715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1320800" y="0"/>
            <a:ext cx="9652000" cy="1219200"/>
          </a:xfrm>
        </p:spPr>
        <p:txBody>
          <a:bodyPr>
            <a:normAutofit fontScale="90000"/>
          </a:bodyPr>
          <a:lstStyle/>
          <a:p>
            <a:pPr algn="just" eaLnBrk="1" fontAlgn="auto" hangingPunct="1">
              <a:spcAft>
                <a:spcPts val="0"/>
              </a:spcAft>
              <a:defRPr/>
            </a:pPr>
            <a:r>
              <a:rPr lang="en-US" altLang="zh-TW" sz="4000" b="1" dirty="0">
                <a:solidFill>
                  <a:schemeClr val="tx1"/>
                </a:solidFill>
                <a:ea typeface="新細明體" pitchFamily="18" charset="-120"/>
              </a:rPr>
              <a:t>Querying with </a:t>
            </a:r>
            <a:r>
              <a:rPr lang="en-US" altLang="zh-TW" sz="4000" b="1" dirty="0" err="1">
                <a:solidFill>
                  <a:schemeClr val="tx1"/>
                </a:solidFill>
                <a:ea typeface="新細明體" pitchFamily="18" charset="-120"/>
              </a:rPr>
              <a:t>MDX</a:t>
            </a:r>
            <a:r>
              <a:rPr lang="en-US" altLang="zh-TW" sz="4000" b="1" dirty="0">
                <a:solidFill>
                  <a:schemeClr val="tx1"/>
                </a:solidFill>
                <a:ea typeface="新細明體" pitchFamily="18" charset="-120"/>
              </a:rPr>
              <a:t> </a:t>
            </a:r>
            <a:br>
              <a:rPr lang="en-US" altLang="zh-TW" sz="4000" b="1" dirty="0">
                <a:solidFill>
                  <a:schemeClr val="tx1"/>
                </a:solidFill>
                <a:ea typeface="新細明體" pitchFamily="18" charset="-120"/>
              </a:rPr>
            </a:br>
            <a:r>
              <a:rPr lang="en-US" altLang="zh-TW" sz="4000" b="1" dirty="0">
                <a:solidFill>
                  <a:schemeClr val="tx1"/>
                </a:solidFill>
                <a:ea typeface="新細明體" pitchFamily="18" charset="-120"/>
              </a:rPr>
              <a:t>(Multidimensional Expressions)</a:t>
            </a:r>
          </a:p>
        </p:txBody>
      </p:sp>
      <p:sp>
        <p:nvSpPr>
          <p:cNvPr id="32771" name="Rectangle 3"/>
          <p:cNvSpPr>
            <a:spLocks noGrp="1" noChangeArrowheads="1"/>
          </p:cNvSpPr>
          <p:nvPr>
            <p:ph idx="1"/>
          </p:nvPr>
        </p:nvSpPr>
        <p:spPr>
          <a:xfrm>
            <a:off x="1585913" y="1600200"/>
            <a:ext cx="9286876" cy="4114800"/>
          </a:xfrm>
        </p:spPr>
        <p:txBody>
          <a:bodyPr/>
          <a:lstStyle/>
          <a:p>
            <a:pPr algn="just" eaLnBrk="1" hangingPunct="1">
              <a:lnSpc>
                <a:spcPct val="90000"/>
              </a:lnSpc>
              <a:buFontTx/>
              <a:buNone/>
            </a:pPr>
            <a:r>
              <a:rPr lang="en-US" altLang="zh-TW" dirty="0"/>
              <a:t>The select clause defines axis dimensions on COLUMNS and on ROWS, where clause supplies slicer dimensions, and Cube is the name of the data cube.</a:t>
            </a:r>
          </a:p>
          <a:p>
            <a:pPr algn="just" eaLnBrk="1" hangingPunct="1">
              <a:lnSpc>
                <a:spcPct val="90000"/>
              </a:lnSpc>
              <a:buFontTx/>
              <a:buNone/>
            </a:pPr>
            <a:r>
              <a:rPr lang="en-US" altLang="zh-TW" i="1" dirty="0"/>
              <a:t>Select axis [, axis]</a:t>
            </a:r>
          </a:p>
          <a:p>
            <a:pPr algn="just" eaLnBrk="1" hangingPunct="1">
              <a:lnSpc>
                <a:spcPct val="90000"/>
              </a:lnSpc>
              <a:buFontTx/>
              <a:buNone/>
            </a:pPr>
            <a:r>
              <a:rPr lang="en-US" altLang="zh-TW" i="1" dirty="0"/>
              <a:t>From Cube</a:t>
            </a:r>
          </a:p>
          <a:p>
            <a:pPr algn="just" eaLnBrk="1" hangingPunct="1">
              <a:lnSpc>
                <a:spcPct val="90000"/>
              </a:lnSpc>
              <a:buFontTx/>
              <a:buNone/>
            </a:pPr>
            <a:r>
              <a:rPr lang="en-US" altLang="zh-TW" i="1" dirty="0"/>
              <a:t>Where slicer [, slicer]</a:t>
            </a:r>
          </a:p>
          <a:p>
            <a:pPr algn="just" eaLnBrk="1" hangingPunct="1">
              <a:lnSpc>
                <a:spcPct val="90000"/>
              </a:lnSpc>
              <a:buFontTx/>
              <a:buNone/>
            </a:pPr>
            <a:endParaRPr lang="en-US" altLang="zh-TW" i="1" dirty="0"/>
          </a:p>
          <a:p>
            <a:pPr algn="just" eaLnBrk="1" hangingPunct="1">
              <a:lnSpc>
                <a:spcPct val="90000"/>
              </a:lnSpc>
              <a:buFontTx/>
              <a:buNone/>
            </a:pPr>
            <a:endParaRPr lang="en-US" altLang="zh-TW" dirty="0"/>
          </a:p>
        </p:txBody>
      </p:sp>
    </p:spTree>
    <p:extLst>
      <p:ext uri="{BB962C8B-B14F-4D97-AF65-F5344CB8AC3E}">
        <p14:creationId xmlns:p14="http://schemas.microsoft.com/office/powerpoint/2010/main" val="42723465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a:xfrm>
            <a:off x="1117600" y="0"/>
            <a:ext cx="10363200" cy="1143000"/>
          </a:xfrm>
          <a:noFill/>
        </p:spPr>
        <p:txBody>
          <a:bodyPr/>
          <a:lstStyle/>
          <a:p>
            <a:pPr eaLnBrk="1" hangingPunct="1"/>
            <a:r>
              <a:rPr lang="en-US" altLang="zh-TW" dirty="0">
                <a:solidFill>
                  <a:schemeClr val="tx1"/>
                </a:solidFill>
                <a:ea typeface="新細明體" pitchFamily="18" charset="-120"/>
              </a:rPr>
              <a:t>The Data Hierarchy</a:t>
            </a:r>
          </a:p>
        </p:txBody>
      </p:sp>
      <p:sp>
        <p:nvSpPr>
          <p:cNvPr id="34819" name="Rectangle 5"/>
          <p:cNvSpPr>
            <a:spLocks noGrp="1" noChangeArrowheads="1"/>
          </p:cNvSpPr>
          <p:nvPr>
            <p:ph idx="1"/>
          </p:nvPr>
        </p:nvSpPr>
        <p:spPr>
          <a:xfrm>
            <a:off x="1117600" y="1371600"/>
            <a:ext cx="10363200" cy="4114800"/>
          </a:xfrm>
        </p:spPr>
        <p:txBody>
          <a:bodyPr>
            <a:normAutofit fontScale="92500" lnSpcReduction="10000"/>
          </a:bodyPr>
          <a:lstStyle/>
          <a:p>
            <a:pPr marL="274320" indent="-274320" eaLnBrk="1" fontAlgn="auto" hangingPunct="1">
              <a:spcAft>
                <a:spcPts val="0"/>
              </a:spcAft>
              <a:buFont typeface="Wingdings 2"/>
              <a:buChar char=""/>
              <a:defRPr/>
            </a:pPr>
            <a:r>
              <a:rPr lang="en-US" altLang="zh-TW" dirty="0"/>
              <a:t>For the majority of MDX statements, the context of the query will be limited to a single cube. It is important to know how all data within a cube is divided into the following relationship:</a:t>
            </a:r>
          </a:p>
          <a:p>
            <a:pPr marL="274320" indent="-274320" eaLnBrk="1" fontAlgn="auto" hangingPunct="1">
              <a:spcAft>
                <a:spcPts val="0"/>
              </a:spcAft>
              <a:buFont typeface="Wingdings 2"/>
              <a:buChar char=""/>
              <a:defRPr/>
            </a:pPr>
            <a:endParaRPr lang="en-US" altLang="zh-TW" dirty="0"/>
          </a:p>
          <a:p>
            <a:pPr marL="274320" indent="-274320" eaLnBrk="1" fontAlgn="auto" hangingPunct="1">
              <a:spcAft>
                <a:spcPts val="0"/>
              </a:spcAft>
              <a:buFontTx/>
              <a:buNone/>
              <a:defRPr/>
            </a:pPr>
            <a:r>
              <a:rPr lang="en-US" altLang="zh-TW" dirty="0"/>
              <a:t>Dimensions</a:t>
            </a:r>
          </a:p>
          <a:p>
            <a:pPr marL="274320" indent="-274320" eaLnBrk="1" fontAlgn="auto" hangingPunct="1">
              <a:spcAft>
                <a:spcPts val="0"/>
              </a:spcAft>
              <a:buFontTx/>
              <a:buNone/>
              <a:defRPr/>
            </a:pPr>
            <a:r>
              <a:rPr lang="en-US" altLang="zh-TW" dirty="0"/>
              <a:t>            Hierarchies</a:t>
            </a:r>
          </a:p>
          <a:p>
            <a:pPr marL="274320" indent="-274320" eaLnBrk="1" fontAlgn="auto" hangingPunct="1">
              <a:spcAft>
                <a:spcPts val="0"/>
              </a:spcAft>
              <a:buFontTx/>
              <a:buNone/>
              <a:defRPr/>
            </a:pPr>
            <a:r>
              <a:rPr lang="en-US" altLang="zh-TW" dirty="0"/>
              <a:t>                   Levels</a:t>
            </a:r>
          </a:p>
          <a:p>
            <a:pPr marL="274320" indent="-274320" eaLnBrk="1" fontAlgn="auto" hangingPunct="1">
              <a:spcAft>
                <a:spcPts val="0"/>
              </a:spcAft>
              <a:buFontTx/>
              <a:buNone/>
              <a:defRPr/>
            </a:pPr>
            <a:r>
              <a:rPr lang="en-US" altLang="zh-TW" dirty="0"/>
              <a:t>                           Members</a:t>
            </a:r>
          </a:p>
        </p:txBody>
      </p:sp>
    </p:spTree>
    <p:extLst>
      <p:ext uri="{BB962C8B-B14F-4D97-AF65-F5344CB8AC3E}">
        <p14:creationId xmlns:p14="http://schemas.microsoft.com/office/powerpoint/2010/main" val="648553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a:xfrm>
            <a:off x="2462214" y="214313"/>
            <a:ext cx="7953375" cy="385762"/>
          </a:xfrm>
          <a:noFill/>
        </p:spPr>
        <p:txBody>
          <a:bodyPr>
            <a:normAutofit fontScale="90000"/>
          </a:bodyPr>
          <a:lstStyle/>
          <a:p>
            <a:pPr eaLnBrk="1" hangingPunct="1"/>
            <a:r>
              <a:rPr lang="en-US" altLang="zh-TW" sz="2000" b="1" dirty="0">
                <a:solidFill>
                  <a:schemeClr val="tx1"/>
                </a:solidFill>
                <a:ea typeface="新細明體" pitchFamily="18" charset="-120"/>
              </a:rPr>
              <a:t>Sample MDX where italic are default</a:t>
            </a:r>
          </a:p>
        </p:txBody>
      </p:sp>
      <p:sp>
        <p:nvSpPr>
          <p:cNvPr id="34819" name="Rectangle 5"/>
          <p:cNvSpPr>
            <a:spLocks noGrp="1" noChangeArrowheads="1"/>
          </p:cNvSpPr>
          <p:nvPr>
            <p:ph idx="1"/>
          </p:nvPr>
        </p:nvSpPr>
        <p:spPr>
          <a:xfrm>
            <a:off x="2800349" y="828677"/>
            <a:ext cx="7043739" cy="4752975"/>
          </a:xfrm>
        </p:spPr>
        <p:txBody>
          <a:bodyPr>
            <a:normAutofit fontScale="92500" lnSpcReduction="10000"/>
          </a:bodyPr>
          <a:lstStyle/>
          <a:p>
            <a:pPr eaLnBrk="1" hangingPunct="1">
              <a:buFontTx/>
              <a:buNone/>
            </a:pPr>
            <a:r>
              <a:rPr lang="en-US" altLang="zh-TW" sz="2000" dirty="0"/>
              <a:t>SELECT</a:t>
            </a:r>
          </a:p>
          <a:p>
            <a:pPr eaLnBrk="1" hangingPunct="1">
              <a:buFontTx/>
              <a:buNone/>
            </a:pPr>
            <a:r>
              <a:rPr lang="en-US" altLang="zh-TW" sz="2000" dirty="0"/>
              <a:t> {[Gender].[Gender].Members} ON COLUMNS,</a:t>
            </a:r>
          </a:p>
          <a:p>
            <a:pPr eaLnBrk="1" hangingPunct="1">
              <a:buFontTx/>
              <a:buNone/>
            </a:pPr>
            <a:r>
              <a:rPr lang="en-US" altLang="zh-TW" sz="2000" dirty="0"/>
              <a:t>{[Product].[Product Family].Members} ON ROWS,</a:t>
            </a:r>
          </a:p>
          <a:p>
            <a:pPr eaLnBrk="1" hangingPunct="1">
              <a:buFontTx/>
              <a:buNone/>
            </a:pPr>
            <a:r>
              <a:rPr lang="en-US" altLang="zh-TW" sz="2000" dirty="0"/>
              <a:t>FROM [Sales]</a:t>
            </a:r>
          </a:p>
          <a:p>
            <a:pPr eaLnBrk="1" hangingPunct="1">
              <a:buFontTx/>
              <a:buNone/>
            </a:pPr>
            <a:r>
              <a:rPr lang="en-US" altLang="zh-TW" sz="2000" dirty="0"/>
              <a:t>WHERE</a:t>
            </a:r>
          </a:p>
          <a:p>
            <a:pPr eaLnBrk="1" hangingPunct="1">
              <a:buFontTx/>
              <a:buNone/>
            </a:pPr>
            <a:r>
              <a:rPr lang="en-US" altLang="zh-TW" sz="2000" dirty="0"/>
              <a:t>([Measures].[Unit Sales],</a:t>
            </a:r>
          </a:p>
          <a:p>
            <a:pPr eaLnBrk="1" hangingPunct="1">
              <a:buFontTx/>
              <a:buNone/>
            </a:pPr>
            <a:r>
              <a:rPr lang="en-US" altLang="zh-TW" sz="2000" i="1" dirty="0"/>
              <a:t>[Customers].[All Customers],</a:t>
            </a:r>
          </a:p>
          <a:p>
            <a:pPr eaLnBrk="1" hangingPunct="1">
              <a:buFontTx/>
              <a:buNone/>
            </a:pPr>
            <a:r>
              <a:rPr lang="en-US" altLang="zh-TW" sz="2000" i="1" dirty="0"/>
              <a:t>[Education Level].[All Education Level],</a:t>
            </a:r>
          </a:p>
          <a:p>
            <a:pPr eaLnBrk="1" hangingPunct="1">
              <a:buFontTx/>
              <a:buNone/>
            </a:pPr>
            <a:r>
              <a:rPr lang="en-US" altLang="zh-TW" sz="2000" i="1" dirty="0"/>
              <a:t>[Marital Status].[All Martial status],</a:t>
            </a:r>
          </a:p>
          <a:p>
            <a:pPr eaLnBrk="1" hangingPunct="1">
              <a:buFontTx/>
              <a:buNone/>
            </a:pPr>
            <a:r>
              <a:rPr lang="en-US" altLang="zh-TW" sz="2000" i="1" dirty="0"/>
              <a:t>[Promotions].[All Promotions],</a:t>
            </a:r>
          </a:p>
          <a:p>
            <a:pPr eaLnBrk="1" hangingPunct="1">
              <a:buFontTx/>
              <a:buNone/>
            </a:pPr>
            <a:r>
              <a:rPr lang="en-US" altLang="zh-TW" sz="2000" i="1" dirty="0"/>
              <a:t>[Store].[All Stores],</a:t>
            </a:r>
          </a:p>
          <a:p>
            <a:pPr eaLnBrk="1" hangingPunct="1">
              <a:buFontTx/>
              <a:buNone/>
            </a:pPr>
            <a:r>
              <a:rPr lang="en-US" altLang="zh-TW" sz="2000" i="1" dirty="0"/>
              <a:t>[Store Size in SQFT].[All],</a:t>
            </a:r>
          </a:p>
          <a:p>
            <a:pPr eaLnBrk="1" hangingPunct="1">
              <a:buFontTx/>
              <a:buNone/>
            </a:pPr>
            <a:r>
              <a:rPr lang="en-US" altLang="zh-TW" sz="2000" i="1" dirty="0"/>
              <a:t>[Store Type].[All],</a:t>
            </a:r>
          </a:p>
          <a:p>
            <a:pPr eaLnBrk="1" hangingPunct="1">
              <a:buFontTx/>
              <a:buNone/>
            </a:pPr>
            <a:r>
              <a:rPr lang="en-US" altLang="zh-TW" sz="2000" i="1" dirty="0"/>
              <a:t>[Yearly Income].[All Yearly Income]</a:t>
            </a:r>
          </a:p>
        </p:txBody>
      </p:sp>
    </p:spTree>
    <p:extLst>
      <p:ext uri="{BB962C8B-B14F-4D97-AF65-F5344CB8AC3E}">
        <p14:creationId xmlns:p14="http://schemas.microsoft.com/office/powerpoint/2010/main" val="42947202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idx="1"/>
          </p:nvPr>
        </p:nvSpPr>
        <p:spPr>
          <a:xfrm>
            <a:off x="1219200" y="457200"/>
            <a:ext cx="10972800" cy="4114800"/>
          </a:xfrm>
        </p:spPr>
        <p:txBody>
          <a:bodyPr/>
          <a:lstStyle/>
          <a:p>
            <a:pPr eaLnBrk="1" hangingPunct="1">
              <a:buFontTx/>
              <a:buNone/>
            </a:pPr>
            <a:r>
              <a:rPr lang="en-US" altLang="zh-TW"/>
              <a:t>Example on Star Schema</a:t>
            </a:r>
          </a:p>
        </p:txBody>
      </p:sp>
      <p:sp>
        <p:nvSpPr>
          <p:cNvPr id="35843" name="Text Box 5"/>
          <p:cNvSpPr txBox="1">
            <a:spLocks noChangeArrowheads="1"/>
          </p:cNvSpPr>
          <p:nvPr/>
        </p:nvSpPr>
        <p:spPr bwMode="auto">
          <a:xfrm>
            <a:off x="5877986" y="3811588"/>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endParaRPr kumimoji="1" lang="zh-TW" altLang="en-US" sz="1800">
              <a:latin typeface="Arial" charset="0"/>
            </a:endParaRPr>
          </a:p>
        </p:txBody>
      </p:sp>
      <p:sp>
        <p:nvSpPr>
          <p:cNvPr id="35844" name="Rectangle 6"/>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35845" name="Object 7"/>
          <p:cNvGraphicFramePr>
            <a:graphicFrameLocks noChangeAspect="1"/>
          </p:cNvGraphicFramePr>
          <p:nvPr>
            <p:extLst>
              <p:ext uri="{D42A27DB-BD31-4B8C-83A1-F6EECF244321}">
                <p14:modId xmlns:p14="http://schemas.microsoft.com/office/powerpoint/2010/main" val="611399666"/>
              </p:ext>
            </p:extLst>
          </p:nvPr>
        </p:nvGraphicFramePr>
        <p:xfrm>
          <a:off x="814917" y="2205038"/>
          <a:ext cx="10657416" cy="4470400"/>
        </p:xfrm>
        <a:graphic>
          <a:graphicData uri="http://schemas.openxmlformats.org/presentationml/2006/ole">
            <mc:AlternateContent xmlns:mc="http://schemas.openxmlformats.org/markup-compatibility/2006">
              <mc:Choice xmlns:v="urn:schemas-microsoft-com:vml" Requires="v">
                <p:oleObj name="Visio" r:id="rId2" imgW="4824603" imgH="2699309" progId="Visio.Drawing.11">
                  <p:embed/>
                </p:oleObj>
              </mc:Choice>
              <mc:Fallback>
                <p:oleObj name="Visio" r:id="rId2" imgW="4824603" imgH="2699309"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917" y="2205038"/>
                        <a:ext cx="10657416" cy="4470400"/>
                      </a:xfrm>
                      <a:prstGeom prst="rect">
                        <a:avLst/>
                      </a:prstGeom>
                      <a:solidFill>
                        <a:schemeClr val="bg1"/>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4990570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a:xfrm>
            <a:off x="711200" y="0"/>
            <a:ext cx="10972800" cy="609600"/>
          </a:xfrm>
        </p:spPr>
        <p:txBody>
          <a:bodyPr>
            <a:normAutofit fontScale="90000"/>
          </a:bodyPr>
          <a:lstStyle/>
          <a:p>
            <a:pPr eaLnBrk="1" hangingPunct="1"/>
            <a:r>
              <a:rPr lang="en-US" altLang="zh-TW" dirty="0">
                <a:solidFill>
                  <a:schemeClr val="tx1"/>
                </a:solidFill>
                <a:ea typeface="新細明體" pitchFamily="18" charset="-120"/>
              </a:rPr>
              <a:t>Example on Roll-up</a:t>
            </a:r>
          </a:p>
        </p:txBody>
      </p:sp>
      <p:sp>
        <p:nvSpPr>
          <p:cNvPr id="36867" name="Rectangle 5"/>
          <p:cNvSpPr>
            <a:spLocks noChangeArrowheads="1"/>
          </p:cNvSpPr>
          <p:nvPr/>
        </p:nvSpPr>
        <p:spPr bwMode="auto">
          <a:xfrm>
            <a:off x="2487086" y="2702240"/>
            <a:ext cx="184731"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br>
              <a:rPr kumimoji="1" lang="zh-TW" altLang="en-US" sz="1200">
                <a:cs typeface="Times New Roman" pitchFamily="18" charset="0"/>
              </a:rPr>
            </a:br>
            <a:endParaRPr kumimoji="1" lang="zh-TW" altLang="en-US" sz="1100">
              <a:latin typeface="Tahoma" pitchFamily="34" charset="0"/>
              <a:cs typeface="Times New Roman" pitchFamily="18" charset="0"/>
            </a:endParaRPr>
          </a:p>
          <a:p>
            <a:pPr eaLnBrk="0" hangingPunct="0"/>
            <a:endParaRPr kumimoji="1" lang="zh-TW" altLang="en-US" sz="1800">
              <a:latin typeface="Arial" charset="0"/>
              <a:cs typeface="Times New Roman" pitchFamily="18" charset="0"/>
            </a:endParaRPr>
          </a:p>
        </p:txBody>
      </p:sp>
      <p:sp>
        <p:nvSpPr>
          <p:cNvPr id="244742" name="Rectangle 6"/>
          <p:cNvSpPr>
            <a:spLocks noChangeArrowheads="1"/>
          </p:cNvSpPr>
          <p:nvPr/>
        </p:nvSpPr>
        <p:spPr bwMode="auto">
          <a:xfrm>
            <a:off x="3071813" y="1668111"/>
            <a:ext cx="5056192" cy="1034129"/>
          </a:xfrm>
          <a:prstGeom prst="rect">
            <a:avLst/>
          </a:prstGeom>
          <a:noFill/>
          <a:ln w="9525">
            <a:noFill/>
            <a:miter lim="800000"/>
            <a:headEnd/>
            <a:tailEnd/>
          </a:ln>
          <a:effectLst/>
        </p:spPr>
        <p:txBody>
          <a:bodyPr wrap="none">
            <a:spAutoFit/>
          </a:bodyPr>
          <a:lstStyle/>
          <a:p>
            <a:pPr>
              <a:spcBef>
                <a:spcPct val="20000"/>
              </a:spcBef>
              <a:buClr>
                <a:schemeClr val="hlink"/>
              </a:buClr>
              <a:buSzPct val="65000"/>
              <a:buFont typeface="Wingdings" pitchFamily="2" charset="2"/>
              <a:buNone/>
              <a:defRPr/>
            </a:pPr>
            <a:r>
              <a:rPr kumimoji="1" lang="en-US" altLang="zh-TW" dirty="0">
                <a:effectLst>
                  <a:outerShdw blurRad="38100" dist="38100" dir="2700000" algn="tl">
                    <a:srgbClr val="C0C0C0"/>
                  </a:outerShdw>
                </a:effectLst>
              </a:rPr>
              <a:t>SELECT [SALES].[AMOUNT] ON COLUMNS, </a:t>
            </a:r>
          </a:p>
          <a:p>
            <a:pPr>
              <a:spcBef>
                <a:spcPct val="20000"/>
              </a:spcBef>
              <a:buClr>
                <a:schemeClr val="hlink"/>
              </a:buClr>
              <a:buSzPct val="65000"/>
              <a:buFont typeface="Wingdings" pitchFamily="2" charset="2"/>
              <a:buNone/>
              <a:defRPr/>
            </a:pPr>
            <a:r>
              <a:rPr kumimoji="1" lang="en-US" altLang="zh-TW" dirty="0">
                <a:solidFill>
                  <a:schemeClr val="folHlink"/>
                </a:solidFill>
                <a:effectLst>
                  <a:outerShdw blurRad="38100" dist="38100" dir="2700000" algn="tl">
                    <a:srgbClr val="C0C0C0"/>
                  </a:outerShdw>
                </a:effectLst>
              </a:rPr>
              <a:t>[store].[Kowloon]</a:t>
            </a:r>
            <a:r>
              <a:rPr kumimoji="1" lang="en-US" altLang="zh-TW" dirty="0">
                <a:effectLst>
                  <a:outerShdw blurRad="38100" dist="38100" dir="2700000" algn="tl">
                    <a:srgbClr val="C0C0C0"/>
                  </a:outerShdw>
                </a:effectLst>
              </a:rPr>
              <a:t> ON ROWS </a:t>
            </a:r>
          </a:p>
          <a:p>
            <a:pPr>
              <a:spcBef>
                <a:spcPct val="20000"/>
              </a:spcBef>
              <a:buClr>
                <a:schemeClr val="hlink"/>
              </a:buClr>
              <a:buSzPct val="65000"/>
              <a:buFont typeface="Wingdings" pitchFamily="2" charset="2"/>
              <a:buNone/>
              <a:defRPr/>
            </a:pPr>
            <a:r>
              <a:rPr kumimoji="1" lang="en-US" altLang="zh-TW" dirty="0">
                <a:effectLst>
                  <a:outerShdw blurRad="38100" dist="38100" dir="2700000" algn="tl">
                    <a:srgbClr val="C0C0C0"/>
                  </a:outerShdw>
                </a:effectLst>
              </a:rPr>
              <a:t>FROM SALES</a:t>
            </a:r>
            <a:r>
              <a:rPr kumimoji="1" lang="en-US" altLang="zh-TW" dirty="0"/>
              <a:t> </a:t>
            </a:r>
          </a:p>
        </p:txBody>
      </p:sp>
      <p:sp>
        <p:nvSpPr>
          <p:cNvPr id="36869" name="Rectangle 7"/>
          <p:cNvSpPr>
            <a:spLocks noChangeArrowheads="1"/>
          </p:cNvSpPr>
          <p:nvPr/>
        </p:nvSpPr>
        <p:spPr bwMode="auto">
          <a:xfrm>
            <a:off x="508000" y="9144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MDX</a:t>
            </a:r>
          </a:p>
        </p:txBody>
      </p:sp>
      <p:sp>
        <p:nvSpPr>
          <p:cNvPr id="36870" name="Rectangle 8"/>
          <p:cNvSpPr>
            <a:spLocks noChangeArrowheads="1"/>
          </p:cNvSpPr>
          <p:nvPr/>
        </p:nvSpPr>
        <p:spPr bwMode="auto">
          <a:xfrm>
            <a:off x="609600" y="36576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SQL</a:t>
            </a:r>
          </a:p>
        </p:txBody>
      </p:sp>
      <p:sp>
        <p:nvSpPr>
          <p:cNvPr id="244745" name="Rectangle 9"/>
          <p:cNvSpPr>
            <a:spLocks noChangeArrowheads="1"/>
          </p:cNvSpPr>
          <p:nvPr/>
        </p:nvSpPr>
        <p:spPr bwMode="auto">
          <a:xfrm>
            <a:off x="3071813" y="4471988"/>
            <a:ext cx="4192173" cy="923330"/>
          </a:xfrm>
          <a:prstGeom prst="rect">
            <a:avLst/>
          </a:prstGeom>
          <a:noFill/>
          <a:ln w="9525">
            <a:noFill/>
            <a:miter lim="800000"/>
            <a:headEnd/>
            <a:tailEnd/>
          </a:ln>
          <a:effectLst/>
        </p:spPr>
        <p:txBody>
          <a:bodyPr wrap="none">
            <a:spAutoFit/>
          </a:bodyPr>
          <a:lstStyle/>
          <a:p>
            <a:pPr>
              <a:defRPr/>
            </a:pPr>
            <a:r>
              <a:rPr kumimoji="1" lang="en-US" altLang="zh-TW" dirty="0">
                <a:effectLst>
                  <a:outerShdw blurRad="38100" dist="38100" dir="2700000" algn="tl">
                    <a:srgbClr val="C0C0C0"/>
                  </a:outerShdw>
                </a:effectLst>
              </a:rPr>
              <a:t>select sum(amount), area </a:t>
            </a:r>
          </a:p>
          <a:p>
            <a:pPr>
              <a:defRPr/>
            </a:pPr>
            <a:r>
              <a:rPr kumimoji="1" lang="en-US" altLang="zh-TW" dirty="0">
                <a:effectLst>
                  <a:outerShdw blurRad="38100" dist="38100" dir="2700000" algn="tl">
                    <a:srgbClr val="C0C0C0"/>
                  </a:outerShdw>
                </a:effectLst>
              </a:rPr>
              <a:t>from SALES </a:t>
            </a:r>
          </a:p>
          <a:p>
            <a:pPr>
              <a:defRPr/>
            </a:pPr>
            <a:r>
              <a:rPr kumimoji="1" lang="en-US" altLang="zh-TW" dirty="0">
                <a:effectLst>
                  <a:outerShdw blurRad="38100" dist="38100" dir="2700000" algn="tl">
                    <a:srgbClr val="C0C0C0"/>
                  </a:outerShdw>
                </a:effectLst>
              </a:rPr>
              <a:t>where  (area='Kowloon') group by area</a:t>
            </a:r>
            <a:endParaRPr kumimoji="1" lang="zh-TW" altLang="en-US" dirty="0">
              <a:effectLst>
                <a:outerShdw blurRad="38100" dist="38100" dir="2700000" algn="tl">
                  <a:srgbClr val="C0C0C0"/>
                </a:outerShdw>
              </a:effectLst>
            </a:endParaRPr>
          </a:p>
        </p:txBody>
      </p:sp>
    </p:spTree>
    <p:extLst>
      <p:ext uri="{BB962C8B-B14F-4D97-AF65-F5344CB8AC3E}">
        <p14:creationId xmlns:p14="http://schemas.microsoft.com/office/powerpoint/2010/main" val="26940753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idx="1"/>
          </p:nvPr>
        </p:nvSpPr>
        <p:spPr>
          <a:xfrm>
            <a:off x="711200" y="381000"/>
            <a:ext cx="10972800" cy="4114800"/>
          </a:xfrm>
        </p:spPr>
        <p:txBody>
          <a:bodyPr/>
          <a:lstStyle/>
          <a:p>
            <a:pPr eaLnBrk="1" hangingPunct="1">
              <a:buFontTx/>
              <a:buNone/>
            </a:pPr>
            <a:r>
              <a:rPr lang="en-US" altLang="zh-TW"/>
              <a:t>Graphical Description on Roll-up Example</a:t>
            </a:r>
          </a:p>
        </p:txBody>
      </p:sp>
      <p:grpSp>
        <p:nvGrpSpPr>
          <p:cNvPr id="37891" name="Group 6"/>
          <p:cNvGrpSpPr>
            <a:grpSpLocks/>
          </p:cNvGrpSpPr>
          <p:nvPr/>
        </p:nvGrpSpPr>
        <p:grpSpPr bwMode="auto">
          <a:xfrm>
            <a:off x="2" y="2565400"/>
            <a:ext cx="11343217" cy="3887788"/>
            <a:chOff x="204" y="1911"/>
            <a:chExt cx="5155" cy="2154"/>
          </a:xfrm>
        </p:grpSpPr>
        <p:graphicFrame>
          <p:nvGraphicFramePr>
            <p:cNvPr id="37892" name="Object 7"/>
            <p:cNvGraphicFramePr>
              <a:graphicFrameLocks noChangeAspect="1"/>
            </p:cNvGraphicFramePr>
            <p:nvPr/>
          </p:nvGraphicFramePr>
          <p:xfrm>
            <a:off x="204" y="2002"/>
            <a:ext cx="1884" cy="1974"/>
          </p:xfrm>
          <a:graphic>
            <a:graphicData uri="http://schemas.openxmlformats.org/presentationml/2006/ole">
              <mc:AlternateContent xmlns:mc="http://schemas.openxmlformats.org/markup-compatibility/2006">
                <mc:Choice xmlns:v="urn:schemas-microsoft-com:vml" Requires="v">
                  <p:oleObj r:id="rId2" imgW="3028680" imgH="3173400" progId="Visio.Drawing.6">
                    <p:embed/>
                  </p:oleObj>
                </mc:Choice>
                <mc:Fallback>
                  <p:oleObj r:id="rId2" imgW="3028680" imgH="3173400" progId="Visio.Drawing.6">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 y="2002"/>
                          <a:ext cx="1884" cy="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3" name="Object 8"/>
            <p:cNvGraphicFramePr>
              <a:graphicFrameLocks noChangeAspect="1"/>
            </p:cNvGraphicFramePr>
            <p:nvPr/>
          </p:nvGraphicFramePr>
          <p:xfrm>
            <a:off x="3787" y="1911"/>
            <a:ext cx="1572" cy="2154"/>
          </p:xfrm>
          <a:graphic>
            <a:graphicData uri="http://schemas.openxmlformats.org/presentationml/2006/ole">
              <mc:AlternateContent xmlns:mc="http://schemas.openxmlformats.org/markup-compatibility/2006">
                <mc:Choice xmlns:v="urn:schemas-microsoft-com:vml" Requires="v">
                  <p:oleObj r:id="rId4" imgW="2308680" imgH="3173400" progId="Visio.Drawing.6">
                    <p:embed/>
                  </p:oleObj>
                </mc:Choice>
                <mc:Fallback>
                  <p:oleObj r:id="rId4" imgW="2308680" imgH="317340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7" y="1911"/>
                          <a:ext cx="1572" cy="2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4" name="Text Box 9"/>
            <p:cNvSpPr txBox="1">
              <a:spLocks noChangeArrowheads="1"/>
            </p:cNvSpPr>
            <p:nvPr/>
          </p:nvSpPr>
          <p:spPr bwMode="auto">
            <a:xfrm>
              <a:off x="2336" y="2728"/>
              <a:ext cx="1152" cy="64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200" b="1"/>
                <a:t>Roll-up</a:t>
              </a:r>
              <a:r>
                <a:rPr kumimoji="1" lang="en-US" altLang="zh-TW" sz="1200"/>
                <a:t> </a:t>
              </a:r>
            </a:p>
            <a:p>
              <a:pPr eaLnBrk="1" hangingPunct="1"/>
              <a:r>
                <a:rPr kumimoji="1" lang="en-US" altLang="zh-TW" sz="1200"/>
                <a:t>on Store Dimension</a:t>
              </a:r>
            </a:p>
            <a:p>
              <a:pPr eaLnBrk="1" hangingPunct="1"/>
              <a:r>
                <a:rPr kumimoji="1" lang="en-US" altLang="zh-TW" sz="1200"/>
                <a:t>(from store to area)</a:t>
              </a:r>
              <a:endParaRPr kumimoji="1" lang="en-US" altLang="zh-TW" sz="1800">
                <a:latin typeface="Arial" charset="0"/>
              </a:endParaRPr>
            </a:p>
          </p:txBody>
        </p:sp>
        <p:sp>
          <p:nvSpPr>
            <p:cNvPr id="37895" name="Line 10"/>
            <p:cNvSpPr>
              <a:spLocks noChangeShapeType="1"/>
            </p:cNvSpPr>
            <p:nvPr/>
          </p:nvSpPr>
          <p:spPr bwMode="auto">
            <a:xfrm>
              <a:off x="1746" y="3929"/>
              <a:ext cx="244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896" name="Text Box 11"/>
            <p:cNvSpPr txBox="1">
              <a:spLocks noChangeArrowheads="1"/>
            </p:cNvSpPr>
            <p:nvPr/>
          </p:nvSpPr>
          <p:spPr bwMode="auto">
            <a:xfrm>
              <a:off x="2154" y="3657"/>
              <a:ext cx="122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800">
                  <a:latin typeface="Tahoma" pitchFamily="34" charset="0"/>
                </a:rPr>
                <a:t>Store is the child of Area</a:t>
              </a:r>
            </a:p>
          </p:txBody>
        </p:sp>
      </p:grpSp>
    </p:spTree>
    <p:extLst>
      <p:ext uri="{BB962C8B-B14F-4D97-AF65-F5344CB8AC3E}">
        <p14:creationId xmlns:p14="http://schemas.microsoft.com/office/powerpoint/2010/main" val="25189293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ChangeArrowheads="1"/>
          </p:cNvSpPr>
          <p:nvPr>
            <p:ph type="title"/>
          </p:nvPr>
        </p:nvSpPr>
        <p:spPr>
          <a:xfrm>
            <a:off x="711200" y="0"/>
            <a:ext cx="10972800" cy="609600"/>
          </a:xfrm>
        </p:spPr>
        <p:txBody>
          <a:bodyPr>
            <a:normAutofit fontScale="90000"/>
          </a:bodyPr>
          <a:lstStyle/>
          <a:p>
            <a:pPr eaLnBrk="1" hangingPunct="1"/>
            <a:r>
              <a:rPr lang="en-US" altLang="zh-TW" dirty="0">
                <a:solidFill>
                  <a:schemeClr val="tx1"/>
                </a:solidFill>
                <a:ea typeface="新細明體" pitchFamily="18" charset="-120"/>
              </a:rPr>
              <a:t>Example on Drill-down</a:t>
            </a:r>
          </a:p>
        </p:txBody>
      </p:sp>
      <p:sp>
        <p:nvSpPr>
          <p:cNvPr id="245764" name="Rectangle 4"/>
          <p:cNvSpPr>
            <a:spLocks noChangeArrowheads="1"/>
          </p:cNvSpPr>
          <p:nvPr/>
        </p:nvSpPr>
        <p:spPr bwMode="auto">
          <a:xfrm>
            <a:off x="0" y="1447800"/>
            <a:ext cx="12192000" cy="2234458"/>
          </a:xfrm>
          <a:prstGeom prst="rect">
            <a:avLst/>
          </a:prstGeom>
          <a:noFill/>
          <a:ln w="9525">
            <a:noFill/>
            <a:miter lim="800000"/>
            <a:headEnd/>
            <a:tailEnd/>
          </a:ln>
          <a:effectLst/>
        </p:spPr>
        <p:txBody>
          <a:bodyPr>
            <a:spAutoFit/>
          </a:bodyPr>
          <a:lstStyle/>
          <a:p>
            <a:pPr>
              <a:spcBef>
                <a:spcPct val="20000"/>
              </a:spcBef>
              <a:buClr>
                <a:schemeClr val="hlink"/>
              </a:buClr>
              <a:buSzPct val="65000"/>
              <a:buFont typeface="Wingdings" pitchFamily="2" charset="2"/>
              <a:buNone/>
              <a:defRPr/>
            </a:pPr>
            <a:r>
              <a:rPr kumimoji="1" lang="en-US" altLang="zh-TW" sz="2400" dirty="0">
                <a:effectLst>
                  <a:outerShdw blurRad="38100" dist="38100" dir="2700000" algn="tl">
                    <a:srgbClr val="C0C0C0"/>
                  </a:outerShdw>
                </a:effectLst>
              </a:rPr>
              <a:t>SELECT [SALES].[AMOUNT] ON COLUMNS, </a:t>
            </a:r>
          </a:p>
          <a:p>
            <a:pPr>
              <a:spcBef>
                <a:spcPct val="20000"/>
              </a:spcBef>
              <a:buClr>
                <a:schemeClr val="hlink"/>
              </a:buClr>
              <a:buSzPct val="65000"/>
              <a:buFont typeface="Wingdings" pitchFamily="2" charset="2"/>
              <a:buNone/>
              <a:defRPr/>
            </a:pPr>
            <a:r>
              <a:rPr kumimoji="1" lang="en-US" altLang="zh-TW" sz="2400" dirty="0">
                <a:effectLst>
                  <a:outerShdw blurRad="38100" dist="38100" dir="2700000" algn="tl">
                    <a:srgbClr val="C0C0C0"/>
                  </a:outerShdw>
                </a:effectLst>
              </a:rPr>
              <a:t>[time].[2003].[Q4].[Dec].[31],</a:t>
            </a:r>
          </a:p>
          <a:p>
            <a:pPr>
              <a:spcBef>
                <a:spcPct val="20000"/>
              </a:spcBef>
              <a:buClr>
                <a:schemeClr val="hlink"/>
              </a:buClr>
              <a:buSzPct val="65000"/>
              <a:buFont typeface="Wingdings" pitchFamily="2" charset="2"/>
              <a:buNone/>
              <a:defRPr/>
            </a:pPr>
            <a:r>
              <a:rPr kumimoji="1" lang="en-US" altLang="zh-TW" sz="2400" dirty="0">
                <a:effectLst>
                  <a:outerShdw blurRad="38100" dist="38100" dir="2700000" algn="tl">
                    <a:srgbClr val="C0C0C0"/>
                  </a:outerShdw>
                </a:effectLst>
              </a:rPr>
              <a:t>[time].[2003].[Q4].[Dec].[30],… …, </a:t>
            </a:r>
          </a:p>
          <a:p>
            <a:pPr>
              <a:spcBef>
                <a:spcPct val="20000"/>
              </a:spcBef>
              <a:buClr>
                <a:schemeClr val="hlink"/>
              </a:buClr>
              <a:buSzPct val="65000"/>
              <a:buFont typeface="Wingdings" pitchFamily="2" charset="2"/>
              <a:buNone/>
              <a:defRPr/>
            </a:pPr>
            <a:r>
              <a:rPr kumimoji="1" lang="en-US" altLang="zh-TW" sz="2400" dirty="0">
                <a:effectLst>
                  <a:outerShdw blurRad="38100" dist="38100" dir="2700000" algn="tl">
                    <a:srgbClr val="C0C0C0"/>
                  </a:outerShdw>
                </a:effectLst>
              </a:rPr>
              <a:t>[time].[2003].[Q4].[Dec].[2], </a:t>
            </a:r>
          </a:p>
          <a:p>
            <a:pPr>
              <a:spcBef>
                <a:spcPct val="20000"/>
              </a:spcBef>
              <a:buClr>
                <a:schemeClr val="hlink"/>
              </a:buClr>
              <a:buSzPct val="65000"/>
              <a:buFont typeface="Wingdings" pitchFamily="2" charset="2"/>
              <a:buNone/>
              <a:defRPr/>
            </a:pPr>
            <a:r>
              <a:rPr kumimoji="1" lang="en-US" altLang="zh-TW" sz="2400" dirty="0">
                <a:effectLst>
                  <a:outerShdw blurRad="38100" dist="38100" dir="2700000" algn="tl">
                    <a:srgbClr val="C0C0C0"/>
                  </a:outerShdw>
                </a:effectLst>
              </a:rPr>
              <a:t>[time].[2003].[Q4].[Dec].[1] ON ROWS FROM SALES</a:t>
            </a:r>
            <a:r>
              <a:rPr kumimoji="1" lang="en-US" altLang="zh-TW" sz="2400" dirty="0"/>
              <a:t> </a:t>
            </a:r>
          </a:p>
        </p:txBody>
      </p:sp>
      <p:sp>
        <p:nvSpPr>
          <p:cNvPr id="38916" name="Rectangle 6"/>
          <p:cNvSpPr>
            <a:spLocks noChangeArrowheads="1"/>
          </p:cNvSpPr>
          <p:nvPr/>
        </p:nvSpPr>
        <p:spPr bwMode="auto">
          <a:xfrm>
            <a:off x="406400" y="7620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MDX</a:t>
            </a:r>
          </a:p>
        </p:txBody>
      </p:sp>
      <p:sp>
        <p:nvSpPr>
          <p:cNvPr id="38917" name="Rectangle 7"/>
          <p:cNvSpPr>
            <a:spLocks noChangeArrowheads="1"/>
          </p:cNvSpPr>
          <p:nvPr/>
        </p:nvSpPr>
        <p:spPr bwMode="auto">
          <a:xfrm>
            <a:off x="609600" y="36576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SQL</a:t>
            </a:r>
          </a:p>
        </p:txBody>
      </p:sp>
      <p:sp>
        <p:nvSpPr>
          <p:cNvPr id="245768" name="Rectangle 8"/>
          <p:cNvSpPr>
            <a:spLocks noChangeArrowheads="1"/>
          </p:cNvSpPr>
          <p:nvPr/>
        </p:nvSpPr>
        <p:spPr bwMode="auto">
          <a:xfrm>
            <a:off x="0" y="4191001"/>
            <a:ext cx="12192000" cy="2308324"/>
          </a:xfrm>
          <a:prstGeom prst="rect">
            <a:avLst/>
          </a:prstGeom>
          <a:noFill/>
          <a:ln w="9525">
            <a:noFill/>
            <a:miter lim="800000"/>
            <a:headEnd/>
            <a:tailEnd/>
          </a:ln>
          <a:effectLst/>
        </p:spPr>
        <p:txBody>
          <a:bodyPr>
            <a:spAutoFit/>
          </a:bodyPr>
          <a:lstStyle/>
          <a:p>
            <a:pPr>
              <a:defRPr/>
            </a:pPr>
            <a:r>
              <a:rPr kumimoji="1" lang="en-US" altLang="zh-TW" sz="2400">
                <a:effectLst>
                  <a:outerShdw blurRad="38100" dist="38100" dir="2700000" algn="tl">
                    <a:srgbClr val="C0C0C0"/>
                  </a:outerShdw>
                </a:effectLst>
              </a:rPr>
              <a:t>select sum(amount), the_date </a:t>
            </a:r>
          </a:p>
          <a:p>
            <a:pPr>
              <a:defRPr/>
            </a:pPr>
            <a:r>
              <a:rPr kumimoji="1" lang="en-US" altLang="zh-TW" sz="2400">
                <a:effectLst>
                  <a:outerShdw blurRad="38100" dist="38100" dir="2700000" algn="tl">
                    <a:srgbClr val="C0C0C0"/>
                  </a:outerShdw>
                </a:effectLst>
              </a:rPr>
              <a:t>from SALES </a:t>
            </a:r>
          </a:p>
          <a:p>
            <a:pPr>
              <a:defRPr/>
            </a:pPr>
            <a:r>
              <a:rPr kumimoji="1" lang="en-US" altLang="zh-TW" sz="2400">
                <a:effectLst>
                  <a:outerShdw blurRad="38100" dist="38100" dir="2700000" algn="tl">
                    <a:srgbClr val="C0C0C0"/>
                  </a:outerShdw>
                </a:effectLst>
              </a:rPr>
              <a:t>where  (the_date='2003-Dec-31')</a:t>
            </a:r>
          </a:p>
          <a:p>
            <a:pPr>
              <a:defRPr/>
            </a:pPr>
            <a:r>
              <a:rPr kumimoji="1" lang="en-US" altLang="zh-TW" sz="2400">
                <a:effectLst>
                  <a:outerShdw blurRad="38100" dist="38100" dir="2700000" algn="tl">
                    <a:srgbClr val="C0C0C0"/>
                  </a:outerShdw>
                </a:effectLst>
              </a:rPr>
              <a:t>or (the_date='2003-Dec-30')</a:t>
            </a:r>
          </a:p>
          <a:p>
            <a:pPr>
              <a:defRPr/>
            </a:pPr>
            <a:r>
              <a:rPr kumimoji="1" lang="en-US" altLang="zh-TW" sz="2400">
                <a:effectLst>
                  <a:outerShdw blurRad="38100" dist="38100" dir="2700000" algn="tl">
                    <a:srgbClr val="C0C0C0"/>
                  </a:outerShdw>
                </a:effectLst>
              </a:rPr>
              <a:t>or… …or (the_date='2003-Dec-2') </a:t>
            </a:r>
          </a:p>
          <a:p>
            <a:pPr>
              <a:defRPr/>
            </a:pPr>
            <a:r>
              <a:rPr kumimoji="1" lang="en-US" altLang="zh-TW" sz="2400">
                <a:effectLst>
                  <a:outerShdw blurRad="38100" dist="38100" dir="2700000" algn="tl">
                    <a:srgbClr val="C0C0C0"/>
                  </a:outerShdw>
                </a:effectLst>
              </a:rPr>
              <a:t>or (the_date='2003-Dec-1') group by the_date</a:t>
            </a:r>
            <a:r>
              <a:rPr kumimoji="1" lang="en-US" altLang="zh-TW" sz="2400"/>
              <a:t> </a:t>
            </a:r>
          </a:p>
        </p:txBody>
      </p:sp>
    </p:spTree>
    <p:extLst>
      <p:ext uri="{BB962C8B-B14F-4D97-AF65-F5344CB8AC3E}">
        <p14:creationId xmlns:p14="http://schemas.microsoft.com/office/powerpoint/2010/main" val="4125913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a:extLst>
              <a:ext uri="{FF2B5EF4-FFF2-40B4-BE49-F238E27FC236}">
                <a16:creationId xmlns:a16="http://schemas.microsoft.com/office/drawing/2014/main" id="{3BA9639F-E227-DD65-C780-5C248A929054}"/>
              </a:ext>
            </a:extLst>
          </p:cNvPr>
          <p:cNvSpPr>
            <a:spLocks noGrp="1"/>
          </p:cNvSpPr>
          <p:nvPr>
            <p:ph idx="1"/>
          </p:nvPr>
        </p:nvSpPr>
        <p:spPr/>
        <p:txBody>
          <a:bodyPr/>
          <a:lstStyle/>
          <a:p>
            <a:endParaRPr lang="en-IN"/>
          </a:p>
        </p:txBody>
      </p:sp>
      <p:pic>
        <p:nvPicPr>
          <p:cNvPr id="16388" name="Picture 4">
            <a:extLst>
              <a:ext uri="{FF2B5EF4-FFF2-40B4-BE49-F238E27FC236}">
                <a16:creationId xmlns:a16="http://schemas.microsoft.com/office/drawing/2014/main" id="{58E9DD24-97A5-93AF-AE3D-89DE81A95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8284" y="345758"/>
            <a:ext cx="8489315" cy="551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1396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idx="1"/>
          </p:nvPr>
        </p:nvSpPr>
        <p:spPr>
          <a:xfrm>
            <a:off x="812800" y="304800"/>
            <a:ext cx="10972800" cy="4114800"/>
          </a:xfrm>
        </p:spPr>
        <p:txBody>
          <a:bodyPr/>
          <a:lstStyle/>
          <a:p>
            <a:pPr eaLnBrk="1" hangingPunct="1">
              <a:buFontTx/>
              <a:buNone/>
            </a:pPr>
            <a:r>
              <a:rPr lang="en-US" altLang="zh-TW"/>
              <a:t>Graphical Description of Drill-down Example</a:t>
            </a:r>
          </a:p>
        </p:txBody>
      </p:sp>
      <p:grpSp>
        <p:nvGrpSpPr>
          <p:cNvPr id="39939" name="Group 6"/>
          <p:cNvGrpSpPr>
            <a:grpSpLocks/>
          </p:cNvGrpSpPr>
          <p:nvPr/>
        </p:nvGrpSpPr>
        <p:grpSpPr bwMode="auto">
          <a:xfrm>
            <a:off x="472019" y="2752728"/>
            <a:ext cx="10837333" cy="4105275"/>
            <a:chOff x="223" y="1734"/>
            <a:chExt cx="5120" cy="2586"/>
          </a:xfrm>
        </p:grpSpPr>
        <p:graphicFrame>
          <p:nvGraphicFramePr>
            <p:cNvPr id="39940" name="Object 7"/>
            <p:cNvGraphicFramePr>
              <a:graphicFrameLocks noChangeAspect="1"/>
            </p:cNvGraphicFramePr>
            <p:nvPr/>
          </p:nvGraphicFramePr>
          <p:xfrm>
            <a:off x="223" y="1933"/>
            <a:ext cx="2022" cy="2232"/>
          </p:xfrm>
          <a:graphic>
            <a:graphicData uri="http://schemas.openxmlformats.org/presentationml/2006/ole">
              <mc:AlternateContent xmlns:mc="http://schemas.openxmlformats.org/markup-compatibility/2006">
                <mc:Choice xmlns:v="urn:schemas-microsoft-com:vml" Requires="v">
                  <p:oleObj r:id="rId2" imgW="2867760" imgH="3173400" progId="Visio.Drawing.6">
                    <p:embed/>
                  </p:oleObj>
                </mc:Choice>
                <mc:Fallback>
                  <p:oleObj r:id="rId2" imgW="2867760" imgH="3173400" progId="Visio.Drawing.6">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 y="1933"/>
                          <a:ext cx="2022" cy="2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1" name="Object 8"/>
            <p:cNvGraphicFramePr>
              <a:graphicFrameLocks noChangeAspect="1"/>
            </p:cNvGraphicFramePr>
            <p:nvPr/>
          </p:nvGraphicFramePr>
          <p:xfrm>
            <a:off x="3969" y="1734"/>
            <a:ext cx="1374" cy="2586"/>
          </p:xfrm>
          <a:graphic>
            <a:graphicData uri="http://schemas.openxmlformats.org/presentationml/2006/ole">
              <mc:AlternateContent xmlns:mc="http://schemas.openxmlformats.org/markup-compatibility/2006">
                <mc:Choice xmlns:v="urn:schemas-microsoft-com:vml" Requires="v">
                  <p:oleObj r:id="rId4" imgW="2452680" imgH="4630320" progId="Visio.Drawing.6">
                    <p:embed/>
                  </p:oleObj>
                </mc:Choice>
                <mc:Fallback>
                  <p:oleObj r:id="rId4" imgW="2452680" imgH="46303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9" y="1734"/>
                          <a:ext cx="1374" cy="2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2" name="Text Box 9"/>
            <p:cNvSpPr txBox="1">
              <a:spLocks noChangeArrowheads="1"/>
            </p:cNvSpPr>
            <p:nvPr/>
          </p:nvSpPr>
          <p:spPr bwMode="auto">
            <a:xfrm>
              <a:off x="2472" y="2704"/>
              <a:ext cx="1152" cy="64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200" b="1"/>
                <a:t>Drill-down</a:t>
              </a:r>
              <a:r>
                <a:rPr kumimoji="1" lang="en-US" altLang="zh-TW" sz="1200"/>
                <a:t> </a:t>
              </a:r>
            </a:p>
            <a:p>
              <a:pPr eaLnBrk="1" hangingPunct="1"/>
              <a:r>
                <a:rPr kumimoji="1" lang="en-US" altLang="zh-TW" sz="1200"/>
                <a:t>on Time Dimension</a:t>
              </a:r>
            </a:p>
            <a:p>
              <a:pPr eaLnBrk="1" hangingPunct="1"/>
              <a:r>
                <a:rPr kumimoji="1" lang="en-US" altLang="zh-TW" sz="1200"/>
                <a:t>(from month to date)</a:t>
              </a:r>
              <a:endParaRPr kumimoji="1" lang="en-US" altLang="zh-TW" sz="1800">
                <a:latin typeface="Tahoma" pitchFamily="34" charset="0"/>
              </a:endParaRPr>
            </a:p>
          </p:txBody>
        </p:sp>
        <p:sp>
          <p:nvSpPr>
            <p:cNvPr id="39943" name="Line 10"/>
            <p:cNvSpPr>
              <a:spLocks noChangeShapeType="1"/>
            </p:cNvSpPr>
            <p:nvPr/>
          </p:nvSpPr>
          <p:spPr bwMode="auto">
            <a:xfrm>
              <a:off x="1746" y="4065"/>
              <a:ext cx="25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4" name="Text Box 11"/>
            <p:cNvSpPr txBox="1">
              <a:spLocks noChangeArrowheads="1"/>
            </p:cNvSpPr>
            <p:nvPr/>
          </p:nvSpPr>
          <p:spPr bwMode="auto">
            <a:xfrm>
              <a:off x="2109" y="3793"/>
              <a:ext cx="141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800">
                  <a:latin typeface="Tahoma" pitchFamily="34" charset="0"/>
                </a:rPr>
                <a:t>Month is the parent of Date</a:t>
              </a:r>
            </a:p>
          </p:txBody>
        </p:sp>
      </p:grpSp>
    </p:spTree>
    <p:extLst>
      <p:ext uri="{BB962C8B-B14F-4D97-AF65-F5344CB8AC3E}">
        <p14:creationId xmlns:p14="http://schemas.microsoft.com/office/powerpoint/2010/main" val="41404795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
          <p:cNvSpPr>
            <a:spLocks noGrp="1" noChangeArrowheads="1"/>
          </p:cNvSpPr>
          <p:nvPr>
            <p:ph type="title"/>
          </p:nvPr>
        </p:nvSpPr>
        <p:spPr>
          <a:xfrm>
            <a:off x="711200" y="0"/>
            <a:ext cx="10972800" cy="609600"/>
          </a:xfrm>
        </p:spPr>
        <p:txBody>
          <a:bodyPr>
            <a:normAutofit fontScale="90000"/>
          </a:bodyPr>
          <a:lstStyle/>
          <a:p>
            <a:pPr eaLnBrk="1" hangingPunct="1"/>
            <a:r>
              <a:rPr lang="en-US" altLang="zh-TW" dirty="0">
                <a:solidFill>
                  <a:schemeClr val="tx1"/>
                </a:solidFill>
                <a:ea typeface="新細明體" pitchFamily="18" charset="-120"/>
              </a:rPr>
              <a:t>Example on Slice</a:t>
            </a:r>
          </a:p>
        </p:txBody>
      </p:sp>
      <p:sp>
        <p:nvSpPr>
          <p:cNvPr id="40963" name="Rectangle 11"/>
          <p:cNvSpPr>
            <a:spLocks noChangeArrowheads="1"/>
          </p:cNvSpPr>
          <p:nvPr/>
        </p:nvSpPr>
        <p:spPr bwMode="auto">
          <a:xfrm>
            <a:off x="406400" y="7620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MDX</a:t>
            </a:r>
          </a:p>
        </p:txBody>
      </p:sp>
      <p:sp>
        <p:nvSpPr>
          <p:cNvPr id="40964" name="Rectangle 12"/>
          <p:cNvSpPr>
            <a:spLocks noChangeArrowheads="1"/>
          </p:cNvSpPr>
          <p:nvPr/>
        </p:nvSpPr>
        <p:spPr bwMode="auto">
          <a:xfrm>
            <a:off x="609600" y="36576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SQL</a:t>
            </a:r>
          </a:p>
        </p:txBody>
      </p:sp>
      <p:sp>
        <p:nvSpPr>
          <p:cNvPr id="223245" name="Rectangle 13"/>
          <p:cNvSpPr>
            <a:spLocks noChangeArrowheads="1"/>
          </p:cNvSpPr>
          <p:nvPr/>
        </p:nvSpPr>
        <p:spPr bwMode="auto">
          <a:xfrm>
            <a:off x="2" y="1752602"/>
            <a:ext cx="5288627" cy="701731"/>
          </a:xfrm>
          <a:prstGeom prst="rect">
            <a:avLst/>
          </a:prstGeom>
          <a:noFill/>
          <a:ln w="9525">
            <a:noFill/>
            <a:miter lim="800000"/>
            <a:headEnd/>
            <a:tailEnd/>
          </a:ln>
          <a:effectLst/>
        </p:spPr>
        <p:txBody>
          <a:bodyPr wrap="none">
            <a:spAutoFit/>
          </a:bodyPr>
          <a:lstStyle/>
          <a:p>
            <a:pPr>
              <a:spcBef>
                <a:spcPct val="20000"/>
              </a:spcBef>
              <a:buClr>
                <a:schemeClr val="hlink"/>
              </a:buClr>
              <a:buSzPct val="65000"/>
              <a:buFont typeface="Wingdings" pitchFamily="2" charset="2"/>
              <a:buNone/>
              <a:defRPr/>
            </a:pPr>
            <a:r>
              <a:rPr kumimoji="1" lang="en-US" altLang="zh-TW">
                <a:effectLst>
                  <a:outerShdw blurRad="38100" dist="38100" dir="2700000" algn="tl">
                    <a:srgbClr val="C0C0C0"/>
                  </a:outerShdw>
                </a:effectLst>
              </a:rPr>
              <a:t>SELECT [SALES].[AMOUNT] ON COLUMNS, </a:t>
            </a:r>
          </a:p>
          <a:p>
            <a:pPr>
              <a:spcBef>
                <a:spcPct val="20000"/>
              </a:spcBef>
              <a:buClr>
                <a:schemeClr val="hlink"/>
              </a:buClr>
              <a:buSzPct val="65000"/>
              <a:buFont typeface="Wingdings" pitchFamily="2" charset="2"/>
              <a:buNone/>
              <a:defRPr/>
            </a:pPr>
            <a:r>
              <a:rPr kumimoji="1" lang="en-US" altLang="zh-TW">
                <a:solidFill>
                  <a:schemeClr val="folHlink"/>
                </a:solidFill>
                <a:effectLst>
                  <a:outerShdw blurRad="38100" dist="38100" dir="2700000" algn="tl">
                    <a:srgbClr val="C0C0C0"/>
                  </a:outerShdw>
                </a:effectLst>
              </a:rPr>
              <a:t>[store].[Kowloon].[292]</a:t>
            </a:r>
            <a:r>
              <a:rPr kumimoji="1" lang="en-US" altLang="zh-TW">
                <a:effectLst>
                  <a:outerShdw blurRad="38100" dist="38100" dir="2700000" algn="tl">
                    <a:srgbClr val="C0C0C0"/>
                  </a:outerShdw>
                </a:effectLst>
              </a:rPr>
              <a:t> ON ROWS FROM SALES</a:t>
            </a:r>
            <a:r>
              <a:rPr kumimoji="1" lang="en-US" altLang="zh-TW"/>
              <a:t> </a:t>
            </a:r>
          </a:p>
        </p:txBody>
      </p:sp>
      <p:sp>
        <p:nvSpPr>
          <p:cNvPr id="223246" name="Rectangle 14"/>
          <p:cNvSpPr>
            <a:spLocks noChangeArrowheads="1"/>
          </p:cNvSpPr>
          <p:nvPr/>
        </p:nvSpPr>
        <p:spPr bwMode="auto">
          <a:xfrm>
            <a:off x="609601" y="4419602"/>
            <a:ext cx="4753224" cy="1034129"/>
          </a:xfrm>
          <a:prstGeom prst="rect">
            <a:avLst/>
          </a:prstGeom>
          <a:noFill/>
          <a:ln w="9525">
            <a:noFill/>
            <a:miter lim="800000"/>
            <a:headEnd/>
            <a:tailEnd/>
          </a:ln>
          <a:effectLst/>
        </p:spPr>
        <p:txBody>
          <a:bodyPr wrap="none">
            <a:spAutoFit/>
          </a:bodyPr>
          <a:lstStyle/>
          <a:p>
            <a:pPr>
              <a:spcBef>
                <a:spcPct val="20000"/>
              </a:spcBef>
              <a:buClr>
                <a:schemeClr val="hlink"/>
              </a:buClr>
              <a:buSzPct val="65000"/>
              <a:buFont typeface="Wingdings" pitchFamily="2" charset="2"/>
              <a:buNone/>
              <a:defRPr/>
            </a:pPr>
            <a:r>
              <a:rPr kumimoji="1" lang="en-US" altLang="zh-TW">
                <a:effectLst>
                  <a:outerShdw blurRad="38100" dist="38100" dir="2700000" algn="tl">
                    <a:srgbClr val="C0C0C0"/>
                  </a:outerShdw>
                </a:effectLst>
              </a:rPr>
              <a:t>select sum(amount), storecode </a:t>
            </a:r>
          </a:p>
          <a:p>
            <a:pPr>
              <a:spcBef>
                <a:spcPct val="20000"/>
              </a:spcBef>
              <a:buClr>
                <a:schemeClr val="hlink"/>
              </a:buClr>
              <a:buSzPct val="65000"/>
              <a:buFont typeface="Wingdings" pitchFamily="2" charset="2"/>
              <a:buNone/>
              <a:defRPr/>
            </a:pPr>
            <a:r>
              <a:rPr kumimoji="1" lang="en-US" altLang="zh-TW">
                <a:effectLst>
                  <a:outerShdw blurRad="38100" dist="38100" dir="2700000" algn="tl">
                    <a:srgbClr val="C0C0C0"/>
                  </a:outerShdw>
                </a:effectLst>
              </a:rPr>
              <a:t>from SALES </a:t>
            </a:r>
          </a:p>
          <a:p>
            <a:pPr>
              <a:spcBef>
                <a:spcPct val="20000"/>
              </a:spcBef>
              <a:buClr>
                <a:schemeClr val="hlink"/>
              </a:buClr>
              <a:buSzPct val="65000"/>
              <a:buFont typeface="Wingdings" pitchFamily="2" charset="2"/>
              <a:buNone/>
              <a:defRPr/>
            </a:pPr>
            <a:r>
              <a:rPr kumimoji="1" lang="en-US" altLang="zh-TW">
                <a:solidFill>
                  <a:schemeClr val="folHlink"/>
                </a:solidFill>
                <a:effectLst>
                  <a:outerShdw blurRad="38100" dist="38100" dir="2700000" algn="tl">
                    <a:srgbClr val="C0C0C0"/>
                  </a:outerShdw>
                </a:effectLst>
              </a:rPr>
              <a:t>where  (storecode='292')</a:t>
            </a:r>
            <a:r>
              <a:rPr kumimoji="1" lang="en-US" altLang="zh-TW">
                <a:effectLst>
                  <a:outerShdw blurRad="38100" dist="38100" dir="2700000" algn="tl">
                    <a:srgbClr val="C0C0C0"/>
                  </a:outerShdw>
                </a:effectLst>
              </a:rPr>
              <a:t> group by storecode</a:t>
            </a:r>
            <a:r>
              <a:rPr kumimoji="1" lang="en-US" altLang="zh-TW"/>
              <a:t> </a:t>
            </a:r>
          </a:p>
        </p:txBody>
      </p:sp>
    </p:spTree>
    <p:extLst>
      <p:ext uri="{BB962C8B-B14F-4D97-AF65-F5344CB8AC3E}">
        <p14:creationId xmlns:p14="http://schemas.microsoft.com/office/powerpoint/2010/main" val="11591725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Grp="1" noChangeArrowheads="1"/>
          </p:cNvSpPr>
          <p:nvPr>
            <p:ph idx="1"/>
          </p:nvPr>
        </p:nvSpPr>
        <p:spPr>
          <a:xfrm>
            <a:off x="812800" y="381000"/>
            <a:ext cx="10972800" cy="4114800"/>
          </a:xfrm>
        </p:spPr>
        <p:txBody>
          <a:bodyPr/>
          <a:lstStyle/>
          <a:p>
            <a:pPr eaLnBrk="1" hangingPunct="1">
              <a:buFontTx/>
              <a:buNone/>
            </a:pPr>
            <a:r>
              <a:rPr lang="en-US" altLang="zh-TW"/>
              <a:t>Graphical Description of Slice</a:t>
            </a:r>
          </a:p>
        </p:txBody>
      </p:sp>
      <p:grpSp>
        <p:nvGrpSpPr>
          <p:cNvPr id="41987" name="Group 6"/>
          <p:cNvGrpSpPr>
            <a:grpSpLocks/>
          </p:cNvGrpSpPr>
          <p:nvPr/>
        </p:nvGrpSpPr>
        <p:grpSpPr bwMode="auto">
          <a:xfrm>
            <a:off x="239186" y="3124200"/>
            <a:ext cx="11002433" cy="3733800"/>
            <a:chOff x="113" y="1968"/>
            <a:chExt cx="5198" cy="2352"/>
          </a:xfrm>
        </p:grpSpPr>
        <p:graphicFrame>
          <p:nvGraphicFramePr>
            <p:cNvPr id="41988" name="Object 7"/>
            <p:cNvGraphicFramePr>
              <a:graphicFrameLocks noChangeAspect="1"/>
            </p:cNvGraphicFramePr>
            <p:nvPr/>
          </p:nvGraphicFramePr>
          <p:xfrm>
            <a:off x="113" y="2069"/>
            <a:ext cx="1884" cy="1974"/>
          </p:xfrm>
          <a:graphic>
            <a:graphicData uri="http://schemas.openxmlformats.org/presentationml/2006/ole">
              <mc:AlternateContent xmlns:mc="http://schemas.openxmlformats.org/markup-compatibility/2006">
                <mc:Choice xmlns:v="urn:schemas-microsoft-com:vml" Requires="v">
                  <p:oleObj r:id="rId2" imgW="3028680" imgH="3173400" progId="Visio.Drawing.6">
                    <p:embed/>
                  </p:oleObj>
                </mc:Choice>
                <mc:Fallback>
                  <p:oleObj r:id="rId2" imgW="3028680" imgH="3173400" progId="Visio.Drawing.6">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 y="2069"/>
                          <a:ext cx="1884" cy="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89" name="Text Box 8"/>
            <p:cNvSpPr txBox="1">
              <a:spLocks noChangeArrowheads="1"/>
            </p:cNvSpPr>
            <p:nvPr/>
          </p:nvSpPr>
          <p:spPr bwMode="auto">
            <a:xfrm>
              <a:off x="2517" y="2704"/>
              <a:ext cx="1152" cy="64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200" b="1"/>
                <a:t>Slice</a:t>
              </a:r>
              <a:r>
                <a:rPr kumimoji="1" lang="en-US" altLang="zh-TW" sz="1200"/>
                <a:t> </a:t>
              </a:r>
            </a:p>
            <a:p>
              <a:pPr eaLnBrk="1" hangingPunct="1"/>
              <a:r>
                <a:rPr kumimoji="1" lang="en-US" altLang="zh-TW" sz="1200"/>
                <a:t>WHERE store = ‘292’</a:t>
              </a:r>
              <a:endParaRPr kumimoji="1" lang="en-US" altLang="zh-TW" sz="1800">
                <a:latin typeface="Tahoma" pitchFamily="34" charset="0"/>
              </a:endParaRPr>
            </a:p>
          </p:txBody>
        </p:sp>
        <p:graphicFrame>
          <p:nvGraphicFramePr>
            <p:cNvPr id="41990" name="Object 9"/>
            <p:cNvGraphicFramePr>
              <a:graphicFrameLocks noChangeAspect="1"/>
            </p:cNvGraphicFramePr>
            <p:nvPr/>
          </p:nvGraphicFramePr>
          <p:xfrm>
            <a:off x="4105" y="1968"/>
            <a:ext cx="1206" cy="2352"/>
          </p:xfrm>
          <a:graphic>
            <a:graphicData uri="http://schemas.openxmlformats.org/presentationml/2006/ole">
              <mc:AlternateContent xmlns:mc="http://schemas.openxmlformats.org/markup-compatibility/2006">
                <mc:Choice xmlns:v="urn:schemas-microsoft-com:vml" Requires="v">
                  <p:oleObj r:id="rId4" imgW="1594800" imgH="3120120" progId="Visio.Drawing.6">
                    <p:embed/>
                  </p:oleObj>
                </mc:Choice>
                <mc:Fallback>
                  <p:oleObj r:id="rId4" imgW="1594800" imgH="31201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5" y="1968"/>
                          <a:ext cx="1206" cy="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40005158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2"/>
          <p:cNvSpPr>
            <a:spLocks noGrp="1" noChangeArrowheads="1"/>
          </p:cNvSpPr>
          <p:nvPr>
            <p:ph type="title"/>
          </p:nvPr>
        </p:nvSpPr>
        <p:spPr>
          <a:xfrm>
            <a:off x="711200" y="0"/>
            <a:ext cx="10972800" cy="609600"/>
          </a:xfrm>
        </p:spPr>
        <p:txBody>
          <a:bodyPr>
            <a:normAutofit fontScale="90000"/>
          </a:bodyPr>
          <a:lstStyle/>
          <a:p>
            <a:pPr eaLnBrk="1" hangingPunct="1"/>
            <a:r>
              <a:rPr lang="en-US" altLang="zh-TW" dirty="0">
                <a:solidFill>
                  <a:schemeClr val="tx1"/>
                </a:solidFill>
                <a:ea typeface="新細明體" pitchFamily="18" charset="-120"/>
              </a:rPr>
              <a:t>Example on Dice</a:t>
            </a:r>
          </a:p>
        </p:txBody>
      </p:sp>
      <p:sp>
        <p:nvSpPr>
          <p:cNvPr id="43011" name="Rectangle 13"/>
          <p:cNvSpPr>
            <a:spLocks noChangeArrowheads="1"/>
          </p:cNvSpPr>
          <p:nvPr/>
        </p:nvSpPr>
        <p:spPr bwMode="auto">
          <a:xfrm>
            <a:off x="406400" y="7620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MDX</a:t>
            </a:r>
          </a:p>
        </p:txBody>
      </p:sp>
      <p:sp>
        <p:nvSpPr>
          <p:cNvPr id="43012" name="Rectangle 14"/>
          <p:cNvSpPr>
            <a:spLocks noChangeArrowheads="1"/>
          </p:cNvSpPr>
          <p:nvPr/>
        </p:nvSpPr>
        <p:spPr bwMode="auto">
          <a:xfrm>
            <a:off x="711200" y="33528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SQL</a:t>
            </a:r>
          </a:p>
        </p:txBody>
      </p:sp>
      <p:sp>
        <p:nvSpPr>
          <p:cNvPr id="227343" name="Rectangle 15"/>
          <p:cNvSpPr>
            <a:spLocks noChangeArrowheads="1"/>
          </p:cNvSpPr>
          <p:nvPr/>
        </p:nvSpPr>
        <p:spPr bwMode="auto">
          <a:xfrm>
            <a:off x="0" y="1676403"/>
            <a:ext cx="12192000" cy="1616075"/>
          </a:xfrm>
          <a:prstGeom prst="rect">
            <a:avLst/>
          </a:prstGeom>
          <a:noFill/>
          <a:ln w="9525">
            <a:noFill/>
            <a:miter lim="800000"/>
            <a:headEnd/>
            <a:tailEnd/>
          </a:ln>
          <a:effectLst/>
        </p:spPr>
        <p:txBody>
          <a:bodyPr>
            <a:spAutoFit/>
          </a:bodyPr>
          <a:lstStyle/>
          <a:p>
            <a:pPr>
              <a:spcBef>
                <a:spcPct val="20000"/>
              </a:spcBef>
              <a:buClr>
                <a:schemeClr val="hlink"/>
              </a:buClr>
              <a:buSzPct val="65000"/>
              <a:buFont typeface="Wingdings" pitchFamily="2" charset="2"/>
              <a:buNone/>
              <a:defRPr/>
            </a:pPr>
            <a:r>
              <a:rPr kumimoji="1" lang="en-US" altLang="zh-TW" sz="2800" dirty="0">
                <a:effectLst>
                  <a:outerShdw blurRad="38100" dist="38100" dir="2700000" algn="tl">
                    <a:srgbClr val="C0C0C0"/>
                  </a:outerShdw>
                </a:effectLst>
              </a:rPr>
              <a:t>SELECT [SALES].[AMOUNT] ON COLUMNS, </a:t>
            </a:r>
          </a:p>
          <a:p>
            <a:pPr>
              <a:spcBef>
                <a:spcPct val="20000"/>
              </a:spcBef>
              <a:buClr>
                <a:schemeClr val="hlink"/>
              </a:buClr>
              <a:buSzPct val="65000"/>
              <a:buFont typeface="Wingdings" pitchFamily="2" charset="2"/>
              <a:buNone/>
              <a:defRPr/>
            </a:pPr>
            <a:r>
              <a:rPr kumimoji="1" lang="en-US" altLang="zh-TW" sz="2800" dirty="0">
                <a:effectLst>
                  <a:outerShdw blurRad="38100" dist="38100" dir="2700000" algn="tl">
                    <a:srgbClr val="C0C0C0"/>
                  </a:outerShdw>
                </a:effectLst>
              </a:rPr>
              <a:t>[store].[HK],[store].[NT], [store].[Kowloon] ON ROWS </a:t>
            </a:r>
          </a:p>
          <a:p>
            <a:pPr>
              <a:spcBef>
                <a:spcPct val="20000"/>
              </a:spcBef>
              <a:buClr>
                <a:schemeClr val="hlink"/>
              </a:buClr>
              <a:buSzPct val="65000"/>
              <a:buFont typeface="Wingdings" pitchFamily="2" charset="2"/>
              <a:buNone/>
              <a:defRPr/>
            </a:pPr>
            <a:r>
              <a:rPr kumimoji="1" lang="en-US" altLang="zh-TW" sz="2800" dirty="0">
                <a:effectLst>
                  <a:outerShdw blurRad="38100" dist="38100" dir="2700000" algn="tl">
                    <a:srgbClr val="C0C0C0"/>
                  </a:outerShdw>
                </a:effectLst>
              </a:rPr>
              <a:t>FROM SALES WHERE [time].[2003].[Q4].[Dec].[24</a:t>
            </a:r>
            <a:r>
              <a:rPr kumimoji="1" lang="en-US" altLang="zh-TW" dirty="0">
                <a:effectLst>
                  <a:outerShdw blurRad="38100" dist="38100" dir="2700000" algn="tl">
                    <a:srgbClr val="C0C0C0"/>
                  </a:outerShdw>
                </a:effectLst>
              </a:rPr>
              <a:t>]</a:t>
            </a:r>
          </a:p>
        </p:txBody>
      </p:sp>
      <p:sp>
        <p:nvSpPr>
          <p:cNvPr id="227344" name="Rectangle 16"/>
          <p:cNvSpPr>
            <a:spLocks noChangeArrowheads="1"/>
          </p:cNvSpPr>
          <p:nvPr/>
        </p:nvSpPr>
        <p:spPr bwMode="auto">
          <a:xfrm>
            <a:off x="2781975" y="3967162"/>
            <a:ext cx="5864106" cy="1477328"/>
          </a:xfrm>
          <a:prstGeom prst="rect">
            <a:avLst/>
          </a:prstGeom>
          <a:noFill/>
          <a:ln w="9525">
            <a:noFill/>
            <a:miter lim="800000"/>
            <a:headEnd/>
            <a:tailEnd/>
          </a:ln>
          <a:effectLst/>
        </p:spPr>
        <p:txBody>
          <a:bodyPr wrap="none">
            <a:spAutoFit/>
          </a:bodyPr>
          <a:lstStyle/>
          <a:p>
            <a:pPr>
              <a:defRPr/>
            </a:pPr>
            <a:r>
              <a:rPr kumimoji="1" lang="en-US" altLang="zh-TW">
                <a:effectLst>
                  <a:outerShdw blurRad="38100" dist="38100" dir="2700000" algn="tl">
                    <a:srgbClr val="C0C0C0"/>
                  </a:outerShdw>
                </a:effectLst>
              </a:rPr>
              <a:t>select sum(amount), area </a:t>
            </a:r>
          </a:p>
          <a:p>
            <a:pPr>
              <a:defRPr/>
            </a:pPr>
            <a:r>
              <a:rPr kumimoji="1" lang="en-US" altLang="zh-TW">
                <a:effectLst>
                  <a:outerShdw blurRad="38100" dist="38100" dir="2700000" algn="tl">
                    <a:srgbClr val="C0C0C0"/>
                  </a:outerShdw>
                </a:effectLst>
              </a:rPr>
              <a:t>from SALES </a:t>
            </a:r>
          </a:p>
          <a:p>
            <a:pPr>
              <a:defRPr/>
            </a:pPr>
            <a:r>
              <a:rPr kumimoji="1" lang="en-US" altLang="zh-TW">
                <a:effectLst>
                  <a:outerShdw blurRad="38100" dist="38100" dir="2700000" algn="tl">
                    <a:srgbClr val="C0C0C0"/>
                  </a:outerShdw>
                </a:effectLst>
              </a:rPr>
              <a:t>where ( (area='HK') or (area='NT') or (area='Kowloon'))</a:t>
            </a:r>
          </a:p>
          <a:p>
            <a:pPr>
              <a:defRPr/>
            </a:pPr>
            <a:r>
              <a:rPr kumimoji="1" lang="en-US" altLang="zh-TW">
                <a:effectLst>
                  <a:outerShdw blurRad="38100" dist="38100" dir="2700000" algn="tl">
                    <a:srgbClr val="C0C0C0"/>
                  </a:outerShdw>
                </a:effectLst>
              </a:rPr>
              <a:t>and (the_date='2003-Dec-24') </a:t>
            </a:r>
          </a:p>
          <a:p>
            <a:pPr>
              <a:defRPr/>
            </a:pPr>
            <a:r>
              <a:rPr kumimoji="1" lang="en-US" altLang="zh-TW">
                <a:effectLst>
                  <a:outerShdw blurRad="38100" dist="38100" dir="2700000" algn="tl">
                    <a:srgbClr val="C0C0C0"/>
                  </a:outerShdw>
                </a:effectLst>
              </a:rPr>
              <a:t>group by area</a:t>
            </a:r>
            <a:endParaRPr kumimoji="1" lang="zh-TW" altLang="en-US">
              <a:effectLst>
                <a:outerShdw blurRad="38100" dist="38100" dir="2700000" algn="tl">
                  <a:srgbClr val="C0C0C0"/>
                </a:outerShdw>
              </a:effectLst>
            </a:endParaRPr>
          </a:p>
        </p:txBody>
      </p:sp>
    </p:spTree>
    <p:extLst>
      <p:ext uri="{BB962C8B-B14F-4D97-AF65-F5344CB8AC3E}">
        <p14:creationId xmlns:p14="http://schemas.microsoft.com/office/powerpoint/2010/main" val="28441987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Grp="1" noChangeArrowheads="1"/>
          </p:cNvSpPr>
          <p:nvPr>
            <p:ph idx="1"/>
          </p:nvPr>
        </p:nvSpPr>
        <p:spPr>
          <a:xfrm>
            <a:off x="812800" y="533400"/>
            <a:ext cx="10972800" cy="4114800"/>
          </a:xfrm>
        </p:spPr>
        <p:txBody>
          <a:bodyPr/>
          <a:lstStyle/>
          <a:p>
            <a:pPr eaLnBrk="1" hangingPunct="1">
              <a:buFontTx/>
              <a:buNone/>
            </a:pPr>
            <a:r>
              <a:rPr lang="en-US" altLang="zh-TW"/>
              <a:t>Graphical Description of Dice</a:t>
            </a:r>
          </a:p>
        </p:txBody>
      </p:sp>
      <p:grpSp>
        <p:nvGrpSpPr>
          <p:cNvPr id="44035" name="Group 6"/>
          <p:cNvGrpSpPr>
            <a:grpSpLocks/>
          </p:cNvGrpSpPr>
          <p:nvPr/>
        </p:nvGrpSpPr>
        <p:grpSpPr bwMode="auto">
          <a:xfrm>
            <a:off x="527052" y="3068638"/>
            <a:ext cx="11004549" cy="3314700"/>
            <a:chOff x="204" y="2232"/>
            <a:chExt cx="5199" cy="2088"/>
          </a:xfrm>
        </p:grpSpPr>
        <p:graphicFrame>
          <p:nvGraphicFramePr>
            <p:cNvPr id="44036" name="Object 7"/>
            <p:cNvGraphicFramePr>
              <a:graphicFrameLocks noChangeAspect="1"/>
            </p:cNvGraphicFramePr>
            <p:nvPr/>
          </p:nvGraphicFramePr>
          <p:xfrm>
            <a:off x="204" y="2232"/>
            <a:ext cx="1884" cy="2088"/>
          </p:xfrm>
          <a:graphic>
            <a:graphicData uri="http://schemas.openxmlformats.org/presentationml/2006/ole">
              <mc:AlternateContent xmlns:mc="http://schemas.openxmlformats.org/markup-compatibility/2006">
                <mc:Choice xmlns:v="urn:schemas-microsoft-com:vml" Requires="v">
                  <p:oleObj r:id="rId2" imgW="2867760" imgH="3173400" progId="Visio.Drawing.6">
                    <p:embed/>
                  </p:oleObj>
                </mc:Choice>
                <mc:Fallback>
                  <p:oleObj r:id="rId2" imgW="2867760" imgH="3173400" progId="Visio.Drawing.6">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 y="2232"/>
                          <a:ext cx="1884" cy="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7" name="Object 8"/>
            <p:cNvGraphicFramePr>
              <a:graphicFrameLocks noChangeAspect="1"/>
            </p:cNvGraphicFramePr>
            <p:nvPr/>
          </p:nvGraphicFramePr>
          <p:xfrm>
            <a:off x="3969" y="2478"/>
            <a:ext cx="1434" cy="1608"/>
          </p:xfrm>
          <a:graphic>
            <a:graphicData uri="http://schemas.openxmlformats.org/presentationml/2006/ole">
              <mc:AlternateContent xmlns:mc="http://schemas.openxmlformats.org/markup-compatibility/2006">
                <mc:Choice xmlns:v="urn:schemas-microsoft-com:vml" Requires="v">
                  <p:oleObj r:id="rId4" imgW="1480680" imgH="1680120" progId="Visio.Drawing.6">
                    <p:embed/>
                  </p:oleObj>
                </mc:Choice>
                <mc:Fallback>
                  <p:oleObj r:id="rId4" imgW="1480680" imgH="16801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9" y="2478"/>
                          <a:ext cx="1434"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8" name="Text Box 9"/>
            <p:cNvSpPr txBox="1">
              <a:spLocks noChangeArrowheads="1"/>
            </p:cNvSpPr>
            <p:nvPr/>
          </p:nvSpPr>
          <p:spPr bwMode="auto">
            <a:xfrm>
              <a:off x="2472" y="2931"/>
              <a:ext cx="1152" cy="72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200" b="1"/>
                <a:t>Dice</a:t>
              </a:r>
              <a:r>
                <a:rPr kumimoji="1" lang="en-US" altLang="zh-TW" sz="1200"/>
                <a:t> </a:t>
              </a:r>
            </a:p>
            <a:p>
              <a:pPr eaLnBrk="1" hangingPunct="1"/>
              <a:r>
                <a:rPr kumimoji="1" lang="en-US" altLang="zh-TW" sz="1200"/>
                <a:t>WHERE (store = ‘292’) and (time = ‘Dec’) and product = ‘ALL’</a:t>
              </a:r>
              <a:endParaRPr kumimoji="1" lang="en-US" altLang="zh-TW" sz="1800">
                <a:latin typeface="Tahoma" pitchFamily="34" charset="0"/>
              </a:endParaRPr>
            </a:p>
          </p:txBody>
        </p:sp>
      </p:grpSp>
    </p:spTree>
    <p:extLst>
      <p:ext uri="{BB962C8B-B14F-4D97-AF65-F5344CB8AC3E}">
        <p14:creationId xmlns:p14="http://schemas.microsoft.com/office/powerpoint/2010/main" val="18963762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a:noFill/>
        </p:spPr>
        <p:txBody>
          <a:bodyPr/>
          <a:lstStyle/>
          <a:p>
            <a:pPr eaLnBrk="1" hangingPunct="1"/>
            <a:r>
              <a:rPr lang="en-US" altLang="zh-TW">
                <a:solidFill>
                  <a:schemeClr val="tx1"/>
                </a:solidFill>
                <a:ea typeface="新細明體" pitchFamily="18" charset="-120"/>
              </a:rPr>
              <a:t>The CrossJoin ( ) Function</a:t>
            </a:r>
          </a:p>
        </p:txBody>
      </p:sp>
      <p:sp>
        <p:nvSpPr>
          <p:cNvPr id="45059" name="Rectangle 5"/>
          <p:cNvSpPr>
            <a:spLocks noGrp="1" noChangeArrowheads="1"/>
          </p:cNvSpPr>
          <p:nvPr>
            <p:ph idx="1"/>
          </p:nvPr>
        </p:nvSpPr>
        <p:spPr>
          <a:xfrm>
            <a:off x="402167" y="1527175"/>
            <a:ext cx="11338984" cy="4572000"/>
          </a:xfrm>
        </p:spPr>
        <p:txBody>
          <a:bodyPr/>
          <a:lstStyle/>
          <a:p>
            <a:pPr algn="just" eaLnBrk="1" hangingPunct="1">
              <a:buFontTx/>
              <a:buNone/>
            </a:pPr>
            <a:r>
              <a:rPr lang="en-US" altLang="zh-TW"/>
              <a:t>The CrossJoin ( ) function is used to generate the cross-product of two input sets. If two sets exist in two independent dimensions, the CrossJoin operator creates a new set consisting of all of the combinations of the members in the two dimensions.</a:t>
            </a:r>
          </a:p>
        </p:txBody>
      </p:sp>
    </p:spTree>
    <p:extLst>
      <p:ext uri="{BB962C8B-B14F-4D97-AF65-F5344CB8AC3E}">
        <p14:creationId xmlns:p14="http://schemas.microsoft.com/office/powerpoint/2010/main" val="2734756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a:noFill/>
        </p:spPr>
        <p:txBody>
          <a:bodyPr/>
          <a:lstStyle/>
          <a:p>
            <a:pPr eaLnBrk="1" hangingPunct="1"/>
            <a:r>
              <a:rPr lang="en-US" altLang="zh-TW" dirty="0">
                <a:solidFill>
                  <a:schemeClr val="tx1"/>
                </a:solidFill>
                <a:ea typeface="新細明體" pitchFamily="18" charset="-120"/>
              </a:rPr>
              <a:t>Filter ( ) Versus Slicer</a:t>
            </a:r>
          </a:p>
        </p:txBody>
      </p:sp>
      <p:sp>
        <p:nvSpPr>
          <p:cNvPr id="46083" name="Rectangle 5"/>
          <p:cNvSpPr>
            <a:spLocks noGrp="1" noChangeArrowheads="1"/>
          </p:cNvSpPr>
          <p:nvPr>
            <p:ph idx="1"/>
          </p:nvPr>
        </p:nvSpPr>
        <p:spPr>
          <a:xfrm>
            <a:off x="402167" y="1527175"/>
            <a:ext cx="11338984" cy="4572000"/>
          </a:xfrm>
        </p:spPr>
        <p:txBody>
          <a:bodyPr/>
          <a:lstStyle/>
          <a:p>
            <a:pPr algn="just" eaLnBrk="1" hangingPunct="1">
              <a:buFontTx/>
              <a:buNone/>
            </a:pPr>
            <a:r>
              <a:rPr lang="en-US" altLang="zh-TW"/>
              <a:t>In some respects, the Filter ( ) function and the slicer axis have similar purposes. The difference between the two is that the Filter ( ) function defines the members in a set, while slicers determine a slice of the cube returned from a query.</a:t>
            </a:r>
          </a:p>
        </p:txBody>
      </p:sp>
    </p:spTree>
    <p:extLst>
      <p:ext uri="{BB962C8B-B14F-4D97-AF65-F5344CB8AC3E}">
        <p14:creationId xmlns:p14="http://schemas.microsoft.com/office/powerpoint/2010/main" val="21530600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a:noFill/>
        </p:spPr>
        <p:txBody>
          <a:bodyPr/>
          <a:lstStyle/>
          <a:p>
            <a:pPr eaLnBrk="1" hangingPunct="1"/>
            <a:r>
              <a:rPr lang="en-US" altLang="zh-TW" dirty="0">
                <a:solidFill>
                  <a:schemeClr val="tx1"/>
                </a:solidFill>
                <a:ea typeface="新細明體" pitchFamily="18" charset="-120"/>
              </a:rPr>
              <a:t>The Order ( ) Function</a:t>
            </a:r>
          </a:p>
        </p:txBody>
      </p:sp>
      <p:sp>
        <p:nvSpPr>
          <p:cNvPr id="47107" name="Rectangle 5"/>
          <p:cNvSpPr>
            <a:spLocks noGrp="1" noChangeArrowheads="1"/>
          </p:cNvSpPr>
          <p:nvPr>
            <p:ph idx="1"/>
          </p:nvPr>
        </p:nvSpPr>
        <p:spPr>
          <a:xfrm>
            <a:off x="402167" y="1527175"/>
            <a:ext cx="11338984" cy="4572000"/>
          </a:xfrm>
        </p:spPr>
        <p:txBody>
          <a:bodyPr/>
          <a:lstStyle/>
          <a:p>
            <a:pPr algn="just" eaLnBrk="1" hangingPunct="1">
              <a:buFontTx/>
              <a:buNone/>
            </a:pPr>
            <a:r>
              <a:rPr lang="en-US" altLang="zh-TW"/>
              <a:t>The Order ( ) function provides sorting capabilities within the MDX language. When the Order expression is used, it can either sort within the natural hierarchy (ASC and BDESC), or it can sort without the hierarchy (BASC and BDESC). The “B” indicates “break” hierachy.</a:t>
            </a:r>
          </a:p>
          <a:p>
            <a:pPr algn="just" eaLnBrk="1" hangingPunct="1">
              <a:buFontTx/>
              <a:buNone/>
            </a:pPr>
            <a:endParaRPr lang="en-US" altLang="zh-TW"/>
          </a:p>
        </p:txBody>
      </p:sp>
    </p:spTree>
    <p:extLst>
      <p:ext uri="{BB962C8B-B14F-4D97-AF65-F5344CB8AC3E}">
        <p14:creationId xmlns:p14="http://schemas.microsoft.com/office/powerpoint/2010/main" val="19846525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a:xfrm>
            <a:off x="842963" y="300038"/>
            <a:ext cx="11145837" cy="1143000"/>
          </a:xfrm>
        </p:spPr>
        <p:txBody>
          <a:bodyPr>
            <a:normAutofit fontScale="90000"/>
          </a:bodyPr>
          <a:lstStyle/>
          <a:p>
            <a:pPr eaLnBrk="1" hangingPunct="1"/>
            <a:br>
              <a:rPr lang="zh-TW" altLang="en-US" dirty="0">
                <a:solidFill>
                  <a:schemeClr val="tx1"/>
                </a:solidFill>
                <a:ea typeface="新細明體" pitchFamily="18" charset="-120"/>
              </a:rPr>
            </a:br>
            <a:r>
              <a:rPr lang="en-US" altLang="zh-TW" dirty="0" err="1">
                <a:solidFill>
                  <a:schemeClr val="tx1"/>
                </a:solidFill>
                <a:ea typeface="新細明體" pitchFamily="18" charset="-120"/>
              </a:rPr>
              <a:t>TopCount</a:t>
            </a:r>
            <a:r>
              <a:rPr lang="en-US" altLang="zh-TW" dirty="0">
                <a:solidFill>
                  <a:schemeClr val="tx1"/>
                </a:solidFill>
                <a:ea typeface="新細明體" pitchFamily="18" charset="-120"/>
              </a:rPr>
              <a:t> ( ) and </a:t>
            </a:r>
            <a:r>
              <a:rPr lang="en-US" altLang="zh-TW" dirty="0" err="1">
                <a:solidFill>
                  <a:schemeClr val="tx1"/>
                </a:solidFill>
                <a:ea typeface="新細明體" pitchFamily="18" charset="-120"/>
              </a:rPr>
              <a:t>BottomCount</a:t>
            </a:r>
            <a:r>
              <a:rPr lang="en-US" altLang="zh-TW" dirty="0">
                <a:solidFill>
                  <a:schemeClr val="tx1"/>
                </a:solidFill>
                <a:ea typeface="新細明體" pitchFamily="18" charset="-120"/>
              </a:rPr>
              <a:t> ( ) Functions</a:t>
            </a:r>
          </a:p>
        </p:txBody>
      </p:sp>
      <p:sp>
        <p:nvSpPr>
          <p:cNvPr id="48131" name="Rectangle 5"/>
          <p:cNvSpPr>
            <a:spLocks noGrp="1" noChangeArrowheads="1"/>
          </p:cNvSpPr>
          <p:nvPr>
            <p:ph idx="1"/>
          </p:nvPr>
        </p:nvSpPr>
        <p:spPr>
          <a:xfrm>
            <a:off x="101600" y="1981200"/>
            <a:ext cx="11988800" cy="4114800"/>
          </a:xfrm>
        </p:spPr>
        <p:txBody>
          <a:bodyPr/>
          <a:lstStyle/>
          <a:p>
            <a:pPr algn="just" eaLnBrk="1" hangingPunct="1">
              <a:buFontTx/>
              <a:buNone/>
            </a:pPr>
            <a:r>
              <a:rPr lang="en-US" altLang="zh-TW"/>
              <a:t>The TopCount () and BottomCount() functions provide rank functionality critical in a decision support and data analysis environment. These expressions sort a set based on a numerical expression and pick the top index items based on rank order.</a:t>
            </a:r>
          </a:p>
        </p:txBody>
      </p:sp>
    </p:spTree>
    <p:extLst>
      <p:ext uri="{BB962C8B-B14F-4D97-AF65-F5344CB8AC3E}">
        <p14:creationId xmlns:p14="http://schemas.microsoft.com/office/powerpoint/2010/main" val="25488480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a:xfrm>
            <a:off x="0" y="228600"/>
            <a:ext cx="11582400" cy="1143000"/>
          </a:xfrm>
        </p:spPr>
        <p:txBody>
          <a:bodyPr>
            <a:normAutofit fontScale="90000"/>
          </a:bodyPr>
          <a:lstStyle/>
          <a:p>
            <a:pPr algn="just" eaLnBrk="1" fontAlgn="auto" hangingPunct="1">
              <a:spcAft>
                <a:spcPts val="0"/>
              </a:spcAft>
              <a:defRPr/>
            </a:pPr>
            <a:r>
              <a:rPr lang="en-US" altLang="zh-TW" sz="2800" b="1">
                <a:ea typeface="新細明體" pitchFamily="18" charset="-120"/>
              </a:rPr>
              <a:t>Sales Data Warehouse </a:t>
            </a:r>
            <a:r>
              <a:rPr lang="en-AU" altLang="zh-TW" sz="3600">
                <a:ea typeface="新細明體" pitchFamily="18" charset="-120"/>
              </a:rPr>
              <a:t>Star Schema of the SalesRecord</a:t>
            </a:r>
            <a:br>
              <a:rPr lang="en-AU" altLang="zh-TW" sz="3600">
                <a:ea typeface="新細明體" pitchFamily="18" charset="-120"/>
              </a:rPr>
            </a:br>
            <a:r>
              <a:rPr lang="en-AU" altLang="zh-TW" sz="3600">
                <a:ea typeface="新細明體" pitchFamily="18" charset="-120"/>
              </a:rPr>
              <a:t>	</a:t>
            </a:r>
            <a:r>
              <a:rPr lang="en-US" altLang="zh-TW" sz="3600">
                <a:ea typeface="新細明體" pitchFamily="18" charset="-120"/>
              </a:rPr>
              <a:t> </a:t>
            </a:r>
            <a:endParaRPr lang="zh-TW" altLang="en-US" sz="3600">
              <a:ea typeface="新細明體" pitchFamily="18" charset="-120"/>
            </a:endParaRPr>
          </a:p>
        </p:txBody>
      </p:sp>
      <p:graphicFrame>
        <p:nvGraphicFramePr>
          <p:cNvPr id="49155" name="Object 9"/>
          <p:cNvGraphicFramePr>
            <a:graphicFrameLocks noGrp="1" noChangeAspect="1"/>
          </p:cNvGraphicFramePr>
          <p:nvPr>
            <p:ph idx="1"/>
          </p:nvPr>
        </p:nvGraphicFramePr>
        <p:xfrm>
          <a:off x="2992438" y="1527175"/>
          <a:ext cx="6156325" cy="4572000"/>
        </p:xfrm>
        <a:graphic>
          <a:graphicData uri="http://schemas.openxmlformats.org/presentationml/2006/ole">
            <mc:AlternateContent xmlns:mc="http://schemas.openxmlformats.org/markup-compatibility/2006">
              <mc:Choice xmlns:v="urn:schemas-microsoft-com:vml" Requires="v">
                <p:oleObj name="Visio" r:id="rId2" imgW="7066788" imgH="5248250" progId="Visio.Drawing.11">
                  <p:embed/>
                </p:oleObj>
              </mc:Choice>
              <mc:Fallback>
                <p:oleObj name="Visio" r:id="rId2" imgW="7066788" imgH="5248250"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438" y="1527175"/>
                        <a:ext cx="615632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56" name="Rectangle 5"/>
          <p:cNvSpPr>
            <a:spLocks noChangeArrowheads="1"/>
          </p:cNvSpPr>
          <p:nvPr/>
        </p:nvSpPr>
        <p:spPr bwMode="auto">
          <a:xfrm>
            <a:off x="2" y="20298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Tree>
    <p:extLst>
      <p:ext uri="{BB962C8B-B14F-4D97-AF65-F5344CB8AC3E}">
        <p14:creationId xmlns:p14="http://schemas.microsoft.com/office/powerpoint/2010/main" val="3079137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5279"/>
            <a:ext cx="10515600" cy="1325563"/>
          </a:xfrm>
        </p:spPr>
        <p:txBody>
          <a:bodyPr>
            <a:normAutofit/>
          </a:bodyPr>
          <a:lstStyle/>
          <a:p>
            <a:r>
              <a:rPr lang="en-US" sz="4800" dirty="0">
                <a:latin typeface="Adobe Caslon Pro Bold" panose="0205070206050A020403" pitchFamily="18" charset="0"/>
              </a:rPr>
              <a:t>What</a:t>
            </a:r>
            <a:r>
              <a:rPr lang="en-US" sz="3600" dirty="0"/>
              <a:t> </a:t>
            </a:r>
            <a:r>
              <a:rPr lang="en-US" sz="4800" dirty="0">
                <a:latin typeface="Adobe Caslon Pro Bold" panose="0205070206050A020403" pitchFamily="18" charset="0"/>
              </a:rPr>
              <a:t>is Data Warehouse??????</a:t>
            </a:r>
          </a:p>
        </p:txBody>
      </p:sp>
      <p:sp>
        <p:nvSpPr>
          <p:cNvPr id="4" name="TextBox 3"/>
          <p:cNvSpPr txBox="1"/>
          <p:nvPr/>
        </p:nvSpPr>
        <p:spPr>
          <a:xfrm>
            <a:off x="1146220" y="1780841"/>
            <a:ext cx="10387885" cy="4324261"/>
          </a:xfrm>
          <a:prstGeom prst="rect">
            <a:avLst/>
          </a:prstGeom>
          <a:noFill/>
        </p:spPr>
        <p:txBody>
          <a:bodyPr wrap="square" rtlCol="0">
            <a:spAutoFit/>
          </a:bodyPr>
          <a:lstStyle/>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is an emerging data repository architecture.</a:t>
            </a:r>
          </a:p>
          <a:p>
            <a:pPr marL="285750" indent="-28575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is a repository of multiple heterogeneous data sources organized under a unified schema at a single site to facilitate management decision making.</a:t>
            </a:r>
          </a:p>
          <a:p>
            <a:pPr algn="just"/>
            <a:endParaRPr lang="en-US" sz="24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a:t>
            </a:r>
            <a:r>
              <a:rPr lang="en-US" sz="2400" b="1" i="1" dirty="0">
                <a:latin typeface="Adobe Garamond Pro" panose="02020502060506020403" pitchFamily="18" charset="0"/>
                <a:cs typeface="Times New Roman" panose="02020603050405020304" pitchFamily="18" charset="0"/>
              </a:rPr>
              <a:t>A data warehouse is a subject - oriented, integrated, time variant and non-volatile collection of data in support of management decision making process.</a:t>
            </a:r>
            <a:r>
              <a:rPr lang="en-US" sz="2400" dirty="0">
                <a:latin typeface="Times New Roman" panose="02020603050405020304" pitchFamily="18" charset="0"/>
                <a:cs typeface="Times New Roman" panose="02020603050405020304" pitchFamily="18" charset="0"/>
              </a:rPr>
              <a:t>”</a:t>
            </a:r>
          </a:p>
          <a:p>
            <a:pPr algn="ct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These four keywords—subject-oriented, integrated, time-variant, and nonvolatile distinguish data warehouses from other data repository systems, such as relational database systems, transaction processing systems, and file systems.</a:t>
            </a:r>
          </a:p>
        </p:txBody>
      </p:sp>
    </p:spTree>
    <p:extLst>
      <p:ext uri="{BB962C8B-B14F-4D97-AF65-F5344CB8AC3E}">
        <p14:creationId xmlns:p14="http://schemas.microsoft.com/office/powerpoint/2010/main" val="23498901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a:xfrm>
            <a:off x="914400" y="0"/>
            <a:ext cx="10363200" cy="457200"/>
          </a:xfrm>
          <a:noFill/>
        </p:spPr>
        <p:txBody>
          <a:bodyPr/>
          <a:lstStyle/>
          <a:p>
            <a:pPr eaLnBrk="1" hangingPunct="1"/>
            <a:r>
              <a:rPr lang="en-US" altLang="zh-TW" sz="2000" b="1">
                <a:solidFill>
                  <a:srgbClr val="CF5716"/>
                </a:solidFill>
                <a:ea typeface="新細明體" pitchFamily="18" charset="-120"/>
              </a:rPr>
              <a:t>Sample Star Schema of Sales Record</a:t>
            </a:r>
          </a:p>
        </p:txBody>
      </p:sp>
      <p:sp>
        <p:nvSpPr>
          <p:cNvPr id="50179" name="Rectangle 5"/>
          <p:cNvSpPr>
            <a:spLocks noGrp="1" noChangeArrowheads="1"/>
          </p:cNvSpPr>
          <p:nvPr>
            <p:ph idx="1"/>
          </p:nvPr>
        </p:nvSpPr>
        <p:spPr>
          <a:xfrm>
            <a:off x="711200" y="457200"/>
            <a:ext cx="10363200" cy="5715000"/>
          </a:xfrm>
        </p:spPr>
        <p:txBody>
          <a:bodyPr/>
          <a:lstStyle/>
          <a:p>
            <a:pPr eaLnBrk="1" hangingPunct="1">
              <a:lnSpc>
                <a:spcPct val="80000"/>
              </a:lnSpc>
              <a:buFontTx/>
              <a:buNone/>
            </a:pPr>
            <a:r>
              <a:rPr lang="en-AU" altLang="zh-TW" sz="2000"/>
              <a:t>Dimension tables:</a:t>
            </a:r>
          </a:p>
          <a:p>
            <a:pPr eaLnBrk="1" hangingPunct="1">
              <a:lnSpc>
                <a:spcPct val="80000"/>
              </a:lnSpc>
              <a:buFontTx/>
              <a:buNone/>
            </a:pPr>
            <a:r>
              <a:rPr lang="en-AU" altLang="zh-TW" sz="2000"/>
              <a:t>[Gender].[Gender Members]</a:t>
            </a:r>
          </a:p>
          <a:p>
            <a:pPr eaLnBrk="1" hangingPunct="1">
              <a:lnSpc>
                <a:spcPct val="80000"/>
              </a:lnSpc>
              <a:buFontTx/>
              <a:buNone/>
            </a:pPr>
            <a:r>
              <a:rPr lang="en-AU" altLang="zh-TW" sz="2000"/>
              <a:t>[Product].[Product Name]</a:t>
            </a:r>
          </a:p>
          <a:p>
            <a:pPr eaLnBrk="1" hangingPunct="1">
              <a:lnSpc>
                <a:spcPct val="80000"/>
              </a:lnSpc>
              <a:buFontTx/>
              <a:buNone/>
            </a:pPr>
            <a:r>
              <a:rPr lang="en-AU" altLang="zh-TW" sz="2000"/>
              <a:t>[Marital Status].[All Martial status]</a:t>
            </a:r>
          </a:p>
          <a:p>
            <a:pPr eaLnBrk="1" hangingPunct="1">
              <a:lnSpc>
                <a:spcPct val="80000"/>
              </a:lnSpc>
              <a:buFontTx/>
              <a:buNone/>
            </a:pPr>
            <a:r>
              <a:rPr lang="en-US" altLang="zh-TW" sz="2000"/>
              <a:t>[Promotions].[All Promotions],</a:t>
            </a:r>
          </a:p>
          <a:p>
            <a:pPr eaLnBrk="1" hangingPunct="1">
              <a:lnSpc>
                <a:spcPct val="80000"/>
              </a:lnSpc>
              <a:buFontTx/>
              <a:buNone/>
            </a:pPr>
            <a:r>
              <a:rPr lang="en-US" altLang="zh-TW" sz="2000"/>
              <a:t>[Store].[All Stores],</a:t>
            </a:r>
          </a:p>
          <a:p>
            <a:pPr eaLnBrk="1" hangingPunct="1">
              <a:lnSpc>
                <a:spcPct val="80000"/>
              </a:lnSpc>
              <a:buFontTx/>
              <a:buNone/>
            </a:pPr>
            <a:r>
              <a:rPr lang="en-US" altLang="zh-TW" sz="2000"/>
              <a:t>[Store Size in SQFT].[All],</a:t>
            </a:r>
          </a:p>
          <a:p>
            <a:pPr eaLnBrk="1" hangingPunct="1">
              <a:lnSpc>
                <a:spcPct val="80000"/>
              </a:lnSpc>
              <a:buFontTx/>
              <a:buNone/>
            </a:pPr>
            <a:r>
              <a:rPr lang="en-US" altLang="zh-TW" sz="2000"/>
              <a:t>[Store Type].[All],</a:t>
            </a:r>
          </a:p>
          <a:p>
            <a:pPr eaLnBrk="1" hangingPunct="1">
              <a:lnSpc>
                <a:spcPct val="80000"/>
              </a:lnSpc>
              <a:buFontTx/>
              <a:buNone/>
            </a:pPr>
            <a:r>
              <a:rPr lang="en-US" altLang="zh-TW" sz="2000"/>
              <a:t>[Yearly Income].[All Yearly Income]</a:t>
            </a:r>
          </a:p>
          <a:p>
            <a:pPr eaLnBrk="1" hangingPunct="1">
              <a:lnSpc>
                <a:spcPct val="80000"/>
              </a:lnSpc>
              <a:buFontTx/>
              <a:buNone/>
            </a:pPr>
            <a:r>
              <a:rPr lang="en-US" altLang="zh-TW" sz="2000"/>
              <a:t>[Time].[Year]</a:t>
            </a:r>
          </a:p>
          <a:p>
            <a:pPr eaLnBrk="1" hangingPunct="1">
              <a:lnSpc>
                <a:spcPct val="80000"/>
              </a:lnSpc>
              <a:buFontTx/>
              <a:buNone/>
            </a:pPr>
            <a:endParaRPr lang="en-AU" altLang="zh-TW" sz="2000"/>
          </a:p>
          <a:p>
            <a:pPr eaLnBrk="1" hangingPunct="1">
              <a:lnSpc>
                <a:spcPct val="80000"/>
              </a:lnSpc>
              <a:buFontTx/>
              <a:buNone/>
            </a:pPr>
            <a:r>
              <a:rPr lang="en-AU" altLang="zh-TW" sz="2000"/>
              <a:t>Fact table:</a:t>
            </a:r>
          </a:p>
          <a:p>
            <a:pPr eaLnBrk="1" hangingPunct="1">
              <a:lnSpc>
                <a:spcPct val="80000"/>
              </a:lnSpc>
              <a:buFontTx/>
              <a:buNone/>
            </a:pPr>
            <a:r>
              <a:rPr lang="en-AU" altLang="zh-TW" sz="2000"/>
              <a:t>[Measures].[Unit Sales],</a:t>
            </a:r>
          </a:p>
          <a:p>
            <a:pPr eaLnBrk="1" hangingPunct="1">
              <a:lnSpc>
                <a:spcPct val="80000"/>
              </a:lnSpc>
              <a:buFontTx/>
              <a:buNone/>
            </a:pPr>
            <a:r>
              <a:rPr lang="en-AU" altLang="zh-TW" sz="2000"/>
              <a:t>[Measures].[Store Cost],</a:t>
            </a:r>
          </a:p>
          <a:p>
            <a:pPr eaLnBrk="1" hangingPunct="1">
              <a:lnSpc>
                <a:spcPct val="80000"/>
              </a:lnSpc>
              <a:buFontTx/>
              <a:buNone/>
            </a:pPr>
            <a:r>
              <a:rPr lang="en-AU" altLang="zh-TW" sz="2000"/>
              <a:t>[Measures].[Store Sales],</a:t>
            </a:r>
          </a:p>
          <a:p>
            <a:pPr eaLnBrk="1" hangingPunct="1">
              <a:lnSpc>
                <a:spcPct val="80000"/>
              </a:lnSpc>
              <a:buFontTx/>
              <a:buNone/>
            </a:pPr>
            <a:r>
              <a:rPr lang="en-AU" altLang="zh-TW" sz="2000"/>
              <a:t>[Measures].[Sales Count],</a:t>
            </a:r>
          </a:p>
          <a:p>
            <a:pPr eaLnBrk="1" hangingPunct="1">
              <a:lnSpc>
                <a:spcPct val="80000"/>
              </a:lnSpc>
              <a:buFontTx/>
              <a:buNone/>
            </a:pPr>
            <a:r>
              <a:rPr lang="en-AU" altLang="zh-TW" sz="2000"/>
              <a:t>[Measures].[Store Sales Net]</a:t>
            </a:r>
            <a:endParaRPr lang="zh-TW" altLang="en-US" sz="2000"/>
          </a:p>
        </p:txBody>
      </p:sp>
    </p:spTree>
    <p:extLst>
      <p:ext uri="{BB962C8B-B14F-4D97-AF65-F5344CB8AC3E}">
        <p14:creationId xmlns:p14="http://schemas.microsoft.com/office/powerpoint/2010/main" val="24344661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0"/>
            <a:ext cx="11277600" cy="1143000"/>
          </a:xfrm>
        </p:spPr>
        <p:txBody>
          <a:bodyPr>
            <a:normAutofit/>
          </a:bodyPr>
          <a:lstStyle/>
          <a:p>
            <a:pPr eaLnBrk="1" fontAlgn="auto" hangingPunct="1">
              <a:spcAft>
                <a:spcPts val="0"/>
              </a:spcAft>
              <a:defRPr/>
            </a:pPr>
            <a:r>
              <a:rPr lang="en-US" altLang="zh-TW" sz="4000" b="1">
                <a:ea typeface="新細明體" pitchFamily="18" charset="-120"/>
              </a:rPr>
              <a:t>Axis Dimensions in the Select Clause</a:t>
            </a:r>
          </a:p>
        </p:txBody>
      </p:sp>
      <p:sp>
        <p:nvSpPr>
          <p:cNvPr id="51203" name="Rectangle 3"/>
          <p:cNvSpPr>
            <a:spLocks noGrp="1" noChangeArrowheads="1"/>
          </p:cNvSpPr>
          <p:nvPr>
            <p:ph idx="1"/>
          </p:nvPr>
        </p:nvSpPr>
        <p:spPr>
          <a:xfrm>
            <a:off x="0" y="1066800"/>
            <a:ext cx="12192000" cy="5791200"/>
          </a:xfrm>
        </p:spPr>
        <p:txBody>
          <a:bodyPr/>
          <a:lstStyle/>
          <a:p>
            <a:pPr eaLnBrk="1" hangingPunct="1">
              <a:buFontTx/>
              <a:buNone/>
            </a:pPr>
            <a:r>
              <a:rPr lang="en-US" altLang="zh-TW"/>
              <a:t>Select</a:t>
            </a:r>
          </a:p>
          <a:p>
            <a:pPr eaLnBrk="1" hangingPunct="1">
              <a:buFontTx/>
              <a:buNone/>
            </a:pPr>
            <a:r>
              <a:rPr lang="en-US" altLang="zh-TW"/>
              <a:t>CrossJoin({[Gender]. [Gender]. Members},</a:t>
            </a:r>
          </a:p>
          <a:p>
            <a:pPr eaLnBrk="1" hangingPunct="1">
              <a:buFontTx/>
              <a:buNone/>
            </a:pPr>
            <a:r>
              <a:rPr lang="en-US" altLang="zh-TW"/>
              <a:t>{[Time].[Year]. Members}) ON COLUMNS,</a:t>
            </a:r>
          </a:p>
          <a:p>
            <a:pPr eaLnBrk="1" hangingPunct="1">
              <a:buFontTx/>
              <a:buNone/>
            </a:pPr>
            <a:r>
              <a:rPr lang="en-US" altLang="zh-TW"/>
              <a:t>{[Measures].Members} ON ROWS</a:t>
            </a:r>
          </a:p>
          <a:p>
            <a:pPr eaLnBrk="1" hangingPunct="1">
              <a:buFontTx/>
              <a:buNone/>
            </a:pPr>
            <a:r>
              <a:rPr lang="en-US" altLang="zh-TW"/>
              <a:t>FROM [Sales]</a:t>
            </a:r>
          </a:p>
          <a:p>
            <a:pPr eaLnBrk="1" hangingPunct="1">
              <a:buFontTx/>
              <a:buNone/>
            </a:pPr>
            <a:endParaRPr lang="en-US" altLang="zh-TW"/>
          </a:p>
          <a:p>
            <a:pPr algn="just" eaLnBrk="1" hangingPunct="1">
              <a:buFontTx/>
              <a:buNone/>
            </a:pPr>
            <a:r>
              <a:rPr lang="en-US" altLang="zh-TW"/>
              <a:t>Where CrossJoin operator of source sets creates a new set consisting of all of the combinations of the members of the source sets.</a:t>
            </a:r>
          </a:p>
          <a:p>
            <a:pPr eaLnBrk="1" hangingPunct="1">
              <a:buFontTx/>
              <a:buNone/>
            </a:pPr>
            <a:endParaRPr lang="en-US" altLang="zh-TW"/>
          </a:p>
          <a:p>
            <a:pPr eaLnBrk="1" hangingPunct="1">
              <a:buFontTx/>
              <a:buNone/>
            </a:pPr>
            <a:endParaRPr lang="en-US" altLang="zh-TW"/>
          </a:p>
        </p:txBody>
      </p:sp>
    </p:spTree>
    <p:extLst>
      <p:ext uri="{BB962C8B-B14F-4D97-AF65-F5344CB8AC3E}">
        <p14:creationId xmlns:p14="http://schemas.microsoft.com/office/powerpoint/2010/main" val="9903876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p:nvPr>
        </p:nvSpPr>
        <p:spPr>
          <a:xfrm>
            <a:off x="0" y="152400"/>
            <a:ext cx="12192000" cy="1143000"/>
          </a:xfrm>
        </p:spPr>
        <p:txBody>
          <a:bodyPr>
            <a:normAutofit fontScale="90000"/>
          </a:bodyPr>
          <a:lstStyle/>
          <a:p>
            <a:pPr algn="just" eaLnBrk="1" fontAlgn="auto" hangingPunct="1">
              <a:spcAft>
                <a:spcPts val="0"/>
              </a:spcAft>
              <a:defRPr/>
            </a:pPr>
            <a:r>
              <a:rPr lang="en-US" altLang="zh-TW" sz="3200">
                <a:ea typeface="新細明體" pitchFamily="18" charset="-120"/>
              </a:rPr>
              <a:t>This query crossjoins the Gender and the Time dimensions to produce data in which the data for each gender is broken into two years in this cube.</a:t>
            </a:r>
          </a:p>
        </p:txBody>
      </p:sp>
      <p:sp>
        <p:nvSpPr>
          <p:cNvPr id="52227" name="Rectangle 5"/>
          <p:cNvSpPr>
            <a:spLocks noGrp="1" noChangeArrowheads="1"/>
          </p:cNvSpPr>
          <p:nvPr>
            <p:ph idx="1"/>
          </p:nvPr>
        </p:nvSpPr>
        <p:spPr>
          <a:xfrm>
            <a:off x="0" y="2057400"/>
            <a:ext cx="12192000" cy="4114800"/>
          </a:xfrm>
        </p:spPr>
        <p:txBody>
          <a:bodyPr/>
          <a:lstStyle/>
          <a:p>
            <a:pPr eaLnBrk="1" hangingPunct="1"/>
            <a:r>
              <a:rPr lang="en-US" altLang="zh-TW" sz="2400"/>
              <a:t>The two specific sets that are within the CrossJoin are the two members of the gender level of the Gender dimension, and the two years in the year level of the Time dimension.</a:t>
            </a:r>
          </a:p>
          <a:p>
            <a:pPr eaLnBrk="1" hangingPunct="1"/>
            <a:endParaRPr lang="en-US" altLang="zh-TW" sz="2400"/>
          </a:p>
          <a:p>
            <a:pPr eaLnBrk="1" hangingPunct="1"/>
            <a:r>
              <a:rPr lang="en-US" altLang="zh-TW" sz="2400"/>
              <a:t>The set of all members of the Measure dimension is included on the rows axis.</a:t>
            </a:r>
          </a:p>
          <a:p>
            <a:pPr eaLnBrk="1" hangingPunct="1"/>
            <a:endParaRPr lang="en-US" altLang="zh-TW" sz="2400"/>
          </a:p>
          <a:p>
            <a:pPr eaLnBrk="1" hangingPunct="1"/>
            <a:r>
              <a:rPr lang="en-US" altLang="zh-TW" sz="2400"/>
              <a:t>There is no member explicitly added as a slicer in this query.</a:t>
            </a:r>
          </a:p>
        </p:txBody>
      </p:sp>
    </p:spTree>
    <p:extLst>
      <p:ext uri="{BB962C8B-B14F-4D97-AF65-F5344CB8AC3E}">
        <p14:creationId xmlns:p14="http://schemas.microsoft.com/office/powerpoint/2010/main" val="4443757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04800" y="0"/>
            <a:ext cx="12801600" cy="1143000"/>
          </a:xfrm>
        </p:spPr>
        <p:txBody>
          <a:bodyPr>
            <a:normAutofit/>
          </a:bodyPr>
          <a:lstStyle/>
          <a:p>
            <a:pPr eaLnBrk="1" fontAlgn="auto" hangingPunct="1">
              <a:spcAft>
                <a:spcPts val="0"/>
              </a:spcAft>
              <a:defRPr/>
            </a:pPr>
            <a:r>
              <a:rPr lang="en-US" altLang="zh-TW" sz="4000">
                <a:solidFill>
                  <a:schemeClr val="accent3">
                    <a:shade val="75000"/>
                  </a:schemeClr>
                </a:solidFill>
                <a:ea typeface="新細明體" pitchFamily="18" charset="-120"/>
              </a:rPr>
              <a:t>Output from the data cube of Slicer Function</a:t>
            </a:r>
          </a:p>
        </p:txBody>
      </p:sp>
      <p:graphicFrame>
        <p:nvGraphicFramePr>
          <p:cNvPr id="178305" name="Group 129"/>
          <p:cNvGraphicFramePr>
            <a:graphicFrameLocks noGrp="1"/>
          </p:cNvGraphicFramePr>
          <p:nvPr>
            <p:ph type="tbl" idx="1"/>
          </p:nvPr>
        </p:nvGraphicFramePr>
        <p:xfrm>
          <a:off x="304802" y="1981200"/>
          <a:ext cx="10972799" cy="4114800"/>
        </p:xfrm>
        <a:graphic>
          <a:graphicData uri="http://schemas.openxmlformats.org/drawingml/2006/table">
            <a:tbl>
              <a:tblPr/>
              <a:tblGrid>
                <a:gridCol w="2681817">
                  <a:extLst>
                    <a:ext uri="{9D8B030D-6E8A-4147-A177-3AD203B41FA5}">
                      <a16:colId xmlns:a16="http://schemas.microsoft.com/office/drawing/2014/main" val="20000"/>
                    </a:ext>
                  </a:extLst>
                </a:gridCol>
                <a:gridCol w="2072216">
                  <a:extLst>
                    <a:ext uri="{9D8B030D-6E8A-4147-A177-3AD203B41FA5}">
                      <a16:colId xmlns:a16="http://schemas.microsoft.com/office/drawing/2014/main" val="20001"/>
                    </a:ext>
                  </a:extLst>
                </a:gridCol>
                <a:gridCol w="2074333">
                  <a:extLst>
                    <a:ext uri="{9D8B030D-6E8A-4147-A177-3AD203B41FA5}">
                      <a16:colId xmlns:a16="http://schemas.microsoft.com/office/drawing/2014/main" val="20002"/>
                    </a:ext>
                  </a:extLst>
                </a:gridCol>
                <a:gridCol w="2072217">
                  <a:extLst>
                    <a:ext uri="{9D8B030D-6E8A-4147-A177-3AD203B41FA5}">
                      <a16:colId xmlns:a16="http://schemas.microsoft.com/office/drawing/2014/main" val="20003"/>
                    </a:ext>
                  </a:extLst>
                </a:gridCol>
                <a:gridCol w="2072216">
                  <a:extLst>
                    <a:ext uri="{9D8B030D-6E8A-4147-A177-3AD203B41FA5}">
                      <a16:colId xmlns:a16="http://schemas.microsoft.com/office/drawing/2014/main" val="20004"/>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1997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1998</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1997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1998</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Unit Sales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131,558.00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135,215.00</a:t>
                      </a:r>
                      <a:endParaRPr kumimoji="0" lang="zh-TW" altLang="en-US" sz="28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Store Cost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111,777.48</a:t>
                      </a:r>
                      <a:endParaRPr kumimoji="0" lang="zh-TW" altLang="en-US" sz="20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113,849.75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Store Sales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280,228.21</a:t>
                      </a:r>
                      <a:endParaRPr kumimoji="0" lang="zh-TW" altLang="en-US" sz="20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285,011.92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Sales count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TW" altLang="en-US" sz="2000" b="0" i="0" u="none" strike="noStrike" cap="none" normalizeH="0" baseline="0">
                          <a:ln>
                            <a:noFill/>
                          </a:ln>
                          <a:solidFill>
                            <a:schemeClr val="tx1"/>
                          </a:solidFill>
                          <a:effectLst/>
                          <a:latin typeface="Times New Roman" pitchFamily="18" charset="0"/>
                          <a:ea typeface="新細明體" pitchFamily="18" charset="-120"/>
                        </a:rPr>
                        <a:t>       </a:t>
                      </a: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428.31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TW" altLang="en-US" sz="2000" b="0" i="0" u="none" strike="noStrike" cap="none" normalizeH="0" baseline="0">
                          <a:ln>
                            <a:noFill/>
                          </a:ln>
                          <a:solidFill>
                            <a:schemeClr val="tx1"/>
                          </a:solidFill>
                          <a:effectLst/>
                          <a:latin typeface="Times New Roman" pitchFamily="18" charset="0"/>
                          <a:ea typeface="新細明體" pitchFamily="18" charset="-120"/>
                        </a:rPr>
                        <a:t>       </a:t>
                      </a: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440.06</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Store Sales Net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168,448.73</a:t>
                      </a:r>
                      <a:endParaRPr kumimoji="0" lang="zh-TW" altLang="en-US" sz="20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171,162.17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3295" name="Rectangle 102"/>
          <p:cNvSpPr>
            <a:spLocks noChangeArrowheads="1"/>
          </p:cNvSpPr>
          <p:nvPr/>
        </p:nvSpPr>
        <p:spPr bwMode="auto">
          <a:xfrm>
            <a:off x="304800" y="1219200"/>
            <a:ext cx="109728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296" name="Line 103"/>
          <p:cNvSpPr>
            <a:spLocks noChangeShapeType="1"/>
          </p:cNvSpPr>
          <p:nvPr/>
        </p:nvSpPr>
        <p:spPr bwMode="auto">
          <a:xfrm>
            <a:off x="2946400" y="12192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7" name="Line 104"/>
          <p:cNvSpPr>
            <a:spLocks noChangeShapeType="1"/>
          </p:cNvSpPr>
          <p:nvPr/>
        </p:nvSpPr>
        <p:spPr bwMode="auto">
          <a:xfrm>
            <a:off x="7112000" y="12192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8" name="Text Box 105"/>
          <p:cNvSpPr txBox="1">
            <a:spLocks noChangeArrowheads="1"/>
          </p:cNvSpPr>
          <p:nvPr/>
        </p:nvSpPr>
        <p:spPr bwMode="auto">
          <a:xfrm>
            <a:off x="3251200" y="1295400"/>
            <a:ext cx="1422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spcBef>
                <a:spcPct val="50000"/>
              </a:spcBef>
            </a:pPr>
            <a:r>
              <a:rPr lang="en-US" altLang="zh-TW"/>
              <a:t>F</a:t>
            </a:r>
          </a:p>
        </p:txBody>
      </p:sp>
      <p:sp>
        <p:nvSpPr>
          <p:cNvPr id="53299" name="Text Box 106"/>
          <p:cNvSpPr txBox="1">
            <a:spLocks noChangeArrowheads="1"/>
          </p:cNvSpPr>
          <p:nvPr/>
        </p:nvSpPr>
        <p:spPr bwMode="auto">
          <a:xfrm>
            <a:off x="7112000" y="1295400"/>
            <a:ext cx="1422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spcBef>
                <a:spcPct val="50000"/>
              </a:spcBef>
            </a:pPr>
            <a:r>
              <a:rPr lang="en-US" altLang="zh-TW"/>
              <a:t>M</a:t>
            </a:r>
          </a:p>
        </p:txBody>
      </p:sp>
    </p:spTree>
    <p:extLst>
      <p:ext uri="{BB962C8B-B14F-4D97-AF65-F5344CB8AC3E}">
        <p14:creationId xmlns:p14="http://schemas.microsoft.com/office/powerpoint/2010/main" val="6603010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title"/>
          </p:nvPr>
        </p:nvSpPr>
        <p:spPr>
          <a:xfrm>
            <a:off x="0" y="0"/>
            <a:ext cx="12192000" cy="1143000"/>
          </a:xfrm>
        </p:spPr>
        <p:txBody>
          <a:bodyPr>
            <a:normAutofit/>
          </a:bodyPr>
          <a:lstStyle/>
          <a:p>
            <a:pPr eaLnBrk="1" hangingPunct="1"/>
            <a:r>
              <a:rPr lang="en-US" altLang="zh-TW" b="1" dirty="0">
                <a:solidFill>
                  <a:schemeClr val="tx1"/>
                </a:solidFill>
                <a:ea typeface="新細明體" pitchFamily="18" charset="-120"/>
              </a:rPr>
              <a:t>Filter filers a set based on a particular condition</a:t>
            </a:r>
          </a:p>
        </p:txBody>
      </p:sp>
      <p:sp>
        <p:nvSpPr>
          <p:cNvPr id="54275" name="Rectangle 5"/>
          <p:cNvSpPr>
            <a:spLocks noGrp="1" noChangeArrowheads="1"/>
          </p:cNvSpPr>
          <p:nvPr>
            <p:ph idx="1"/>
          </p:nvPr>
        </p:nvSpPr>
        <p:spPr>
          <a:xfrm>
            <a:off x="0" y="2057400"/>
            <a:ext cx="12192000" cy="5181600"/>
          </a:xfrm>
        </p:spPr>
        <p:txBody>
          <a:bodyPr/>
          <a:lstStyle/>
          <a:p>
            <a:pPr eaLnBrk="1" hangingPunct="1">
              <a:buFontTx/>
              <a:buNone/>
            </a:pPr>
            <a:r>
              <a:rPr lang="en-US" altLang="zh-TW" dirty="0"/>
              <a:t>SELECT</a:t>
            </a:r>
          </a:p>
          <a:p>
            <a:pPr eaLnBrk="1" hangingPunct="1">
              <a:buFontTx/>
              <a:buNone/>
            </a:pPr>
            <a:r>
              <a:rPr lang="en-US" altLang="zh-TW" dirty="0"/>
              <a:t>{[Measures]. [Unit Sales]} ON COLUMNS,</a:t>
            </a:r>
          </a:p>
          <a:p>
            <a:pPr eaLnBrk="1" hangingPunct="1">
              <a:buFontTx/>
              <a:buNone/>
            </a:pPr>
            <a:r>
              <a:rPr lang="en-US" altLang="zh-TW" dirty="0"/>
              <a:t>{Filter({[Product]. [Product Department].Members},</a:t>
            </a:r>
          </a:p>
          <a:p>
            <a:pPr eaLnBrk="1" hangingPunct="1">
              <a:buFontTx/>
              <a:buNone/>
            </a:pPr>
            <a:r>
              <a:rPr lang="en-US" altLang="zh-TW" dirty="0"/>
              <a:t>([Gender]. [All Gender].[F],[Measures].[Unit Sales]) &gt; 10000)} ON ROWS</a:t>
            </a:r>
          </a:p>
          <a:p>
            <a:pPr eaLnBrk="1" hangingPunct="1">
              <a:buFontTx/>
              <a:buNone/>
            </a:pPr>
            <a:r>
              <a:rPr lang="en-US" altLang="zh-TW" dirty="0"/>
              <a:t>FROM [Sales]</a:t>
            </a:r>
          </a:p>
          <a:p>
            <a:pPr eaLnBrk="1" hangingPunct="1">
              <a:buFontTx/>
              <a:buNone/>
            </a:pPr>
            <a:endParaRPr lang="en-US" altLang="zh-TW" sz="2800" dirty="0"/>
          </a:p>
        </p:txBody>
      </p:sp>
    </p:spTree>
    <p:extLst>
      <p:ext uri="{BB962C8B-B14F-4D97-AF65-F5344CB8AC3E}">
        <p14:creationId xmlns:p14="http://schemas.microsoft.com/office/powerpoint/2010/main" val="21043028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0" y="304800"/>
            <a:ext cx="12192000" cy="1143000"/>
          </a:xfrm>
        </p:spPr>
        <p:txBody>
          <a:bodyPr>
            <a:normAutofit fontScale="90000"/>
          </a:bodyPr>
          <a:lstStyle/>
          <a:p>
            <a:pPr eaLnBrk="1" fontAlgn="auto" hangingPunct="1">
              <a:spcAft>
                <a:spcPts val="0"/>
              </a:spcAft>
              <a:defRPr/>
            </a:pPr>
            <a:r>
              <a:rPr lang="en-US" altLang="zh-TW" sz="3600">
                <a:ea typeface="新細明體" pitchFamily="18" charset="-120"/>
              </a:rPr>
              <a:t>The Filter function produces a set of product departments meeting the Filter criteria</a:t>
            </a:r>
          </a:p>
        </p:txBody>
      </p:sp>
      <p:sp>
        <p:nvSpPr>
          <p:cNvPr id="55299" name="Rectangle 3"/>
          <p:cNvSpPr>
            <a:spLocks noGrp="1" noChangeArrowheads="1"/>
          </p:cNvSpPr>
          <p:nvPr>
            <p:ph idx="1"/>
          </p:nvPr>
        </p:nvSpPr>
        <p:spPr>
          <a:xfrm>
            <a:off x="402167" y="1527175"/>
            <a:ext cx="11338984" cy="4572000"/>
          </a:xfrm>
        </p:spPr>
        <p:txBody>
          <a:bodyPr/>
          <a:lstStyle/>
          <a:p>
            <a:pPr algn="just" eaLnBrk="1" hangingPunct="1">
              <a:buFontTx/>
              <a:buNone/>
            </a:pPr>
            <a:r>
              <a:rPr lang="en-US" altLang="zh-TW"/>
              <a:t>The results of this query show that the set returned on the rows axis consists of product departments for which unit sales to females is greater than $10000</a:t>
            </a:r>
          </a:p>
        </p:txBody>
      </p:sp>
    </p:spTree>
    <p:extLst>
      <p:ext uri="{BB962C8B-B14F-4D97-AF65-F5344CB8AC3E}">
        <p14:creationId xmlns:p14="http://schemas.microsoft.com/office/powerpoint/2010/main" val="13581220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a:noFill/>
        </p:spPr>
        <p:txBody>
          <a:bodyPr/>
          <a:lstStyle/>
          <a:p>
            <a:pPr eaLnBrk="1" hangingPunct="1"/>
            <a:r>
              <a:rPr lang="en-US" altLang="zh-TW">
                <a:ea typeface="新細明體" pitchFamily="18" charset="-120"/>
              </a:rPr>
              <a:t>Output from the data cube</a:t>
            </a:r>
          </a:p>
        </p:txBody>
      </p:sp>
      <p:graphicFrame>
        <p:nvGraphicFramePr>
          <p:cNvPr id="181322" name="Group 74"/>
          <p:cNvGraphicFramePr>
            <a:graphicFrameLocks noGrp="1"/>
          </p:cNvGraphicFramePr>
          <p:nvPr>
            <p:ph type="tbl" idx="1"/>
          </p:nvPr>
        </p:nvGraphicFramePr>
        <p:xfrm>
          <a:off x="914400" y="1981200"/>
          <a:ext cx="10363200" cy="4114801"/>
        </p:xfrm>
        <a:graphic>
          <a:graphicData uri="http://schemas.openxmlformats.org/drawingml/2006/table">
            <a:tbl>
              <a:tblPr/>
              <a:tblGrid>
                <a:gridCol w="51816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Unit Sales</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3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Frozen Food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26,655.00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Produce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37,792.00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3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Snack Foods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30,545.00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Household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27,038.00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81323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a:xfrm>
            <a:off x="-304800" y="0"/>
            <a:ext cx="12903200" cy="419100"/>
          </a:xfrm>
        </p:spPr>
        <p:txBody>
          <a:bodyPr>
            <a:normAutofit fontScale="90000"/>
          </a:bodyPr>
          <a:lstStyle/>
          <a:p>
            <a:pPr eaLnBrk="1" fontAlgn="auto" hangingPunct="1">
              <a:spcAft>
                <a:spcPts val="0"/>
              </a:spcAft>
              <a:defRPr/>
            </a:pPr>
            <a:r>
              <a:rPr lang="en-US" altLang="zh-TW" sz="2800" b="1">
                <a:ea typeface="新細明體" pitchFamily="18" charset="-120"/>
              </a:rPr>
              <a:t>TopCount( ) and BottomCount( ) Functions</a:t>
            </a:r>
          </a:p>
        </p:txBody>
      </p:sp>
      <p:sp>
        <p:nvSpPr>
          <p:cNvPr id="48133" name="Rectangle 5"/>
          <p:cNvSpPr>
            <a:spLocks noGrp="1" noChangeArrowheads="1"/>
          </p:cNvSpPr>
          <p:nvPr>
            <p:ph idx="1"/>
          </p:nvPr>
        </p:nvSpPr>
        <p:spPr>
          <a:xfrm>
            <a:off x="0" y="533400"/>
            <a:ext cx="12598400" cy="2743200"/>
          </a:xfrm>
        </p:spPr>
        <p:txBody>
          <a:bodyPr>
            <a:normAutofit fontScale="55000" lnSpcReduction="20000"/>
          </a:bodyPr>
          <a:lstStyle/>
          <a:p>
            <a:pPr marL="274320" indent="-274320" eaLnBrk="1" fontAlgn="auto" hangingPunct="1">
              <a:spcAft>
                <a:spcPts val="0"/>
              </a:spcAft>
              <a:buClr>
                <a:schemeClr val="accent3"/>
              </a:buClr>
              <a:buFontTx/>
              <a:buNone/>
              <a:defRPr/>
            </a:pPr>
            <a:r>
              <a:rPr lang="en-US" altLang="zh-TW" sz="2800"/>
              <a:t>SELECT </a:t>
            </a:r>
          </a:p>
          <a:p>
            <a:pPr marL="274320" indent="-274320" eaLnBrk="1" fontAlgn="auto" hangingPunct="1">
              <a:spcAft>
                <a:spcPts val="0"/>
              </a:spcAft>
              <a:buClr>
                <a:schemeClr val="accent3"/>
              </a:buClr>
              <a:buFontTx/>
              <a:buNone/>
              <a:defRPr/>
            </a:pPr>
            <a:r>
              <a:rPr lang="en-US" altLang="zh-TW" sz="2800"/>
              <a:t>{[Customers].[All Customers].[USA],</a:t>
            </a:r>
          </a:p>
          <a:p>
            <a:pPr marL="274320" indent="-274320" eaLnBrk="1" fontAlgn="auto" hangingPunct="1">
              <a:spcAft>
                <a:spcPts val="0"/>
              </a:spcAft>
              <a:buClr>
                <a:schemeClr val="accent3"/>
              </a:buClr>
              <a:buFontTx/>
              <a:buNone/>
              <a:defRPr/>
            </a:pPr>
            <a:r>
              <a:rPr lang="en-US" altLang="zh-TW" sz="2800"/>
              <a:t>[Customers].[All Customers].[USA].Children}ON COLUMNS,</a:t>
            </a:r>
          </a:p>
          <a:p>
            <a:pPr marL="274320" indent="-274320" eaLnBrk="1" fontAlgn="auto" hangingPunct="1">
              <a:spcAft>
                <a:spcPts val="0"/>
              </a:spcAft>
              <a:buClr>
                <a:schemeClr val="accent3"/>
              </a:buClr>
              <a:buFontTx/>
              <a:buNone/>
              <a:defRPr/>
            </a:pPr>
            <a:r>
              <a:rPr lang="en-US" altLang="zh-TW" sz="2800"/>
              <a:t>{TopCount({[Product].[Product Category].Members},</a:t>
            </a:r>
          </a:p>
          <a:p>
            <a:pPr marL="274320" indent="-274320" eaLnBrk="1" fontAlgn="auto" hangingPunct="1">
              <a:spcAft>
                <a:spcPts val="0"/>
              </a:spcAft>
              <a:buClr>
                <a:schemeClr val="accent3"/>
              </a:buClr>
              <a:buFontTx/>
              <a:buNone/>
              <a:defRPr/>
            </a:pPr>
            <a:r>
              <a:rPr lang="en-US" altLang="zh-TW" sz="2800"/>
              <a:t>5, [Measures].[Unit Sales]),</a:t>
            </a:r>
          </a:p>
          <a:p>
            <a:pPr marL="274320" indent="-274320" eaLnBrk="1" fontAlgn="auto" hangingPunct="1">
              <a:spcAft>
                <a:spcPts val="0"/>
              </a:spcAft>
              <a:buClr>
                <a:schemeClr val="accent3"/>
              </a:buClr>
              <a:buFontTx/>
              <a:buNone/>
              <a:defRPr/>
            </a:pPr>
            <a:r>
              <a:rPr lang="en-US" altLang="zh-TW" sz="2800"/>
              <a:t>BottomCount({[Product].[Product Category].Members},</a:t>
            </a:r>
          </a:p>
          <a:p>
            <a:pPr marL="274320" indent="-274320" eaLnBrk="1" fontAlgn="auto" hangingPunct="1">
              <a:spcAft>
                <a:spcPts val="0"/>
              </a:spcAft>
              <a:buClr>
                <a:schemeClr val="accent3"/>
              </a:buClr>
              <a:buFontTx/>
              <a:buNone/>
              <a:defRPr/>
            </a:pPr>
            <a:r>
              <a:rPr lang="en-US" altLang="zh-TW" sz="2800"/>
              <a:t>5, [Measures].[Unit Sales])} ON ROWS</a:t>
            </a:r>
          </a:p>
          <a:p>
            <a:pPr marL="274320" indent="-274320" eaLnBrk="1" fontAlgn="auto" hangingPunct="1">
              <a:spcAft>
                <a:spcPts val="0"/>
              </a:spcAft>
              <a:buClr>
                <a:schemeClr val="accent3"/>
              </a:buClr>
              <a:buFontTx/>
              <a:buNone/>
              <a:defRPr/>
            </a:pPr>
            <a:r>
              <a:rPr lang="en-US" altLang="zh-TW" sz="2800"/>
              <a:t>FROM [Sales]</a:t>
            </a:r>
          </a:p>
          <a:p>
            <a:pPr marL="274320" indent="-274320" eaLnBrk="1" fontAlgn="auto" hangingPunct="1">
              <a:spcAft>
                <a:spcPts val="0"/>
              </a:spcAft>
              <a:buClr>
                <a:schemeClr val="accent3"/>
              </a:buClr>
              <a:buFontTx/>
              <a:buNone/>
              <a:defRPr/>
            </a:pPr>
            <a:endParaRPr lang="en-US" altLang="zh-TW" sz="2800"/>
          </a:p>
          <a:p>
            <a:pPr marL="274320" indent="-274320" eaLnBrk="1" fontAlgn="auto" hangingPunct="1">
              <a:spcAft>
                <a:spcPts val="0"/>
              </a:spcAft>
              <a:buClr>
                <a:schemeClr val="accent3"/>
              </a:buClr>
              <a:buFontTx/>
              <a:buNone/>
              <a:defRPr/>
            </a:pPr>
            <a:r>
              <a:rPr lang="en-US" altLang="zh-TW" sz="2800"/>
              <a:t>Where TopCount is to request the highest count of the data as a result of the query. Similarly, BottomCount is to request the lowest count of the data as a result of the query. </a:t>
            </a:r>
          </a:p>
          <a:p>
            <a:pPr marL="274320" indent="-274320" eaLnBrk="1" fontAlgn="auto" hangingPunct="1">
              <a:spcAft>
                <a:spcPts val="0"/>
              </a:spcAft>
              <a:buClr>
                <a:schemeClr val="accent3"/>
              </a:buClr>
              <a:buFontTx/>
              <a:buNone/>
              <a:defRPr/>
            </a:pPr>
            <a:endParaRPr lang="en-US" altLang="zh-TW" sz="2800"/>
          </a:p>
          <a:p>
            <a:pPr marL="274320" indent="-274320" eaLnBrk="1" fontAlgn="auto" hangingPunct="1">
              <a:spcAft>
                <a:spcPts val="0"/>
              </a:spcAft>
              <a:buClr>
                <a:schemeClr val="accent3"/>
              </a:buClr>
              <a:buFont typeface="Wingdings 2"/>
              <a:buChar char=""/>
              <a:defRPr/>
            </a:pPr>
            <a:endParaRPr lang="en-US" altLang="zh-TW" sz="2800"/>
          </a:p>
          <a:p>
            <a:pPr marL="274320" indent="-274320" eaLnBrk="1" fontAlgn="auto" hangingPunct="1">
              <a:spcAft>
                <a:spcPts val="0"/>
              </a:spcAft>
              <a:buClr>
                <a:schemeClr val="accent3"/>
              </a:buClr>
              <a:buFont typeface="Wingdings 2"/>
              <a:buChar char=""/>
              <a:defRPr/>
            </a:pPr>
            <a:endParaRPr lang="en-US" altLang="zh-TW" sz="2800"/>
          </a:p>
          <a:p>
            <a:pPr marL="274320" indent="-274320" eaLnBrk="1" fontAlgn="auto" hangingPunct="1">
              <a:lnSpc>
                <a:spcPct val="90000"/>
              </a:lnSpc>
              <a:spcAft>
                <a:spcPts val="0"/>
              </a:spcAft>
              <a:buClr>
                <a:schemeClr val="accent3"/>
              </a:buClr>
              <a:buFontTx/>
              <a:buNone/>
              <a:defRPr/>
            </a:pPr>
            <a:endParaRPr lang="en-US" altLang="zh-TW" sz="2800"/>
          </a:p>
        </p:txBody>
      </p:sp>
    </p:spTree>
    <p:extLst>
      <p:ext uri="{BB962C8B-B14F-4D97-AF65-F5344CB8AC3E}">
        <p14:creationId xmlns:p14="http://schemas.microsoft.com/office/powerpoint/2010/main" val="32493635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a:xfrm>
            <a:off x="203200" y="609600"/>
            <a:ext cx="11785600" cy="1143000"/>
          </a:xfrm>
        </p:spPr>
        <p:txBody>
          <a:bodyPr>
            <a:normAutofit fontScale="90000"/>
          </a:bodyPr>
          <a:lstStyle/>
          <a:p>
            <a:pPr algn="just" eaLnBrk="1" fontAlgn="auto" hangingPunct="1">
              <a:spcAft>
                <a:spcPts val="0"/>
              </a:spcAft>
              <a:defRPr/>
            </a:pPr>
            <a:r>
              <a:rPr lang="en-US" altLang="zh-TW" sz="2800">
                <a:ea typeface="新細明體" pitchFamily="18" charset="-120"/>
              </a:rPr>
              <a:t>The columns axis contains the members from the customers dimension. The single member, {[Customers].[All Customers].[USA] is specified and the children of USA, [Customers].[All Customers].[USA]. Children, are combined in a comma- separated list to make up the set.</a:t>
            </a:r>
          </a:p>
        </p:txBody>
      </p:sp>
      <p:sp>
        <p:nvSpPr>
          <p:cNvPr id="58371" name="Rectangle 3"/>
          <p:cNvSpPr>
            <a:spLocks noGrp="1" noChangeArrowheads="1"/>
          </p:cNvSpPr>
          <p:nvPr>
            <p:ph idx="1"/>
          </p:nvPr>
        </p:nvSpPr>
        <p:spPr>
          <a:xfrm>
            <a:off x="0" y="2895600"/>
            <a:ext cx="12192000" cy="4114800"/>
          </a:xfrm>
        </p:spPr>
        <p:txBody>
          <a:bodyPr/>
          <a:lstStyle/>
          <a:p>
            <a:pPr algn="just" eaLnBrk="1" hangingPunct="1">
              <a:buFontTx/>
              <a:buNone/>
            </a:pPr>
            <a:r>
              <a:rPr lang="en-US" altLang="zh-TW"/>
              <a:t>The product categories are included on the rows axis in a comma-separated list where different operators are used to specify a particular subset of the [Product].[Product Category]. Members set. Unit sales is used as the measure with which to select the top five product categories and the bottom five product categories.</a:t>
            </a:r>
          </a:p>
        </p:txBody>
      </p:sp>
    </p:spTree>
    <p:extLst>
      <p:ext uri="{BB962C8B-B14F-4D97-AF65-F5344CB8AC3E}">
        <p14:creationId xmlns:p14="http://schemas.microsoft.com/office/powerpoint/2010/main" val="34186254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a:xfrm>
            <a:off x="914400" y="0"/>
            <a:ext cx="10363200" cy="685800"/>
          </a:xfrm>
          <a:noFill/>
        </p:spPr>
        <p:txBody>
          <a:bodyPr>
            <a:normAutofit fontScale="90000"/>
          </a:bodyPr>
          <a:lstStyle/>
          <a:p>
            <a:pPr eaLnBrk="1" hangingPunct="1"/>
            <a:r>
              <a:rPr lang="en-US" altLang="zh-TW" sz="4000">
                <a:ea typeface="新細明體" pitchFamily="18" charset="-120"/>
              </a:rPr>
              <a:t>Output from the data cube</a:t>
            </a:r>
          </a:p>
        </p:txBody>
      </p:sp>
      <p:graphicFrame>
        <p:nvGraphicFramePr>
          <p:cNvPr id="183475" name="Group 179"/>
          <p:cNvGraphicFramePr>
            <a:graphicFrameLocks noGrp="1"/>
          </p:cNvGraphicFramePr>
          <p:nvPr>
            <p:ph type="tbl" idx="1"/>
          </p:nvPr>
        </p:nvGraphicFramePr>
        <p:xfrm>
          <a:off x="406402" y="838200"/>
          <a:ext cx="10769599" cy="5089764"/>
        </p:xfrm>
        <a:graphic>
          <a:graphicData uri="http://schemas.openxmlformats.org/drawingml/2006/table">
            <a:tbl>
              <a:tblPr/>
              <a:tblGrid>
                <a:gridCol w="2478617">
                  <a:extLst>
                    <a:ext uri="{9D8B030D-6E8A-4147-A177-3AD203B41FA5}">
                      <a16:colId xmlns:a16="http://schemas.microsoft.com/office/drawing/2014/main" val="20000"/>
                    </a:ext>
                  </a:extLst>
                </a:gridCol>
                <a:gridCol w="2072216">
                  <a:extLst>
                    <a:ext uri="{9D8B030D-6E8A-4147-A177-3AD203B41FA5}">
                      <a16:colId xmlns:a16="http://schemas.microsoft.com/office/drawing/2014/main" val="20001"/>
                    </a:ext>
                  </a:extLst>
                </a:gridCol>
                <a:gridCol w="2074333">
                  <a:extLst>
                    <a:ext uri="{9D8B030D-6E8A-4147-A177-3AD203B41FA5}">
                      <a16:colId xmlns:a16="http://schemas.microsoft.com/office/drawing/2014/main" val="20002"/>
                    </a:ext>
                  </a:extLst>
                </a:gridCol>
                <a:gridCol w="2072217">
                  <a:extLst>
                    <a:ext uri="{9D8B030D-6E8A-4147-A177-3AD203B41FA5}">
                      <a16:colId xmlns:a16="http://schemas.microsoft.com/office/drawing/2014/main" val="20003"/>
                    </a:ext>
                  </a:extLst>
                </a:gridCol>
                <a:gridCol w="2072216">
                  <a:extLst>
                    <a:ext uri="{9D8B030D-6E8A-4147-A177-3AD203B41FA5}">
                      <a16:colId xmlns:a16="http://schemas.microsoft.com/office/drawing/2014/main" val="20004"/>
                    </a:ext>
                  </a:extLst>
                </a:gridCol>
              </a:tblGrid>
              <a:tr h="5180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USA</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CA</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OR</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WA</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Snack Foods</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30,545.00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8,543.00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7,789.00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14,213.00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Vegetables</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20,733.00</a:t>
                      </a:r>
                      <a:endParaRPr kumimoji="0" lang="zh-TW" altLang="en-US" sz="24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5,506.00</a:t>
                      </a:r>
                      <a:endParaRPr kumimoji="0" lang="zh-TW" altLang="en-US" sz="24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5,447.00</a:t>
                      </a:r>
                      <a:endParaRPr kumimoji="0" lang="zh-TW" altLang="en-US" sz="24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9,306.00</a:t>
                      </a:r>
                      <a:endParaRPr kumimoji="0" lang="zh-TW" altLang="en-US" sz="24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Dairy</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12,885.00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3,534.00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3,131.00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6,220.00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Jams &amp; Jelies</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11,888.00</a:t>
                      </a:r>
                      <a:endParaRPr kumimoji="0" lang="zh-TW" altLang="en-US" sz="24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3,343.00</a:t>
                      </a:r>
                      <a:endParaRPr kumimoji="0" lang="zh-TW" altLang="en-US" sz="24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2,877.00</a:t>
                      </a:r>
                      <a:endParaRPr kumimoji="0" lang="zh-TW" altLang="en-US" sz="24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5,868.00</a:t>
                      </a:r>
                      <a:endParaRPr kumimoji="0" lang="zh-TW" altLang="en-US" sz="24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Fruit</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11,767.00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3,184.00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3,008.00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5,575.00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Canned Oysters</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708.00</a:t>
                      </a:r>
                      <a:endParaRPr kumimoji="0" lang="zh-TW" altLang="en-US" sz="24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220.00</a:t>
                      </a:r>
                      <a:endParaRPr kumimoji="0" lang="zh-TW" altLang="en-US" sz="24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182.00</a:t>
                      </a:r>
                      <a:endParaRPr kumimoji="0" lang="zh-TW" altLang="en-US" sz="24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296.00</a:t>
                      </a:r>
                      <a:endParaRPr kumimoji="0" lang="zh-TW" altLang="en-US" sz="24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Canned Shimp</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804.00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231.00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173.00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400.00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Hardware</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810.00</a:t>
                      </a:r>
                      <a:endParaRPr kumimoji="0" lang="zh-TW" altLang="en-US" sz="24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281.00</a:t>
                      </a:r>
                      <a:endParaRPr kumimoji="0" lang="zh-TW" altLang="en-US" sz="24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215.00</a:t>
                      </a:r>
                      <a:endParaRPr kumimoji="0" lang="zh-TW" altLang="en-US" sz="24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334.00</a:t>
                      </a:r>
                      <a:endParaRPr kumimoji="0" lang="zh-TW" altLang="en-US" sz="24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Candies</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815.00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286.00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248.00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303.00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Canned Food</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819.00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234.00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215.00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370.00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520196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US" sz="4800" dirty="0">
                <a:latin typeface="Adobe Caslon Pro Bold" panose="0205070206050A020403" pitchFamily="18" charset="0"/>
              </a:rPr>
              <a:t>Data Warehouse Properties</a:t>
            </a:r>
          </a:p>
        </p:txBody>
      </p:sp>
      <p:sp>
        <p:nvSpPr>
          <p:cNvPr id="8195" name="Rectangle 3"/>
          <p:cNvSpPr>
            <a:spLocks noChangeArrowheads="1"/>
          </p:cNvSpPr>
          <p:nvPr/>
        </p:nvSpPr>
        <p:spPr bwMode="auto">
          <a:xfrm>
            <a:off x="2743200" y="1905000"/>
            <a:ext cx="6019800" cy="3962400"/>
          </a:xfrm>
          <a:prstGeom prst="rect">
            <a:avLst/>
          </a:prstGeom>
          <a:noFill/>
          <a:ln w="508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AutoShape 4"/>
          <p:cNvSpPr>
            <a:spLocks noChangeArrowheads="1"/>
          </p:cNvSpPr>
          <p:nvPr/>
        </p:nvSpPr>
        <p:spPr bwMode="auto">
          <a:xfrm>
            <a:off x="4267200" y="2438400"/>
            <a:ext cx="2667000" cy="2895600"/>
          </a:xfrm>
          <a:prstGeom prst="flowChartDecision">
            <a:avLst/>
          </a:prstGeom>
          <a:ln w="53975">
            <a:solidFill>
              <a:srgbClr val="002060"/>
            </a:solidFill>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800" dirty="0">
                <a:ln w="0"/>
                <a:solidFill>
                  <a:schemeClr val="tx1"/>
                </a:solidFill>
                <a:effectLst>
                  <a:outerShdw blurRad="38100" dist="19050" dir="2700000" algn="tl" rotWithShape="0">
                    <a:schemeClr val="dk1">
                      <a:alpha val="40000"/>
                    </a:schemeClr>
                  </a:outerShdw>
                </a:effectLst>
              </a:rPr>
              <a:t>Data</a:t>
            </a:r>
          </a:p>
          <a:p>
            <a:pPr algn="ctr"/>
            <a:r>
              <a:rPr lang="en-US" sz="2800" dirty="0">
                <a:ln w="0"/>
                <a:solidFill>
                  <a:schemeClr val="tx1"/>
                </a:solidFill>
                <a:effectLst>
                  <a:outerShdw blurRad="38100" dist="19050" dir="2700000" algn="tl" rotWithShape="0">
                    <a:schemeClr val="dk1">
                      <a:alpha val="40000"/>
                    </a:schemeClr>
                  </a:outerShdw>
                </a:effectLst>
              </a:rPr>
              <a:t>Warehouse</a:t>
            </a:r>
          </a:p>
        </p:txBody>
      </p:sp>
      <p:sp>
        <p:nvSpPr>
          <p:cNvPr id="8197" name="Line 5"/>
          <p:cNvSpPr>
            <a:spLocks noChangeShapeType="1"/>
          </p:cNvSpPr>
          <p:nvPr/>
        </p:nvSpPr>
        <p:spPr bwMode="auto">
          <a:xfrm>
            <a:off x="6934200" y="3886200"/>
            <a:ext cx="1828800" cy="0"/>
          </a:xfrm>
          <a:prstGeom prst="line">
            <a:avLst/>
          </a:prstGeom>
          <a:ln w="50800">
            <a:headEnd type="none" w="sm" len="sm"/>
            <a:tailEnd type="none" w="sm" len="sm"/>
          </a:ln>
        </p:spPr>
        <p:style>
          <a:lnRef idx="3">
            <a:schemeClr val="dk1"/>
          </a:lnRef>
          <a:fillRef idx="0">
            <a:schemeClr val="dk1"/>
          </a:fillRef>
          <a:effectRef idx="2">
            <a:schemeClr val="dk1"/>
          </a:effectRef>
          <a:fontRef idx="minor">
            <a:schemeClr val="tx1"/>
          </a:fontRef>
        </p:style>
        <p:txBody>
          <a:bodyPr wrap="none" anchor="ctr"/>
          <a:lstStyle/>
          <a:p>
            <a:endParaRPr lang="en-US"/>
          </a:p>
        </p:txBody>
      </p:sp>
      <p:sp>
        <p:nvSpPr>
          <p:cNvPr id="8198" name="Line 6"/>
          <p:cNvSpPr>
            <a:spLocks noChangeShapeType="1"/>
          </p:cNvSpPr>
          <p:nvPr/>
        </p:nvSpPr>
        <p:spPr bwMode="auto">
          <a:xfrm>
            <a:off x="5596596" y="5334000"/>
            <a:ext cx="0" cy="533400"/>
          </a:xfrm>
          <a:prstGeom prst="line">
            <a:avLst/>
          </a:prstGeom>
          <a:noFill/>
          <a:ln w="508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9" name="Line 7"/>
          <p:cNvSpPr>
            <a:spLocks noChangeShapeType="1"/>
          </p:cNvSpPr>
          <p:nvPr/>
        </p:nvSpPr>
        <p:spPr bwMode="auto">
          <a:xfrm flipV="1">
            <a:off x="5638800" y="1905000"/>
            <a:ext cx="0" cy="533400"/>
          </a:xfrm>
          <a:prstGeom prst="line">
            <a:avLst/>
          </a:prstGeom>
          <a:noFill/>
          <a:ln w="508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0" name="Line 8"/>
          <p:cNvSpPr>
            <a:spLocks noChangeShapeType="1"/>
          </p:cNvSpPr>
          <p:nvPr/>
        </p:nvSpPr>
        <p:spPr bwMode="auto">
          <a:xfrm flipH="1">
            <a:off x="2743200" y="3886200"/>
            <a:ext cx="1524000" cy="0"/>
          </a:xfrm>
          <a:prstGeom prst="line">
            <a:avLst/>
          </a:prstGeom>
          <a:ln w="50800">
            <a:headEnd type="none" w="sm" len="sm"/>
            <a:tailEnd type="none" w="sm" len="sm"/>
          </a:ln>
        </p:spPr>
        <p:style>
          <a:lnRef idx="3">
            <a:schemeClr val="dk1"/>
          </a:lnRef>
          <a:fillRef idx="0">
            <a:schemeClr val="dk1"/>
          </a:fillRef>
          <a:effectRef idx="2">
            <a:schemeClr val="dk1"/>
          </a:effectRef>
          <a:fontRef idx="minor">
            <a:schemeClr val="tx1"/>
          </a:fontRef>
        </p:style>
        <p:txBody>
          <a:bodyPr wrap="none" anchor="ctr"/>
          <a:lstStyle/>
          <a:p>
            <a:endParaRPr lang="en-US"/>
          </a:p>
        </p:txBody>
      </p:sp>
      <p:sp>
        <p:nvSpPr>
          <p:cNvPr id="8201" name="Text Box 9"/>
          <p:cNvSpPr txBox="1">
            <a:spLocks noChangeArrowheads="1"/>
          </p:cNvSpPr>
          <p:nvPr/>
        </p:nvSpPr>
        <p:spPr bwMode="auto">
          <a:xfrm>
            <a:off x="6629401" y="2362202"/>
            <a:ext cx="16385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t>Integrated</a:t>
            </a:r>
          </a:p>
        </p:txBody>
      </p:sp>
      <p:sp>
        <p:nvSpPr>
          <p:cNvPr id="8202" name="Text Box 10"/>
          <p:cNvSpPr txBox="1">
            <a:spLocks noChangeArrowheads="1"/>
          </p:cNvSpPr>
          <p:nvPr/>
        </p:nvSpPr>
        <p:spPr bwMode="auto">
          <a:xfrm>
            <a:off x="6478623" y="4805067"/>
            <a:ext cx="20569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t>Time Variant</a:t>
            </a:r>
          </a:p>
        </p:txBody>
      </p:sp>
      <p:sp>
        <p:nvSpPr>
          <p:cNvPr id="8203" name="Text Box 11"/>
          <p:cNvSpPr txBox="1">
            <a:spLocks noChangeArrowheads="1"/>
          </p:cNvSpPr>
          <p:nvPr/>
        </p:nvSpPr>
        <p:spPr bwMode="auto">
          <a:xfrm>
            <a:off x="3062485" y="4849615"/>
            <a:ext cx="20056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t>Non Volatile</a:t>
            </a:r>
          </a:p>
        </p:txBody>
      </p:sp>
      <p:sp>
        <p:nvSpPr>
          <p:cNvPr id="8204" name="Text Box 12"/>
          <p:cNvSpPr txBox="1">
            <a:spLocks noChangeArrowheads="1"/>
          </p:cNvSpPr>
          <p:nvPr/>
        </p:nvSpPr>
        <p:spPr bwMode="auto">
          <a:xfrm>
            <a:off x="3108327" y="2251078"/>
            <a:ext cx="144943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Subject</a:t>
            </a:r>
          </a:p>
          <a:p>
            <a:r>
              <a:rPr lang="en-US" sz="2400" b="1"/>
              <a:t>Oriented</a:t>
            </a:r>
          </a:p>
        </p:txBody>
      </p:sp>
    </p:spTree>
    <p:extLst>
      <p:ext uri="{BB962C8B-B14F-4D97-AF65-F5344CB8AC3E}">
        <p14:creationId xmlns:p14="http://schemas.microsoft.com/office/powerpoint/2010/main" val="27017763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title"/>
          </p:nvPr>
        </p:nvSpPr>
        <p:spPr>
          <a:xfrm>
            <a:off x="914400" y="0"/>
            <a:ext cx="10363200" cy="1143000"/>
          </a:xfrm>
          <a:noFill/>
        </p:spPr>
        <p:txBody>
          <a:bodyPr/>
          <a:lstStyle/>
          <a:p>
            <a:pPr eaLnBrk="1" hangingPunct="1"/>
            <a:r>
              <a:rPr lang="en-US" altLang="zh-TW" b="1" dirty="0">
                <a:solidFill>
                  <a:schemeClr val="tx1"/>
                </a:solidFill>
                <a:ea typeface="新細明體" pitchFamily="18" charset="-120"/>
              </a:rPr>
              <a:t>The Order () Function</a:t>
            </a:r>
          </a:p>
        </p:txBody>
      </p:sp>
      <p:sp>
        <p:nvSpPr>
          <p:cNvPr id="60419" name="Rectangle 5"/>
          <p:cNvSpPr>
            <a:spLocks noGrp="1" noChangeArrowheads="1"/>
          </p:cNvSpPr>
          <p:nvPr>
            <p:ph idx="1"/>
          </p:nvPr>
        </p:nvSpPr>
        <p:spPr>
          <a:xfrm>
            <a:off x="0" y="1371600"/>
            <a:ext cx="12192000" cy="4114800"/>
          </a:xfrm>
        </p:spPr>
        <p:txBody>
          <a:bodyPr/>
          <a:lstStyle/>
          <a:p>
            <a:pPr eaLnBrk="1" hangingPunct="1">
              <a:buFontTx/>
              <a:buNone/>
            </a:pPr>
            <a:r>
              <a:rPr lang="en-US" altLang="zh-TW"/>
              <a:t>Select</a:t>
            </a:r>
          </a:p>
          <a:p>
            <a:pPr eaLnBrk="1" hangingPunct="1">
              <a:buFontTx/>
              <a:buNone/>
            </a:pPr>
            <a:r>
              <a:rPr lang="en-US" altLang="zh-TW"/>
              <a:t>{[Marital Status].[All Marital Status].[S]} ON COLUMNS,</a:t>
            </a:r>
          </a:p>
          <a:p>
            <a:pPr eaLnBrk="1" hangingPunct="1">
              <a:buFontTx/>
              <a:buNone/>
            </a:pPr>
            <a:r>
              <a:rPr lang="en-US" altLang="zh-TW"/>
              <a:t>{Order ({[Promotion Media].[Media Type].Members},</a:t>
            </a:r>
          </a:p>
          <a:p>
            <a:pPr eaLnBrk="1" hangingPunct="1">
              <a:buFontTx/>
              <a:buNone/>
            </a:pPr>
            <a:r>
              <a:rPr lang="en-US" altLang="zh-TW"/>
              <a:t>[Unit Sales], BDESC)} ON ROWS</a:t>
            </a:r>
          </a:p>
          <a:p>
            <a:pPr eaLnBrk="1" hangingPunct="1">
              <a:buFontTx/>
              <a:buNone/>
            </a:pPr>
            <a:r>
              <a:rPr lang="en-US" altLang="zh-TW"/>
              <a:t>FROM [Sales]</a:t>
            </a:r>
          </a:p>
          <a:p>
            <a:pPr eaLnBrk="1" hangingPunct="1">
              <a:buFontTx/>
              <a:buNone/>
            </a:pPr>
            <a:endParaRPr lang="en-US" altLang="zh-TW"/>
          </a:p>
          <a:p>
            <a:pPr eaLnBrk="1" hangingPunct="1">
              <a:buFontTx/>
              <a:buNone/>
            </a:pPr>
            <a:r>
              <a:rPr lang="en-US" altLang="zh-TW"/>
              <a:t>Where BDESC means sort descending without hierarchy. </a:t>
            </a:r>
          </a:p>
          <a:p>
            <a:pPr eaLnBrk="1" hangingPunct="1">
              <a:buFontTx/>
              <a:buNone/>
            </a:pPr>
            <a:endParaRPr lang="en-US" altLang="zh-TW" sz="2800"/>
          </a:p>
        </p:txBody>
      </p:sp>
    </p:spTree>
    <p:extLst>
      <p:ext uri="{BB962C8B-B14F-4D97-AF65-F5344CB8AC3E}">
        <p14:creationId xmlns:p14="http://schemas.microsoft.com/office/powerpoint/2010/main" val="10479030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a:xfrm>
            <a:off x="0" y="838200"/>
            <a:ext cx="12192000" cy="1143000"/>
          </a:xfrm>
        </p:spPr>
        <p:txBody>
          <a:bodyPr>
            <a:normAutofit fontScale="90000"/>
          </a:bodyPr>
          <a:lstStyle/>
          <a:p>
            <a:pPr algn="just" eaLnBrk="1" fontAlgn="auto" hangingPunct="1">
              <a:spcAft>
                <a:spcPts val="0"/>
              </a:spcAft>
              <a:defRPr/>
            </a:pPr>
            <a:r>
              <a:rPr lang="en-US" altLang="zh-TW" sz="4000">
                <a:ea typeface="新細明體" pitchFamily="18" charset="-120"/>
              </a:rPr>
              <a:t>The Order function provides sorting capabilities within the MDX language in ASC, DESC, BASC and BDESC where “B” indicates “break” hierarchy.</a:t>
            </a:r>
          </a:p>
        </p:txBody>
      </p:sp>
      <p:sp>
        <p:nvSpPr>
          <p:cNvPr id="61443" name="Rectangle 3"/>
          <p:cNvSpPr>
            <a:spLocks noGrp="1" noChangeArrowheads="1"/>
          </p:cNvSpPr>
          <p:nvPr>
            <p:ph idx="1"/>
          </p:nvPr>
        </p:nvSpPr>
        <p:spPr>
          <a:xfrm>
            <a:off x="914400" y="3200400"/>
            <a:ext cx="10363200" cy="4114800"/>
          </a:xfrm>
        </p:spPr>
        <p:txBody>
          <a:bodyPr/>
          <a:lstStyle/>
          <a:p>
            <a:pPr algn="just" eaLnBrk="1" hangingPunct="1">
              <a:buFontTx/>
              <a:buNone/>
            </a:pPr>
            <a:r>
              <a:rPr lang="en-US" altLang="zh-TW"/>
              <a:t>The sort was performed using the [Marital Status] .[All Marital Status].[S] member in descending order without hierarchy of the unit sales.</a:t>
            </a:r>
          </a:p>
        </p:txBody>
      </p:sp>
    </p:spTree>
    <p:extLst>
      <p:ext uri="{BB962C8B-B14F-4D97-AF65-F5344CB8AC3E}">
        <p14:creationId xmlns:p14="http://schemas.microsoft.com/office/powerpoint/2010/main" val="13628275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a:xfrm>
            <a:off x="812800" y="0"/>
            <a:ext cx="10363200" cy="457200"/>
          </a:xfrm>
        </p:spPr>
        <p:txBody>
          <a:bodyPr>
            <a:normAutofit fontScale="90000"/>
          </a:bodyPr>
          <a:lstStyle/>
          <a:p>
            <a:pPr eaLnBrk="1" fontAlgn="auto" hangingPunct="1">
              <a:spcAft>
                <a:spcPts val="0"/>
              </a:spcAft>
              <a:defRPr/>
            </a:pPr>
            <a:r>
              <a:rPr lang="en-US" altLang="zh-TW" sz="4000">
                <a:solidFill>
                  <a:schemeClr val="accent3">
                    <a:shade val="75000"/>
                  </a:schemeClr>
                </a:solidFill>
                <a:ea typeface="新細明體" pitchFamily="18" charset="-120"/>
              </a:rPr>
              <a:t>Output from the data cube</a:t>
            </a:r>
          </a:p>
        </p:txBody>
      </p:sp>
      <p:graphicFrame>
        <p:nvGraphicFramePr>
          <p:cNvPr id="185424" name="Group 80"/>
          <p:cNvGraphicFramePr>
            <a:graphicFrameLocks noGrp="1"/>
          </p:cNvGraphicFramePr>
          <p:nvPr>
            <p:ph type="tbl" idx="1"/>
          </p:nvPr>
        </p:nvGraphicFramePr>
        <p:xfrm>
          <a:off x="914400" y="457200"/>
          <a:ext cx="10363200" cy="5943600"/>
        </p:xfrm>
        <a:graphic>
          <a:graphicData uri="http://schemas.openxmlformats.org/drawingml/2006/table">
            <a:tbl>
              <a:tblPr/>
              <a:tblGrid>
                <a:gridCol w="51816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a:ln>
                            <a:noFill/>
                          </a:ln>
                          <a:solidFill>
                            <a:schemeClr val="tx1"/>
                          </a:solidFill>
                          <a:effectLst/>
                          <a:latin typeface="Times New Roman" pitchFamily="18" charset="0"/>
                          <a:ea typeface="新細明體" pitchFamily="18" charset="-120"/>
                        </a:rPr>
                        <a:t>Marital Status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a:ln>
                            <a:noFill/>
                          </a:ln>
                          <a:solidFill>
                            <a:schemeClr val="tx1"/>
                          </a:solidFill>
                          <a:effectLst/>
                          <a:latin typeface="Times New Roman" pitchFamily="18" charset="0"/>
                          <a:ea typeface="新細明體" pitchFamily="18" charset="-120"/>
                        </a:rPr>
                        <a:t>S</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No Media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95.970.00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Daily Paper, Radio, TV</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 4,787.00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Daily Paper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 3,559.00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Product Attachment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 3,352.00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Daily Paper, Radio</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 3,572.00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Cash Register Handout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 3,567.00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Sunday Paper, Radio</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 3,285.00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Street Handout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 2,921.00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Sunday Paper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 2,098.00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Bulk Mail</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 2,271.00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In Store Coupon</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 1,829.00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TV</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 1,873.00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Sunday Paper, Radio, TV</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 1,378.00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Radio</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 1,298.00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7649634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Grp="1" noChangeArrowheads="1"/>
          </p:cNvSpPr>
          <p:nvPr>
            <p:ph type="title"/>
          </p:nvPr>
        </p:nvSpPr>
        <p:spPr>
          <a:xfrm>
            <a:off x="0" y="0"/>
            <a:ext cx="12192000" cy="1143000"/>
          </a:xfrm>
          <a:noFill/>
        </p:spPr>
        <p:txBody>
          <a:bodyPr/>
          <a:lstStyle/>
          <a:p>
            <a:pPr eaLnBrk="1" hangingPunct="1"/>
            <a:r>
              <a:rPr lang="en-US" altLang="zh-TW" sz="4000" b="1" dirty="0">
                <a:solidFill>
                  <a:schemeClr val="tx1"/>
                </a:solidFill>
                <a:ea typeface="新細明體" pitchFamily="18" charset="-120"/>
              </a:rPr>
              <a:t>Filter Function</a:t>
            </a:r>
            <a:r>
              <a:rPr lang="en-US" altLang="zh-TW" b="1" dirty="0">
                <a:solidFill>
                  <a:schemeClr val="tx1"/>
                </a:solidFill>
                <a:ea typeface="新細明體" pitchFamily="18" charset="-120"/>
              </a:rPr>
              <a:t> </a:t>
            </a:r>
          </a:p>
        </p:txBody>
      </p:sp>
      <p:sp>
        <p:nvSpPr>
          <p:cNvPr id="63491" name="Rectangle 7"/>
          <p:cNvSpPr>
            <a:spLocks noGrp="1" noChangeArrowheads="1"/>
          </p:cNvSpPr>
          <p:nvPr>
            <p:ph idx="1"/>
          </p:nvPr>
        </p:nvSpPr>
        <p:spPr>
          <a:xfrm>
            <a:off x="0" y="1371600"/>
            <a:ext cx="12598400" cy="4953000"/>
          </a:xfrm>
        </p:spPr>
        <p:txBody>
          <a:bodyPr/>
          <a:lstStyle/>
          <a:p>
            <a:pPr eaLnBrk="1" hangingPunct="1">
              <a:buFontTx/>
              <a:buNone/>
            </a:pPr>
            <a:r>
              <a:rPr lang="en-AU" altLang="zh-TW" sz="2800"/>
              <a:t>Select</a:t>
            </a:r>
          </a:p>
          <a:p>
            <a:pPr eaLnBrk="1" hangingPunct="1">
              <a:buFontTx/>
              <a:buNone/>
            </a:pPr>
            <a:r>
              <a:rPr lang="en-AU" altLang="zh-TW" sz="2800"/>
              <a:t>{[Gender], Members} ON COLUMNS,</a:t>
            </a:r>
          </a:p>
          <a:p>
            <a:pPr eaLnBrk="1" hangingPunct="1">
              <a:buFontTx/>
              <a:buNone/>
            </a:pPr>
            <a:r>
              <a:rPr lang="en-AU" altLang="zh-TW" sz="2800"/>
              <a:t>{TopCount ({[Product].[Product Name].Members},10, </a:t>
            </a:r>
          </a:p>
          <a:p>
            <a:pPr eaLnBrk="1" hangingPunct="1">
              <a:buFontTx/>
              <a:buNone/>
            </a:pPr>
            <a:r>
              <a:rPr lang="en-AU" altLang="zh-TW" sz="2800"/>
              <a:t>([Gender].[Gender].[F], [Measures].[Unit Sales]))} ON ROWS</a:t>
            </a:r>
          </a:p>
          <a:p>
            <a:pPr eaLnBrk="1" hangingPunct="1">
              <a:buFontTx/>
              <a:buNone/>
            </a:pPr>
            <a:r>
              <a:rPr lang="en-AU" altLang="zh-TW" sz="2800"/>
              <a:t>FROM [Sales]</a:t>
            </a:r>
          </a:p>
          <a:p>
            <a:pPr eaLnBrk="1" hangingPunct="1">
              <a:buFontTx/>
              <a:buNone/>
            </a:pPr>
            <a:r>
              <a:rPr lang="en-AU" altLang="zh-TW" sz="2800"/>
              <a:t>WHERE ([Marital Status].[All Marital Status].[M],</a:t>
            </a:r>
          </a:p>
          <a:p>
            <a:pPr eaLnBrk="1" hangingPunct="1">
              <a:buFontTx/>
              <a:buNone/>
            </a:pPr>
            <a:r>
              <a:rPr lang="en-AU" altLang="zh-TW" sz="2800"/>
              <a:t>[Measures].[Unit Sales])</a:t>
            </a:r>
          </a:p>
          <a:p>
            <a:pPr eaLnBrk="1" hangingPunct="1">
              <a:lnSpc>
                <a:spcPct val="90000"/>
              </a:lnSpc>
              <a:buFontTx/>
              <a:buNone/>
            </a:pPr>
            <a:endParaRPr lang="zh-TW" altLang="en-US" sz="2800"/>
          </a:p>
        </p:txBody>
      </p:sp>
    </p:spTree>
    <p:extLst>
      <p:ext uri="{BB962C8B-B14F-4D97-AF65-F5344CB8AC3E}">
        <p14:creationId xmlns:p14="http://schemas.microsoft.com/office/powerpoint/2010/main" val="39038211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ChangeArrowheads="1"/>
          </p:cNvSpPr>
          <p:nvPr>
            <p:ph type="title"/>
          </p:nvPr>
        </p:nvSpPr>
        <p:spPr>
          <a:xfrm>
            <a:off x="1885950" y="381000"/>
            <a:ext cx="8215313" cy="762000"/>
          </a:xfrm>
        </p:spPr>
        <p:txBody>
          <a:bodyPr>
            <a:normAutofit fontScale="90000"/>
          </a:bodyPr>
          <a:lstStyle/>
          <a:p>
            <a:pPr algn="l" eaLnBrk="1" fontAlgn="auto" hangingPunct="1">
              <a:spcAft>
                <a:spcPts val="0"/>
              </a:spcAft>
              <a:defRPr/>
            </a:pPr>
            <a:r>
              <a:rPr lang="en-US" altLang="zh-TW" sz="2000" dirty="0">
                <a:ea typeface="新細明體" pitchFamily="18" charset="-120"/>
              </a:rPr>
              <a:t>This query is motivated by a desire to determine which products married women are most likely to purchase and the sales of these same products to married men.</a:t>
            </a:r>
            <a:br>
              <a:rPr lang="en-US" altLang="zh-TW" sz="2000" dirty="0">
                <a:ea typeface="新細明體" pitchFamily="18" charset="-120"/>
              </a:rPr>
            </a:br>
            <a:endParaRPr lang="en-US" altLang="zh-TW" sz="2000" dirty="0">
              <a:ea typeface="新細明體" pitchFamily="18" charset="-120"/>
            </a:endParaRPr>
          </a:p>
        </p:txBody>
      </p:sp>
      <p:sp>
        <p:nvSpPr>
          <p:cNvPr id="64515" name="Rectangle 5"/>
          <p:cNvSpPr>
            <a:spLocks noGrp="1" noChangeArrowheads="1"/>
          </p:cNvSpPr>
          <p:nvPr>
            <p:ph idx="1"/>
          </p:nvPr>
        </p:nvSpPr>
        <p:spPr>
          <a:xfrm>
            <a:off x="2000250" y="1295400"/>
            <a:ext cx="8743950" cy="4724400"/>
          </a:xfrm>
        </p:spPr>
        <p:txBody>
          <a:bodyPr/>
          <a:lstStyle/>
          <a:p>
            <a:pPr eaLnBrk="1" hangingPunct="1"/>
            <a:r>
              <a:rPr lang="en-US" altLang="zh-TW" sz="2000" dirty="0"/>
              <a:t>The columns axis contains all members of the gender dimension, [All Gender], [F]. and [M]. [All Gender] is included because the .Members function was placed on the gender dimension instead of on the [Gender].[Gender] level.</a:t>
            </a:r>
          </a:p>
          <a:p>
            <a:pPr eaLnBrk="1" hangingPunct="1"/>
            <a:r>
              <a:rPr lang="en-US" altLang="zh-TW" sz="2000" dirty="0"/>
              <a:t>The fundamental set in the rows axis consists of names of products (members of the [Product].[Product Name] level). In this query the </a:t>
            </a:r>
            <a:r>
              <a:rPr lang="en-US" altLang="zh-TW" sz="2000" dirty="0" err="1"/>
              <a:t>TopCount</a:t>
            </a:r>
            <a:r>
              <a:rPr lang="en-US" altLang="zh-TW" sz="2000" dirty="0"/>
              <a:t> ( ) function is used to examine some of the products. Of specific interest here are the top 10 products in unit sales </a:t>
            </a:r>
            <a:r>
              <a:rPr lang="en-US" altLang="zh-TW" sz="2000" dirty="0" err="1"/>
              <a:t>pruchased</a:t>
            </a:r>
            <a:r>
              <a:rPr lang="en-US" altLang="zh-TW" sz="2000" dirty="0"/>
              <a:t> by females. Therefore, the index in the </a:t>
            </a:r>
            <a:r>
              <a:rPr lang="en-US" altLang="zh-TW" sz="2000" dirty="0" err="1"/>
              <a:t>TopCount</a:t>
            </a:r>
            <a:r>
              <a:rPr lang="en-US" altLang="zh-TW" sz="2000" dirty="0"/>
              <a:t> ( ) function is 10, and the numeric expression is the tuple ([Gender].[Gender].[F], [Measures].[Unit Sales]).</a:t>
            </a:r>
          </a:p>
          <a:p>
            <a:pPr marL="0" indent="0" eaLnBrk="1" hangingPunct="1">
              <a:buNone/>
            </a:pPr>
            <a:endParaRPr lang="en-US" altLang="zh-TW" sz="2000" dirty="0"/>
          </a:p>
          <a:p>
            <a:pPr eaLnBrk="1" hangingPunct="1"/>
            <a:r>
              <a:rPr lang="en-US" altLang="zh-TW" sz="2000" dirty="0"/>
              <a:t>The slicer contains the two members explicitly defined, [Marital Status].[All Marital Status].[M] and [Measures].[Unit Sales], because only data with these characteristics is desired. </a:t>
            </a:r>
          </a:p>
        </p:txBody>
      </p:sp>
    </p:spTree>
    <p:extLst>
      <p:ext uri="{BB962C8B-B14F-4D97-AF65-F5344CB8AC3E}">
        <p14:creationId xmlns:p14="http://schemas.microsoft.com/office/powerpoint/2010/main" val="33874058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title"/>
          </p:nvPr>
        </p:nvSpPr>
        <p:spPr>
          <a:xfrm>
            <a:off x="914400" y="-152400"/>
            <a:ext cx="10363200" cy="533400"/>
          </a:xfrm>
        </p:spPr>
        <p:txBody>
          <a:bodyPr>
            <a:normAutofit fontScale="90000"/>
          </a:bodyPr>
          <a:lstStyle/>
          <a:p>
            <a:pPr eaLnBrk="1" fontAlgn="auto" hangingPunct="1">
              <a:spcAft>
                <a:spcPts val="0"/>
              </a:spcAft>
              <a:defRPr/>
            </a:pPr>
            <a:r>
              <a:rPr lang="en-US" altLang="zh-TW" sz="4000">
                <a:solidFill>
                  <a:schemeClr val="accent3">
                    <a:shade val="75000"/>
                  </a:schemeClr>
                </a:solidFill>
                <a:ea typeface="新細明體" pitchFamily="18" charset="-120"/>
              </a:rPr>
              <a:t>Output from the data cube</a:t>
            </a:r>
          </a:p>
        </p:txBody>
      </p:sp>
      <p:graphicFrame>
        <p:nvGraphicFramePr>
          <p:cNvPr id="187529" name="Group 137"/>
          <p:cNvGraphicFramePr>
            <a:graphicFrameLocks noGrp="1"/>
          </p:cNvGraphicFramePr>
          <p:nvPr>
            <p:ph type="tbl" idx="1"/>
          </p:nvPr>
        </p:nvGraphicFramePr>
        <p:xfrm>
          <a:off x="203200" y="425450"/>
          <a:ext cx="10972800" cy="5949950"/>
        </p:xfrm>
        <a:graphic>
          <a:graphicData uri="http://schemas.openxmlformats.org/drawingml/2006/table">
            <a:tbl>
              <a:tblPr/>
              <a:tblGrid>
                <a:gridCol w="3251200">
                  <a:extLst>
                    <a:ext uri="{9D8B030D-6E8A-4147-A177-3AD203B41FA5}">
                      <a16:colId xmlns:a16="http://schemas.microsoft.com/office/drawing/2014/main" val="20000"/>
                    </a:ext>
                  </a:extLst>
                </a:gridCol>
                <a:gridCol w="25400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2743200">
                  <a:extLst>
                    <a:ext uri="{9D8B030D-6E8A-4147-A177-3AD203B41FA5}">
                      <a16:colId xmlns:a16="http://schemas.microsoft.com/office/drawing/2014/main" val="20003"/>
                    </a:ext>
                  </a:extLst>
                </a:gridCol>
              </a:tblGrid>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All Gender</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F</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M</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imes New Roman" pitchFamily="18" charset="0"/>
                          <a:ea typeface="新細明體" pitchFamily="18" charset="-120"/>
                        </a:rPr>
                        <a:t>Fabulous Berry Juice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127.00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87.00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40.00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imes New Roman" pitchFamily="18" charset="0"/>
                          <a:ea typeface="新細明體" pitchFamily="18" charset="-120"/>
                        </a:rPr>
                        <a:t>Fast Beef Jerky</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134.00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87.00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47.00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imes New Roman" pitchFamily="18" charset="0"/>
                          <a:ea typeface="新細明體" pitchFamily="18" charset="-120"/>
                        </a:rPr>
                        <a:t>BBB Best Pepper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134.00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82.00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52.00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imes New Roman" pitchFamily="18" charset="0"/>
                          <a:ea typeface="新細明體" pitchFamily="18" charset="-120"/>
                        </a:rPr>
                        <a:t>Ebony Cantelope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130.00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80.00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50.00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imes New Roman" pitchFamily="18" charset="0"/>
                          <a:ea typeface="新細明體" pitchFamily="18" charset="-120"/>
                        </a:rPr>
                        <a:t>Peart Cheable Wine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117.00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79.00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38.00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imes New Roman" pitchFamily="18" charset="0"/>
                          <a:ea typeface="新細明體" pitchFamily="18" charset="-120"/>
                        </a:rPr>
                        <a:t>Skinner Diel Cola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115.00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78.00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37.00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imes New Roman" pitchFamily="18" charset="0"/>
                          <a:ea typeface="新細明體" pitchFamily="18" charset="-120"/>
                        </a:rPr>
                        <a:t>Shdy Lake Manicotti</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106.00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78.00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28.00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imes New Roman" pitchFamily="18" charset="0"/>
                          <a:ea typeface="新細明體" pitchFamily="18" charset="-120"/>
                        </a:rPr>
                        <a:t>Pearl Light Beer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130.00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77.00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53.00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imes New Roman" pitchFamily="18" charset="0"/>
                          <a:ea typeface="新細明體" pitchFamily="18" charset="-120"/>
                        </a:rPr>
                        <a:t>Shady Lake Rice Medly</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131.00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77.00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54.00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768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imes New Roman" pitchFamily="18" charset="0"/>
                          <a:ea typeface="新細明體" pitchFamily="18" charset="-120"/>
                        </a:rPr>
                        <a:t>TriState Potatos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108.00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76.00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32.00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51724599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1016000" y="0"/>
            <a:ext cx="10363200" cy="185738"/>
          </a:xfrm>
        </p:spPr>
        <p:txBody>
          <a:bodyPr>
            <a:normAutofit fontScale="90000"/>
          </a:bodyPr>
          <a:lstStyle/>
          <a:p>
            <a:pPr eaLnBrk="1" fontAlgn="auto" hangingPunct="1">
              <a:spcAft>
                <a:spcPts val="0"/>
              </a:spcAft>
              <a:defRPr/>
            </a:pPr>
            <a:r>
              <a:rPr lang="en-US" altLang="zh-TW" sz="2400">
                <a:ea typeface="新細明體" pitchFamily="18" charset="-120"/>
              </a:rPr>
              <a:t>Example of OLAP</a:t>
            </a:r>
          </a:p>
        </p:txBody>
      </p:sp>
      <p:sp>
        <p:nvSpPr>
          <p:cNvPr id="66563" name="Rectangle 3"/>
          <p:cNvSpPr>
            <a:spLocks noGrp="1" noChangeArrowheads="1"/>
          </p:cNvSpPr>
          <p:nvPr>
            <p:ph idx="1"/>
          </p:nvPr>
        </p:nvSpPr>
        <p:spPr>
          <a:xfrm>
            <a:off x="0" y="228600"/>
            <a:ext cx="12192000" cy="1676400"/>
          </a:xfrm>
        </p:spPr>
        <p:txBody>
          <a:bodyPr/>
          <a:lstStyle/>
          <a:p>
            <a:pPr eaLnBrk="1" hangingPunct="1">
              <a:buFontTx/>
              <a:buNone/>
            </a:pPr>
            <a:r>
              <a:rPr lang="en-AU" altLang="zh-TW" sz="2400"/>
              <a:t>Starting with the base cuboid [Year, Month, Customer, Product, Sales-person, Sales-quota, Actual-sales], what specific OLAP operation should be performed in order to list the total Actual Sales by Customer in year 2000? </a:t>
            </a:r>
          </a:p>
          <a:p>
            <a:pPr eaLnBrk="1" hangingPunct="1">
              <a:buFontTx/>
              <a:buNone/>
            </a:pPr>
            <a:endParaRPr lang="zh-TW" altLang="en-US" sz="2400"/>
          </a:p>
        </p:txBody>
      </p:sp>
      <p:sp>
        <p:nvSpPr>
          <p:cNvPr id="66564" name="Rectangle 5"/>
          <p:cNvSpPr>
            <a:spLocks noChangeArrowheads="1"/>
          </p:cNvSpPr>
          <p:nvPr/>
        </p:nvSpPr>
        <p:spPr bwMode="auto">
          <a:xfrm>
            <a:off x="2" y="-147358"/>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66565" name="Object 4"/>
          <p:cNvGraphicFramePr>
            <a:graphicFrameLocks noChangeAspect="1"/>
          </p:cNvGraphicFramePr>
          <p:nvPr>
            <p:extLst>
              <p:ext uri="{D42A27DB-BD31-4B8C-83A1-F6EECF244321}">
                <p14:modId xmlns:p14="http://schemas.microsoft.com/office/powerpoint/2010/main" val="3153316533"/>
              </p:ext>
            </p:extLst>
          </p:nvPr>
        </p:nvGraphicFramePr>
        <p:xfrm>
          <a:off x="1846262" y="1433515"/>
          <a:ext cx="8356600" cy="3248025"/>
        </p:xfrm>
        <a:graphic>
          <a:graphicData uri="http://schemas.openxmlformats.org/presentationml/2006/ole">
            <mc:AlternateContent xmlns:mc="http://schemas.openxmlformats.org/markup-compatibility/2006">
              <mc:Choice xmlns:v="urn:schemas-microsoft-com:vml" Requires="v">
                <p:oleObj name="Visio" r:id="rId2" imgW="7252920" imgH="6334920" progId="Visio.Drawing.11">
                  <p:embed/>
                </p:oleObj>
              </mc:Choice>
              <mc:Fallback>
                <p:oleObj name="Visio" r:id="rId2" imgW="7252920" imgH="6334920"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262" y="1433515"/>
                        <a:ext cx="8356600" cy="3248025"/>
                      </a:xfrm>
                      <a:prstGeom prst="rect">
                        <a:avLst/>
                      </a:prstGeom>
                      <a:solidFill>
                        <a:schemeClr val="bg1"/>
                      </a:solidFill>
                      <a:ln>
                        <a:noFill/>
                      </a:ln>
                    </p:spPr>
                  </p:pic>
                </p:oleObj>
              </mc:Fallback>
            </mc:AlternateContent>
          </a:graphicData>
        </a:graphic>
      </p:graphicFrame>
      <p:sp>
        <p:nvSpPr>
          <p:cNvPr id="66566" name="Rectangle 6"/>
          <p:cNvSpPr>
            <a:spLocks noChangeArrowheads="1"/>
          </p:cNvSpPr>
          <p:nvPr/>
        </p:nvSpPr>
        <p:spPr bwMode="auto">
          <a:xfrm>
            <a:off x="1016000" y="4114803"/>
            <a:ext cx="8399463"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en-AU" altLang="zh-TW" sz="1800" dirty="0"/>
              <a:t>The requested SQL statement is:</a:t>
            </a:r>
            <a:endParaRPr lang="en-US" altLang="zh-TW" sz="1800" dirty="0"/>
          </a:p>
          <a:p>
            <a:r>
              <a:rPr lang="en-AU" altLang="zh-TW" sz="1800" dirty="0"/>
              <a:t>Select Customer, Sum(</a:t>
            </a:r>
            <a:r>
              <a:rPr lang="en-AU" altLang="zh-TW" sz="1800" dirty="0" err="1"/>
              <a:t>Actual_sales</a:t>
            </a:r>
            <a:r>
              <a:rPr lang="en-AU" altLang="zh-TW" sz="1800" dirty="0"/>
              <a:t>) From Sales</a:t>
            </a:r>
            <a:r>
              <a:rPr lang="en-US" altLang="zh-TW" sz="1800" dirty="0"/>
              <a:t> </a:t>
            </a:r>
            <a:r>
              <a:rPr lang="en-AU" altLang="zh-TW" sz="1800" dirty="0"/>
              <a:t>Where year = ‘2000’</a:t>
            </a:r>
            <a:r>
              <a:rPr lang="en-US" altLang="zh-TW" sz="1800" dirty="0"/>
              <a:t> </a:t>
            </a:r>
            <a:r>
              <a:rPr lang="en-AU" altLang="zh-TW" sz="1800" dirty="0"/>
              <a:t>Group by customer</a:t>
            </a:r>
          </a:p>
          <a:p>
            <a:endParaRPr lang="en-AU" altLang="zh-TW" sz="1800" dirty="0"/>
          </a:p>
          <a:p>
            <a:r>
              <a:rPr lang="en-AU" altLang="zh-TW" sz="1800" dirty="0"/>
              <a:t>The requested MDX statement is:</a:t>
            </a:r>
          </a:p>
          <a:p>
            <a:r>
              <a:rPr lang="en-US" altLang="zh-TW" sz="1800" dirty="0"/>
              <a:t>Select{[Sales].</a:t>
            </a:r>
            <a:r>
              <a:rPr lang="en-US" altLang="zh-TW" sz="1800" dirty="0" err="1"/>
              <a:t>Actual_sales</a:t>
            </a:r>
            <a:r>
              <a:rPr lang="en-US" altLang="zh-TW" sz="1800" dirty="0"/>
              <a:t>}on Columns</a:t>
            </a:r>
          </a:p>
          <a:p>
            <a:r>
              <a:rPr lang="en-US" altLang="zh-TW" sz="1800" dirty="0"/>
              <a:t>({[Customer].</a:t>
            </a:r>
            <a:r>
              <a:rPr lang="en-US" altLang="zh-TW" sz="1800" dirty="0" err="1"/>
              <a:t>Customer_name</a:t>
            </a:r>
            <a:r>
              <a:rPr lang="en-US" altLang="zh-TW" sz="1800" dirty="0"/>
              <a:t>},{[Time].Year}) on Rows</a:t>
            </a:r>
          </a:p>
          <a:p>
            <a:r>
              <a:rPr lang="en-US" altLang="zh-TW" sz="1800" dirty="0"/>
              <a:t>from Cuboid</a:t>
            </a:r>
          </a:p>
          <a:p>
            <a:r>
              <a:rPr lang="en-US" altLang="zh-TW" sz="1800" dirty="0"/>
              <a:t>Where	([Time].[Year].[2000])</a:t>
            </a:r>
            <a:endParaRPr lang="en-AU" altLang="zh-TW" sz="1800" dirty="0"/>
          </a:p>
        </p:txBody>
      </p:sp>
    </p:spTree>
    <p:extLst>
      <p:ext uri="{BB962C8B-B14F-4D97-AF65-F5344CB8AC3E}">
        <p14:creationId xmlns:p14="http://schemas.microsoft.com/office/powerpoint/2010/main" val="25270734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a:xfrm>
            <a:off x="914400" y="0"/>
            <a:ext cx="10363200" cy="304800"/>
          </a:xfrm>
        </p:spPr>
        <p:txBody>
          <a:bodyPr>
            <a:normAutofit fontScale="90000"/>
          </a:bodyPr>
          <a:lstStyle/>
          <a:p>
            <a:pPr eaLnBrk="1" fontAlgn="auto" hangingPunct="1">
              <a:spcAft>
                <a:spcPts val="0"/>
              </a:spcAft>
              <a:defRPr/>
            </a:pPr>
            <a:r>
              <a:rPr lang="en-US" altLang="zh-TW" sz="2000">
                <a:ea typeface="新細明體" pitchFamily="18" charset="-120"/>
              </a:rPr>
              <a:t>Tutorial Question 5</a:t>
            </a:r>
          </a:p>
        </p:txBody>
      </p:sp>
      <p:sp>
        <p:nvSpPr>
          <p:cNvPr id="67587" name="Rectangle 3"/>
          <p:cNvSpPr>
            <a:spLocks noGrp="1" noChangeArrowheads="1"/>
          </p:cNvSpPr>
          <p:nvPr>
            <p:ph idx="1"/>
          </p:nvPr>
        </p:nvSpPr>
        <p:spPr>
          <a:xfrm>
            <a:off x="1471613" y="304800"/>
            <a:ext cx="9344026" cy="6096000"/>
          </a:xfrm>
        </p:spPr>
        <p:txBody>
          <a:bodyPr>
            <a:normAutofit/>
          </a:bodyPr>
          <a:lstStyle/>
          <a:p>
            <a:pPr marL="609600" indent="-609600" algn="just" eaLnBrk="1" hangingPunct="1">
              <a:buFontTx/>
              <a:buNone/>
            </a:pPr>
            <a:r>
              <a:rPr lang="en-US" altLang="zh-TW" sz="2400" dirty="0"/>
              <a:t>Suppose that a data warehouse consists of the three dimensions </a:t>
            </a:r>
            <a:r>
              <a:rPr lang="en-US" altLang="zh-TW" sz="2400" i="1" dirty="0"/>
              <a:t>time, doctor, </a:t>
            </a:r>
            <a:r>
              <a:rPr lang="en-US" altLang="zh-TW" sz="2400" dirty="0"/>
              <a:t>and</a:t>
            </a:r>
            <a:r>
              <a:rPr lang="en-US" altLang="zh-TW" sz="2400" i="1" dirty="0"/>
              <a:t> patent, </a:t>
            </a:r>
            <a:r>
              <a:rPr lang="en-US" altLang="zh-TW" sz="2400" dirty="0"/>
              <a:t>and the two measures </a:t>
            </a:r>
            <a:r>
              <a:rPr lang="en-US" altLang="zh-TW" sz="2400" i="1" dirty="0"/>
              <a:t>count </a:t>
            </a:r>
            <a:r>
              <a:rPr lang="en-US" altLang="zh-TW" sz="2400" dirty="0"/>
              <a:t>and</a:t>
            </a:r>
            <a:r>
              <a:rPr lang="en-US" altLang="zh-TW" sz="2400" i="1" dirty="0"/>
              <a:t> charge</a:t>
            </a:r>
            <a:r>
              <a:rPr lang="en-US" altLang="zh-TW" sz="2400" dirty="0"/>
              <a:t>, where charge is the fee that a doctor charges a patient for a visit. Starting with the base </a:t>
            </a:r>
            <a:r>
              <a:rPr lang="en-US" altLang="zh-TW" sz="2400" i="1" dirty="0"/>
              <a:t>cuboid </a:t>
            </a:r>
            <a:r>
              <a:rPr lang="en-US" altLang="zh-TW" sz="2400" dirty="0"/>
              <a:t>[</a:t>
            </a:r>
            <a:r>
              <a:rPr lang="en-US" altLang="zh-TW" sz="2400" i="1" dirty="0"/>
              <a:t>day, doctor, patient</a:t>
            </a:r>
            <a:r>
              <a:rPr lang="en-US" altLang="zh-TW" sz="2400" dirty="0"/>
              <a:t>], provide a MDX (Multidimensional Expression) query to list the total fee collected by each doctor in 2000?</a:t>
            </a:r>
          </a:p>
          <a:p>
            <a:pPr marL="609600" indent="-609600" algn="just" eaLnBrk="1" hangingPunct="1">
              <a:buFontTx/>
              <a:buNone/>
            </a:pPr>
            <a:r>
              <a:rPr lang="en-US" altLang="zh-TW" sz="2400" dirty="0"/>
              <a:t>To obtain the same list, write an SQL query assuming the data is stored in a relational database with the table </a:t>
            </a:r>
            <a:r>
              <a:rPr lang="en-US" altLang="zh-TW" sz="2400" i="1" dirty="0"/>
              <a:t>fee (day, month, year, doctor, hospital, patient, count, charge).</a:t>
            </a:r>
          </a:p>
          <a:p>
            <a:pPr marL="609600" indent="-609600" eaLnBrk="1" hangingPunct="1">
              <a:buFontTx/>
              <a:buAutoNum type="arabicPeriod"/>
            </a:pPr>
            <a:r>
              <a:rPr lang="en-US" altLang="en-US" sz="2400" i="1" dirty="0"/>
              <a:t>Starting with the base cuboid [day, doctor, patient], provide a MDX (Multidimensional Expression) query to list the total fee collected by each doctor in 2000?</a:t>
            </a:r>
          </a:p>
          <a:p>
            <a:pPr marL="609600" indent="-609600" eaLnBrk="1" hangingPunct="1">
              <a:buFontTx/>
              <a:buAutoNum type="arabicPeriod"/>
            </a:pPr>
            <a:r>
              <a:rPr lang="en-US" altLang="en-US" sz="2400" i="1" dirty="0"/>
              <a:t>To obtain the same list, write an SQL query assuming the data is stored in a relational database with the table fee (day, month, year, doctor, hospital, patient, count, charge).</a:t>
            </a:r>
            <a:r>
              <a:rPr lang="en-US" altLang="en-US" sz="2400" dirty="0"/>
              <a:t> </a:t>
            </a:r>
            <a:r>
              <a:rPr lang="en-US" altLang="zh-TW" sz="2400" dirty="0"/>
              <a:t> </a:t>
            </a:r>
            <a:endParaRPr lang="zh-TW" altLang="en-US" sz="2400" dirty="0"/>
          </a:p>
        </p:txBody>
      </p:sp>
      <p:sp>
        <p:nvSpPr>
          <p:cNvPr id="67588" name="Rectangle 5"/>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Tree>
    <p:extLst>
      <p:ext uri="{BB962C8B-B14F-4D97-AF65-F5344CB8AC3E}">
        <p14:creationId xmlns:p14="http://schemas.microsoft.com/office/powerpoint/2010/main" val="304618509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1537" y="2058418"/>
            <a:ext cx="10529887" cy="4349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678047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2"/>
            <a:ext cx="10515600" cy="1325563"/>
          </a:xfrm>
        </p:spPr>
        <p:txBody>
          <a:bodyPr>
            <a:normAutofit/>
          </a:bodyPr>
          <a:lstStyle/>
          <a:p>
            <a:pPr algn="ctr"/>
            <a:r>
              <a:rPr lang="en-US" dirty="0">
                <a:solidFill>
                  <a:schemeClr val="tx1"/>
                </a:solidFill>
                <a:latin typeface="Algerian" pitchFamily="82" charset="0"/>
              </a:rPr>
              <a:t>Data warehouse design and usage</a:t>
            </a:r>
          </a:p>
        </p:txBody>
      </p:sp>
    </p:spTree>
    <p:extLst>
      <p:ext uri="{BB962C8B-B14F-4D97-AF65-F5344CB8AC3E}">
        <p14:creationId xmlns:p14="http://schemas.microsoft.com/office/powerpoint/2010/main" val="1355472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Levels of Data Warehouse </a:t>
            </a:r>
          </a:p>
        </p:txBody>
      </p:sp>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5775" y="1414463"/>
            <a:ext cx="11430000" cy="510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96149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ctrTitle"/>
          </p:nvPr>
        </p:nvSpPr>
        <p:spPr>
          <a:xfrm>
            <a:off x="161925" y="2505075"/>
            <a:ext cx="12030075" cy="1373188"/>
          </a:xfrm>
        </p:spPr>
        <p:txBody>
          <a:bodyPr>
            <a:normAutofit/>
          </a:bodyPr>
          <a:lstStyle/>
          <a:p>
            <a:r>
              <a:rPr lang="en-US" altLang="zh-CN" sz="6000" b="1" dirty="0">
                <a:solidFill>
                  <a:schemeClr val="tx1"/>
                </a:solidFill>
              </a:rPr>
              <a:t>Data Warehouse Usage</a:t>
            </a:r>
            <a:endParaRPr lang="en-US" sz="6000" b="1" dirty="0">
              <a:solidFill>
                <a:schemeClr val="tx1"/>
              </a:solidFill>
            </a:endParaRPr>
          </a:p>
        </p:txBody>
      </p:sp>
    </p:spTree>
    <p:extLst>
      <p:ext uri="{BB962C8B-B14F-4D97-AF65-F5344CB8AC3E}">
        <p14:creationId xmlns:p14="http://schemas.microsoft.com/office/powerpoint/2010/main" val="1869097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z="6600" b="1" dirty="0">
                <a:solidFill>
                  <a:schemeClr val="tx1"/>
                </a:solidFill>
              </a:rPr>
              <a:t>Introduction</a:t>
            </a:r>
          </a:p>
        </p:txBody>
      </p:sp>
      <p:sp>
        <p:nvSpPr>
          <p:cNvPr id="20483" name="Rectangle 3"/>
          <p:cNvSpPr>
            <a:spLocks noChangeArrowheads="1"/>
          </p:cNvSpPr>
          <p:nvPr/>
        </p:nvSpPr>
        <p:spPr bwMode="auto">
          <a:xfrm>
            <a:off x="477838" y="1962152"/>
            <a:ext cx="11168063"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800">
                <a:latin typeface="Trebuchet MS" pitchFamily="34" charset="0"/>
              </a:rPr>
              <a:t>Data warehouses and data marts are used in a wide range of applications.</a:t>
            </a:r>
          </a:p>
          <a:p>
            <a:pPr marL="342900" indent="-342900" algn="just">
              <a:lnSpc>
                <a:spcPct val="150000"/>
              </a:lnSpc>
              <a:buFont typeface="Wingdings" pitchFamily="2" charset="2"/>
              <a:buChar char="§"/>
            </a:pPr>
            <a:r>
              <a:rPr lang="en-US" sz="2800">
                <a:latin typeface="Trebuchet MS" pitchFamily="34" charset="0"/>
              </a:rPr>
              <a:t>Business executives use the data in data warehouses and data marts to perform data analysis and make strategic decisions.</a:t>
            </a:r>
          </a:p>
          <a:p>
            <a:pPr marL="342900" indent="-342900" algn="just">
              <a:lnSpc>
                <a:spcPct val="150000"/>
              </a:lnSpc>
              <a:buFont typeface="Wingdings" pitchFamily="2" charset="2"/>
              <a:buChar char="§"/>
            </a:pPr>
            <a:r>
              <a:rPr lang="en-US" sz="2800">
                <a:latin typeface="Trebuchet MS" pitchFamily="34" charset="0"/>
              </a:rPr>
              <a:t>Data warehouses are used extensively in banking and financial services, consumer goods and retail distribution sectors, and controlled manufacturing such as demand-based production.</a:t>
            </a:r>
          </a:p>
        </p:txBody>
      </p:sp>
    </p:spTree>
    <p:extLst>
      <p:ext uri="{BB962C8B-B14F-4D97-AF65-F5344CB8AC3E}">
        <p14:creationId xmlns:p14="http://schemas.microsoft.com/office/powerpoint/2010/main" val="39056452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519113" y="414340"/>
            <a:ext cx="1119346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dirty="0">
                <a:latin typeface="Trebuchet MS" pitchFamily="34" charset="0"/>
              </a:rPr>
              <a:t>Initially, the data warehouse is mainly used for generating reports and answering predefined queries. </a:t>
            </a:r>
          </a:p>
          <a:p>
            <a:pPr marL="342900" indent="-342900" algn="just">
              <a:lnSpc>
                <a:spcPct val="150000"/>
              </a:lnSpc>
              <a:buFont typeface="Wingdings" pitchFamily="2" charset="2"/>
              <a:buChar char="§"/>
            </a:pPr>
            <a:r>
              <a:rPr lang="en-US" sz="2400" dirty="0">
                <a:latin typeface="Trebuchet MS" pitchFamily="34" charset="0"/>
              </a:rPr>
              <a:t>Progressively, it is used to analyze summarized and detailed data, where the results are presented in the form of reports and charts. </a:t>
            </a:r>
          </a:p>
          <a:p>
            <a:pPr marL="342900" indent="-342900" algn="just">
              <a:lnSpc>
                <a:spcPct val="150000"/>
              </a:lnSpc>
              <a:buFont typeface="Wingdings" pitchFamily="2" charset="2"/>
              <a:buChar char="§"/>
            </a:pPr>
            <a:r>
              <a:rPr lang="en-US" sz="2400" dirty="0">
                <a:latin typeface="Trebuchet MS" pitchFamily="34" charset="0"/>
              </a:rPr>
              <a:t>Later, the data warehouse is used for strategic purposes, performing multidimensional analysis and sophisticated slice-and-dice operations. </a:t>
            </a:r>
          </a:p>
          <a:p>
            <a:pPr marL="342900" indent="-342900" algn="just">
              <a:lnSpc>
                <a:spcPct val="150000"/>
              </a:lnSpc>
              <a:buFont typeface="Wingdings" pitchFamily="2" charset="2"/>
              <a:buChar char="§"/>
            </a:pPr>
            <a:r>
              <a:rPr lang="en-US" sz="2400" dirty="0">
                <a:latin typeface="Trebuchet MS" pitchFamily="34" charset="0"/>
              </a:rPr>
              <a:t>Finally, the data warehouse may be employed for knowledge discovery and strategic decision making using data mining tools. </a:t>
            </a:r>
          </a:p>
        </p:txBody>
      </p:sp>
    </p:spTree>
    <p:extLst>
      <p:ext uri="{BB962C8B-B14F-4D97-AF65-F5344CB8AC3E}">
        <p14:creationId xmlns:p14="http://schemas.microsoft.com/office/powerpoint/2010/main" val="130410811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04E8-065C-DEF8-6CD3-F9CC271131D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6836D05-6CDE-4FAB-A2C0-BC97FCF747CA}"/>
              </a:ext>
            </a:extLst>
          </p:cNvPr>
          <p:cNvSpPr>
            <a:spLocks noGrp="1"/>
          </p:cNvSpPr>
          <p:nvPr>
            <p:ph idx="1"/>
          </p:nvPr>
        </p:nvSpPr>
        <p:spPr/>
        <p:txBody>
          <a:bodyPr>
            <a:normAutofit lnSpcReduction="10000"/>
          </a:bodyPr>
          <a:lstStyle/>
          <a:p>
            <a:r>
              <a:rPr lang="en-US" b="0" i="0" dirty="0">
                <a:solidFill>
                  <a:srgbClr val="525252"/>
                </a:solidFill>
                <a:effectLst/>
                <a:latin typeface="IBM Plex Sans" panose="020B0503050203000203" pitchFamily="34" charset="0"/>
              </a:rPr>
              <a:t>A </a:t>
            </a:r>
            <a:r>
              <a:rPr lang="en-US" b="0" i="0" u="none" strike="noStrike" dirty="0">
                <a:solidFill>
                  <a:srgbClr val="FF0000"/>
                </a:solidFill>
                <a:effectLst/>
                <a:latin typeface="IBM Plex Sans" panose="020B0503050203000203" pitchFamily="34" charset="0"/>
                <a:hlinkClick r:id="rId2">
                  <a:extLst>
                    <a:ext uri="{A12FA001-AC4F-418D-AE19-62706E023703}">
                      <ahyp:hlinkClr xmlns:ahyp="http://schemas.microsoft.com/office/drawing/2018/hyperlinkcolor" val="tx"/>
                    </a:ext>
                  </a:extLst>
                </a:hlinkClick>
              </a:rPr>
              <a:t>data warehouse</a:t>
            </a:r>
            <a:r>
              <a:rPr lang="en-US" b="0" i="0" dirty="0">
                <a:solidFill>
                  <a:srgbClr val="FF0000"/>
                </a:solidFill>
                <a:effectLst/>
                <a:latin typeface="IBM Plex Sans" panose="020B0503050203000203" pitchFamily="34" charset="0"/>
              </a:rPr>
              <a:t> </a:t>
            </a:r>
            <a:r>
              <a:rPr lang="en-US" b="0" i="0" dirty="0">
                <a:solidFill>
                  <a:srgbClr val="525252"/>
                </a:solidFill>
                <a:effectLst/>
                <a:latin typeface="IBM Plex Sans" panose="020B0503050203000203" pitchFamily="34" charset="0"/>
              </a:rPr>
              <a:t>is a system that aggregates data from multiple sources into a single, central, consistent data store to support data mining, artificial intelligence (AI), and machine learning—which, ultimately, can enhance sophisticated analytics and business intelligence.</a:t>
            </a:r>
          </a:p>
          <a:p>
            <a:r>
              <a:rPr lang="en-US" b="0" i="0" dirty="0">
                <a:solidFill>
                  <a:srgbClr val="525252"/>
                </a:solidFill>
                <a:effectLst/>
                <a:latin typeface="IBM Plex Sans" panose="020B0503050203000203" pitchFamily="34" charset="0"/>
              </a:rPr>
              <a:t>A </a:t>
            </a:r>
            <a:r>
              <a:rPr lang="en-US" b="0" i="0" dirty="0">
                <a:solidFill>
                  <a:srgbClr val="FF0000"/>
                </a:solidFill>
                <a:effectLst/>
                <a:latin typeface="IBM Plex Sans" panose="020B0503050203000203" pitchFamily="34" charset="0"/>
              </a:rPr>
              <a:t>data mart</a:t>
            </a:r>
            <a:r>
              <a:rPr lang="en-US" b="0" i="0" dirty="0">
                <a:solidFill>
                  <a:srgbClr val="525252"/>
                </a:solidFill>
                <a:effectLst/>
                <a:latin typeface="IBM Plex Sans" panose="020B0503050203000203" pitchFamily="34" charset="0"/>
              </a:rPr>
              <a:t> (as noted above) is a focused version of a data warehouse that contains a smaller subset of data important to and needed by a single team or a select group of users within an organization.</a:t>
            </a:r>
            <a:endParaRPr lang="en-IN" dirty="0"/>
          </a:p>
        </p:txBody>
      </p:sp>
    </p:spTree>
    <p:extLst>
      <p:ext uri="{BB962C8B-B14F-4D97-AF65-F5344CB8AC3E}">
        <p14:creationId xmlns:p14="http://schemas.microsoft.com/office/powerpoint/2010/main" val="28050624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11D6-EEF3-7A1B-F11D-D2D0D73B33D3}"/>
              </a:ext>
            </a:extLst>
          </p:cNvPr>
          <p:cNvSpPr>
            <a:spLocks noGrp="1"/>
          </p:cNvSpPr>
          <p:nvPr>
            <p:ph type="title"/>
          </p:nvPr>
        </p:nvSpPr>
        <p:spPr/>
        <p:txBody>
          <a:bodyPr>
            <a:normAutofit fontScale="90000"/>
          </a:bodyPr>
          <a:lstStyle/>
          <a:p>
            <a:r>
              <a:rPr lang="en-US" b="1" i="0" dirty="0">
                <a:solidFill>
                  <a:srgbClr val="222222"/>
                </a:solidFill>
                <a:effectLst/>
                <a:latin typeface="Source Sans Pro" panose="020B0503030403020204" pitchFamily="34" charset="0"/>
              </a:rPr>
              <a:t>Why do we need Data Mart?</a:t>
            </a:r>
            <a:br>
              <a:rPr lang="en-US"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D2CD51D0-F401-043E-DE7F-897F1BB2BFB3}"/>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solidFill>
                  <a:srgbClr val="222222"/>
                </a:solidFill>
                <a:effectLst/>
                <a:latin typeface="Source Sans Pro" panose="020B0503030403020204" pitchFamily="34" charset="0"/>
              </a:rPr>
              <a:t>Data Mart helps to </a:t>
            </a:r>
            <a:r>
              <a:rPr lang="en-US" b="1" i="0" dirty="0">
                <a:solidFill>
                  <a:srgbClr val="FF0000"/>
                </a:solidFill>
                <a:effectLst/>
                <a:latin typeface="Source Sans Pro" panose="020B0503030403020204" pitchFamily="34" charset="0"/>
              </a:rPr>
              <a:t>enhance user’s response time</a:t>
            </a:r>
            <a:r>
              <a:rPr lang="en-US" b="1" i="0" dirty="0">
                <a:solidFill>
                  <a:srgbClr val="222222"/>
                </a:solidFill>
                <a:effectLst/>
                <a:latin typeface="Source Sans Pro" panose="020B0503030403020204" pitchFamily="34" charset="0"/>
              </a:rPr>
              <a:t> </a:t>
            </a:r>
            <a:r>
              <a:rPr lang="en-US" b="0" i="0" dirty="0">
                <a:solidFill>
                  <a:srgbClr val="222222"/>
                </a:solidFill>
                <a:effectLst/>
                <a:latin typeface="Source Sans Pro" panose="020B0503030403020204" pitchFamily="34" charset="0"/>
              </a:rPr>
              <a:t>due to reduction in volume of data</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provides </a:t>
            </a:r>
            <a:r>
              <a:rPr lang="en-US" b="1" i="0" dirty="0">
                <a:solidFill>
                  <a:srgbClr val="FF0000"/>
                </a:solidFill>
                <a:effectLst/>
                <a:latin typeface="Source Sans Pro" panose="020B0503030403020204" pitchFamily="34" charset="0"/>
              </a:rPr>
              <a:t>easy access </a:t>
            </a:r>
            <a:r>
              <a:rPr lang="en-US" b="0" i="0" dirty="0">
                <a:solidFill>
                  <a:srgbClr val="222222"/>
                </a:solidFill>
                <a:effectLst/>
                <a:latin typeface="Source Sans Pro" panose="020B0503030403020204" pitchFamily="34" charset="0"/>
              </a:rPr>
              <a:t>to frequently requested data.</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Data is partitioned and allows very granular access control privileges.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Data can be segmented and stored on </a:t>
            </a:r>
            <a:r>
              <a:rPr lang="en-US" b="1" i="0" dirty="0">
                <a:solidFill>
                  <a:srgbClr val="FF0000"/>
                </a:solidFill>
                <a:effectLst/>
                <a:latin typeface="Source Sans Pro" panose="020B0503030403020204" pitchFamily="34" charset="0"/>
              </a:rPr>
              <a:t>different hardware/software platforms</a:t>
            </a:r>
            <a:r>
              <a:rPr lang="en-US" b="0" i="0" dirty="0">
                <a:solidFill>
                  <a:srgbClr val="222222"/>
                </a:solidFill>
                <a:effectLst/>
                <a:latin typeface="Source Sans Pro" panose="020B0503030403020204" pitchFamily="34" charset="0"/>
              </a:rPr>
              <a:t>.</a:t>
            </a:r>
          </a:p>
          <a:p>
            <a:r>
              <a:rPr lang="en-US" b="0" i="0" dirty="0">
                <a:solidFill>
                  <a:srgbClr val="222222"/>
                </a:solidFill>
                <a:effectLst/>
                <a:latin typeface="Source Sans Pro" panose="020B0503030403020204" pitchFamily="34" charset="0"/>
              </a:rPr>
              <a:t>Compared to Data Warehouse, </a:t>
            </a:r>
            <a:r>
              <a:rPr lang="en-US" b="1" i="0" dirty="0">
                <a:solidFill>
                  <a:srgbClr val="FF0000"/>
                </a:solidFill>
                <a:effectLst/>
                <a:latin typeface="Source Sans Pro" panose="020B0503030403020204" pitchFamily="34" charset="0"/>
              </a:rPr>
              <a:t>a </a:t>
            </a:r>
            <a:r>
              <a:rPr lang="en-US" b="1" i="0" dirty="0" err="1">
                <a:solidFill>
                  <a:srgbClr val="FF0000"/>
                </a:solidFill>
                <a:effectLst/>
                <a:latin typeface="Source Sans Pro" panose="020B0503030403020204" pitchFamily="34" charset="0"/>
              </a:rPr>
              <a:t>datamart</a:t>
            </a:r>
            <a:r>
              <a:rPr lang="en-US" b="1" i="0" dirty="0">
                <a:solidFill>
                  <a:srgbClr val="FF0000"/>
                </a:solidFill>
                <a:effectLst/>
                <a:latin typeface="Source Sans Pro" panose="020B0503030403020204" pitchFamily="34" charset="0"/>
              </a:rPr>
              <a:t> is agile</a:t>
            </a:r>
            <a:r>
              <a:rPr lang="en-US" b="0" i="0" dirty="0">
                <a:solidFill>
                  <a:srgbClr val="222222"/>
                </a:solidFill>
                <a:effectLst/>
                <a:latin typeface="Source Sans Pro" panose="020B0503030403020204" pitchFamily="34" charset="0"/>
              </a:rPr>
              <a:t>. In case of change in model, </a:t>
            </a:r>
            <a:r>
              <a:rPr lang="en-US" b="0" i="0" dirty="0" err="1">
                <a:solidFill>
                  <a:srgbClr val="222222"/>
                </a:solidFill>
                <a:effectLst/>
                <a:latin typeface="Source Sans Pro" panose="020B0503030403020204" pitchFamily="34" charset="0"/>
              </a:rPr>
              <a:t>datamart</a:t>
            </a:r>
            <a:r>
              <a:rPr lang="en-US" b="0" i="0" dirty="0">
                <a:solidFill>
                  <a:srgbClr val="222222"/>
                </a:solidFill>
                <a:effectLst/>
                <a:latin typeface="Source Sans Pro" panose="020B0503030403020204" pitchFamily="34" charset="0"/>
              </a:rPr>
              <a:t> can be built quicker due to a smaller size.</a:t>
            </a:r>
          </a:p>
          <a:p>
            <a:endParaRPr lang="en-IN" dirty="0"/>
          </a:p>
        </p:txBody>
      </p:sp>
    </p:spTree>
    <p:extLst>
      <p:ext uri="{BB962C8B-B14F-4D97-AF65-F5344CB8AC3E}">
        <p14:creationId xmlns:p14="http://schemas.microsoft.com/office/powerpoint/2010/main" val="28211250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08C7F-19EF-3B16-C452-9D0CB5BB2F3C}"/>
              </a:ext>
            </a:extLst>
          </p:cNvPr>
          <p:cNvSpPr>
            <a:spLocks noGrp="1"/>
          </p:cNvSpPr>
          <p:nvPr>
            <p:ph type="title"/>
          </p:nvPr>
        </p:nvSpPr>
        <p:spPr/>
        <p:txBody>
          <a:bodyPr>
            <a:normAutofit fontScale="90000"/>
          </a:bodyPr>
          <a:lstStyle/>
          <a:p>
            <a:r>
              <a:rPr lang="en-IN" b="0" i="0" dirty="0">
                <a:solidFill>
                  <a:srgbClr val="262626"/>
                </a:solidFill>
                <a:effectLst/>
                <a:latin typeface="IBM Plex Sans" panose="020B0503050203000203" pitchFamily="34" charset="0"/>
              </a:rPr>
              <a:t>Types of data marts</a:t>
            </a:r>
            <a:br>
              <a:rPr lang="en-IN" b="0" i="0" dirty="0">
                <a:solidFill>
                  <a:srgbClr val="262626"/>
                </a:solidFill>
                <a:effectLst/>
                <a:latin typeface="IBM Plex Sans" panose="020B0503050203000203" pitchFamily="34" charset="0"/>
              </a:rPr>
            </a:br>
            <a:endParaRPr lang="en-IN" dirty="0"/>
          </a:p>
        </p:txBody>
      </p:sp>
      <p:sp>
        <p:nvSpPr>
          <p:cNvPr id="3" name="Content Placeholder 2">
            <a:extLst>
              <a:ext uri="{FF2B5EF4-FFF2-40B4-BE49-F238E27FC236}">
                <a16:creationId xmlns:a16="http://schemas.microsoft.com/office/drawing/2014/main" id="{F78488BA-203C-A4F0-F2C9-FE36F3D45A8E}"/>
              </a:ext>
            </a:extLst>
          </p:cNvPr>
          <p:cNvSpPr>
            <a:spLocks noGrp="1"/>
          </p:cNvSpPr>
          <p:nvPr>
            <p:ph idx="1"/>
          </p:nvPr>
        </p:nvSpPr>
        <p:spPr/>
        <p:txBody>
          <a:bodyPr/>
          <a:lstStyle/>
          <a:p>
            <a:pPr algn="l">
              <a:buFont typeface="+mj-lt"/>
              <a:buAutoNum type="arabicPeriod"/>
            </a:pPr>
            <a:r>
              <a:rPr lang="en-US" b="1" i="0" dirty="0">
                <a:solidFill>
                  <a:srgbClr val="222222"/>
                </a:solidFill>
                <a:effectLst/>
                <a:latin typeface="Source Sans Pro" panose="020B0503030403020204" pitchFamily="34" charset="0"/>
              </a:rPr>
              <a:t>Dependent</a:t>
            </a:r>
            <a:r>
              <a:rPr lang="en-US" b="0" i="0" dirty="0">
                <a:solidFill>
                  <a:srgbClr val="222222"/>
                </a:solidFill>
                <a:effectLst/>
                <a:latin typeface="Source Sans Pro" panose="020B0503030403020204" pitchFamily="34" charset="0"/>
              </a:rPr>
              <a:t>: Dependent data marts are created by drawing data </a:t>
            </a:r>
            <a:r>
              <a:rPr lang="en-US" b="1" i="0" dirty="0">
                <a:solidFill>
                  <a:srgbClr val="FF0000"/>
                </a:solidFill>
                <a:effectLst/>
                <a:latin typeface="Source Sans Pro" panose="020B0503030403020204" pitchFamily="34" charset="0"/>
              </a:rPr>
              <a:t>directly from operational, external or both sources</a:t>
            </a:r>
            <a:r>
              <a:rPr lang="en-US" b="0" i="0" dirty="0">
                <a:solidFill>
                  <a:srgbClr val="222222"/>
                </a:solidFill>
                <a:effectLst/>
                <a:latin typeface="Source Sans Pro" panose="020B0503030403020204" pitchFamily="34" charset="0"/>
              </a:rPr>
              <a:t>.</a:t>
            </a:r>
          </a:p>
          <a:p>
            <a:pPr algn="l">
              <a:buFont typeface="+mj-lt"/>
              <a:buAutoNum type="arabicPeriod"/>
            </a:pPr>
            <a:r>
              <a:rPr lang="en-US" b="1" i="0" dirty="0">
                <a:solidFill>
                  <a:srgbClr val="222222"/>
                </a:solidFill>
                <a:effectLst/>
                <a:latin typeface="Source Sans Pro" panose="020B0503030403020204" pitchFamily="34" charset="0"/>
              </a:rPr>
              <a:t>Independent</a:t>
            </a:r>
            <a:r>
              <a:rPr lang="en-US" b="0" i="0" dirty="0">
                <a:solidFill>
                  <a:srgbClr val="222222"/>
                </a:solidFill>
                <a:effectLst/>
                <a:latin typeface="Source Sans Pro" panose="020B0503030403020204" pitchFamily="34" charset="0"/>
              </a:rPr>
              <a:t>: Independent data mart is created </a:t>
            </a:r>
            <a:r>
              <a:rPr lang="en-US" b="1" i="0" dirty="0">
                <a:solidFill>
                  <a:srgbClr val="FF0000"/>
                </a:solidFill>
                <a:effectLst/>
                <a:latin typeface="Source Sans Pro" panose="020B0503030403020204" pitchFamily="34" charset="0"/>
              </a:rPr>
              <a:t>without the use of a central data warehouse</a:t>
            </a:r>
            <a:r>
              <a:rPr lang="en-US" b="0" i="0" dirty="0">
                <a:solidFill>
                  <a:srgbClr val="222222"/>
                </a:solidFill>
                <a:effectLst/>
                <a:latin typeface="Source Sans Pro" panose="020B0503030403020204" pitchFamily="34" charset="0"/>
              </a:rPr>
              <a:t>.</a:t>
            </a:r>
          </a:p>
          <a:p>
            <a:pPr algn="l">
              <a:buFont typeface="+mj-lt"/>
              <a:buAutoNum type="arabicPeriod"/>
            </a:pPr>
            <a:r>
              <a:rPr lang="en-US" b="1" i="0" dirty="0">
                <a:solidFill>
                  <a:srgbClr val="222222"/>
                </a:solidFill>
                <a:effectLst/>
                <a:latin typeface="Source Sans Pro" panose="020B0503030403020204" pitchFamily="34" charset="0"/>
              </a:rPr>
              <a:t>Hybrid</a:t>
            </a:r>
            <a:r>
              <a:rPr lang="en-US" b="0" i="0" dirty="0">
                <a:solidFill>
                  <a:srgbClr val="222222"/>
                </a:solidFill>
                <a:effectLst/>
                <a:latin typeface="Source Sans Pro" panose="020B0503030403020204" pitchFamily="34" charset="0"/>
              </a:rPr>
              <a:t>: This type of data marts can take data from data warehouses or operational systems.</a:t>
            </a:r>
          </a:p>
        </p:txBody>
      </p:sp>
    </p:spTree>
    <p:extLst>
      <p:ext uri="{BB962C8B-B14F-4D97-AF65-F5344CB8AC3E}">
        <p14:creationId xmlns:p14="http://schemas.microsoft.com/office/powerpoint/2010/main" val="224990038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A65B-B826-F433-0F6B-6EC6F577660D}"/>
              </a:ext>
            </a:extLst>
          </p:cNvPr>
          <p:cNvSpPr>
            <a:spLocks noGrp="1"/>
          </p:cNvSpPr>
          <p:nvPr>
            <p:ph type="title"/>
          </p:nvPr>
        </p:nvSpPr>
        <p:spPr/>
        <p:txBody>
          <a:bodyPr/>
          <a:lstStyle/>
          <a:p>
            <a:r>
              <a:rPr lang="en-IN" b="0" i="0" dirty="0">
                <a:solidFill>
                  <a:srgbClr val="222222"/>
                </a:solidFill>
                <a:effectLst/>
                <a:latin typeface="Source Sans Pro" panose="020B0503030403020204" pitchFamily="34" charset="0"/>
              </a:rPr>
              <a:t>Dependent Data Mart</a:t>
            </a:r>
            <a:endParaRPr lang="en-IN" dirty="0"/>
          </a:p>
        </p:txBody>
      </p:sp>
      <p:sp>
        <p:nvSpPr>
          <p:cNvPr id="3" name="Content Placeholder 2">
            <a:extLst>
              <a:ext uri="{FF2B5EF4-FFF2-40B4-BE49-F238E27FC236}">
                <a16:creationId xmlns:a16="http://schemas.microsoft.com/office/drawing/2014/main" id="{2B9FFCDE-590C-7573-239E-ABEAED8BB88D}"/>
              </a:ext>
            </a:extLst>
          </p:cNvPr>
          <p:cNvSpPr>
            <a:spLocks noGrp="1"/>
          </p:cNvSpPr>
          <p:nvPr>
            <p:ph idx="1"/>
          </p:nvPr>
        </p:nvSpPr>
        <p:spPr/>
        <p:txBody>
          <a:bodyPr/>
          <a:lstStyle/>
          <a:p>
            <a:endParaRPr lang="en-IN" dirty="0"/>
          </a:p>
        </p:txBody>
      </p:sp>
      <p:pic>
        <p:nvPicPr>
          <p:cNvPr id="1026" name="Picture 2" descr="Dependent Data Mart">
            <a:extLst>
              <a:ext uri="{FF2B5EF4-FFF2-40B4-BE49-F238E27FC236}">
                <a16:creationId xmlns:a16="http://schemas.microsoft.com/office/drawing/2014/main" id="{A6DDAAA3-5FF2-AA77-A099-FC42949396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530" y="1877695"/>
            <a:ext cx="551815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058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ADEE-1DEE-D1B6-0B96-37B4C28838AA}"/>
              </a:ext>
            </a:extLst>
          </p:cNvPr>
          <p:cNvSpPr>
            <a:spLocks noGrp="1"/>
          </p:cNvSpPr>
          <p:nvPr>
            <p:ph type="title"/>
          </p:nvPr>
        </p:nvSpPr>
        <p:spPr/>
        <p:txBody>
          <a:bodyPr/>
          <a:lstStyle/>
          <a:p>
            <a:r>
              <a:rPr lang="en-IN" b="0" i="0" dirty="0">
                <a:solidFill>
                  <a:srgbClr val="222222"/>
                </a:solidFill>
                <a:effectLst/>
                <a:latin typeface="Source Sans Pro" panose="020B0503030403020204" pitchFamily="34" charset="0"/>
              </a:rPr>
              <a:t>Independent Data Mart</a:t>
            </a:r>
            <a:endParaRPr lang="en-IN" dirty="0"/>
          </a:p>
        </p:txBody>
      </p:sp>
      <p:sp>
        <p:nvSpPr>
          <p:cNvPr id="3" name="Content Placeholder 2">
            <a:extLst>
              <a:ext uri="{FF2B5EF4-FFF2-40B4-BE49-F238E27FC236}">
                <a16:creationId xmlns:a16="http://schemas.microsoft.com/office/drawing/2014/main" id="{63B7F773-81E6-1076-A6C3-6EB65513F086}"/>
              </a:ext>
            </a:extLst>
          </p:cNvPr>
          <p:cNvSpPr>
            <a:spLocks noGrp="1"/>
          </p:cNvSpPr>
          <p:nvPr>
            <p:ph idx="1"/>
          </p:nvPr>
        </p:nvSpPr>
        <p:spPr/>
        <p:txBody>
          <a:bodyPr/>
          <a:lstStyle/>
          <a:p>
            <a:endParaRPr lang="en-IN"/>
          </a:p>
        </p:txBody>
      </p:sp>
      <p:pic>
        <p:nvPicPr>
          <p:cNvPr id="2050" name="Picture 2" descr="Independent Data Mart">
            <a:extLst>
              <a:ext uri="{FF2B5EF4-FFF2-40B4-BE49-F238E27FC236}">
                <a16:creationId xmlns:a16="http://schemas.microsoft.com/office/drawing/2014/main" id="{C9380E2E-1A73-C64E-6733-A7178048E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9970" y="1524318"/>
            <a:ext cx="4076700" cy="488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7150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A13C9-80B8-1D4F-F87C-C22B4A36B3BF}"/>
              </a:ext>
            </a:extLst>
          </p:cNvPr>
          <p:cNvSpPr>
            <a:spLocks noGrp="1"/>
          </p:cNvSpPr>
          <p:nvPr>
            <p:ph type="title"/>
          </p:nvPr>
        </p:nvSpPr>
        <p:spPr/>
        <p:txBody>
          <a:bodyPr/>
          <a:lstStyle/>
          <a:p>
            <a:r>
              <a:rPr lang="en-IN" b="0" i="0" dirty="0">
                <a:solidFill>
                  <a:srgbClr val="222222"/>
                </a:solidFill>
                <a:effectLst/>
                <a:latin typeface="Source Sans Pro" panose="020B0503030403020204" pitchFamily="34" charset="0"/>
              </a:rPr>
              <a:t>Hybrid Data Mart</a:t>
            </a:r>
            <a:endParaRPr lang="en-IN" dirty="0"/>
          </a:p>
        </p:txBody>
      </p:sp>
      <p:sp>
        <p:nvSpPr>
          <p:cNvPr id="3" name="Content Placeholder 2">
            <a:extLst>
              <a:ext uri="{FF2B5EF4-FFF2-40B4-BE49-F238E27FC236}">
                <a16:creationId xmlns:a16="http://schemas.microsoft.com/office/drawing/2014/main" id="{49A4FEF1-99F7-B95A-38CC-60BFEF9311BB}"/>
              </a:ext>
            </a:extLst>
          </p:cNvPr>
          <p:cNvSpPr>
            <a:spLocks noGrp="1"/>
          </p:cNvSpPr>
          <p:nvPr>
            <p:ph idx="1"/>
          </p:nvPr>
        </p:nvSpPr>
        <p:spPr/>
        <p:txBody>
          <a:bodyPr/>
          <a:lstStyle/>
          <a:p>
            <a:endParaRPr lang="en-IN"/>
          </a:p>
        </p:txBody>
      </p:sp>
      <p:pic>
        <p:nvPicPr>
          <p:cNvPr id="3074" name="Picture 2" descr="Hybrid Data Mart">
            <a:extLst>
              <a:ext uri="{FF2B5EF4-FFF2-40B4-BE49-F238E27FC236}">
                <a16:creationId xmlns:a16="http://schemas.microsoft.com/office/drawing/2014/main" id="{561B6688-6090-CF80-7ABA-6E6CAC1D94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1815" y="1524318"/>
            <a:ext cx="4972050" cy="488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6415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8D267-D9E0-4E74-ED35-9C015DC462D2}"/>
              </a:ext>
            </a:extLst>
          </p:cNvPr>
          <p:cNvSpPr>
            <a:spLocks noGrp="1"/>
          </p:cNvSpPr>
          <p:nvPr>
            <p:ph type="title"/>
          </p:nvPr>
        </p:nvSpPr>
        <p:spPr/>
        <p:txBody>
          <a:bodyPr>
            <a:normAutofit fontScale="90000"/>
          </a:bodyPr>
          <a:lstStyle/>
          <a:p>
            <a:r>
              <a:rPr lang="en-US" b="1" i="0" dirty="0">
                <a:solidFill>
                  <a:srgbClr val="222222"/>
                </a:solidFill>
                <a:effectLst/>
                <a:latin typeface="Source Sans Pro" panose="020B0503030403020204" pitchFamily="34" charset="0"/>
              </a:rPr>
              <a:t>Steps in Implementing a Datamart</a:t>
            </a:r>
            <a:br>
              <a:rPr lang="en-US"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26B0002E-01FA-3F6E-65D4-609AD4FFD85A}"/>
              </a:ext>
            </a:extLst>
          </p:cNvPr>
          <p:cNvSpPr>
            <a:spLocks noGrp="1"/>
          </p:cNvSpPr>
          <p:nvPr>
            <p:ph idx="1"/>
          </p:nvPr>
        </p:nvSpPr>
        <p:spPr/>
        <p:txBody>
          <a:bodyPr/>
          <a:lstStyle/>
          <a:p>
            <a:endParaRPr lang="en-IN"/>
          </a:p>
        </p:txBody>
      </p:sp>
      <p:pic>
        <p:nvPicPr>
          <p:cNvPr id="4098" name="Picture 2">
            <a:extLst>
              <a:ext uri="{FF2B5EF4-FFF2-40B4-BE49-F238E27FC236}">
                <a16:creationId xmlns:a16="http://schemas.microsoft.com/office/drawing/2014/main" id="{94DF6AB0-1947-D726-A48F-0F8FA1F7F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232" y="2354106"/>
            <a:ext cx="9271535" cy="3018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946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1825</TotalTime>
  <Words>9067</Words>
  <Application>Microsoft Office PowerPoint</Application>
  <PresentationFormat>Widescreen</PresentationFormat>
  <Paragraphs>894</Paragraphs>
  <Slides>153</Slides>
  <Notes>0</Notes>
  <HiddenSlides>0</HiddenSlides>
  <MMClips>0</MMClips>
  <ScaleCrop>false</ScaleCrop>
  <HeadingPairs>
    <vt:vector size="8" baseType="variant">
      <vt:variant>
        <vt:lpstr>Fonts Used</vt:lpstr>
      </vt:variant>
      <vt:variant>
        <vt:i4>26</vt:i4>
      </vt:variant>
      <vt:variant>
        <vt:lpstr>Theme</vt:lpstr>
      </vt:variant>
      <vt:variant>
        <vt:i4>1</vt:i4>
      </vt:variant>
      <vt:variant>
        <vt:lpstr>Embedded OLE Servers</vt:lpstr>
      </vt:variant>
      <vt:variant>
        <vt:i4>4</vt:i4>
      </vt:variant>
      <vt:variant>
        <vt:lpstr>Slide Titles</vt:lpstr>
      </vt:variant>
      <vt:variant>
        <vt:i4>153</vt:i4>
      </vt:variant>
    </vt:vector>
  </HeadingPairs>
  <TitlesOfParts>
    <vt:vector size="184" baseType="lpstr">
      <vt:lpstr>Adobe Caslon Pro Bold</vt:lpstr>
      <vt:lpstr>Adobe Garamond Pro</vt:lpstr>
      <vt:lpstr>Adobe Garamond Pro Bold</vt:lpstr>
      <vt:lpstr>Algerian</vt:lpstr>
      <vt:lpstr>Arial</vt:lpstr>
      <vt:lpstr>Arial Rounded MT Bold</vt:lpstr>
      <vt:lpstr>Brush StrokeFast</vt:lpstr>
      <vt:lpstr>Calibri</vt:lpstr>
      <vt:lpstr>Corbel</vt:lpstr>
      <vt:lpstr>D3 Biscuitism Bold</vt:lpstr>
      <vt:lpstr>Dingbats</vt:lpstr>
      <vt:lpstr>erdana</vt:lpstr>
      <vt:lpstr>IBM Plex Sans</vt:lpstr>
      <vt:lpstr>inter-regular</vt:lpstr>
      <vt:lpstr>Matura MT Script Capitals</vt:lpstr>
      <vt:lpstr>Montserrat</vt:lpstr>
      <vt:lpstr>Nunito</vt:lpstr>
      <vt:lpstr>Open Sans</vt:lpstr>
      <vt:lpstr>Source Sans Pro</vt:lpstr>
      <vt:lpstr>Symbol</vt:lpstr>
      <vt:lpstr>Tahoma</vt:lpstr>
      <vt:lpstr>Times New Roman</vt:lpstr>
      <vt:lpstr>Trebuchet MS</vt:lpstr>
      <vt:lpstr>Wingdings</vt:lpstr>
      <vt:lpstr>Wingdings 2</vt:lpstr>
      <vt:lpstr>Work Sans</vt:lpstr>
      <vt:lpstr>Office Theme</vt:lpstr>
      <vt:lpstr>ClipArt</vt:lpstr>
      <vt:lpstr>Clip</vt:lpstr>
      <vt:lpstr>Visio</vt:lpstr>
      <vt:lpstr>Visio.Drawing.6</vt:lpstr>
      <vt:lpstr>Data Warehousing  and  Data Mining </vt:lpstr>
      <vt:lpstr>UNIT I</vt:lpstr>
      <vt:lpstr>Topics to be covered </vt:lpstr>
      <vt:lpstr>Basic Concepts </vt:lpstr>
      <vt:lpstr>PowerPoint Presentation</vt:lpstr>
      <vt:lpstr>PowerPoint Presentation</vt:lpstr>
      <vt:lpstr>What is Data Warehouse??????</vt:lpstr>
      <vt:lpstr>Data Warehouse Properties</vt:lpstr>
      <vt:lpstr>Levels of Data Warehouse </vt:lpstr>
      <vt:lpstr>PowerPoint Presentation</vt:lpstr>
      <vt:lpstr>Heterogeneous Information Sources</vt:lpstr>
      <vt:lpstr>Features of a Warehouse…….</vt:lpstr>
      <vt:lpstr>Difference</vt:lpstr>
      <vt:lpstr>Need of a Separate Data Warehouse</vt:lpstr>
      <vt:lpstr>Origin/Evolution of Data Warehouse</vt:lpstr>
      <vt:lpstr>PowerPoint Presentation</vt:lpstr>
      <vt:lpstr>PowerPoint Presentation</vt:lpstr>
      <vt:lpstr>PowerPoint Presentation</vt:lpstr>
      <vt:lpstr>PowerPoint Presentation</vt:lpstr>
      <vt:lpstr>PowerPoint Presentation</vt:lpstr>
      <vt:lpstr>PowerPoint Presentation</vt:lpstr>
      <vt:lpstr>Differences between Operational Database Systems and Data Warehouses</vt:lpstr>
      <vt:lpstr>OLAP vs. OLTP: Which is best for you? </vt:lpstr>
      <vt:lpstr>PowerPoint Presentation</vt:lpstr>
      <vt:lpstr>PowerPoint Presentation</vt:lpstr>
      <vt:lpstr>PowerPoint Presentation</vt:lpstr>
      <vt:lpstr>PowerPoint Presentation</vt:lpstr>
      <vt:lpstr>Advantages of Data Warehouse (DWH)</vt:lpstr>
      <vt:lpstr>Disadvantages of Data Warehouse: </vt:lpstr>
      <vt:lpstr>PowerPoint Presentation</vt:lpstr>
      <vt:lpstr>Data Warehouse Tools </vt:lpstr>
      <vt:lpstr>PowerPoint Presentation</vt:lpstr>
      <vt:lpstr>PowerPoint Presentation</vt:lpstr>
      <vt:lpstr>Data warehouse modeling: cube and OLAP </vt:lpstr>
      <vt:lpstr>OLAP (Online Analytical Processing)</vt:lpstr>
      <vt:lpstr>Online Analytical Processing</vt:lpstr>
      <vt:lpstr>Why Separate Data Warehouse?</vt:lpstr>
      <vt:lpstr>From Tables and Spreadsheets to Data Cubes</vt:lpstr>
      <vt:lpstr>OLTP vs. OLAP</vt:lpstr>
      <vt:lpstr>OLAP Server Architectures</vt:lpstr>
      <vt:lpstr>Multidimensional Data</vt:lpstr>
      <vt:lpstr>PowerPoint Presentation</vt:lpstr>
      <vt:lpstr>Typical OLAP Operations</vt:lpstr>
      <vt:lpstr>PowerPoint Presentation</vt:lpstr>
      <vt:lpstr>Sample OLAP Drill down  online report</vt:lpstr>
      <vt:lpstr>Cube Operation</vt:lpstr>
      <vt:lpstr>Roll-up and Drill-down</vt:lpstr>
      <vt:lpstr>Slice and dice</vt:lpstr>
      <vt:lpstr>PowerPoint Presentation</vt:lpstr>
      <vt:lpstr>PowerPoint Presentation</vt:lpstr>
      <vt:lpstr>PowerPoint Presentation</vt:lpstr>
      <vt:lpstr>PowerPoint Presentation</vt:lpstr>
      <vt:lpstr>Querying with MDX  (Multidimensional Expressions)</vt:lpstr>
      <vt:lpstr>The Data Hierarchy</vt:lpstr>
      <vt:lpstr>Sample MDX where italic are default</vt:lpstr>
      <vt:lpstr>PowerPoint Presentation</vt:lpstr>
      <vt:lpstr>Example on Roll-up</vt:lpstr>
      <vt:lpstr>PowerPoint Presentation</vt:lpstr>
      <vt:lpstr>Example on Drill-down</vt:lpstr>
      <vt:lpstr>PowerPoint Presentation</vt:lpstr>
      <vt:lpstr>Example on Slice</vt:lpstr>
      <vt:lpstr>PowerPoint Presentation</vt:lpstr>
      <vt:lpstr>Example on Dice</vt:lpstr>
      <vt:lpstr>PowerPoint Presentation</vt:lpstr>
      <vt:lpstr>The CrossJoin ( ) Function</vt:lpstr>
      <vt:lpstr>Filter ( ) Versus Slicer</vt:lpstr>
      <vt:lpstr>The Order ( ) Function</vt:lpstr>
      <vt:lpstr> TopCount ( ) and BottomCount ( ) Functions</vt:lpstr>
      <vt:lpstr>Sales Data Warehouse Star Schema of the SalesRecord   </vt:lpstr>
      <vt:lpstr>Sample Star Schema of Sales Record</vt:lpstr>
      <vt:lpstr>Axis Dimensions in the Select Clause</vt:lpstr>
      <vt:lpstr>This query crossjoins the Gender and the Time dimensions to produce data in which the data for each gender is broken into two years in this cube.</vt:lpstr>
      <vt:lpstr>Output from the data cube of Slicer Function</vt:lpstr>
      <vt:lpstr>Filter filers a set based on a particular condition</vt:lpstr>
      <vt:lpstr>The Filter function produces a set of product departments meeting the Filter criteria</vt:lpstr>
      <vt:lpstr>Output from the data cube</vt:lpstr>
      <vt:lpstr>TopCount( ) and BottomCount( ) Functions</vt:lpstr>
      <vt:lpstr>The columns axis contains the members from the customers dimension. The single member, {[Customers].[All Customers].[USA] is specified and the children of USA, [Customers].[All Customers].[USA]. Children, are combined in a comma- separated list to make up the set.</vt:lpstr>
      <vt:lpstr>Output from the data cube</vt:lpstr>
      <vt:lpstr>The Order () Function</vt:lpstr>
      <vt:lpstr>The Order function provides sorting capabilities within the MDX language in ASC, DESC, BASC and BDESC where “B” indicates “break” hierarchy.</vt:lpstr>
      <vt:lpstr>Output from the data cube</vt:lpstr>
      <vt:lpstr>Filter Function </vt:lpstr>
      <vt:lpstr>This query is motivated by a desire to determine which products married women are most likely to purchase and the sales of these same products to married men. </vt:lpstr>
      <vt:lpstr>Output from the data cube</vt:lpstr>
      <vt:lpstr>Example of OLAP</vt:lpstr>
      <vt:lpstr>Tutorial Question 5</vt:lpstr>
      <vt:lpstr>PowerPoint Presentation</vt:lpstr>
      <vt:lpstr>Data warehouse design and usage</vt:lpstr>
      <vt:lpstr>Data Warehouse Usage</vt:lpstr>
      <vt:lpstr>Introduction</vt:lpstr>
      <vt:lpstr>PowerPoint Presentation</vt:lpstr>
      <vt:lpstr>PowerPoint Presentation</vt:lpstr>
      <vt:lpstr>Why do we need Data Mart? </vt:lpstr>
      <vt:lpstr>Types of data marts </vt:lpstr>
      <vt:lpstr>Dependent Data Mart</vt:lpstr>
      <vt:lpstr>Independent Data Mart</vt:lpstr>
      <vt:lpstr>Hybrid Data Mart</vt:lpstr>
      <vt:lpstr>Steps in Implementing a Datamart </vt:lpstr>
      <vt:lpstr>PowerPoint Presentation</vt:lpstr>
      <vt:lpstr>PowerPoint Presentation</vt:lpstr>
      <vt:lpstr>Structure of a data mart </vt:lpstr>
      <vt:lpstr>PowerPoint Presentation</vt:lpstr>
      <vt:lpstr>Structure Of A Data Mart </vt:lpstr>
      <vt:lpstr>PowerPoint Presentation</vt:lpstr>
      <vt:lpstr>Benefits of a data mart </vt:lpstr>
      <vt:lpstr>Drawbacks Of Data Mart </vt:lpstr>
      <vt:lpstr>Summary</vt:lpstr>
      <vt:lpstr>Benefits of Data Warehouses </vt:lpstr>
      <vt:lpstr>How Do Data Warehouses Work? </vt:lpstr>
      <vt:lpstr>PowerPoint Presentation</vt:lpstr>
      <vt:lpstr>PowerPoint Presentation</vt:lpstr>
      <vt:lpstr>PowerPoint Presentation</vt:lpstr>
      <vt:lpstr>Data Warehouse Applications</vt:lpstr>
      <vt:lpstr>PowerPoint Presentation</vt:lpstr>
      <vt:lpstr>PowerPoint Presentation</vt:lpstr>
      <vt:lpstr>PowerPoint Presentation</vt:lpstr>
      <vt:lpstr>Data Warehouse Applications</vt:lpstr>
      <vt:lpstr>Application</vt:lpstr>
      <vt:lpstr>“How does data mining relate to information processing and online analytical processing? ”</vt:lpstr>
      <vt:lpstr>“Do OLAP systems perform data mining? Are OLAP systems actually data mining systems?”</vt:lpstr>
      <vt:lpstr>PowerPoint Presentation</vt:lpstr>
      <vt:lpstr>From Online Analytical Processing to Multidimensional Data Mining</vt:lpstr>
      <vt:lpstr>From Online Analytical Processing to Multidimensional Data Mining</vt:lpstr>
      <vt:lpstr>PowerPoint Presentation</vt:lpstr>
      <vt:lpstr>From Online Analytical Processing to Multidimensional Data Mining</vt:lpstr>
      <vt:lpstr>From Online Analytical Processing to Multidimensional Data Mining</vt:lpstr>
      <vt:lpstr>Data warehouse implementation </vt:lpstr>
      <vt:lpstr>Data Warehouse Implementation</vt:lpstr>
      <vt:lpstr>Efficient Data Cube Computation</vt:lpstr>
      <vt:lpstr>EXAMPLE</vt:lpstr>
      <vt:lpstr>EXAMPLE</vt:lpstr>
      <vt:lpstr>PowerPoint Presentation</vt:lpstr>
      <vt:lpstr>PowerPoint Presentation</vt:lpstr>
      <vt:lpstr>PowerPoint Presentation</vt:lpstr>
      <vt:lpstr>“How many cuboids are there in an n-dimensional data cube ???”</vt:lpstr>
      <vt:lpstr>“How many cuboids are there in an n-dimensional data cube ???”</vt:lpstr>
      <vt:lpstr>PowerPoint Presentation</vt:lpstr>
      <vt:lpstr>PowerPoint Presentation</vt:lpstr>
      <vt:lpstr>PowerPoint Presentation</vt:lpstr>
      <vt:lpstr>Partial Materialization:  Selected Computation of Cuboids</vt:lpstr>
      <vt:lpstr>Partial Materialization:  Selected Computation of Cuboids</vt:lpstr>
      <vt:lpstr>Indexing OLAP Data:  Bitmap Index and Join Index</vt:lpstr>
      <vt:lpstr>Bitmap Index</vt:lpstr>
      <vt:lpstr>Bitmap Index</vt:lpstr>
      <vt:lpstr>Bitmap Index Facts</vt:lpstr>
      <vt:lpstr>join indexing</vt:lpstr>
      <vt:lpstr>PowerPoint Presentation</vt:lpstr>
      <vt:lpstr>Example</vt:lpstr>
      <vt:lpstr>Efficient Processing of OLAP Queries</vt:lpstr>
      <vt:lpstr>example</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and Warehousing Concepts</dc:title>
  <dc:creator>Rajesh</dc:creator>
  <cp:lastModifiedBy>sudhakar tharuman</cp:lastModifiedBy>
  <cp:revision>131</cp:revision>
  <dcterms:created xsi:type="dcterms:W3CDTF">2013-08-10T17:15:25Z</dcterms:created>
  <dcterms:modified xsi:type="dcterms:W3CDTF">2022-09-21T10:18:46Z</dcterms:modified>
</cp:coreProperties>
</file>