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14294E5-696F-4D6B-B345-CA1A04771EE7}"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5919BB-2DCB-4810-8E9C-6237EFDEAB96}" type="slidenum">
              <a:rPr lang="en-IN" smtClean="0"/>
              <a:t>‹#›</a:t>
            </a:fld>
            <a:endParaRPr lang="en-IN"/>
          </a:p>
        </p:txBody>
      </p:sp>
    </p:spTree>
    <p:extLst>
      <p:ext uri="{BB962C8B-B14F-4D97-AF65-F5344CB8AC3E}">
        <p14:creationId xmlns:p14="http://schemas.microsoft.com/office/powerpoint/2010/main" val="1818939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4294E5-696F-4D6B-B345-CA1A04771EE7}"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5919BB-2DCB-4810-8E9C-6237EFDEAB96}" type="slidenum">
              <a:rPr lang="en-IN" smtClean="0"/>
              <a:t>‹#›</a:t>
            </a:fld>
            <a:endParaRPr lang="en-IN"/>
          </a:p>
        </p:txBody>
      </p:sp>
    </p:spTree>
    <p:extLst>
      <p:ext uri="{BB962C8B-B14F-4D97-AF65-F5344CB8AC3E}">
        <p14:creationId xmlns:p14="http://schemas.microsoft.com/office/powerpoint/2010/main" val="1744106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4294E5-696F-4D6B-B345-CA1A04771EE7}"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5919BB-2DCB-4810-8E9C-6237EFDEAB96}" type="slidenum">
              <a:rPr lang="en-IN" smtClean="0"/>
              <a:t>‹#›</a:t>
            </a:fld>
            <a:endParaRPr lang="en-IN"/>
          </a:p>
        </p:txBody>
      </p:sp>
    </p:spTree>
    <p:extLst>
      <p:ext uri="{BB962C8B-B14F-4D97-AF65-F5344CB8AC3E}">
        <p14:creationId xmlns:p14="http://schemas.microsoft.com/office/powerpoint/2010/main" val="1582426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4294E5-696F-4D6B-B345-CA1A04771EE7}"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5919BB-2DCB-4810-8E9C-6237EFDEAB96}" type="slidenum">
              <a:rPr lang="en-IN" smtClean="0"/>
              <a:t>‹#›</a:t>
            </a:fld>
            <a:endParaRPr lang="en-IN"/>
          </a:p>
        </p:txBody>
      </p:sp>
    </p:spTree>
    <p:extLst>
      <p:ext uri="{BB962C8B-B14F-4D97-AF65-F5344CB8AC3E}">
        <p14:creationId xmlns:p14="http://schemas.microsoft.com/office/powerpoint/2010/main" val="56432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4294E5-696F-4D6B-B345-CA1A04771EE7}"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5919BB-2DCB-4810-8E9C-6237EFDEAB96}" type="slidenum">
              <a:rPr lang="en-IN" smtClean="0"/>
              <a:t>‹#›</a:t>
            </a:fld>
            <a:endParaRPr lang="en-IN"/>
          </a:p>
        </p:txBody>
      </p:sp>
    </p:spTree>
    <p:extLst>
      <p:ext uri="{BB962C8B-B14F-4D97-AF65-F5344CB8AC3E}">
        <p14:creationId xmlns:p14="http://schemas.microsoft.com/office/powerpoint/2010/main" val="231298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14294E5-696F-4D6B-B345-CA1A04771EE7}"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5919BB-2DCB-4810-8E9C-6237EFDEAB96}" type="slidenum">
              <a:rPr lang="en-IN" smtClean="0"/>
              <a:t>‹#›</a:t>
            </a:fld>
            <a:endParaRPr lang="en-IN"/>
          </a:p>
        </p:txBody>
      </p:sp>
    </p:spTree>
    <p:extLst>
      <p:ext uri="{BB962C8B-B14F-4D97-AF65-F5344CB8AC3E}">
        <p14:creationId xmlns:p14="http://schemas.microsoft.com/office/powerpoint/2010/main" val="108803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14294E5-696F-4D6B-B345-CA1A04771EE7}" type="datetimeFigureOut">
              <a:rPr lang="en-IN" smtClean="0"/>
              <a:t>21-11-2020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5919BB-2DCB-4810-8E9C-6237EFDEAB96}" type="slidenum">
              <a:rPr lang="en-IN" smtClean="0"/>
              <a:t>‹#›</a:t>
            </a:fld>
            <a:endParaRPr lang="en-IN"/>
          </a:p>
        </p:txBody>
      </p:sp>
    </p:spTree>
    <p:extLst>
      <p:ext uri="{BB962C8B-B14F-4D97-AF65-F5344CB8AC3E}">
        <p14:creationId xmlns:p14="http://schemas.microsoft.com/office/powerpoint/2010/main" val="3148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14294E5-696F-4D6B-B345-CA1A04771EE7}" type="datetimeFigureOut">
              <a:rPr lang="en-IN" smtClean="0"/>
              <a:t>21-11-2020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5919BB-2DCB-4810-8E9C-6237EFDEAB96}" type="slidenum">
              <a:rPr lang="en-IN" smtClean="0"/>
              <a:t>‹#›</a:t>
            </a:fld>
            <a:endParaRPr lang="en-IN"/>
          </a:p>
        </p:txBody>
      </p:sp>
    </p:spTree>
    <p:extLst>
      <p:ext uri="{BB962C8B-B14F-4D97-AF65-F5344CB8AC3E}">
        <p14:creationId xmlns:p14="http://schemas.microsoft.com/office/powerpoint/2010/main" val="402509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294E5-696F-4D6B-B345-CA1A04771EE7}" type="datetimeFigureOut">
              <a:rPr lang="en-IN" smtClean="0"/>
              <a:t>21-11-2020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5919BB-2DCB-4810-8E9C-6237EFDEAB96}" type="slidenum">
              <a:rPr lang="en-IN" smtClean="0"/>
              <a:t>‹#›</a:t>
            </a:fld>
            <a:endParaRPr lang="en-IN"/>
          </a:p>
        </p:txBody>
      </p:sp>
    </p:spTree>
    <p:extLst>
      <p:ext uri="{BB962C8B-B14F-4D97-AF65-F5344CB8AC3E}">
        <p14:creationId xmlns:p14="http://schemas.microsoft.com/office/powerpoint/2010/main" val="1953723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4294E5-696F-4D6B-B345-CA1A04771EE7}"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5919BB-2DCB-4810-8E9C-6237EFDEAB96}" type="slidenum">
              <a:rPr lang="en-IN" smtClean="0"/>
              <a:t>‹#›</a:t>
            </a:fld>
            <a:endParaRPr lang="en-IN"/>
          </a:p>
        </p:txBody>
      </p:sp>
    </p:spTree>
    <p:extLst>
      <p:ext uri="{BB962C8B-B14F-4D97-AF65-F5344CB8AC3E}">
        <p14:creationId xmlns:p14="http://schemas.microsoft.com/office/powerpoint/2010/main" val="34080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4294E5-696F-4D6B-B345-CA1A04771EE7}"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5919BB-2DCB-4810-8E9C-6237EFDEAB96}" type="slidenum">
              <a:rPr lang="en-IN" smtClean="0"/>
              <a:t>‹#›</a:t>
            </a:fld>
            <a:endParaRPr lang="en-IN"/>
          </a:p>
        </p:txBody>
      </p:sp>
    </p:spTree>
    <p:extLst>
      <p:ext uri="{BB962C8B-B14F-4D97-AF65-F5344CB8AC3E}">
        <p14:creationId xmlns:p14="http://schemas.microsoft.com/office/powerpoint/2010/main" val="119898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294E5-696F-4D6B-B345-CA1A04771EE7}" type="datetimeFigureOut">
              <a:rPr lang="en-IN" smtClean="0"/>
              <a:t>21-11-2020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919BB-2DCB-4810-8E9C-6237EFDEAB96}" type="slidenum">
              <a:rPr lang="en-IN" smtClean="0"/>
              <a:t>‹#›</a:t>
            </a:fld>
            <a:endParaRPr lang="en-IN"/>
          </a:p>
        </p:txBody>
      </p:sp>
    </p:spTree>
    <p:extLst>
      <p:ext uri="{BB962C8B-B14F-4D97-AF65-F5344CB8AC3E}">
        <p14:creationId xmlns:p14="http://schemas.microsoft.com/office/powerpoint/2010/main" val="2502638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uxsup.csx.cam.ac.uk/pub/doc/redhat/redhat6/rhl60gsghtml/gsg/doc013.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dhat.com/en/topics/linux/what-is-the-linux-kernel" TargetMode="External"/><Relationship Id="rId2" Type="http://schemas.openxmlformats.org/officeDocument/2006/relationships/hyperlink" Target="https://www.redhat.com/en/topics/linux/what-is-linu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yadel.com/en/os/" TargetMode="External"/><Relationship Id="rId2" Type="http://schemas.openxmlformats.org/officeDocument/2006/relationships/hyperlink" Target="https://www.ryadel.com/en/linux/" TargetMode="External"/><Relationship Id="rId1" Type="http://schemas.openxmlformats.org/officeDocument/2006/relationships/slideLayout" Target="../slideLayouts/slideLayout2.xml"/><Relationship Id="rId4" Type="http://schemas.openxmlformats.org/officeDocument/2006/relationships/hyperlink" Target="https://en.wikipedia.org/wiki/Sar_(Uni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6</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8559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System Administrator and </a:t>
            </a:r>
            <a:r>
              <a:rPr lang="en-IN" dirty="0" err="1"/>
              <a:t>Superuser</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smtClean="0"/>
              <a:t>1. </a:t>
            </a:r>
            <a:r>
              <a:rPr lang="en-IN" dirty="0" err="1" smtClean="0"/>
              <a:t>su</a:t>
            </a:r>
            <a:r>
              <a:rPr lang="en-IN" dirty="0" smtClean="0"/>
              <a:t> (switch user)</a:t>
            </a:r>
          </a:p>
          <a:p>
            <a:pPr marL="0" indent="0">
              <a:buNone/>
            </a:pPr>
            <a:r>
              <a:rPr lang="en-IN" dirty="0" smtClean="0"/>
              <a:t>Su username</a:t>
            </a:r>
          </a:p>
          <a:p>
            <a:pPr marL="0" indent="0">
              <a:buNone/>
            </a:pPr>
            <a:r>
              <a:rPr lang="en-IN" dirty="0" err="1" smtClean="0"/>
              <a:t>Passwd</a:t>
            </a:r>
            <a:r>
              <a:rPr lang="en-IN" dirty="0" smtClean="0"/>
              <a:t>: </a:t>
            </a:r>
          </a:p>
          <a:p>
            <a:pPr>
              <a:buFont typeface="Arial" charset="0"/>
              <a:buChar char="•"/>
            </a:pPr>
            <a:r>
              <a:rPr lang="en-IN" dirty="0" smtClean="0"/>
              <a:t>If user type only </a:t>
            </a:r>
            <a:r>
              <a:rPr lang="en-IN" dirty="0" err="1" smtClean="0"/>
              <a:t>su</a:t>
            </a:r>
            <a:r>
              <a:rPr lang="en-IN" dirty="0" smtClean="0"/>
              <a:t> </a:t>
            </a:r>
            <a:r>
              <a:rPr lang="en-IN" dirty="0" err="1" smtClean="0"/>
              <a:t>linux</a:t>
            </a:r>
            <a:r>
              <a:rPr lang="en-IN" dirty="0" smtClean="0"/>
              <a:t> will consider it root user.</a:t>
            </a:r>
          </a:p>
          <a:p>
            <a:pPr marL="0" indent="0">
              <a:buNone/>
            </a:pPr>
            <a:r>
              <a:rPr lang="en-IN" dirty="0" smtClean="0"/>
              <a:t>2. </a:t>
            </a:r>
            <a:r>
              <a:rPr lang="en-IN" dirty="0" err="1" smtClean="0"/>
              <a:t>sudo</a:t>
            </a:r>
            <a:r>
              <a:rPr lang="en-IN" dirty="0" smtClean="0"/>
              <a:t>(super user do)- </a:t>
            </a:r>
          </a:p>
          <a:p>
            <a:pPr marL="0" indent="0">
              <a:buNone/>
            </a:pPr>
            <a:r>
              <a:rPr lang="en-IN" dirty="0" err="1" smtClean="0"/>
              <a:t>sudo</a:t>
            </a:r>
            <a:r>
              <a:rPr lang="en-IN" dirty="0" smtClean="0"/>
              <a:t> </a:t>
            </a:r>
            <a:r>
              <a:rPr lang="en-IN" dirty="0"/>
              <a:t>(</a:t>
            </a:r>
            <a:r>
              <a:rPr lang="en-IN" b="1" dirty="0"/>
              <a:t>S</a:t>
            </a:r>
            <a:r>
              <a:rPr lang="en-IN" dirty="0"/>
              <a:t>uper </a:t>
            </a:r>
            <a:r>
              <a:rPr lang="en-IN" b="1" dirty="0"/>
              <a:t>U</a:t>
            </a:r>
            <a:r>
              <a:rPr lang="en-IN" dirty="0"/>
              <a:t>ser </a:t>
            </a:r>
            <a:r>
              <a:rPr lang="en-IN" b="1" dirty="0"/>
              <a:t>DO</a:t>
            </a:r>
            <a:r>
              <a:rPr lang="en-IN" dirty="0"/>
              <a:t>) command in Linux is generally used as a prefix of some command that only </a:t>
            </a:r>
            <a:r>
              <a:rPr lang="en-IN" dirty="0" err="1"/>
              <a:t>superuser</a:t>
            </a:r>
            <a:r>
              <a:rPr lang="en-IN" dirty="0"/>
              <a:t> are allowed to run. If you prefix </a:t>
            </a:r>
            <a:r>
              <a:rPr lang="en-IN" b="1" dirty="0"/>
              <a:t>“</a:t>
            </a:r>
            <a:r>
              <a:rPr lang="en-IN" b="1" dirty="0" err="1"/>
              <a:t>sudo</a:t>
            </a:r>
            <a:r>
              <a:rPr lang="en-IN" b="1" dirty="0"/>
              <a:t>”</a:t>
            </a:r>
            <a:r>
              <a:rPr lang="en-IN" dirty="0"/>
              <a:t> with any command, it will run that command with elevated privileges or in other words allow a user with proper permissions to execute a command as another user, such as the </a:t>
            </a:r>
            <a:r>
              <a:rPr lang="en-IN" dirty="0" err="1"/>
              <a:t>superuser</a:t>
            </a:r>
            <a:r>
              <a:rPr lang="en-IN" dirty="0"/>
              <a:t>. This is the equivalent of “run as administrator” option in Windows.</a:t>
            </a:r>
          </a:p>
        </p:txBody>
      </p:sp>
    </p:spTree>
    <p:extLst>
      <p:ext uri="{BB962C8B-B14F-4D97-AF65-F5344CB8AC3E}">
        <p14:creationId xmlns:p14="http://schemas.microsoft.com/office/powerpoint/2010/main" val="2354736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Rescue </a:t>
            </a:r>
            <a:r>
              <a:rPr lang="en-IN" dirty="0" smtClean="0"/>
              <a:t>Mode</a:t>
            </a:r>
            <a:endParaRPr lang="en-IN" dirty="0"/>
          </a:p>
        </p:txBody>
      </p:sp>
      <p:sp>
        <p:nvSpPr>
          <p:cNvPr id="3" name="Content Placeholder 2"/>
          <p:cNvSpPr>
            <a:spLocks noGrp="1"/>
          </p:cNvSpPr>
          <p:nvPr>
            <p:ph idx="1"/>
          </p:nvPr>
        </p:nvSpPr>
        <p:spPr>
          <a:xfrm>
            <a:off x="395536" y="1556792"/>
            <a:ext cx="8229600" cy="4525963"/>
          </a:xfrm>
        </p:spPr>
        <p:txBody>
          <a:bodyPr>
            <a:normAutofit fontScale="55000" lnSpcReduction="20000"/>
          </a:bodyPr>
          <a:lstStyle/>
          <a:p>
            <a:r>
              <a:rPr lang="en-IN" dirty="0"/>
              <a:t>Rescue mode is a term used to describe a method of booting a small Linux environment completely from diskettes.</a:t>
            </a:r>
          </a:p>
          <a:p>
            <a:r>
              <a:rPr lang="en-IN" dirty="0"/>
              <a:t>What follows in this section may help you recover from a problem at some point. A copy of these instructions is also available as rescue.txt on your Red Hat Linux 6.0 CD-ROM.</a:t>
            </a:r>
          </a:p>
          <a:p>
            <a:r>
              <a:rPr lang="en-IN" dirty="0"/>
              <a:t>As the name implies, rescue mode is there to rescue you from something. In normal operation, your Red Hat Linux system uses files located on your system's hard drive to do everything -- run programs, store your files, and more.</a:t>
            </a:r>
          </a:p>
          <a:p>
            <a:r>
              <a:rPr lang="en-IN" dirty="0"/>
              <a:t>However, there may be times when you are unable to get Linux running completely enough to access its files on your system's hard drive. By using rescue mode, it's possible to access the files stored on your system's hard drive, even if you can't actually run Linux from that hard drive.</a:t>
            </a:r>
          </a:p>
          <a:p>
            <a:r>
              <a:rPr lang="en-IN" dirty="0"/>
              <a:t>Normally, you'll need to get into rescue mode for one of two reasons:</a:t>
            </a:r>
          </a:p>
          <a:p>
            <a:r>
              <a:rPr lang="en-IN" dirty="0"/>
              <a:t>You are unable to boot Linux, and you'd like to fix it.</a:t>
            </a:r>
          </a:p>
          <a:p>
            <a:r>
              <a:rPr lang="en-IN" dirty="0"/>
              <a:t>You are having hardware or software problems, and you want to get a few important files off your system's hard drive</a:t>
            </a:r>
            <a:r>
              <a:rPr lang="en-IN" dirty="0" smtClean="0"/>
              <a:t>.</a:t>
            </a:r>
          </a:p>
          <a:p>
            <a:r>
              <a:rPr lang="en-IN" dirty="0" smtClean="0">
                <a:hlinkClick r:id="rId2"/>
              </a:rPr>
              <a:t>https://www-uxsup.csx.cam.ac.uk/pub/doc/redhat/redhat6/rhl60gsghtml/gsg/doc013.html</a:t>
            </a:r>
            <a:endParaRPr lang="en-IN" dirty="0"/>
          </a:p>
        </p:txBody>
      </p:sp>
    </p:spTree>
    <p:extLst>
      <p:ext uri="{BB962C8B-B14F-4D97-AF65-F5344CB8AC3E}">
        <p14:creationId xmlns:p14="http://schemas.microsoft.com/office/powerpoint/2010/main" val="299853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SELinux</a:t>
            </a:r>
            <a:endParaRPr lang="en-IN" dirty="0"/>
          </a:p>
        </p:txBody>
      </p:sp>
      <p:sp>
        <p:nvSpPr>
          <p:cNvPr id="3" name="Content Placeholder 2"/>
          <p:cNvSpPr>
            <a:spLocks noGrp="1"/>
          </p:cNvSpPr>
          <p:nvPr>
            <p:ph idx="1"/>
          </p:nvPr>
        </p:nvSpPr>
        <p:spPr/>
        <p:txBody>
          <a:bodyPr>
            <a:normAutofit fontScale="92500" lnSpcReduction="10000"/>
          </a:bodyPr>
          <a:lstStyle/>
          <a:p>
            <a:r>
              <a:rPr lang="en-IN" dirty="0"/>
              <a:t>Security-Enhanced Linux (</a:t>
            </a:r>
            <a:r>
              <a:rPr lang="en-IN" dirty="0" err="1"/>
              <a:t>SELinux</a:t>
            </a:r>
            <a:r>
              <a:rPr lang="en-IN" dirty="0"/>
              <a:t>) is a security architecture for </a:t>
            </a:r>
            <a:r>
              <a:rPr lang="en-IN" dirty="0" smtClean="0">
                <a:hlinkClick r:id="rId2"/>
              </a:rPr>
              <a:t>Linux </a:t>
            </a:r>
            <a:r>
              <a:rPr lang="en-IN" dirty="0">
                <a:hlinkClick r:id="rId2"/>
              </a:rPr>
              <a:t>systems</a:t>
            </a:r>
            <a:r>
              <a:rPr lang="en-IN" dirty="0"/>
              <a:t> that allows administrators to have more control over who can access the system. It was originally developed by the United States National Security Agency (NSA) as a series of patches to the </a:t>
            </a:r>
            <a:r>
              <a:rPr lang="en-IN" dirty="0">
                <a:hlinkClick r:id="rId3"/>
              </a:rPr>
              <a:t>Linux kernel</a:t>
            </a:r>
            <a:r>
              <a:rPr lang="en-IN" dirty="0"/>
              <a:t> using Linux Security Modules (LSM).  </a:t>
            </a:r>
          </a:p>
          <a:p>
            <a:r>
              <a:rPr lang="en-IN" dirty="0" err="1"/>
              <a:t>SELinux</a:t>
            </a:r>
            <a:r>
              <a:rPr lang="en-IN" dirty="0"/>
              <a:t> was released to the open source community in 2000, and was integrated into the upstream Linux kernel in 2003.</a:t>
            </a:r>
          </a:p>
          <a:p>
            <a:endParaRPr lang="en-IN" dirty="0"/>
          </a:p>
        </p:txBody>
      </p:sp>
    </p:spTree>
    <p:extLst>
      <p:ext uri="{BB962C8B-B14F-4D97-AF65-F5344CB8AC3E}">
        <p14:creationId xmlns:p14="http://schemas.microsoft.com/office/powerpoint/2010/main" val="410626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Scheduling task</a:t>
            </a:r>
            <a:endParaRPr lang="en-IN" dirty="0"/>
          </a:p>
        </p:txBody>
      </p:sp>
      <p:sp>
        <p:nvSpPr>
          <p:cNvPr id="3" name="Content Placeholder 2"/>
          <p:cNvSpPr>
            <a:spLocks noGrp="1"/>
          </p:cNvSpPr>
          <p:nvPr>
            <p:ph idx="1"/>
          </p:nvPr>
        </p:nvSpPr>
        <p:spPr/>
        <p:txBody>
          <a:bodyPr>
            <a:normAutofit fontScale="85000" lnSpcReduction="10000"/>
          </a:bodyPr>
          <a:lstStyle/>
          <a:p>
            <a:pPr marL="0" indent="0" fontAlgn="base">
              <a:buNone/>
            </a:pPr>
            <a:r>
              <a:rPr lang="en-IN" dirty="0"/>
              <a:t>Whenever using a UNIX-based operating system, certain tasks are to be performed repeatedly. Running them manually every single time is time-consuming and overall inefficient. To solve this issue, UNIX comes with its built-in task schedulers. These task schedulers act like a smart alarm clock. When the alarm goes off, the operating system will run the predefined task.</a:t>
            </a:r>
          </a:p>
          <a:p>
            <a:pPr fontAlgn="base"/>
            <a:r>
              <a:rPr lang="en-IN" dirty="0"/>
              <a:t>In the case of Linux, it comes with two basic but powerful tools: </a:t>
            </a:r>
            <a:endParaRPr lang="en-IN" dirty="0" smtClean="0"/>
          </a:p>
          <a:p>
            <a:pPr marL="0" indent="0" fontAlgn="base">
              <a:buNone/>
            </a:pPr>
            <a:r>
              <a:rPr lang="en-IN" dirty="0" err="1" smtClean="0"/>
              <a:t>Cron</a:t>
            </a:r>
            <a:r>
              <a:rPr lang="en-IN" dirty="0" smtClean="0"/>
              <a:t> </a:t>
            </a:r>
            <a:r>
              <a:rPr lang="en-IN" dirty="0"/>
              <a:t>daemon (default task scheduler) and at (more suitable for one-time task scheduling</a:t>
            </a:r>
            <a:r>
              <a:rPr lang="en-IN" dirty="0" smtClean="0"/>
              <a:t>).</a:t>
            </a:r>
          </a:p>
          <a:p>
            <a:pPr marL="0" indent="0" fontAlgn="base">
              <a:buNone/>
            </a:pPr>
            <a:endParaRPr lang="en-IN" dirty="0"/>
          </a:p>
          <a:p>
            <a:endParaRPr lang="en-IN" dirty="0"/>
          </a:p>
        </p:txBody>
      </p:sp>
    </p:spTree>
    <p:extLst>
      <p:ext uri="{BB962C8B-B14F-4D97-AF65-F5344CB8AC3E}">
        <p14:creationId xmlns:p14="http://schemas.microsoft.com/office/powerpoint/2010/main" val="791700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Administration Task</a:t>
            </a:r>
            <a:endParaRPr lang="en-IN" dirty="0"/>
          </a:p>
        </p:txBody>
      </p:sp>
      <p:sp>
        <p:nvSpPr>
          <p:cNvPr id="3" name="Content Placeholder 2"/>
          <p:cNvSpPr>
            <a:spLocks noGrp="1"/>
          </p:cNvSpPr>
          <p:nvPr>
            <p:ph idx="1"/>
          </p:nvPr>
        </p:nvSpPr>
        <p:spPr/>
        <p:txBody>
          <a:bodyPr/>
          <a:lstStyle/>
          <a:p>
            <a:r>
              <a:rPr lang="en-IN" dirty="0" smtClean="0"/>
              <a:t>Refer server configuration of Lab.</a:t>
            </a:r>
            <a:endParaRPr lang="en-IN" dirty="0"/>
          </a:p>
        </p:txBody>
      </p:sp>
    </p:spTree>
    <p:extLst>
      <p:ext uri="{BB962C8B-B14F-4D97-AF65-F5344CB8AC3E}">
        <p14:creationId xmlns:p14="http://schemas.microsoft.com/office/powerpoint/2010/main" val="93833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Reports</a:t>
            </a:r>
            <a:endParaRPr lang="en-IN" dirty="0"/>
          </a:p>
        </p:txBody>
      </p:sp>
      <p:sp>
        <p:nvSpPr>
          <p:cNvPr id="3" name="Content Placeholder 2"/>
          <p:cNvSpPr>
            <a:spLocks noGrp="1"/>
          </p:cNvSpPr>
          <p:nvPr>
            <p:ph idx="1"/>
          </p:nvPr>
        </p:nvSpPr>
        <p:spPr/>
        <p:txBody>
          <a:bodyPr>
            <a:normAutofit fontScale="47500" lnSpcReduction="20000"/>
          </a:bodyPr>
          <a:lstStyle/>
          <a:p>
            <a:endParaRPr lang="en-IN" dirty="0"/>
          </a:p>
          <a:p>
            <a:r>
              <a:rPr lang="en-IN" b="1" cap="all" dirty="0">
                <a:latin typeface="Arial" pitchFamily="34" charset="0"/>
                <a:cs typeface="Arial" pitchFamily="34" charset="0"/>
                <a:hlinkClick r:id="rId2"/>
              </a:rPr>
              <a:t>LINUX</a:t>
            </a:r>
            <a:r>
              <a:rPr lang="en-IN" b="1" cap="all" dirty="0">
                <a:latin typeface="Arial" pitchFamily="34" charset="0"/>
                <a:cs typeface="Arial" pitchFamily="34" charset="0"/>
              </a:rPr>
              <a:t> / </a:t>
            </a:r>
            <a:r>
              <a:rPr lang="en-IN" b="1" cap="all" dirty="0">
                <a:latin typeface="Arial" pitchFamily="34" charset="0"/>
                <a:cs typeface="Arial" pitchFamily="34" charset="0"/>
                <a:hlinkClick r:id="rId3"/>
              </a:rPr>
              <a:t>OPERATING SYSTEMS</a:t>
            </a:r>
            <a:endParaRPr lang="en-IN" b="1" cap="all" dirty="0">
              <a:latin typeface="Arial" pitchFamily="34" charset="0"/>
              <a:cs typeface="Arial" pitchFamily="34" charset="0"/>
            </a:endParaRPr>
          </a:p>
          <a:p>
            <a:r>
              <a:rPr lang="en-IN" b="1" dirty="0">
                <a:latin typeface="Arial" pitchFamily="34" charset="0"/>
                <a:cs typeface="Arial" pitchFamily="34" charset="0"/>
              </a:rPr>
              <a:t>SAR (System Activity Report) Installation, Commands and </a:t>
            </a:r>
            <a:r>
              <a:rPr lang="en-IN" b="1" dirty="0" err="1">
                <a:latin typeface="Arial" pitchFamily="34" charset="0"/>
                <a:cs typeface="Arial" pitchFamily="34" charset="0"/>
              </a:rPr>
              <a:t>Guide</a:t>
            </a:r>
            <a:r>
              <a:rPr lang="en-IN" dirty="0" err="1">
                <a:latin typeface="Arial" pitchFamily="34" charset="0"/>
                <a:cs typeface="Arial" pitchFamily="34" charset="0"/>
              </a:rPr>
              <a:t>A</a:t>
            </a:r>
            <a:r>
              <a:rPr lang="en-IN" dirty="0">
                <a:latin typeface="Arial" pitchFamily="34" charset="0"/>
                <a:cs typeface="Arial" pitchFamily="34" charset="0"/>
              </a:rPr>
              <a:t> useful tutorial guide to the SAR (System Activity Result) tool, available for any Linux or Unix distribution: </a:t>
            </a:r>
            <a:r>
              <a:rPr lang="en-IN" dirty="0" err="1">
                <a:latin typeface="Arial" pitchFamily="34" charset="0"/>
                <a:cs typeface="Arial" pitchFamily="34" charset="0"/>
              </a:rPr>
              <a:t>Debian</a:t>
            </a:r>
            <a:r>
              <a:rPr lang="en-IN" dirty="0">
                <a:latin typeface="Arial" pitchFamily="34" charset="0"/>
                <a:cs typeface="Arial" pitchFamily="34" charset="0"/>
              </a:rPr>
              <a:t>, Ubuntu, </a:t>
            </a:r>
            <a:r>
              <a:rPr lang="en-IN" dirty="0" err="1">
                <a:latin typeface="Arial" pitchFamily="34" charset="0"/>
                <a:cs typeface="Arial" pitchFamily="34" charset="0"/>
              </a:rPr>
              <a:t>CentOS</a:t>
            </a:r>
            <a:r>
              <a:rPr lang="en-IN" dirty="0">
                <a:latin typeface="Arial" pitchFamily="34" charset="0"/>
                <a:cs typeface="Arial" pitchFamily="34" charset="0"/>
              </a:rPr>
              <a:t>, RHEL and more!</a:t>
            </a:r>
            <a:endParaRPr lang="en-IN" b="1" dirty="0">
              <a:latin typeface="Arial" pitchFamily="34" charset="0"/>
              <a:cs typeface="Arial" pitchFamily="34" charset="0"/>
            </a:endParaRPr>
          </a:p>
          <a:p>
            <a:r>
              <a:rPr lang="en-IN" dirty="0" smtClean="0">
                <a:latin typeface="Arial" pitchFamily="34" charset="0"/>
                <a:cs typeface="Arial" pitchFamily="34" charset="0"/>
              </a:rPr>
              <a:t>If </a:t>
            </a:r>
            <a:r>
              <a:rPr lang="en-IN" dirty="0">
                <a:latin typeface="Arial" pitchFamily="34" charset="0"/>
                <a:cs typeface="Arial" pitchFamily="34" charset="0"/>
              </a:rPr>
              <a:t>you are a system </a:t>
            </a:r>
            <a:r>
              <a:rPr lang="en-IN" b="1" dirty="0">
                <a:latin typeface="Arial" pitchFamily="34" charset="0"/>
                <a:cs typeface="Arial" pitchFamily="34" charset="0"/>
              </a:rPr>
              <a:t>administrator/Tester/Developer</a:t>
            </a:r>
            <a:r>
              <a:rPr lang="en-IN" dirty="0">
                <a:latin typeface="Arial" pitchFamily="34" charset="0"/>
                <a:cs typeface="Arial" pitchFamily="34" charset="0"/>
              </a:rPr>
              <a:t> it’s important for you to monitor your system health. If you are a </a:t>
            </a:r>
            <a:r>
              <a:rPr lang="en-IN" b="1" dirty="0">
                <a:latin typeface="Arial" pitchFamily="34" charset="0"/>
                <a:cs typeface="Arial" pitchFamily="34" charset="0"/>
              </a:rPr>
              <a:t>Tester/Developer</a:t>
            </a:r>
            <a:r>
              <a:rPr lang="en-IN" dirty="0">
                <a:latin typeface="Arial" pitchFamily="34" charset="0"/>
                <a:cs typeface="Arial" pitchFamily="34" charset="0"/>
              </a:rPr>
              <a:t> you need to understand how much memory or CPU is getting used by the application over a period of time. But it is </a:t>
            </a:r>
            <a:r>
              <a:rPr lang="en-IN" b="1" dirty="0">
                <a:latin typeface="Arial" pitchFamily="34" charset="0"/>
                <a:cs typeface="Arial" pitchFamily="34" charset="0"/>
              </a:rPr>
              <a:t>difficult to monitor</a:t>
            </a:r>
            <a:r>
              <a:rPr lang="en-IN" dirty="0">
                <a:latin typeface="Arial" pitchFamily="34" charset="0"/>
                <a:cs typeface="Arial" pitchFamily="34" charset="0"/>
              </a:rPr>
              <a:t> the system stats throughout the day or days. There is a simple tool/application named </a:t>
            </a:r>
            <a:r>
              <a:rPr lang="en-IN" b="1" dirty="0">
                <a:latin typeface="Arial" pitchFamily="34" charset="0"/>
                <a:cs typeface="Arial" pitchFamily="34" charset="0"/>
                <a:hlinkClick r:id="rId4"/>
              </a:rPr>
              <a:t>SAR (System Activity Report)</a:t>
            </a:r>
            <a:r>
              <a:rPr lang="en-IN" dirty="0">
                <a:latin typeface="Arial" pitchFamily="34" charset="0"/>
                <a:cs typeface="Arial" pitchFamily="34" charset="0"/>
              </a:rPr>
              <a:t> available for collecting </a:t>
            </a:r>
            <a:r>
              <a:rPr lang="en-IN" b="1" dirty="0">
                <a:latin typeface="Arial" pitchFamily="34" charset="0"/>
                <a:cs typeface="Arial" pitchFamily="34" charset="0"/>
              </a:rPr>
              <a:t>CPU, Memory, I/O</a:t>
            </a:r>
            <a:r>
              <a:rPr lang="en-IN" dirty="0">
                <a:latin typeface="Arial" pitchFamily="34" charset="0"/>
                <a:cs typeface="Arial" pitchFamily="34" charset="0"/>
              </a:rPr>
              <a:t> stats and </a:t>
            </a:r>
            <a:r>
              <a:rPr lang="en-IN" dirty="0" err="1">
                <a:latin typeface="Arial" pitchFamily="34" charset="0"/>
                <a:cs typeface="Arial" pitchFamily="34" charset="0"/>
              </a:rPr>
              <a:t>analyze</a:t>
            </a:r>
            <a:r>
              <a:rPr lang="en-IN" dirty="0">
                <a:latin typeface="Arial" pitchFamily="34" charset="0"/>
                <a:cs typeface="Arial" pitchFamily="34" charset="0"/>
              </a:rPr>
              <a:t>, Of-course this can be used only for </a:t>
            </a:r>
            <a:r>
              <a:rPr lang="en-IN" b="1" dirty="0" err="1">
                <a:latin typeface="Arial" pitchFamily="34" charset="0"/>
                <a:cs typeface="Arial" pitchFamily="34" charset="0"/>
              </a:rPr>
              <a:t>linux</a:t>
            </a:r>
            <a:r>
              <a:rPr lang="en-IN" b="1" dirty="0">
                <a:latin typeface="Arial" pitchFamily="34" charset="0"/>
                <a:cs typeface="Arial" pitchFamily="34" charset="0"/>
              </a:rPr>
              <a:t>, </a:t>
            </a:r>
            <a:r>
              <a:rPr lang="en-IN" b="1" dirty="0" err="1">
                <a:latin typeface="Arial" pitchFamily="34" charset="0"/>
                <a:cs typeface="Arial" pitchFamily="34" charset="0"/>
              </a:rPr>
              <a:t>unix</a:t>
            </a:r>
            <a:r>
              <a:rPr lang="en-IN" b="1" dirty="0">
                <a:latin typeface="Arial" pitchFamily="34" charset="0"/>
                <a:cs typeface="Arial" pitchFamily="34" charset="0"/>
              </a:rPr>
              <a:t> or </a:t>
            </a:r>
            <a:r>
              <a:rPr lang="en-IN" b="1" dirty="0" err="1">
                <a:latin typeface="Arial" pitchFamily="34" charset="0"/>
                <a:cs typeface="Arial" pitchFamily="34" charset="0"/>
              </a:rPr>
              <a:t>ubuntu</a:t>
            </a:r>
            <a:r>
              <a:rPr lang="en-IN" dirty="0">
                <a:latin typeface="Arial" pitchFamily="34" charset="0"/>
                <a:cs typeface="Arial" pitchFamily="34" charset="0"/>
              </a:rPr>
              <a:t> machines.</a:t>
            </a:r>
          </a:p>
          <a:p>
            <a:r>
              <a:rPr lang="en-IN" dirty="0">
                <a:latin typeface="Arial" pitchFamily="34" charset="0"/>
                <a:cs typeface="Arial" pitchFamily="34" charset="0"/>
              </a:rPr>
              <a:t>Why SAR?</a:t>
            </a:r>
          </a:p>
          <a:p>
            <a:r>
              <a:rPr lang="en-IN" dirty="0">
                <a:latin typeface="Arial" pitchFamily="34" charset="0"/>
                <a:cs typeface="Arial" pitchFamily="34" charset="0"/>
              </a:rPr>
              <a:t>If you are working on </a:t>
            </a:r>
            <a:r>
              <a:rPr lang="en-IN" dirty="0" err="1">
                <a:latin typeface="Arial" pitchFamily="34" charset="0"/>
                <a:cs typeface="Arial" pitchFamily="34" charset="0"/>
              </a:rPr>
              <a:t>linux</a:t>
            </a:r>
            <a:r>
              <a:rPr lang="en-IN" dirty="0">
                <a:latin typeface="Arial" pitchFamily="34" charset="0"/>
                <a:cs typeface="Arial" pitchFamily="34" charset="0"/>
              </a:rPr>
              <a:t> machine you will know that you need to use different commands/tools to get different usage reports, such as: </a:t>
            </a:r>
            <a:r>
              <a:rPr lang="en-IN" b="1" dirty="0">
                <a:latin typeface="Arial" pitchFamily="34" charset="0"/>
                <a:cs typeface="Arial" pitchFamily="34" charset="0"/>
              </a:rPr>
              <a:t>-top</a:t>
            </a:r>
            <a:r>
              <a:rPr lang="en-IN" dirty="0">
                <a:latin typeface="Arial" pitchFamily="34" charset="0"/>
                <a:cs typeface="Arial" pitchFamily="34" charset="0"/>
              </a:rPr>
              <a:t> for CPU usage, </a:t>
            </a:r>
            <a:r>
              <a:rPr lang="en-IN" b="1" dirty="0">
                <a:latin typeface="Arial" pitchFamily="34" charset="0"/>
                <a:cs typeface="Arial" pitchFamily="34" charset="0"/>
              </a:rPr>
              <a:t>-free</a:t>
            </a:r>
            <a:r>
              <a:rPr lang="en-IN" dirty="0">
                <a:latin typeface="Arial" pitchFamily="34" charset="0"/>
                <a:cs typeface="Arial" pitchFamily="34" charset="0"/>
              </a:rPr>
              <a:t> for memory usage etc.</a:t>
            </a:r>
          </a:p>
          <a:p>
            <a:r>
              <a:rPr lang="en-IN" dirty="0">
                <a:latin typeface="Arial" pitchFamily="34" charset="0"/>
                <a:cs typeface="Arial" pitchFamily="34" charset="0"/>
              </a:rPr>
              <a:t>But SAR will provide you all the resource usage data which can be fetched from different tools and also this reports will generate in daily basis which can be used for historical data analysis at any time.</a:t>
            </a:r>
          </a:p>
          <a:p>
            <a:endParaRPr lang="en-IN" dirty="0"/>
          </a:p>
        </p:txBody>
      </p:sp>
    </p:spTree>
    <p:extLst>
      <p:ext uri="{BB962C8B-B14F-4D97-AF65-F5344CB8AC3E}">
        <p14:creationId xmlns:p14="http://schemas.microsoft.com/office/powerpoint/2010/main" val="1427081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207</Words>
  <Application>Microsoft Office PowerPoint</Application>
  <PresentationFormat>On-screen Show (4:3)</PresentationFormat>
  <Paragraphs>34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UNIT 6</vt:lpstr>
      <vt:lpstr>System Administrator and Superuser</vt:lpstr>
      <vt:lpstr>Rescue Mode</vt:lpstr>
      <vt:lpstr>SELinux</vt:lpstr>
      <vt:lpstr>Scheduling task</vt:lpstr>
      <vt:lpstr>System Administration Task</vt:lpstr>
      <vt:lpstr>System Reports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MY PC</dc:creator>
  <cp:lastModifiedBy>MY PC</cp:lastModifiedBy>
  <cp:revision>9</cp:revision>
  <dcterms:created xsi:type="dcterms:W3CDTF">2020-11-20T04:42:40Z</dcterms:created>
  <dcterms:modified xsi:type="dcterms:W3CDTF">2020-11-21T10:23:40Z</dcterms:modified>
</cp:coreProperties>
</file>