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E540C7-B110-493E-B252-1D73BD947034}"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22C28-0617-4C69-B69B-3D3A3DF3F77C}" type="slidenum">
              <a:rPr lang="en-IN" smtClean="0"/>
              <a:t>‹#›</a:t>
            </a:fld>
            <a:endParaRPr lang="en-IN"/>
          </a:p>
        </p:txBody>
      </p:sp>
    </p:spTree>
    <p:extLst>
      <p:ext uri="{BB962C8B-B14F-4D97-AF65-F5344CB8AC3E}">
        <p14:creationId xmlns:p14="http://schemas.microsoft.com/office/powerpoint/2010/main" val="410881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E540C7-B110-493E-B252-1D73BD947034}"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22C28-0617-4C69-B69B-3D3A3DF3F77C}" type="slidenum">
              <a:rPr lang="en-IN" smtClean="0"/>
              <a:t>‹#›</a:t>
            </a:fld>
            <a:endParaRPr lang="en-IN"/>
          </a:p>
        </p:txBody>
      </p:sp>
    </p:spTree>
    <p:extLst>
      <p:ext uri="{BB962C8B-B14F-4D97-AF65-F5344CB8AC3E}">
        <p14:creationId xmlns:p14="http://schemas.microsoft.com/office/powerpoint/2010/main" val="412981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E540C7-B110-493E-B252-1D73BD947034}"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22C28-0617-4C69-B69B-3D3A3DF3F77C}" type="slidenum">
              <a:rPr lang="en-IN" smtClean="0"/>
              <a:t>‹#›</a:t>
            </a:fld>
            <a:endParaRPr lang="en-IN"/>
          </a:p>
        </p:txBody>
      </p:sp>
    </p:spTree>
    <p:extLst>
      <p:ext uri="{BB962C8B-B14F-4D97-AF65-F5344CB8AC3E}">
        <p14:creationId xmlns:p14="http://schemas.microsoft.com/office/powerpoint/2010/main" val="421721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E540C7-B110-493E-B252-1D73BD947034}"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22C28-0617-4C69-B69B-3D3A3DF3F77C}" type="slidenum">
              <a:rPr lang="en-IN" smtClean="0"/>
              <a:t>‹#›</a:t>
            </a:fld>
            <a:endParaRPr lang="en-IN"/>
          </a:p>
        </p:txBody>
      </p:sp>
    </p:spTree>
    <p:extLst>
      <p:ext uri="{BB962C8B-B14F-4D97-AF65-F5344CB8AC3E}">
        <p14:creationId xmlns:p14="http://schemas.microsoft.com/office/powerpoint/2010/main" val="42863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E540C7-B110-493E-B252-1D73BD947034}" type="datetimeFigureOut">
              <a:rPr lang="en-IN" smtClean="0"/>
              <a:t>15-10-2020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22C28-0617-4C69-B69B-3D3A3DF3F77C}" type="slidenum">
              <a:rPr lang="en-IN" smtClean="0"/>
              <a:t>‹#›</a:t>
            </a:fld>
            <a:endParaRPr lang="en-IN"/>
          </a:p>
        </p:txBody>
      </p:sp>
    </p:spTree>
    <p:extLst>
      <p:ext uri="{BB962C8B-B14F-4D97-AF65-F5344CB8AC3E}">
        <p14:creationId xmlns:p14="http://schemas.microsoft.com/office/powerpoint/2010/main" val="428159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AE540C7-B110-493E-B252-1D73BD947034}"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322C28-0617-4C69-B69B-3D3A3DF3F77C}" type="slidenum">
              <a:rPr lang="en-IN" smtClean="0"/>
              <a:t>‹#›</a:t>
            </a:fld>
            <a:endParaRPr lang="en-IN"/>
          </a:p>
        </p:txBody>
      </p:sp>
    </p:spTree>
    <p:extLst>
      <p:ext uri="{BB962C8B-B14F-4D97-AF65-F5344CB8AC3E}">
        <p14:creationId xmlns:p14="http://schemas.microsoft.com/office/powerpoint/2010/main" val="243006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E540C7-B110-493E-B252-1D73BD947034}" type="datetimeFigureOut">
              <a:rPr lang="en-IN" smtClean="0"/>
              <a:t>15-10-2020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322C28-0617-4C69-B69B-3D3A3DF3F77C}" type="slidenum">
              <a:rPr lang="en-IN" smtClean="0"/>
              <a:t>‹#›</a:t>
            </a:fld>
            <a:endParaRPr lang="en-IN"/>
          </a:p>
        </p:txBody>
      </p:sp>
    </p:spTree>
    <p:extLst>
      <p:ext uri="{BB962C8B-B14F-4D97-AF65-F5344CB8AC3E}">
        <p14:creationId xmlns:p14="http://schemas.microsoft.com/office/powerpoint/2010/main" val="246305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AE540C7-B110-493E-B252-1D73BD947034}" type="datetimeFigureOut">
              <a:rPr lang="en-IN" smtClean="0"/>
              <a:t>15-10-2020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322C28-0617-4C69-B69B-3D3A3DF3F77C}" type="slidenum">
              <a:rPr lang="en-IN" smtClean="0"/>
              <a:t>‹#›</a:t>
            </a:fld>
            <a:endParaRPr lang="en-IN"/>
          </a:p>
        </p:txBody>
      </p:sp>
    </p:spTree>
    <p:extLst>
      <p:ext uri="{BB962C8B-B14F-4D97-AF65-F5344CB8AC3E}">
        <p14:creationId xmlns:p14="http://schemas.microsoft.com/office/powerpoint/2010/main" val="413593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540C7-B110-493E-B252-1D73BD947034}" type="datetimeFigureOut">
              <a:rPr lang="en-IN" smtClean="0"/>
              <a:t>15-10-2020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322C28-0617-4C69-B69B-3D3A3DF3F77C}" type="slidenum">
              <a:rPr lang="en-IN" smtClean="0"/>
              <a:t>‹#›</a:t>
            </a:fld>
            <a:endParaRPr lang="en-IN"/>
          </a:p>
        </p:txBody>
      </p:sp>
    </p:spTree>
    <p:extLst>
      <p:ext uri="{BB962C8B-B14F-4D97-AF65-F5344CB8AC3E}">
        <p14:creationId xmlns:p14="http://schemas.microsoft.com/office/powerpoint/2010/main" val="260349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540C7-B110-493E-B252-1D73BD947034}"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322C28-0617-4C69-B69B-3D3A3DF3F77C}" type="slidenum">
              <a:rPr lang="en-IN" smtClean="0"/>
              <a:t>‹#›</a:t>
            </a:fld>
            <a:endParaRPr lang="en-IN"/>
          </a:p>
        </p:txBody>
      </p:sp>
    </p:spTree>
    <p:extLst>
      <p:ext uri="{BB962C8B-B14F-4D97-AF65-F5344CB8AC3E}">
        <p14:creationId xmlns:p14="http://schemas.microsoft.com/office/powerpoint/2010/main" val="3897730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540C7-B110-493E-B252-1D73BD947034}" type="datetimeFigureOut">
              <a:rPr lang="en-IN" smtClean="0"/>
              <a:t>15-10-2020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322C28-0617-4C69-B69B-3D3A3DF3F77C}" type="slidenum">
              <a:rPr lang="en-IN" smtClean="0"/>
              <a:t>‹#›</a:t>
            </a:fld>
            <a:endParaRPr lang="en-IN"/>
          </a:p>
        </p:txBody>
      </p:sp>
    </p:spTree>
    <p:extLst>
      <p:ext uri="{BB962C8B-B14F-4D97-AF65-F5344CB8AC3E}">
        <p14:creationId xmlns:p14="http://schemas.microsoft.com/office/powerpoint/2010/main" val="353554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540C7-B110-493E-B252-1D73BD947034}" type="datetimeFigureOut">
              <a:rPr lang="en-IN" smtClean="0"/>
              <a:t>15-10-2020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22C28-0617-4C69-B69B-3D3A3DF3F77C}" type="slidenum">
              <a:rPr lang="en-IN" smtClean="0"/>
              <a:t>‹#›</a:t>
            </a:fld>
            <a:endParaRPr lang="en-IN"/>
          </a:p>
        </p:txBody>
      </p:sp>
    </p:spTree>
    <p:extLst>
      <p:ext uri="{BB962C8B-B14F-4D97-AF65-F5344CB8AC3E}">
        <p14:creationId xmlns:p14="http://schemas.microsoft.com/office/powerpoint/2010/main" val="2680189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an7.org/linux/man-pages/man1/cat.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UNIT3</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2240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p:txBody>
          <a:bodyPr/>
          <a:lstStyle/>
          <a:p>
            <a:pPr marL="0" indent="0">
              <a:buNone/>
            </a:pPr>
            <a:r>
              <a:rPr lang="en-IN" dirty="0" smtClean="0"/>
              <a:t>[1] + Done </a:t>
            </a:r>
            <a:r>
              <a:rPr lang="en-IN" dirty="0" err="1" smtClean="0"/>
              <a:t>ls</a:t>
            </a:r>
            <a:r>
              <a:rPr lang="en-IN" dirty="0" smtClean="0"/>
              <a:t> ch*.doc &amp;</a:t>
            </a:r>
          </a:p>
          <a:p>
            <a:pPr marL="0" indent="0">
              <a:buNone/>
            </a:pPr>
            <a:r>
              <a:rPr lang="en-IN" dirty="0" smtClean="0"/>
              <a:t> $</a:t>
            </a:r>
          </a:p>
          <a:p>
            <a:pPr marL="0" indent="0">
              <a:buNone/>
            </a:pPr>
            <a:endParaRPr lang="en-IN" dirty="0" smtClean="0"/>
          </a:p>
          <a:p>
            <a:pPr marL="0" indent="0">
              <a:buNone/>
            </a:pPr>
            <a:r>
              <a:rPr lang="en-IN" dirty="0"/>
              <a:t>The first line tells you that the </a:t>
            </a:r>
            <a:r>
              <a:rPr lang="en-IN" b="1" dirty="0" err="1"/>
              <a:t>ls</a:t>
            </a:r>
            <a:r>
              <a:rPr lang="en-IN" dirty="0"/>
              <a:t> command background process finishes successfully. The second is a prompt for another command.</a:t>
            </a:r>
          </a:p>
        </p:txBody>
      </p:sp>
    </p:spTree>
    <p:extLst>
      <p:ext uri="{BB962C8B-B14F-4D97-AF65-F5344CB8AC3E}">
        <p14:creationId xmlns:p14="http://schemas.microsoft.com/office/powerpoint/2010/main" val="323211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Commands</a:t>
            </a:r>
            <a:endParaRPr lang="en-IN" dirty="0"/>
          </a:p>
        </p:txBody>
      </p:sp>
      <p:sp>
        <p:nvSpPr>
          <p:cNvPr id="3" name="Content Placeholder 2"/>
          <p:cNvSpPr>
            <a:spLocks noGrp="1"/>
          </p:cNvSpPr>
          <p:nvPr>
            <p:ph idx="1"/>
          </p:nvPr>
        </p:nvSpPr>
        <p:spPr/>
        <p:txBody>
          <a:bodyPr/>
          <a:lstStyle/>
          <a:p>
            <a:pPr marL="0" indent="0">
              <a:buNone/>
            </a:pPr>
            <a:r>
              <a:rPr lang="en-IN" dirty="0" smtClean="0"/>
              <a:t>1. </a:t>
            </a:r>
            <a:r>
              <a:rPr lang="en-IN" dirty="0"/>
              <a:t>Listing Running Processes</a:t>
            </a:r>
          </a:p>
          <a:p>
            <a:pPr marL="0" indent="0">
              <a:buNone/>
            </a:pPr>
            <a:r>
              <a:rPr lang="en-IN" dirty="0" smtClean="0"/>
              <a:t>Ps</a:t>
            </a:r>
          </a:p>
          <a:p>
            <a:pPr marL="0" indent="0">
              <a:buNone/>
            </a:pPr>
            <a:r>
              <a:rPr lang="en-IN" dirty="0" smtClean="0"/>
              <a:t>2. </a:t>
            </a:r>
            <a:r>
              <a:rPr lang="en-IN" dirty="0"/>
              <a:t>One of the most commonly used flags for </a:t>
            </a:r>
            <a:r>
              <a:rPr lang="en-IN" dirty="0" err="1"/>
              <a:t>ps</a:t>
            </a:r>
            <a:r>
              <a:rPr lang="en-IN" dirty="0"/>
              <a:t> is the </a:t>
            </a:r>
            <a:r>
              <a:rPr lang="en-IN" b="1" dirty="0"/>
              <a:t>-f</a:t>
            </a:r>
            <a:r>
              <a:rPr lang="en-IN" dirty="0"/>
              <a:t> ( f for full) option, which provides more information as shown in the following example </a:t>
            </a:r>
            <a:endParaRPr lang="en-IN" dirty="0" smtClean="0"/>
          </a:p>
          <a:p>
            <a:pPr marL="0" indent="0">
              <a:buNone/>
            </a:pPr>
            <a:r>
              <a:rPr lang="en-IN" dirty="0" smtClean="0"/>
              <a:t>Ps –f</a:t>
            </a:r>
          </a:p>
          <a:p>
            <a:pPr marL="0" indent="0">
              <a:buNone/>
            </a:pPr>
            <a:r>
              <a:rPr lang="en-IN" dirty="0" smtClean="0"/>
              <a:t>3. </a:t>
            </a:r>
            <a:r>
              <a:rPr lang="en-IN" dirty="0"/>
              <a:t>Stopping Processes</a:t>
            </a:r>
          </a:p>
          <a:p>
            <a:pPr marL="0" indent="0">
              <a:buNone/>
            </a:pPr>
            <a:r>
              <a:rPr lang="en-IN" dirty="0" smtClean="0"/>
              <a:t>$</a:t>
            </a:r>
            <a:r>
              <a:rPr lang="en-IN" dirty="0" err="1" smtClean="0"/>
              <a:t>ps</a:t>
            </a:r>
            <a:r>
              <a:rPr lang="en-IN" dirty="0" smtClean="0"/>
              <a:t> -f</a:t>
            </a:r>
            <a:endParaRPr lang="en-IN" dirty="0"/>
          </a:p>
        </p:txBody>
      </p:sp>
    </p:spTree>
    <p:extLst>
      <p:ext uri="{BB962C8B-B14F-4D97-AF65-F5344CB8AC3E}">
        <p14:creationId xmlns:p14="http://schemas.microsoft.com/office/powerpoint/2010/main" val="258235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this </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IN" b="1" dirty="0" smtClean="0">
                <a:effectLst/>
              </a:rPr>
              <a:t>$ </a:t>
            </a:r>
            <a:r>
              <a:rPr lang="en-IN" b="1" dirty="0" err="1" smtClean="0">
                <a:effectLst/>
              </a:rPr>
              <a:t>ps</a:t>
            </a:r>
            <a:r>
              <a:rPr lang="en-IN" b="1" dirty="0" smtClean="0">
                <a:effectLst/>
              </a:rPr>
              <a:t> –f</a:t>
            </a:r>
            <a:r>
              <a:rPr lang="en-IN" dirty="0" smtClean="0"/>
              <a:t> </a:t>
            </a:r>
          </a:p>
          <a:p>
            <a:pPr marL="0" indent="0">
              <a:buNone/>
            </a:pPr>
            <a:r>
              <a:rPr lang="en-IN" b="1" dirty="0" smtClean="0">
                <a:effectLst/>
              </a:rPr>
              <a:t>$ kill 19</a:t>
            </a:r>
            <a:r>
              <a:rPr lang="en-IN" dirty="0" smtClean="0"/>
              <a:t> Terminated</a:t>
            </a:r>
          </a:p>
          <a:p>
            <a:pPr marL="0" indent="0">
              <a:buNone/>
            </a:pPr>
            <a:endParaRPr lang="en-IN" dirty="0"/>
          </a:p>
          <a:p>
            <a:pPr marL="0" indent="0">
              <a:buNone/>
            </a:pPr>
            <a:r>
              <a:rPr lang="en-IN" b="1" dirty="0" err="1"/>
              <a:t>bg</a:t>
            </a:r>
            <a:r>
              <a:rPr lang="en-IN" dirty="0"/>
              <a:t>: A job control command that resumes suspended jobs while keeping them running in the </a:t>
            </a:r>
            <a:r>
              <a:rPr lang="en-IN" dirty="0" smtClean="0"/>
              <a:t>background</a:t>
            </a:r>
          </a:p>
          <a:p>
            <a:pPr marL="0" indent="0">
              <a:buNone/>
            </a:pPr>
            <a:r>
              <a:rPr lang="en-IN" b="1" dirty="0" err="1" smtClean="0">
                <a:effectLst/>
              </a:rPr>
              <a:t>bg</a:t>
            </a:r>
            <a:r>
              <a:rPr lang="en-IN" b="1" dirty="0" smtClean="0">
                <a:effectLst/>
              </a:rPr>
              <a:t> [ job ]</a:t>
            </a:r>
          </a:p>
          <a:p>
            <a:pPr fontAlgn="base"/>
            <a:r>
              <a:rPr lang="en-IN" b="1" dirty="0" err="1"/>
              <a:t>fg</a:t>
            </a:r>
            <a:r>
              <a:rPr lang="en-IN" dirty="0"/>
              <a:t>: It continues a stopped job by running it in the foreground.</a:t>
            </a:r>
            <a:br>
              <a:rPr lang="en-IN" dirty="0"/>
            </a:br>
            <a:r>
              <a:rPr lang="en-IN" dirty="0"/>
              <a:t>Syntax:</a:t>
            </a:r>
          </a:p>
          <a:p>
            <a:r>
              <a:rPr lang="en-IN" b="1" dirty="0" err="1" smtClean="0">
                <a:effectLst/>
              </a:rPr>
              <a:t>fg</a:t>
            </a:r>
            <a:r>
              <a:rPr lang="en-IN" b="1" dirty="0" smtClean="0">
                <a:effectLst/>
              </a:rPr>
              <a:t> [ %</a:t>
            </a:r>
            <a:r>
              <a:rPr lang="en-IN" b="1" dirty="0" err="1" smtClean="0">
                <a:effectLst/>
              </a:rPr>
              <a:t>job_id</a:t>
            </a:r>
            <a:r>
              <a:rPr lang="en-IN" b="1" dirty="0" smtClean="0">
                <a:effectLst/>
              </a:rPr>
              <a:t> ]</a:t>
            </a:r>
            <a:endParaRPr lang="en-IN" dirty="0"/>
          </a:p>
        </p:txBody>
      </p:sp>
    </p:spTree>
    <p:extLst>
      <p:ext uri="{BB962C8B-B14F-4D97-AF65-F5344CB8AC3E}">
        <p14:creationId xmlns:p14="http://schemas.microsoft.com/office/powerpoint/2010/main" val="228758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it…</a:t>
            </a:r>
            <a:endParaRPr lang="en-IN" dirty="0"/>
          </a:p>
        </p:txBody>
      </p:sp>
      <p:sp>
        <p:nvSpPr>
          <p:cNvPr id="3" name="Content Placeholder 2"/>
          <p:cNvSpPr>
            <a:spLocks noGrp="1"/>
          </p:cNvSpPr>
          <p:nvPr>
            <p:ph idx="1"/>
          </p:nvPr>
        </p:nvSpPr>
        <p:spPr/>
        <p:txBody>
          <a:bodyPr>
            <a:normAutofit lnSpcReduction="10000"/>
          </a:bodyPr>
          <a:lstStyle/>
          <a:p>
            <a:pPr marL="0" indent="0" fontAlgn="base">
              <a:buNone/>
            </a:pPr>
            <a:r>
              <a:rPr lang="en-IN" b="1" dirty="0"/>
              <a:t>top</a:t>
            </a:r>
            <a:r>
              <a:rPr lang="en-IN" dirty="0"/>
              <a:t>: This command is used to show all the running processes within the working environment of Linux.</a:t>
            </a:r>
            <a:br>
              <a:rPr lang="en-IN" dirty="0"/>
            </a:br>
            <a:r>
              <a:rPr lang="en-IN" dirty="0"/>
              <a:t>Syntax:</a:t>
            </a:r>
          </a:p>
          <a:p>
            <a:pPr marL="0" indent="0">
              <a:buNone/>
            </a:pPr>
            <a:r>
              <a:rPr lang="en-IN" dirty="0" smtClean="0"/>
              <a:t>Top</a:t>
            </a:r>
          </a:p>
          <a:p>
            <a:pPr marL="0" indent="0">
              <a:buNone/>
            </a:pPr>
            <a:r>
              <a:rPr lang="en-IN" b="1" dirty="0" err="1" smtClean="0"/>
              <a:t>df</a:t>
            </a:r>
            <a:r>
              <a:rPr lang="en-IN" dirty="0"/>
              <a:t>: It shows the amount of available disk space being used by file systems</a:t>
            </a:r>
            <a:br>
              <a:rPr lang="en-IN" dirty="0"/>
            </a:br>
            <a:r>
              <a:rPr lang="en-IN" dirty="0" smtClean="0"/>
              <a:t>Syntax:</a:t>
            </a:r>
          </a:p>
          <a:p>
            <a:pPr marL="0" indent="0">
              <a:buNone/>
            </a:pPr>
            <a:r>
              <a:rPr lang="en-IN" dirty="0" err="1" smtClean="0"/>
              <a:t>df</a:t>
            </a:r>
            <a:endParaRPr lang="en-IN" dirty="0"/>
          </a:p>
        </p:txBody>
      </p:sp>
    </p:spTree>
    <p:extLst>
      <p:ext uri="{BB962C8B-B14F-4D97-AF65-F5344CB8AC3E}">
        <p14:creationId xmlns:p14="http://schemas.microsoft.com/office/powerpoint/2010/main" val="183467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 it….</a:t>
            </a:r>
            <a:endParaRPr lang="en-IN" dirty="0"/>
          </a:p>
        </p:txBody>
      </p:sp>
      <p:sp>
        <p:nvSpPr>
          <p:cNvPr id="3" name="Content Placeholder 2"/>
          <p:cNvSpPr>
            <a:spLocks noGrp="1"/>
          </p:cNvSpPr>
          <p:nvPr>
            <p:ph idx="1"/>
          </p:nvPr>
        </p:nvSpPr>
        <p:spPr/>
        <p:txBody>
          <a:bodyPr/>
          <a:lstStyle/>
          <a:p>
            <a:pPr marL="0" indent="0" fontAlgn="base">
              <a:buNone/>
            </a:pPr>
            <a:r>
              <a:rPr lang="en-IN" b="1" dirty="0"/>
              <a:t>free</a:t>
            </a:r>
            <a:r>
              <a:rPr lang="en-IN" dirty="0"/>
              <a:t>: It shows the total amount of free and used physical and swap memory in the system, as well as the buffers used by the kernel</a:t>
            </a:r>
            <a:br>
              <a:rPr lang="en-IN" dirty="0"/>
            </a:br>
            <a:r>
              <a:rPr lang="en-IN" dirty="0"/>
              <a:t>Syntax:</a:t>
            </a:r>
          </a:p>
          <a:p>
            <a:pPr marL="0" indent="0">
              <a:buNone/>
            </a:pPr>
            <a:r>
              <a:rPr lang="en-IN" dirty="0"/>
              <a:t>f</a:t>
            </a:r>
            <a:r>
              <a:rPr lang="en-IN" dirty="0" smtClean="0"/>
              <a:t>ree</a:t>
            </a:r>
            <a:endParaRPr lang="en-IN" dirty="0"/>
          </a:p>
        </p:txBody>
      </p:sp>
    </p:spTree>
    <p:extLst>
      <p:ext uri="{BB962C8B-B14F-4D97-AF65-F5344CB8AC3E}">
        <p14:creationId xmlns:p14="http://schemas.microsoft.com/office/powerpoint/2010/main" val="2333884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Types of Processes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IN" b="1" dirty="0" smtClean="0"/>
              <a:t>Parent </a:t>
            </a:r>
            <a:r>
              <a:rPr lang="en-IN" b="1" dirty="0"/>
              <a:t>and Child process :</a:t>
            </a:r>
            <a:r>
              <a:rPr lang="en-IN" dirty="0"/>
              <a:t> The 2nd and 3rd column of the </a:t>
            </a:r>
            <a:r>
              <a:rPr lang="en-IN" dirty="0" err="1"/>
              <a:t>ps</a:t>
            </a:r>
            <a:r>
              <a:rPr lang="en-IN" dirty="0"/>
              <a:t> –f command shows process id and parent’s process id number. For each user process there’s a parent process in the system, with most of the commands having shell as their parent.</a:t>
            </a:r>
          </a:p>
          <a:p>
            <a:pPr fontAlgn="base"/>
            <a:r>
              <a:rPr lang="en-IN" b="1" dirty="0"/>
              <a:t>Zombie and Orphan process : </a:t>
            </a:r>
            <a:r>
              <a:rPr lang="en-IN" dirty="0"/>
              <a:t>After completing its execution a child process is terminated or killed and SIGCHLD updates the parent process about the termination and thus can continue the task assigned to it. But at times when the parent process is killed before the termination of the child process, the child processes becomes orphan processes, with the parent of all processes “</a:t>
            </a:r>
            <a:r>
              <a:rPr lang="en-IN" dirty="0" err="1"/>
              <a:t>init</a:t>
            </a:r>
            <a:r>
              <a:rPr lang="en-IN" dirty="0"/>
              <a:t>” process, becomes their new </a:t>
            </a:r>
            <a:r>
              <a:rPr lang="en-IN" dirty="0" err="1"/>
              <a:t>ppid</a:t>
            </a:r>
            <a:r>
              <a:rPr lang="en-IN" dirty="0"/>
              <a:t>.</a:t>
            </a:r>
            <a:br>
              <a:rPr lang="en-IN" dirty="0"/>
            </a:br>
            <a:r>
              <a:rPr lang="en-IN" dirty="0"/>
              <a:t>A process which is killed but still shows its entry in the process status or the process table is called a zombie process, they are dead and are not used.</a:t>
            </a:r>
          </a:p>
          <a:p>
            <a:pPr fontAlgn="base"/>
            <a:r>
              <a:rPr lang="en-IN" b="1" dirty="0"/>
              <a:t>Daemon process : </a:t>
            </a:r>
            <a:r>
              <a:rPr lang="en-IN" dirty="0"/>
              <a:t>They are system-related background processes that often run with the permissions of root and services requests from other processes, they most of the time run in the background and wait for processes it can work along with for ex print daemon.</a:t>
            </a:r>
            <a:br>
              <a:rPr lang="en-IN" dirty="0"/>
            </a:br>
            <a:r>
              <a:rPr lang="en-IN" dirty="0"/>
              <a:t>When </a:t>
            </a:r>
            <a:r>
              <a:rPr lang="en-IN" dirty="0" err="1"/>
              <a:t>ps</a:t>
            </a:r>
            <a:r>
              <a:rPr lang="en-IN" dirty="0"/>
              <a:t> –</a:t>
            </a:r>
            <a:r>
              <a:rPr lang="en-IN" dirty="0" err="1"/>
              <a:t>ef</a:t>
            </a:r>
            <a:r>
              <a:rPr lang="en-IN" dirty="0"/>
              <a:t> is executed, the process with ? in the </a:t>
            </a:r>
            <a:r>
              <a:rPr lang="en-IN" dirty="0" err="1"/>
              <a:t>tty</a:t>
            </a:r>
            <a:r>
              <a:rPr lang="en-IN" dirty="0"/>
              <a:t> field are daemon processes</a:t>
            </a:r>
          </a:p>
          <a:p>
            <a:endParaRPr lang="en-IN" dirty="0"/>
          </a:p>
        </p:txBody>
      </p:sp>
    </p:spTree>
    <p:extLst>
      <p:ext uri="{BB962C8B-B14F-4D97-AF65-F5344CB8AC3E}">
        <p14:creationId xmlns:p14="http://schemas.microsoft.com/office/powerpoint/2010/main" val="35829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 output command </a:t>
            </a:r>
            <a:endParaRPr lang="en-IN" dirty="0"/>
          </a:p>
        </p:txBody>
      </p:sp>
      <p:sp>
        <p:nvSpPr>
          <p:cNvPr id="3" name="Content Placeholder 2"/>
          <p:cNvSpPr>
            <a:spLocks noGrp="1"/>
          </p:cNvSpPr>
          <p:nvPr>
            <p:ph idx="1"/>
          </p:nvPr>
        </p:nvSpPr>
        <p:spPr/>
        <p:txBody>
          <a:bodyPr/>
          <a:lstStyle/>
          <a:p>
            <a:pPr marL="0" indent="0">
              <a:buNone/>
            </a:pPr>
            <a:r>
              <a:rPr lang="en-IN" dirty="0" smtClean="0"/>
              <a:t>Tee command</a:t>
            </a:r>
          </a:p>
          <a:p>
            <a:pPr marL="0" indent="0">
              <a:buNone/>
            </a:pPr>
            <a:r>
              <a:rPr lang="en-IN" dirty="0"/>
              <a:t>The </a:t>
            </a:r>
            <a:r>
              <a:rPr lang="en-IN" dirty="0" smtClean="0"/>
              <a:t>tee</a:t>
            </a:r>
            <a:r>
              <a:rPr lang="en-IN" dirty="0"/>
              <a:t> command reads from the standard input and writes to both standard output and one or more files at the same time. </a:t>
            </a:r>
            <a:r>
              <a:rPr lang="en-IN" dirty="0" smtClean="0"/>
              <a:t>tee</a:t>
            </a:r>
            <a:r>
              <a:rPr lang="en-IN" dirty="0"/>
              <a:t> is mostly used in combination with other commands through </a:t>
            </a:r>
            <a:r>
              <a:rPr lang="en-IN" dirty="0" smtClean="0"/>
              <a:t>piping.</a:t>
            </a:r>
          </a:p>
          <a:p>
            <a:pPr marL="0" indent="0">
              <a:buNone/>
            </a:pPr>
            <a:r>
              <a:rPr lang="en-IN" b="1" dirty="0"/>
              <a:t>tee Command Syntax</a:t>
            </a:r>
          </a:p>
          <a:p>
            <a:pPr marL="0" indent="0">
              <a:buNone/>
            </a:pPr>
            <a:r>
              <a:rPr lang="en-IN" dirty="0" smtClean="0"/>
              <a:t>tee </a:t>
            </a:r>
            <a:r>
              <a:rPr lang="en-IN" dirty="0"/>
              <a:t>[</a:t>
            </a:r>
            <a:r>
              <a:rPr lang="en-IN" dirty="0" smtClean="0"/>
              <a:t>OPTIONS</a:t>
            </a:r>
            <a:r>
              <a:rPr lang="en-IN" dirty="0"/>
              <a:t>]</a:t>
            </a:r>
            <a:r>
              <a:rPr lang="en-IN" dirty="0" smtClean="0"/>
              <a:t> </a:t>
            </a:r>
            <a:r>
              <a:rPr lang="en-IN" dirty="0"/>
              <a:t>[</a:t>
            </a:r>
            <a:r>
              <a:rPr lang="en-IN" dirty="0" smtClean="0"/>
              <a:t>FILE</a:t>
            </a:r>
            <a:r>
              <a:rPr lang="en-IN" dirty="0"/>
              <a:t>]</a:t>
            </a:r>
          </a:p>
        </p:txBody>
      </p:sp>
    </p:spTree>
    <p:extLst>
      <p:ext uri="{BB962C8B-B14F-4D97-AF65-F5344CB8AC3E}">
        <p14:creationId xmlns:p14="http://schemas.microsoft.com/office/powerpoint/2010/main" val="392752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smtClean="0">
                <a:hlinkClick r:id="rId2"/>
              </a:rPr>
              <a:t>OPTIONS</a:t>
            </a:r>
            <a:r>
              <a:rPr lang="en-IN" dirty="0" smtClean="0"/>
              <a:t> :</a:t>
            </a:r>
            <a:br>
              <a:rPr lang="en-IN" dirty="0" smtClean="0"/>
            </a:br>
            <a:endParaRPr lang="en-IN" dirty="0"/>
          </a:p>
        </p:txBody>
      </p:sp>
      <p:sp>
        <p:nvSpPr>
          <p:cNvPr id="3" name="Content Placeholder 2"/>
          <p:cNvSpPr>
            <a:spLocks noGrp="1"/>
          </p:cNvSpPr>
          <p:nvPr>
            <p:ph idx="1"/>
          </p:nvPr>
        </p:nvSpPr>
        <p:spPr/>
        <p:txBody>
          <a:bodyPr/>
          <a:lstStyle/>
          <a:p>
            <a:pPr lvl="1"/>
            <a:r>
              <a:rPr lang="en-IN" dirty="0" smtClean="0"/>
              <a:t>-</a:t>
            </a:r>
            <a:r>
              <a:rPr lang="en-IN" dirty="0"/>
              <a:t>a (--append) - Do not overwrite the files instead append to the given files.</a:t>
            </a:r>
          </a:p>
          <a:p>
            <a:pPr lvl="1"/>
            <a:r>
              <a:rPr lang="en-IN" dirty="0"/>
              <a:t>-i (--ignore-interrupts) - Ignore interrupt signals.</a:t>
            </a:r>
          </a:p>
          <a:p>
            <a:pPr lvl="1"/>
            <a:r>
              <a:rPr lang="en-IN" dirty="0"/>
              <a:t>Use tee --help to view all available options.</a:t>
            </a:r>
          </a:p>
          <a:p>
            <a:r>
              <a:rPr lang="en-IN" dirty="0"/>
              <a:t>FILE_NAMES - One or more files. Each of which the output data is written to.</a:t>
            </a:r>
          </a:p>
          <a:p>
            <a:endParaRPr lang="en-IN" dirty="0"/>
          </a:p>
        </p:txBody>
      </p:sp>
    </p:spTree>
    <p:extLst>
      <p:ext uri="{BB962C8B-B14F-4D97-AF65-F5344CB8AC3E}">
        <p14:creationId xmlns:p14="http://schemas.microsoft.com/office/powerpoint/2010/main" val="210644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to Use the tee Command </a:t>
            </a:r>
            <a:br>
              <a:rPr lang="en-IN" b="1" dirty="0"/>
            </a:br>
            <a:endParaRPr lang="en-IN" dirty="0"/>
          </a:p>
        </p:txBody>
      </p:sp>
      <p:sp>
        <p:nvSpPr>
          <p:cNvPr id="3" name="Content Placeholder 2"/>
          <p:cNvSpPr>
            <a:spLocks noGrp="1"/>
          </p:cNvSpPr>
          <p:nvPr>
            <p:ph idx="1"/>
          </p:nvPr>
        </p:nvSpPr>
        <p:spPr/>
        <p:txBody>
          <a:bodyPr/>
          <a:lstStyle/>
          <a:p>
            <a:r>
              <a:rPr lang="en-IN" dirty="0" err="1"/>
              <a:t>df</a:t>
            </a:r>
            <a:r>
              <a:rPr lang="en-IN" dirty="0"/>
              <a:t> -h | tee </a:t>
            </a:r>
            <a:r>
              <a:rPr lang="en-IN" dirty="0" smtClean="0"/>
              <a:t>disk_usage.txt</a:t>
            </a:r>
          </a:p>
          <a:p>
            <a:endParaRPr lang="en-IN" dirty="0"/>
          </a:p>
          <a:p>
            <a:r>
              <a:rPr lang="en-IN" dirty="0"/>
              <a:t>command | tee file1.out file2.out </a:t>
            </a:r>
            <a:r>
              <a:rPr lang="en-IN" dirty="0" smtClean="0"/>
              <a:t>file3.out</a:t>
            </a:r>
          </a:p>
          <a:p>
            <a:endParaRPr lang="en-IN" dirty="0"/>
          </a:p>
          <a:p>
            <a:r>
              <a:rPr lang="en-IN" dirty="0"/>
              <a:t>command | tee -a </a:t>
            </a:r>
            <a:r>
              <a:rPr lang="en-IN" dirty="0" err="1" smtClean="0"/>
              <a:t>file.out</a:t>
            </a:r>
            <a:endParaRPr lang="en-IN" dirty="0" smtClean="0"/>
          </a:p>
          <a:p>
            <a:endParaRPr lang="en-IN" dirty="0"/>
          </a:p>
          <a:p>
            <a:r>
              <a:rPr lang="en-IN" dirty="0"/>
              <a:t>command | tee </a:t>
            </a:r>
            <a:r>
              <a:rPr lang="en-IN" dirty="0" err="1"/>
              <a:t>file.out</a:t>
            </a:r>
            <a:r>
              <a:rPr lang="en-IN" dirty="0"/>
              <a:t> &gt;/</a:t>
            </a:r>
            <a:r>
              <a:rPr lang="en-IN" dirty="0" err="1"/>
              <a:t>dev</a:t>
            </a:r>
            <a:r>
              <a:rPr lang="en-IN" dirty="0"/>
              <a:t>/null</a:t>
            </a:r>
          </a:p>
        </p:txBody>
      </p:sp>
    </p:spTree>
    <p:extLst>
      <p:ext uri="{BB962C8B-B14F-4D97-AF65-F5344CB8AC3E}">
        <p14:creationId xmlns:p14="http://schemas.microsoft.com/office/powerpoint/2010/main" val="55434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Starting a Process</a:t>
            </a:r>
            <a:br>
              <a:rPr lang="en-IN" dirty="0" smtClean="0"/>
            </a:br>
            <a:endParaRPr lang="en-IN" dirty="0"/>
          </a:p>
        </p:txBody>
      </p:sp>
      <p:sp>
        <p:nvSpPr>
          <p:cNvPr id="3" name="Content Placeholder 2"/>
          <p:cNvSpPr>
            <a:spLocks noGrp="1"/>
          </p:cNvSpPr>
          <p:nvPr>
            <p:ph idx="1"/>
          </p:nvPr>
        </p:nvSpPr>
        <p:spPr/>
        <p:txBody>
          <a:bodyPr/>
          <a:lstStyle/>
          <a:p>
            <a:r>
              <a:rPr lang="en-IN" dirty="0" smtClean="0"/>
              <a:t>When </a:t>
            </a:r>
            <a:r>
              <a:rPr lang="en-IN" dirty="0"/>
              <a:t>you start a process (run a command), there are two ways you can run it −</a:t>
            </a:r>
          </a:p>
          <a:p>
            <a:r>
              <a:rPr lang="en-IN" dirty="0"/>
              <a:t>Foreground Processes</a:t>
            </a:r>
          </a:p>
          <a:p>
            <a:r>
              <a:rPr lang="en-IN" dirty="0"/>
              <a:t>Background Processes</a:t>
            </a:r>
          </a:p>
          <a:p>
            <a:endParaRPr lang="en-IN" dirty="0"/>
          </a:p>
        </p:txBody>
      </p:sp>
    </p:spTree>
    <p:extLst>
      <p:ext uri="{BB962C8B-B14F-4D97-AF65-F5344CB8AC3E}">
        <p14:creationId xmlns:p14="http://schemas.microsoft.com/office/powerpoint/2010/main" val="352238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Foreground Processes</a:t>
            </a:r>
            <a:br>
              <a:rPr lang="en-IN"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By </a:t>
            </a:r>
            <a:r>
              <a:rPr lang="en-IN" dirty="0"/>
              <a:t>default, every process that you start runs in the foreground. It gets its input from the keyboard and sends its output to the screen.</a:t>
            </a:r>
          </a:p>
          <a:p>
            <a:r>
              <a:rPr lang="en-IN" dirty="0"/>
              <a:t>You can see this happen with the </a:t>
            </a:r>
            <a:r>
              <a:rPr lang="en-IN" b="1" dirty="0" err="1"/>
              <a:t>ls</a:t>
            </a:r>
            <a:r>
              <a:rPr lang="en-IN" dirty="0"/>
              <a:t> command. If you wish to list all the files in your current directory, you can use the following command </a:t>
            </a:r>
            <a:endParaRPr lang="en-IN" dirty="0" smtClean="0"/>
          </a:p>
          <a:p>
            <a:r>
              <a:rPr lang="en-IN" dirty="0" smtClean="0"/>
              <a:t>$</a:t>
            </a:r>
            <a:r>
              <a:rPr lang="en-IN" dirty="0" err="1" smtClean="0"/>
              <a:t>ls</a:t>
            </a:r>
            <a:r>
              <a:rPr lang="en-IN" dirty="0" smtClean="0"/>
              <a:t> ch*.doc</a:t>
            </a:r>
          </a:p>
          <a:p>
            <a:r>
              <a:rPr lang="en-IN" dirty="0"/>
              <a:t>This would display all the files, the names of which start with </a:t>
            </a:r>
            <a:r>
              <a:rPr lang="en-IN" b="1" dirty="0" err="1"/>
              <a:t>ch</a:t>
            </a:r>
            <a:r>
              <a:rPr lang="en-IN" dirty="0"/>
              <a:t> and end with </a:t>
            </a:r>
            <a:r>
              <a:rPr lang="en-IN" b="1" dirty="0"/>
              <a:t>.doc</a:t>
            </a:r>
            <a:r>
              <a:rPr lang="en-IN" dirty="0"/>
              <a:t> </a:t>
            </a:r>
          </a:p>
          <a:p>
            <a:endParaRPr lang="en-IN" dirty="0"/>
          </a:p>
        </p:txBody>
      </p:sp>
    </p:spTree>
    <p:extLst>
      <p:ext uri="{BB962C8B-B14F-4D97-AF65-F5344CB8AC3E}">
        <p14:creationId xmlns:p14="http://schemas.microsoft.com/office/powerpoint/2010/main" val="146169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The process runs in the foreground, the output is directed to my screen, and if the </a:t>
            </a:r>
            <a:r>
              <a:rPr lang="en-IN" b="1" dirty="0" err="1"/>
              <a:t>ls</a:t>
            </a:r>
            <a:r>
              <a:rPr lang="en-IN" dirty="0"/>
              <a:t> command wants any input (which it does not), it waits for it from the keyboard.</a:t>
            </a:r>
          </a:p>
          <a:p>
            <a:r>
              <a:rPr lang="en-IN" dirty="0"/>
              <a:t>While a program is running in the foreground and is time-consuming, no other commands can be run (start any other processes) because the prompt would not be available until the program finishes processing and comes out.</a:t>
            </a:r>
          </a:p>
          <a:p>
            <a:endParaRPr lang="en-IN" dirty="0"/>
          </a:p>
        </p:txBody>
      </p:sp>
    </p:spTree>
    <p:extLst>
      <p:ext uri="{BB962C8B-B14F-4D97-AF65-F5344CB8AC3E}">
        <p14:creationId xmlns:p14="http://schemas.microsoft.com/office/powerpoint/2010/main" val="256235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Background Processes</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A background process runs without being connected to your keyboard. If the background process requires any keyboard input, it waits.</a:t>
            </a:r>
          </a:p>
          <a:p>
            <a:r>
              <a:rPr lang="en-IN" dirty="0"/>
              <a:t>The advantage of running a process in the background is that you can run other commands; you do not have to wait until it completes to start another!</a:t>
            </a:r>
          </a:p>
          <a:p>
            <a:r>
              <a:rPr lang="en-IN" dirty="0"/>
              <a:t>The simplest way to start a background process is to add an ampersand (</a:t>
            </a:r>
            <a:r>
              <a:rPr lang="en-IN" b="1" dirty="0"/>
              <a:t>&amp;</a:t>
            </a:r>
            <a:r>
              <a:rPr lang="en-IN" dirty="0"/>
              <a:t>) at the end </a:t>
            </a:r>
            <a:r>
              <a:rPr lang="en-IN" dirty="0" smtClean="0"/>
              <a:t>of command</a:t>
            </a:r>
            <a:endParaRPr lang="en-IN" dirty="0"/>
          </a:p>
          <a:p>
            <a:endParaRPr lang="en-IN" dirty="0"/>
          </a:p>
        </p:txBody>
      </p:sp>
    </p:spTree>
    <p:extLst>
      <p:ext uri="{BB962C8B-B14F-4D97-AF65-F5344CB8AC3E}">
        <p14:creationId xmlns:p14="http://schemas.microsoft.com/office/powerpoint/2010/main" val="196084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buNone/>
            </a:pPr>
            <a:r>
              <a:rPr lang="en-IN" dirty="0" smtClean="0"/>
              <a:t>$</a:t>
            </a:r>
            <a:r>
              <a:rPr lang="en-IN" dirty="0" err="1" smtClean="0"/>
              <a:t>ls</a:t>
            </a:r>
            <a:r>
              <a:rPr lang="en-IN" dirty="0" smtClean="0"/>
              <a:t> ch*.doc &amp;</a:t>
            </a:r>
          </a:p>
          <a:p>
            <a:pPr marL="0" indent="0">
              <a:buNone/>
            </a:pPr>
            <a:r>
              <a:rPr lang="en-IN" dirty="0"/>
              <a:t>This displays all those files the names of which start with </a:t>
            </a:r>
            <a:r>
              <a:rPr lang="en-IN" b="1" dirty="0" err="1"/>
              <a:t>ch</a:t>
            </a:r>
            <a:r>
              <a:rPr lang="en-IN" dirty="0"/>
              <a:t> and end with </a:t>
            </a:r>
            <a:r>
              <a:rPr lang="en-IN" b="1" dirty="0"/>
              <a:t>.</a:t>
            </a:r>
            <a:r>
              <a:rPr lang="en-IN" b="1" dirty="0" smtClean="0"/>
              <a:t>doc</a:t>
            </a:r>
          </a:p>
          <a:p>
            <a:r>
              <a:rPr lang="en-IN" dirty="0"/>
              <a:t>Here, if the </a:t>
            </a:r>
            <a:r>
              <a:rPr lang="en-IN" b="1" dirty="0" err="1"/>
              <a:t>ls</a:t>
            </a:r>
            <a:r>
              <a:rPr lang="en-IN" dirty="0"/>
              <a:t> command wants any input (which it does not), it goes into a stop state until we move it into the foreground and give it the data from the keyboard.</a:t>
            </a:r>
          </a:p>
          <a:p>
            <a:r>
              <a:rPr lang="en-IN" dirty="0"/>
              <a:t>That first line contains information about the background process - the job number and the process ID. You need to know the job number to manipulate it between the background and the foreground.</a:t>
            </a:r>
          </a:p>
          <a:p>
            <a:r>
              <a:rPr lang="en-IN" dirty="0"/>
              <a:t>Press the Enter key and you will see the following −</a:t>
            </a:r>
          </a:p>
          <a:p>
            <a:pPr marL="0" indent="0">
              <a:buNone/>
            </a:pPr>
            <a:endParaRPr lang="en-IN" dirty="0"/>
          </a:p>
        </p:txBody>
      </p:sp>
    </p:spTree>
    <p:extLst>
      <p:ext uri="{BB962C8B-B14F-4D97-AF65-F5344CB8AC3E}">
        <p14:creationId xmlns:p14="http://schemas.microsoft.com/office/powerpoint/2010/main" val="4197823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356</Words>
  <Application>Microsoft Office PowerPoint</Application>
  <PresentationFormat>On-screen Show (4:3)</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UNIT3</vt:lpstr>
      <vt:lpstr>Standard output command </vt:lpstr>
      <vt:lpstr>OPTIONS : </vt:lpstr>
      <vt:lpstr>How to Use the tee Command  </vt:lpstr>
      <vt:lpstr>Starting a Process </vt:lpstr>
      <vt:lpstr>Foreground Processes </vt:lpstr>
      <vt:lpstr>PowerPoint Presentation</vt:lpstr>
      <vt:lpstr>Background Processes </vt:lpstr>
      <vt:lpstr>PowerPoint Presentation</vt:lpstr>
      <vt:lpstr>output</vt:lpstr>
      <vt:lpstr>Commands</vt:lpstr>
      <vt:lpstr>Try this </vt:lpstr>
      <vt:lpstr>Try it…</vt:lpstr>
      <vt:lpstr>Try it….</vt:lpstr>
      <vt:lpstr>Types of Processes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dc:title>
  <dc:creator>MY PC</dc:creator>
  <cp:lastModifiedBy>MY PC</cp:lastModifiedBy>
  <cp:revision>3</cp:revision>
  <dcterms:created xsi:type="dcterms:W3CDTF">2020-10-15T09:35:37Z</dcterms:created>
  <dcterms:modified xsi:type="dcterms:W3CDTF">2020-10-15T09:57:30Z</dcterms:modified>
</cp:coreProperties>
</file>