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8" r:id="rId3"/>
    <p:sldId id="257" r:id="rId4"/>
    <p:sldId id="270" r:id="rId5"/>
    <p:sldId id="269" r:id="rId6"/>
    <p:sldId id="259" r:id="rId7"/>
    <p:sldId id="272" r:id="rId8"/>
    <p:sldId id="271" r:id="rId9"/>
    <p:sldId id="273" r:id="rId10"/>
    <p:sldId id="274" r:id="rId11"/>
    <p:sldId id="275" r:id="rId12"/>
    <p:sldId id="276" r:id="rId13"/>
    <p:sldId id="278" r:id="rId14"/>
    <p:sldId id="277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135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notesMaster" Target="notesMasters/notesMaster1.xml" /><Relationship Id="rId8" Type="http://schemas.openxmlformats.org/officeDocument/2006/relationships/slide" Target="slides/slide7.xml" /><Relationship Id="rId51" Type="http://schemas.openxmlformats.org/officeDocument/2006/relationships/theme" Target="theme/them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A4391B-1BEF-4E75-BEC6-29AF7CE11F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AFD5ED6-66E7-4639-9820-EFC54A5CB2F9}">
      <dgm:prSet/>
      <dgm:spPr/>
      <dgm:t>
        <a:bodyPr/>
        <a:lstStyle/>
        <a:p>
          <a:pPr rtl="0"/>
          <a:r>
            <a:rPr lang="en-GB" b="0" dirty="0"/>
            <a:t>String and numeric comparisons used with test or [[     ]] which is an alias for test and also [   ] which is another acceptable syntax</a:t>
          </a:r>
          <a:endParaRPr lang="en-US" dirty="0"/>
        </a:p>
      </dgm:t>
    </dgm:pt>
    <dgm:pt modelId="{36C7CAF2-CCB1-4017-8464-4ECD691F8931}" type="parTrans" cxnId="{032527CC-28BA-4E89-B207-FBE1808C749A}">
      <dgm:prSet/>
      <dgm:spPr/>
      <dgm:t>
        <a:bodyPr/>
        <a:lstStyle/>
        <a:p>
          <a:endParaRPr lang="en-US"/>
        </a:p>
      </dgm:t>
    </dgm:pt>
    <dgm:pt modelId="{A83E0ACC-636F-4D25-B42F-EAFB67B00FF8}" type="sibTrans" cxnId="{032527CC-28BA-4E89-B207-FBE1808C749A}">
      <dgm:prSet/>
      <dgm:spPr/>
      <dgm:t>
        <a:bodyPr/>
        <a:lstStyle/>
        <a:p>
          <a:endParaRPr lang="en-US"/>
        </a:p>
      </dgm:t>
    </dgm:pt>
    <dgm:pt modelId="{5B8EEC05-A19C-4BDC-8CB7-FCC66D24B315}" type="pres">
      <dgm:prSet presAssocID="{4DA4391B-1BEF-4E75-BEC6-29AF7CE11F2D}" presName="linear" presStyleCnt="0">
        <dgm:presLayoutVars>
          <dgm:animLvl val="lvl"/>
          <dgm:resizeHandles val="exact"/>
        </dgm:presLayoutVars>
      </dgm:prSet>
      <dgm:spPr/>
    </dgm:pt>
    <dgm:pt modelId="{0276746C-6824-4F6F-8665-1A337F796F4B}" type="pres">
      <dgm:prSet presAssocID="{AAFD5ED6-66E7-4639-9820-EFC54A5CB2F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FEF716F-DA93-4BC3-8B20-4FCB2F1D40E9}" type="presOf" srcId="{4DA4391B-1BEF-4E75-BEC6-29AF7CE11F2D}" destId="{5B8EEC05-A19C-4BDC-8CB7-FCC66D24B315}" srcOrd="0" destOrd="0" presId="urn:microsoft.com/office/officeart/2005/8/layout/vList2"/>
    <dgm:cxn modelId="{34372C90-8E97-4632-8AA9-3EED0BAC6C6C}" type="presOf" srcId="{AAFD5ED6-66E7-4639-9820-EFC54A5CB2F9}" destId="{0276746C-6824-4F6F-8665-1A337F796F4B}" srcOrd="0" destOrd="0" presId="urn:microsoft.com/office/officeart/2005/8/layout/vList2"/>
    <dgm:cxn modelId="{032527CC-28BA-4E89-B207-FBE1808C749A}" srcId="{4DA4391B-1BEF-4E75-BEC6-29AF7CE11F2D}" destId="{AAFD5ED6-66E7-4639-9820-EFC54A5CB2F9}" srcOrd="0" destOrd="0" parTransId="{36C7CAF2-CCB1-4017-8464-4ECD691F8931}" sibTransId="{A83E0ACC-636F-4D25-B42F-EAFB67B00FF8}"/>
    <dgm:cxn modelId="{74791C5A-0C65-411B-80AA-9EF953A8C673}" type="presParOf" srcId="{5B8EEC05-A19C-4BDC-8CB7-FCC66D24B315}" destId="{0276746C-6824-4F6F-8665-1A337F796F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6746C-6824-4F6F-8665-1A337F796F4B}">
      <dsp:nvSpPr>
        <dsp:cNvPr id="0" name=""/>
        <dsp:cNvSpPr/>
      </dsp:nvSpPr>
      <dsp:spPr>
        <a:xfrm>
          <a:off x="0" y="754"/>
          <a:ext cx="839037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kern="1200" dirty="0"/>
            <a:t>String and numeric comparisons used with test or [[     ]] which is an alias for test and also [   ] which is another acceptable syntax</a:t>
          </a:r>
          <a:endParaRPr lang="en-US" sz="1800" kern="1200" dirty="0"/>
        </a:p>
      </dsp:txBody>
      <dsp:txXfrm>
        <a:off x="34954" y="35708"/>
        <a:ext cx="8320462" cy="646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9A902-FDA7-4B38-8D84-9A2A522DAFDE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2BE88-14B8-4497-85C0-5D43750B0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405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114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Shell ScriptingITS Research ComputingShell Scripting</a:t>
            </a:r>
          </a:p>
        </p:txBody>
      </p:sp>
      <p:sp>
        <p:nvSpPr>
          <p:cNvPr id="9114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10/30/20089/25/20089/11/2008</a:t>
            </a:r>
          </a:p>
        </p:txBody>
      </p:sp>
      <p:sp>
        <p:nvSpPr>
          <p:cNvPr id="9114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Research Computing, ITS, UNC-CHShell ScriptingResearch Computing Center, UNC-CH</a:t>
            </a:r>
          </a:p>
        </p:txBody>
      </p:sp>
      <p:sp>
        <p:nvSpPr>
          <p:cNvPr id="91143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872ACB-AE72-4B90-B100-922E6B2070E3}" type="slidenum">
              <a:rPr lang="en-US"/>
              <a:pPr eaLnBrk="1" hangingPunct="1"/>
              <a:t>46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77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04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613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488" y="47625"/>
            <a:ext cx="6551612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903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8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82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28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54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51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64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8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74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F48EC-2D10-4D4A-89F7-06718C083D7C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49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The Bourne Again Shell and TC Shell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6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/>
              <a:t>Lines starting with </a:t>
            </a:r>
            <a:r>
              <a:rPr lang="en-GB" sz="2400" dirty="0">
                <a:latin typeface="Courier" pitchFamily="49" charset="0"/>
              </a:rPr>
              <a:t>#</a:t>
            </a:r>
            <a:r>
              <a:rPr lang="en-GB" sz="2400" dirty="0"/>
              <a:t> are comments except the very first line where </a:t>
            </a:r>
            <a:r>
              <a:rPr lang="en-GB" sz="2400" dirty="0">
                <a:latin typeface="Courier" pitchFamily="49" charset="0"/>
              </a:rPr>
              <a:t>#!</a:t>
            </a:r>
            <a:r>
              <a:rPr lang="en-GB" sz="2400" dirty="0"/>
              <a:t> indicates the location of the shell that will be run to execute the script.</a:t>
            </a:r>
          </a:p>
          <a:p>
            <a:r>
              <a:rPr lang="en-GB" sz="2400" dirty="0"/>
              <a:t>On any line characters following an unquoted # are considered to be comments and ignored.</a:t>
            </a:r>
          </a:p>
          <a:p>
            <a:r>
              <a:rPr lang="en-GB" sz="2400" dirty="0"/>
              <a:t>Comments are used to; </a:t>
            </a:r>
          </a:p>
          <a:p>
            <a:pPr lvl="1"/>
            <a:r>
              <a:rPr lang="en-GB" sz="2000" dirty="0"/>
              <a:t>Identify who wrote it and when</a:t>
            </a:r>
          </a:p>
          <a:p>
            <a:pPr lvl="1"/>
            <a:r>
              <a:rPr lang="en-GB" sz="2000" dirty="0"/>
              <a:t>Identify input variables</a:t>
            </a:r>
          </a:p>
          <a:p>
            <a:pPr lvl="1"/>
            <a:r>
              <a:rPr lang="en-GB" sz="2000" dirty="0"/>
              <a:t>Make code easy to read</a:t>
            </a:r>
          </a:p>
          <a:p>
            <a:pPr lvl="1"/>
            <a:r>
              <a:rPr lang="en-GB" sz="2000" dirty="0"/>
              <a:t>Explain complex code sections</a:t>
            </a:r>
          </a:p>
          <a:p>
            <a:pPr lvl="1"/>
            <a:r>
              <a:rPr lang="en-GB" sz="2000" dirty="0"/>
              <a:t>Version control tracking</a:t>
            </a:r>
          </a:p>
          <a:p>
            <a:pPr lvl="1"/>
            <a:r>
              <a:rPr lang="en-GB" sz="2000" dirty="0"/>
              <a:t>Record modifications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914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Quotes….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dirty="0"/>
              <a:t>There are three different quote characters with different behaviour. These are:</a:t>
            </a:r>
          </a:p>
          <a:p>
            <a:pPr>
              <a:buNone/>
            </a:pPr>
            <a:r>
              <a:rPr lang="en-GB" dirty="0"/>
              <a:t>“   : </a:t>
            </a:r>
            <a:r>
              <a:rPr lang="en-GB" dirty="0">
                <a:solidFill>
                  <a:srgbClr val="FF6600"/>
                </a:solidFill>
              </a:rPr>
              <a:t>double quote</a:t>
            </a:r>
            <a:r>
              <a:rPr lang="en-GB" dirty="0"/>
              <a:t>, weak quote. If a string is enclosed in “ ” the references to variables (</a:t>
            </a:r>
            <a:r>
              <a:rPr lang="en-GB" dirty="0" err="1"/>
              <a:t>i.e</a:t>
            </a:r>
            <a:r>
              <a:rPr lang="en-GB" dirty="0"/>
              <a:t>  </a:t>
            </a:r>
            <a:r>
              <a:rPr lang="en-GB" dirty="0">
                <a:solidFill>
                  <a:srgbClr val="FF6600"/>
                </a:solidFill>
              </a:rPr>
              <a:t>$</a:t>
            </a:r>
            <a:r>
              <a:rPr lang="en-GB" i="1" dirty="0">
                <a:solidFill>
                  <a:srgbClr val="FF6600"/>
                </a:solidFill>
              </a:rPr>
              <a:t>variable</a:t>
            </a:r>
            <a:r>
              <a:rPr lang="en-GB" dirty="0"/>
              <a:t> ) are replaced by their values. Also back-quote and escape</a:t>
            </a:r>
            <a:r>
              <a:rPr lang="en-GB" dirty="0">
                <a:solidFill>
                  <a:srgbClr val="FF6600"/>
                </a:solidFill>
              </a:rPr>
              <a:t> \</a:t>
            </a:r>
            <a:r>
              <a:rPr lang="en-GB" dirty="0"/>
              <a:t> characters are treated specially.</a:t>
            </a:r>
          </a:p>
          <a:p>
            <a:pPr>
              <a:buNone/>
            </a:pPr>
            <a:r>
              <a:rPr lang="en-GB" dirty="0"/>
              <a:t>‘  : </a:t>
            </a:r>
            <a:r>
              <a:rPr lang="en-GB" dirty="0">
                <a:solidFill>
                  <a:srgbClr val="FF6600"/>
                </a:solidFill>
              </a:rPr>
              <a:t>single quote</a:t>
            </a:r>
            <a:r>
              <a:rPr lang="en-GB" dirty="0"/>
              <a:t>, strong quote. Everything inside single quotes are taken literally, nothing is treated as special. </a:t>
            </a:r>
          </a:p>
          <a:p>
            <a:pPr>
              <a:buNone/>
            </a:pPr>
            <a:r>
              <a:rPr lang="en-GB" dirty="0"/>
              <a:t>` : </a:t>
            </a:r>
            <a:r>
              <a:rPr lang="en-GB" dirty="0">
                <a:solidFill>
                  <a:srgbClr val="FF6600"/>
                </a:solidFill>
              </a:rPr>
              <a:t>back quote</a:t>
            </a:r>
            <a:r>
              <a:rPr lang="en-GB" dirty="0"/>
              <a:t>. A string enclosed as such is treated as a command and the shell attempts to execute it. If the execution is successful the primary output from the command replaces the string.</a:t>
            </a:r>
          </a:p>
          <a:p>
            <a:pPr>
              <a:buNone/>
            </a:pPr>
            <a:r>
              <a:rPr lang="en-GB" dirty="0"/>
              <a:t>	Example: </a:t>
            </a:r>
            <a:r>
              <a:rPr lang="en-GB" dirty="0">
                <a:latin typeface="Courier" pitchFamily="49" charset="0"/>
              </a:rPr>
              <a:t>echo “Today is:” `date`</a:t>
            </a:r>
            <a:r>
              <a:rPr lang="en-GB" dirty="0"/>
              <a:t>  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280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Echo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/>
              <a:t>Echo command is well appreciated when trying to debug scripts. </a:t>
            </a:r>
          </a:p>
          <a:p>
            <a:pPr>
              <a:buNone/>
            </a:pPr>
            <a:r>
              <a:rPr lang="en-GB" dirty="0"/>
              <a:t>Syntax :  </a:t>
            </a:r>
            <a:r>
              <a:rPr lang="en-GB" dirty="0">
                <a:latin typeface="Courier" pitchFamily="49" charset="0"/>
              </a:rPr>
              <a:t>echo {options}  string</a:t>
            </a:r>
          </a:p>
          <a:p>
            <a:pPr>
              <a:buNone/>
            </a:pPr>
            <a:r>
              <a:rPr lang="en-GB" dirty="0"/>
              <a:t>Options: </a:t>
            </a:r>
            <a:r>
              <a:rPr lang="en-GB" dirty="0">
                <a:latin typeface="Courier" pitchFamily="49" charset="0"/>
              </a:rPr>
              <a:t>-e</a:t>
            </a:r>
            <a:r>
              <a:rPr lang="en-GB" dirty="0"/>
              <a:t> : expand \ (back-slash ) special characters</a:t>
            </a:r>
          </a:p>
          <a:p>
            <a:pPr>
              <a:buNone/>
            </a:pPr>
            <a:r>
              <a:rPr lang="en-GB" dirty="0"/>
              <a:t>		    </a:t>
            </a:r>
            <a:r>
              <a:rPr lang="en-GB" dirty="0">
                <a:latin typeface="Courier" pitchFamily="49" charset="0"/>
              </a:rPr>
              <a:t>-n</a:t>
            </a:r>
            <a:r>
              <a:rPr lang="en-GB" dirty="0"/>
              <a:t> : do not output a new-line at the end.</a:t>
            </a:r>
          </a:p>
          <a:p>
            <a:pPr>
              <a:buNone/>
            </a:pPr>
            <a:r>
              <a:rPr lang="en-GB" dirty="0"/>
              <a:t>String can be a “weakly quoted” or a ‘strongly quoted’ string. In the weakly quoted strings the references to variables are replaced by the value of those variables before the output.</a:t>
            </a:r>
          </a:p>
          <a:p>
            <a:pPr>
              <a:buNone/>
            </a:pPr>
            <a:r>
              <a:rPr lang="en-GB" dirty="0"/>
              <a:t> As well as the variables some special </a:t>
            </a:r>
            <a:r>
              <a:rPr lang="en-GB" dirty="0" err="1"/>
              <a:t>backslash_escaped</a:t>
            </a:r>
            <a:r>
              <a:rPr lang="en-GB" dirty="0"/>
              <a:t> symbols are expanded during the output. If such expansions are required the –e option must be used.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4995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dirty="0"/>
              <a:t>As shown on the hello script input from the standard input location is done via the read command.</a:t>
            </a:r>
            <a:endParaRPr lang="en-GB" sz="2400" b="1" dirty="0">
              <a:solidFill>
                <a:srgbClr val="FF3300"/>
              </a:solidFill>
            </a:endParaRPr>
          </a:p>
          <a:p>
            <a:r>
              <a:rPr lang="en-GB" sz="2400" b="1" dirty="0"/>
              <a:t>Example</a:t>
            </a:r>
          </a:p>
          <a:p>
            <a:pPr lvl="1">
              <a:buNone/>
            </a:pPr>
            <a:r>
              <a:rPr lang="en-GB" sz="2000" b="1" dirty="0">
                <a:latin typeface="Courier" pitchFamily="49" charset="0"/>
              </a:rPr>
              <a:t>echo "Please enter three filenames:”</a:t>
            </a:r>
          </a:p>
          <a:p>
            <a:pPr lvl="1">
              <a:buNone/>
            </a:pPr>
            <a:r>
              <a:rPr lang="en-GB" sz="2000" b="1" dirty="0">
                <a:latin typeface="Courier" pitchFamily="49" charset="0"/>
              </a:rPr>
              <a:t>read  </a:t>
            </a:r>
            <a:r>
              <a:rPr lang="en-GB" sz="2000" b="1" dirty="0" err="1">
                <a:latin typeface="Courier" pitchFamily="49" charset="0"/>
              </a:rPr>
              <a:t>filea</a:t>
            </a:r>
            <a:r>
              <a:rPr lang="en-GB" sz="2000" b="1" dirty="0">
                <a:latin typeface="Courier" pitchFamily="49" charset="0"/>
              </a:rPr>
              <a:t> </a:t>
            </a:r>
            <a:r>
              <a:rPr lang="en-GB" sz="2000" b="1" dirty="0" err="1">
                <a:latin typeface="Courier" pitchFamily="49" charset="0"/>
              </a:rPr>
              <a:t>fileb</a:t>
            </a:r>
            <a:r>
              <a:rPr lang="en-GB" sz="2000" b="1" dirty="0">
                <a:latin typeface="Courier" pitchFamily="49" charset="0"/>
              </a:rPr>
              <a:t> </a:t>
            </a:r>
            <a:r>
              <a:rPr lang="en-GB" sz="2000" b="1" dirty="0" err="1">
                <a:latin typeface="Courier" pitchFamily="49" charset="0"/>
              </a:rPr>
              <a:t>filec</a:t>
            </a:r>
            <a:r>
              <a:rPr lang="en-GB" sz="2000" b="1" dirty="0">
                <a:latin typeface="Courier" pitchFamily="49" charset="0"/>
              </a:rPr>
              <a:t>  </a:t>
            </a:r>
          </a:p>
          <a:p>
            <a:pPr lvl="1">
              <a:buNone/>
            </a:pPr>
            <a:r>
              <a:rPr lang="en-GB" sz="2000" b="1" dirty="0">
                <a:latin typeface="Courier" pitchFamily="49" charset="0"/>
              </a:rPr>
              <a:t>echo “These files are used:$</a:t>
            </a:r>
            <a:r>
              <a:rPr lang="en-GB" sz="2000" b="1" dirty="0" err="1">
                <a:latin typeface="Courier" pitchFamily="49" charset="0"/>
              </a:rPr>
              <a:t>filea</a:t>
            </a:r>
            <a:r>
              <a:rPr lang="en-GB" sz="2000" b="1" dirty="0">
                <a:latin typeface="Courier" pitchFamily="49" charset="0"/>
              </a:rPr>
              <a:t>  $</a:t>
            </a:r>
            <a:r>
              <a:rPr lang="en-GB" sz="2000" b="1" dirty="0" err="1">
                <a:latin typeface="Courier" pitchFamily="49" charset="0"/>
              </a:rPr>
              <a:t>fileb</a:t>
            </a:r>
            <a:r>
              <a:rPr lang="en-GB" sz="2000" b="1" dirty="0">
                <a:latin typeface="Courier" pitchFamily="49" charset="0"/>
              </a:rPr>
              <a:t>  $</a:t>
            </a:r>
            <a:r>
              <a:rPr lang="en-GB" sz="2000" b="1" dirty="0" err="1">
                <a:latin typeface="Courier" pitchFamily="49" charset="0"/>
              </a:rPr>
              <a:t>filec</a:t>
            </a:r>
            <a:r>
              <a:rPr lang="en-GB" sz="2000" b="1" dirty="0">
                <a:latin typeface="Courier" pitchFamily="49" charset="0"/>
              </a:rPr>
              <a:t>”</a:t>
            </a:r>
          </a:p>
          <a:p>
            <a:r>
              <a:rPr lang="en-GB" sz="2400" b="1" dirty="0"/>
              <a:t>Each read statement reads an entire line. In the above example if there are less than 3 items in the response the trailing variables will be set to blank ‘ ‘.</a:t>
            </a:r>
          </a:p>
          <a:p>
            <a:r>
              <a:rPr lang="en-GB" sz="2400" b="1" dirty="0"/>
              <a:t>Three items are separated by one space.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78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400" dirty="0"/>
              <a:t>Generous use of the </a:t>
            </a:r>
            <a:r>
              <a:rPr lang="en-GB" sz="2400" dirty="0">
                <a:solidFill>
                  <a:srgbClr val="FF6600"/>
                </a:solidFill>
              </a:rPr>
              <a:t>echo</a:t>
            </a:r>
            <a:r>
              <a:rPr lang="en-GB" sz="2400" dirty="0"/>
              <a:t> command will help.</a:t>
            </a:r>
          </a:p>
          <a:p>
            <a:pPr>
              <a:lnSpc>
                <a:spcPct val="80000"/>
              </a:lnSpc>
              <a:buNone/>
            </a:pPr>
            <a:endParaRPr lang="en-GB" sz="2400" dirty="0"/>
          </a:p>
          <a:p>
            <a:pPr>
              <a:lnSpc>
                <a:spcPct val="80000"/>
              </a:lnSpc>
            </a:pPr>
            <a:r>
              <a:rPr lang="en-GB" sz="2400" dirty="0"/>
              <a:t>Run script with the </a:t>
            </a:r>
            <a:r>
              <a:rPr lang="en-GB" sz="2400" dirty="0">
                <a:solidFill>
                  <a:srgbClr val="FF6600"/>
                </a:solidFill>
              </a:rPr>
              <a:t>–x</a:t>
            </a:r>
            <a:r>
              <a:rPr lang="en-GB" sz="2400" dirty="0"/>
              <a:t> parameter. </a:t>
            </a:r>
          </a:p>
          <a:p>
            <a:pPr lvl="1">
              <a:lnSpc>
                <a:spcPct val="80000"/>
              </a:lnSpc>
              <a:buNone/>
            </a:pPr>
            <a:r>
              <a:rPr lang="en-GB" sz="2400" dirty="0"/>
              <a:t>E.g.  	</a:t>
            </a:r>
            <a:r>
              <a:rPr lang="en-GB" sz="2400" dirty="0" err="1">
                <a:solidFill>
                  <a:srgbClr val="FF9933"/>
                </a:solidFill>
              </a:rPr>
              <a:t>sh</a:t>
            </a:r>
            <a:r>
              <a:rPr lang="en-GB" sz="2400" dirty="0">
                <a:solidFill>
                  <a:srgbClr val="FF9933"/>
                </a:solidFill>
              </a:rPr>
              <a:t> –x ./</a:t>
            </a:r>
            <a:r>
              <a:rPr lang="en-GB" sz="2400" dirty="0" err="1">
                <a:solidFill>
                  <a:srgbClr val="FF9933"/>
                </a:solidFill>
              </a:rPr>
              <a:t>myscript</a:t>
            </a:r>
            <a:endParaRPr lang="en-GB" sz="2400" dirty="0">
              <a:solidFill>
                <a:srgbClr val="FF9933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en-GB" sz="2400" dirty="0"/>
              <a:t>or       	</a:t>
            </a:r>
            <a:r>
              <a:rPr lang="en-GB" sz="2400" dirty="0">
                <a:solidFill>
                  <a:srgbClr val="FF6600"/>
                </a:solidFill>
              </a:rPr>
              <a:t>set –o </a:t>
            </a:r>
            <a:r>
              <a:rPr lang="en-GB" sz="2400" dirty="0" err="1">
                <a:solidFill>
                  <a:srgbClr val="FF6600"/>
                </a:solidFill>
              </a:rPr>
              <a:t>xtrace</a:t>
            </a:r>
            <a:r>
              <a:rPr lang="en-GB" sz="2400" dirty="0"/>
              <a:t>   before running the script.</a:t>
            </a:r>
          </a:p>
          <a:p>
            <a:pPr>
              <a:lnSpc>
                <a:spcPct val="80000"/>
              </a:lnSpc>
              <a:buNone/>
            </a:pPr>
            <a:endParaRPr lang="en-GB" sz="2400" dirty="0"/>
          </a:p>
          <a:p>
            <a:pPr>
              <a:lnSpc>
                <a:spcPct val="80000"/>
              </a:lnSpc>
            </a:pPr>
            <a:r>
              <a:rPr lang="en-GB" sz="2400" dirty="0"/>
              <a:t>These options can be added to the first line of the script where the shell is defined.</a:t>
            </a:r>
          </a:p>
          <a:p>
            <a:pPr lvl="1">
              <a:lnSpc>
                <a:spcPct val="80000"/>
              </a:lnSpc>
              <a:buNone/>
            </a:pPr>
            <a:r>
              <a:rPr lang="en-GB" sz="2400" dirty="0"/>
              <a:t>e.g.      </a:t>
            </a:r>
            <a:r>
              <a:rPr lang="en-GB" sz="2400" dirty="0">
                <a:solidFill>
                  <a:srgbClr val="FF9933"/>
                </a:solidFill>
              </a:rPr>
              <a:t>#!/bin/</a:t>
            </a:r>
            <a:r>
              <a:rPr lang="en-GB" sz="2400" dirty="0" err="1">
                <a:solidFill>
                  <a:srgbClr val="FF9933"/>
                </a:solidFill>
              </a:rPr>
              <a:t>sh</a:t>
            </a:r>
            <a:r>
              <a:rPr lang="en-GB" sz="2400" dirty="0">
                <a:solidFill>
                  <a:srgbClr val="FF9933"/>
                </a:solidFill>
              </a:rPr>
              <a:t> -xv</a:t>
            </a:r>
            <a:r>
              <a:rPr lang="en-GB" sz="2400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070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0"/>
            <a:ext cx="6551612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b="0" dirty="0">
                <a:latin typeface="Arial" charset="0"/>
                <a:ea typeface="宋体" pitchFamily="2" charset="-122"/>
              </a:rPr>
              <a:t>Shell Programming Constructs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40000"/>
              </a:spcBef>
              <a:defRPr/>
            </a:pPr>
            <a:r>
              <a:rPr lang="en-US" altLang="zh-CN" sz="2600" b="1" dirty="0">
                <a:latin typeface="Arial" charset="0"/>
                <a:ea typeface="宋体" pitchFamily="2" charset="-122"/>
              </a:rPr>
              <a:t>Programming features of the UNIX/LINUX shell:</a:t>
            </a:r>
          </a:p>
          <a:p>
            <a:pPr lvl="1" eaLnBrk="1" hangingPunct="1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 typeface="Webdings" pitchFamily="18" charset="2"/>
              <a:buChar char="&lt;"/>
              <a:defRPr/>
            </a:pPr>
            <a:r>
              <a:rPr lang="en-US" altLang="zh-CN" sz="20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Shell variables</a:t>
            </a:r>
            <a:r>
              <a:rPr lang="en-US" altLang="zh-CN" sz="2000" b="1" dirty="0">
                <a:latin typeface="Arial" charset="0"/>
                <a:ea typeface="宋体" pitchFamily="2" charset="-122"/>
              </a:rPr>
              <a:t>:  Your scripts often need to keep values in memory for later use.  Shell variables are symbolic names that can access values stored in memory</a:t>
            </a:r>
          </a:p>
          <a:p>
            <a:pPr lvl="1" eaLnBrk="1" hangingPunct="1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 typeface="Webdings" pitchFamily="18" charset="2"/>
              <a:buChar char="&lt;"/>
              <a:defRPr/>
            </a:pPr>
            <a:r>
              <a:rPr lang="en-US" altLang="zh-CN" sz="20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Operators</a:t>
            </a:r>
            <a:r>
              <a:rPr lang="en-US" altLang="zh-CN" sz="2000" b="1" dirty="0">
                <a:latin typeface="Arial" charset="0"/>
                <a:ea typeface="宋体" pitchFamily="2" charset="-122"/>
              </a:rPr>
              <a:t>:  Shell scripts support many operators, including those for performing mathematical operations</a:t>
            </a:r>
          </a:p>
          <a:p>
            <a:pPr lvl="1" eaLnBrk="1" hangingPunct="1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 typeface="Webdings" pitchFamily="18" charset="2"/>
              <a:buChar char="&lt;"/>
              <a:defRPr/>
            </a:pPr>
            <a:r>
              <a:rPr lang="en-US" altLang="zh-CN" sz="20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Logic structures</a:t>
            </a:r>
            <a:r>
              <a:rPr lang="en-US" altLang="zh-CN" sz="2000" b="1" dirty="0">
                <a:latin typeface="Arial" charset="0"/>
                <a:ea typeface="宋体" pitchFamily="2" charset="-122"/>
              </a:rPr>
              <a:t>:  Shell scripts support </a:t>
            </a:r>
            <a:r>
              <a:rPr lang="en-US" altLang="zh-CN" sz="2000" b="1" dirty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sequential logic</a:t>
            </a:r>
            <a:r>
              <a:rPr lang="en-US" altLang="zh-CN" sz="2000" b="1" dirty="0">
                <a:latin typeface="Arial" charset="0"/>
                <a:ea typeface="宋体" pitchFamily="2" charset="-122"/>
              </a:rPr>
              <a:t> (for performing a series of commands), </a:t>
            </a:r>
            <a:r>
              <a:rPr lang="en-US" altLang="zh-CN" sz="2000" b="1" dirty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decision logic</a:t>
            </a:r>
            <a:r>
              <a:rPr lang="en-US" altLang="zh-CN" sz="2000" b="1" dirty="0">
                <a:latin typeface="Arial" charset="0"/>
                <a:ea typeface="宋体" pitchFamily="2" charset="-122"/>
              </a:rPr>
              <a:t> (for branching from one point in a script to another), </a:t>
            </a:r>
            <a:r>
              <a:rPr lang="en-US" altLang="zh-CN" sz="2000" b="1" dirty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looping logic</a:t>
            </a:r>
            <a:r>
              <a:rPr lang="en-US" altLang="zh-CN" sz="2000" b="1" dirty="0">
                <a:latin typeface="Arial" charset="0"/>
                <a:ea typeface="宋体" pitchFamily="2" charset="-122"/>
              </a:rPr>
              <a:t> (for repeating a command several times), and </a:t>
            </a:r>
            <a:r>
              <a:rPr lang="en-US" altLang="zh-CN" sz="2000" b="1" dirty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case logic</a:t>
            </a:r>
            <a:r>
              <a:rPr lang="en-US" altLang="zh-CN" sz="2000" b="1" dirty="0">
                <a:latin typeface="Arial" charset="0"/>
                <a:ea typeface="宋体" pitchFamily="2" charset="-122"/>
              </a:rPr>
              <a:t> (for choosing an action from several possible alternatives)</a:t>
            </a:r>
          </a:p>
        </p:txBody>
      </p:sp>
    </p:spTree>
    <p:extLst>
      <p:ext uri="{BB962C8B-B14F-4D97-AF65-F5344CB8AC3E}">
        <p14:creationId xmlns:p14="http://schemas.microsoft.com/office/powerpoint/2010/main" val="455456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Arial" charset="0"/>
                <a:ea typeface="宋体" pitchFamily="2" charset="-122"/>
              </a:rPr>
              <a:t>Variables</a:t>
            </a:r>
            <a:r>
              <a:rPr lang="en-US" altLang="zh-CN" b="0" dirty="0">
                <a:solidFill>
                  <a:srgbClr val="CCFFFF"/>
                </a:solidFill>
                <a:latin typeface="Arial" charset="0"/>
                <a:ea typeface="宋体" pitchFamily="2" charset="-122"/>
              </a:rPr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787900"/>
          </a:xfrm>
          <a:noFill/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zh-CN" sz="1800" b="1" dirty="0">
                <a:solidFill>
                  <a:srgbClr val="0066FF"/>
                </a:solidFill>
                <a:latin typeface="Arial" charset="0"/>
                <a:ea typeface="宋体" pitchFamily="2" charset="-122"/>
              </a:rPr>
              <a:t>Variables</a:t>
            </a:r>
            <a:r>
              <a:rPr lang="en-US" altLang="zh-CN" sz="1800" b="1" dirty="0">
                <a:latin typeface="Arial" charset="0"/>
                <a:ea typeface="宋体" pitchFamily="2" charset="-122"/>
              </a:rPr>
              <a:t> are symbolic names that represent values stored in memory</a:t>
            </a:r>
          </a:p>
          <a:p>
            <a:pPr eaLnBrk="1" hangingPunct="1">
              <a:lnSpc>
                <a:spcPct val="105000"/>
              </a:lnSpc>
              <a:spcBef>
                <a:spcPct val="50000"/>
              </a:spcBef>
            </a:pPr>
            <a:r>
              <a:rPr lang="en-US" altLang="zh-CN" sz="1800" b="1" dirty="0">
                <a:latin typeface="Arial" charset="0"/>
                <a:ea typeface="宋体" pitchFamily="2" charset="-122"/>
              </a:rPr>
              <a:t>Three different types of variables</a:t>
            </a:r>
          </a:p>
          <a:p>
            <a:pPr lvl="1" eaLnBrk="1" hangingPunct="1">
              <a:lnSpc>
                <a:spcPct val="105000"/>
              </a:lnSpc>
              <a:spcBef>
                <a:spcPct val="50000"/>
              </a:spcBef>
            </a:pPr>
            <a:r>
              <a:rPr lang="en-GB" sz="1600" dirty="0">
                <a:solidFill>
                  <a:srgbClr val="FF3300"/>
                </a:solidFill>
              </a:rPr>
              <a:t>Global Variables</a:t>
            </a:r>
            <a:r>
              <a:rPr lang="en-US" altLang="zh-CN" sz="1600" b="1" dirty="0">
                <a:latin typeface="Arial" charset="0"/>
                <a:ea typeface="宋体" pitchFamily="2" charset="-122"/>
              </a:rPr>
              <a:t>: Environment and configuration variables, capitalized, such as </a:t>
            </a:r>
            <a:r>
              <a:rPr lang="en-US" altLang="zh-CN" sz="1600" b="1" dirty="0">
                <a:solidFill>
                  <a:srgbClr val="FF9933"/>
                </a:solidFill>
                <a:latin typeface="Arial" charset="0"/>
                <a:ea typeface="宋体" pitchFamily="2" charset="-122"/>
              </a:rPr>
              <a:t>HOME, PATH, SHELL, USERNAME, and PWD. </a:t>
            </a:r>
            <a:endParaRPr lang="en-GB" altLang="zh-CN" sz="1600" dirty="0">
              <a:ea typeface="宋体" pitchFamily="2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50000"/>
              </a:spcBef>
              <a:buFontTx/>
              <a:buNone/>
            </a:pPr>
            <a:r>
              <a:rPr lang="en-GB" sz="1600" dirty="0"/>
              <a:t>	When you login, there will be a large number of global System variables that are already defined. These can be freely referenced and used in your shell scripts. </a:t>
            </a:r>
          </a:p>
          <a:p>
            <a:pPr lvl="1" eaLnBrk="1" hangingPunct="1">
              <a:lnSpc>
                <a:spcPct val="105000"/>
              </a:lnSpc>
              <a:spcBef>
                <a:spcPct val="50000"/>
              </a:spcBef>
            </a:pPr>
            <a:r>
              <a:rPr lang="en-GB" sz="1600" dirty="0">
                <a:solidFill>
                  <a:srgbClr val="FF3300"/>
                </a:solidFill>
              </a:rPr>
              <a:t>Local Variables</a:t>
            </a:r>
          </a:p>
          <a:p>
            <a:pPr lvl="1" eaLnBrk="1" hangingPunct="1">
              <a:lnSpc>
                <a:spcPct val="105000"/>
              </a:lnSpc>
              <a:spcBef>
                <a:spcPct val="50000"/>
              </a:spcBef>
              <a:buFontTx/>
              <a:buNone/>
            </a:pPr>
            <a:r>
              <a:rPr lang="en-GB" sz="1600" dirty="0"/>
              <a:t>	Within a shell script, you can create as many new variables as needed. Any variable created in this manner remains in existence only within that shell.</a:t>
            </a:r>
          </a:p>
          <a:p>
            <a:pPr lvl="1" eaLnBrk="1" hangingPunct="1">
              <a:lnSpc>
                <a:spcPct val="105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FF3300"/>
                </a:solidFill>
                <a:ea typeface="宋体" pitchFamily="2" charset="-122"/>
              </a:rPr>
              <a:t>Special Variables</a:t>
            </a:r>
          </a:p>
          <a:p>
            <a:pPr lvl="1" eaLnBrk="1" hangingPunct="1">
              <a:lnSpc>
                <a:spcPct val="105000"/>
              </a:lnSpc>
              <a:spcBef>
                <a:spcPct val="50000"/>
              </a:spcBef>
              <a:buFontTx/>
              <a:buNone/>
            </a:pPr>
            <a:r>
              <a:rPr lang="en-US" altLang="zh-CN" sz="1600" dirty="0">
                <a:solidFill>
                  <a:srgbClr val="FF3300"/>
                </a:solidFill>
                <a:ea typeface="宋体" pitchFamily="2" charset="-122"/>
              </a:rPr>
              <a:t>	</a:t>
            </a:r>
            <a:r>
              <a:rPr lang="en-US" altLang="zh-CN" sz="1600" dirty="0">
                <a:solidFill>
                  <a:srgbClr val="336699"/>
                </a:solidFill>
                <a:ea typeface="宋体" pitchFamily="2" charset="-122"/>
              </a:rPr>
              <a:t>Reversed for OS, shell programming, etc. such as positional parameters $0, $1 …</a:t>
            </a:r>
          </a:p>
        </p:txBody>
      </p:sp>
    </p:spTree>
    <p:extLst>
      <p:ext uri="{BB962C8B-B14F-4D97-AF65-F5344CB8AC3E}">
        <p14:creationId xmlns:p14="http://schemas.microsoft.com/office/powerpoint/2010/main" val="3230781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b="0" dirty="0"/>
              <a:t>A few global (environment) variables</a:t>
            </a:r>
            <a:endParaRPr lang="en-US" b="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2800"/>
              <a:t> </a:t>
            </a:r>
            <a:endParaRPr lang="en-US" sz="2800"/>
          </a:p>
        </p:txBody>
      </p:sp>
      <p:graphicFrame>
        <p:nvGraphicFramePr>
          <p:cNvPr id="195622" name="Group 38"/>
          <p:cNvGraphicFramePr>
            <a:graphicFrameLocks noGrp="1"/>
          </p:cNvGraphicFramePr>
          <p:nvPr>
            <p:ph sz="half" idx="2"/>
          </p:nvPr>
        </p:nvGraphicFramePr>
        <p:xfrm>
          <a:off x="762000" y="1600200"/>
          <a:ext cx="7999413" cy="4832352"/>
        </p:xfrm>
        <a:graphic>
          <a:graphicData uri="http://schemas.openxmlformats.org/drawingml/2006/table">
            <a:tbl>
              <a:tblPr/>
              <a:tblGrid>
                <a:gridCol w="1824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SHELL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Current shell 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DISPLAY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Used by X-Windows system  to identify the display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HOME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Fully qualified name of your login directory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PATH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Search path for commands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MANPATH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Search path for &lt;man&gt; pages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PS1 &amp; PS2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Primary and Secondary prompt strings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USER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Your login name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TERM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terminal type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PWD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Current working directory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721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Arial" charset="0"/>
                <a:ea typeface="宋体" pitchFamily="2" charset="-122"/>
              </a:rPr>
              <a:t>Referencing Variables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Arial" charset="0"/>
                <a:ea typeface="宋体" pitchFamily="2" charset="-122"/>
              </a:rPr>
              <a:t>Variable contents are accessed using ‘</a:t>
            </a:r>
            <a:r>
              <a:rPr lang="en-US" altLang="zh-CN" sz="2800" b="1" dirty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$</a:t>
            </a:r>
            <a:r>
              <a:rPr lang="en-US" altLang="zh-CN" sz="2800" b="1" dirty="0">
                <a:latin typeface="Arial" charset="0"/>
                <a:ea typeface="宋体" pitchFamily="2" charset="-122"/>
              </a:rPr>
              <a:t>’: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Arial" charset="0"/>
                <a:ea typeface="宋体" pitchFamily="2" charset="-122"/>
              </a:rPr>
              <a:t>e.g. $ </a:t>
            </a:r>
            <a:r>
              <a:rPr lang="en-US" altLang="zh-CN" b="1" dirty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echo $HOME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Arial" charset="0"/>
                <a:ea typeface="宋体" pitchFamily="2" charset="-122"/>
              </a:rPr>
              <a:t>		   </a:t>
            </a:r>
            <a:r>
              <a:rPr lang="en-US" altLang="zh-CN" sz="2800" b="1" dirty="0">
                <a:latin typeface="Arial" charset="0"/>
                <a:ea typeface="宋体" pitchFamily="2" charset="-122"/>
              </a:rPr>
              <a:t>$ </a:t>
            </a:r>
            <a:r>
              <a:rPr lang="en-US" altLang="zh-CN" sz="2800" b="1" dirty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echo $SHELL</a:t>
            </a:r>
            <a:endParaRPr lang="en-US" altLang="zh-CN" sz="2800" b="1" dirty="0">
              <a:latin typeface="Arial" charset="0"/>
              <a:ea typeface="宋体" pitchFamily="2" charset="-122"/>
            </a:endParaRPr>
          </a:p>
          <a:p>
            <a:pPr marL="533400" indent="-533400" eaLnBrk="1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Arial" charset="0"/>
                <a:ea typeface="宋体" pitchFamily="2" charset="-122"/>
              </a:rPr>
              <a:t>To see a list of your </a:t>
            </a:r>
            <a:r>
              <a:rPr lang="en-US" altLang="zh-CN" sz="2400" b="1" dirty="0">
                <a:solidFill>
                  <a:srgbClr val="0066FF"/>
                </a:solidFill>
                <a:latin typeface="Arial" charset="0"/>
                <a:ea typeface="宋体" pitchFamily="2" charset="-122"/>
              </a:rPr>
              <a:t>environment variables</a:t>
            </a:r>
            <a:r>
              <a:rPr lang="en-US" altLang="zh-CN" sz="2400" b="1" dirty="0">
                <a:latin typeface="Arial" charset="0"/>
                <a:ea typeface="宋体" pitchFamily="2" charset="-122"/>
              </a:rPr>
              <a:t>: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Arial" charset="0"/>
                <a:ea typeface="宋体" pitchFamily="2" charset="-122"/>
              </a:rPr>
              <a:t>   $ </a:t>
            </a:r>
            <a:r>
              <a:rPr lang="en-US" altLang="zh-CN" sz="2400" b="1" dirty="0" err="1">
                <a:solidFill>
                  <a:srgbClr val="CC0000"/>
                </a:solidFill>
                <a:latin typeface="Courier" pitchFamily="49" charset="0"/>
                <a:ea typeface="宋体" pitchFamily="2" charset="-122"/>
              </a:rPr>
              <a:t>printenv</a:t>
            </a:r>
            <a:endParaRPr lang="en-US" altLang="zh-CN" sz="2400" b="1" dirty="0">
              <a:solidFill>
                <a:srgbClr val="CC0000"/>
              </a:solidFill>
              <a:latin typeface="Courier" pitchFamily="49" charset="0"/>
              <a:ea typeface="宋体" pitchFamily="2" charset="-122"/>
            </a:endParaRPr>
          </a:p>
          <a:p>
            <a:pPr marL="533400" indent="-533400" eaLnBrk="1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Arial" charset="0"/>
                <a:ea typeface="宋体" pitchFamily="2" charset="-122"/>
              </a:rPr>
              <a:t>or:</a:t>
            </a:r>
          </a:p>
          <a:p>
            <a:pPr marL="914400" lvl="1" indent="-457200"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Arial" charset="0"/>
                <a:ea typeface="宋体" pitchFamily="2" charset="-122"/>
              </a:rPr>
              <a:t>$</a:t>
            </a:r>
            <a:r>
              <a:rPr lang="en-US" altLang="zh-CN" sz="2400" b="1" dirty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US" altLang="zh-CN" sz="2400" b="1" dirty="0" err="1">
                <a:solidFill>
                  <a:srgbClr val="CC0000"/>
                </a:solidFill>
                <a:latin typeface="Courier" pitchFamily="49" charset="0"/>
                <a:ea typeface="宋体" pitchFamily="2" charset="-122"/>
              </a:rPr>
              <a:t>printenv</a:t>
            </a:r>
            <a:r>
              <a:rPr lang="en-US" altLang="zh-CN" sz="2400" b="1" dirty="0">
                <a:solidFill>
                  <a:srgbClr val="CC0000"/>
                </a:solidFill>
                <a:latin typeface="Courier" pitchFamily="49" charset="0"/>
                <a:ea typeface="宋体" pitchFamily="2" charset="-122"/>
              </a:rPr>
              <a:t> | more</a:t>
            </a:r>
          </a:p>
        </p:txBody>
      </p:sp>
    </p:spTree>
    <p:extLst>
      <p:ext uri="{BB962C8B-B14F-4D97-AF65-F5344CB8AC3E}">
        <p14:creationId xmlns:p14="http://schemas.microsoft.com/office/powerpoint/2010/main" val="2218009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398713" y="180975"/>
            <a:ext cx="6551612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b="0" dirty="0"/>
              <a:t>Referencing variables</a:t>
            </a:r>
            <a:br>
              <a:rPr lang="en-GB" b="0" dirty="0"/>
            </a:br>
            <a:r>
              <a:rPr lang="en-GB" b="0" dirty="0"/>
              <a:t>--curly bracket</a:t>
            </a:r>
            <a:endParaRPr lang="en-US" b="0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589088"/>
            <a:ext cx="8480425" cy="4764087"/>
          </a:xfrm>
        </p:spPr>
        <p:txBody>
          <a:bodyPr/>
          <a:lstStyle/>
          <a:p>
            <a:pPr eaLnBrk="1" hangingPunct="1"/>
            <a:r>
              <a:rPr lang="en-GB" sz="2200" dirty="0"/>
              <a:t>Having defined a variable, its contents can be referenced by the $ symbol. E.g. </a:t>
            </a:r>
            <a:r>
              <a:rPr lang="en-GB" sz="2200" dirty="0">
                <a:latin typeface="Courier" pitchFamily="49" charset="0"/>
              </a:rPr>
              <a:t>${variable}</a:t>
            </a:r>
            <a:r>
              <a:rPr lang="en-GB" sz="2200" dirty="0"/>
              <a:t> or simply </a:t>
            </a:r>
            <a:r>
              <a:rPr lang="en-GB" sz="2200" dirty="0">
                <a:latin typeface="Courier" pitchFamily="49" charset="0"/>
              </a:rPr>
              <a:t>$variable</a:t>
            </a:r>
            <a:r>
              <a:rPr lang="en-GB" sz="2200" dirty="0"/>
              <a:t>. When ambiguity exists $variable will not work. Use </a:t>
            </a:r>
            <a:r>
              <a:rPr lang="en-GB" sz="2200" dirty="0">
                <a:latin typeface="Courier" pitchFamily="49" charset="0"/>
              </a:rPr>
              <a:t>${ }</a:t>
            </a:r>
            <a:r>
              <a:rPr lang="en-GB" sz="2200" dirty="0"/>
              <a:t> the rigorous form to be on the safe side.</a:t>
            </a:r>
          </a:p>
          <a:p>
            <a:pPr eaLnBrk="1" hangingPunct="1"/>
            <a:r>
              <a:rPr lang="en-GB" sz="2200" dirty="0"/>
              <a:t>Example: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200" dirty="0"/>
              <a:t>	</a:t>
            </a:r>
            <a:r>
              <a:rPr lang="en-GB" sz="2200" dirty="0">
                <a:latin typeface="Courier" pitchFamily="49" charset="0"/>
              </a:rPr>
              <a:t>a=‘</a:t>
            </a:r>
            <a:r>
              <a:rPr lang="en-GB" sz="2200" dirty="0" err="1">
                <a:latin typeface="Courier" pitchFamily="49" charset="0"/>
              </a:rPr>
              <a:t>abc</a:t>
            </a:r>
            <a:r>
              <a:rPr lang="en-GB" sz="2200" dirty="0">
                <a:latin typeface="Courier" pitchFamily="49" charset="0"/>
              </a:rPr>
              <a:t>’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200" dirty="0"/>
              <a:t>	</a:t>
            </a:r>
            <a:r>
              <a:rPr lang="en-GB" sz="2200" dirty="0">
                <a:latin typeface="Courier" pitchFamily="49" charset="0"/>
              </a:rPr>
              <a:t>b=${a}</a:t>
            </a:r>
            <a:r>
              <a:rPr lang="en-GB" sz="2200" dirty="0" err="1">
                <a:latin typeface="Courier" pitchFamily="49" charset="0"/>
              </a:rPr>
              <a:t>def</a:t>
            </a:r>
            <a:r>
              <a:rPr lang="en-GB" sz="2200" dirty="0"/>
              <a:t> # this would not have worked without the{ } as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200" dirty="0"/>
              <a:t>			 #it would try to access a variable named </a:t>
            </a:r>
            <a:r>
              <a:rPr lang="en-GB" sz="2200" dirty="0" err="1">
                <a:latin typeface="Courier" pitchFamily="49" charset="0"/>
              </a:rPr>
              <a:t>adef</a:t>
            </a:r>
            <a:endParaRPr lang="en-US" sz="2200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4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Shell????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The “Shell” is simply </a:t>
            </a:r>
            <a:r>
              <a:rPr lang="en-US" sz="2400" i="1" dirty="0"/>
              <a:t>another program </a:t>
            </a:r>
            <a:r>
              <a:rPr lang="en-US" sz="2400" dirty="0"/>
              <a:t>on top of the kernel which provides a basic human-OS interface. </a:t>
            </a:r>
            <a:endParaRPr lang="en-US" altLang="ko-KR" sz="2400" dirty="0">
              <a:ea typeface="Gulim" pitchFamily="34" charset="-127"/>
            </a:endParaRPr>
          </a:p>
          <a:p>
            <a:pPr lvl="1">
              <a:lnSpc>
                <a:spcPct val="80000"/>
              </a:lnSpc>
            </a:pPr>
            <a:r>
              <a:rPr lang="en-GB" sz="2000" dirty="0"/>
              <a:t>It is a command interpreter</a:t>
            </a:r>
          </a:p>
          <a:p>
            <a:pPr lvl="2">
              <a:lnSpc>
                <a:spcPct val="80000"/>
              </a:lnSpc>
            </a:pPr>
            <a:r>
              <a:rPr lang="en-GB" sz="1800" dirty="0"/>
              <a:t>Built on top of the kernel</a:t>
            </a:r>
          </a:p>
          <a:p>
            <a:pPr lvl="2">
              <a:lnSpc>
                <a:spcPct val="80000"/>
              </a:lnSpc>
            </a:pPr>
            <a:r>
              <a:rPr lang="en-GB" sz="1800" dirty="0"/>
              <a:t>Enables users to run services provided by the UNIX OS</a:t>
            </a:r>
          </a:p>
          <a:p>
            <a:pPr lvl="1">
              <a:lnSpc>
                <a:spcPct val="80000"/>
              </a:lnSpc>
            </a:pPr>
            <a:r>
              <a:rPr lang="en-GB" sz="2000" dirty="0"/>
              <a:t>In its simplest form, a series of commands in a file is a shell program that saves having to retype commands to perform common tasks.</a:t>
            </a:r>
          </a:p>
          <a:p>
            <a:pPr>
              <a:lnSpc>
                <a:spcPct val="80000"/>
              </a:lnSpc>
            </a:pPr>
            <a:endParaRPr lang="en-GB" sz="2400" dirty="0"/>
          </a:p>
          <a:p>
            <a:pPr>
              <a:lnSpc>
                <a:spcPct val="80000"/>
              </a:lnSpc>
            </a:pPr>
            <a:r>
              <a:rPr lang="en-GB" sz="2400" dirty="0"/>
              <a:t>How to know what shell you use</a:t>
            </a:r>
          </a:p>
          <a:p>
            <a:pPr lvl="1">
              <a:lnSpc>
                <a:spcPct val="80000"/>
              </a:lnSpc>
              <a:buNone/>
            </a:pPr>
            <a:r>
              <a:rPr lang="en-GB" sz="2000" dirty="0"/>
              <a:t> 	</a:t>
            </a:r>
            <a:r>
              <a:rPr lang="en-GB" sz="2000" dirty="0">
                <a:latin typeface="Courier" pitchFamily="49" charset="0"/>
              </a:rPr>
              <a:t>echo $SHELL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405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Arial" charset="0"/>
                <a:ea typeface="宋体" pitchFamily="2" charset="-122"/>
              </a:rPr>
              <a:t>Variable List/</a:t>
            </a:r>
            <a:r>
              <a:rPr lang="en-US" altLang="zh-CN" b="0" dirty="0" err="1">
                <a:latin typeface="Arial" charset="0"/>
                <a:ea typeface="宋体" pitchFamily="2" charset="-122"/>
              </a:rPr>
              <a:t>Arrary</a:t>
            </a:r>
            <a:endParaRPr lang="en-US" altLang="zh-CN" b="0" dirty="0">
              <a:latin typeface="Arial" charset="0"/>
              <a:ea typeface="宋体" pitchFamily="2" charset="-122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1408113"/>
            <a:ext cx="8153400" cy="4495800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altLang="zh-CN" sz="1800" b="1" dirty="0">
                <a:latin typeface="Arial" charset="0"/>
                <a:ea typeface="宋体" pitchFamily="2" charset="-122"/>
              </a:rPr>
              <a:t>To create lists (array) – round bracket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Arial" charset="0"/>
                <a:ea typeface="宋体" pitchFamily="2" charset="-122"/>
              </a:rPr>
              <a:t>	$ </a:t>
            </a:r>
            <a:r>
              <a:rPr lang="en-US" altLang="zh-CN" sz="1800" b="1" dirty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set Y = (UNL 123 CS251)</a:t>
            </a:r>
          </a:p>
          <a:p>
            <a:pPr marL="533400" indent="-533400" eaLnBrk="1" hangingPunct="1">
              <a:lnSpc>
                <a:spcPct val="80000"/>
              </a:lnSpc>
            </a:pPr>
            <a:endParaRPr lang="en-US" altLang="zh-CN" sz="1800" b="1" dirty="0">
              <a:latin typeface="Arial" charset="0"/>
              <a:ea typeface="宋体" pitchFamily="2" charset="-122"/>
            </a:endParaRPr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zh-CN" sz="1800" b="1" dirty="0">
                <a:latin typeface="Arial" charset="0"/>
                <a:ea typeface="宋体" pitchFamily="2" charset="-122"/>
              </a:rPr>
              <a:t>To set a list element – square bracket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Arial" charset="0"/>
                <a:ea typeface="宋体" pitchFamily="2" charset="-122"/>
              </a:rPr>
              <a:t>	$ </a:t>
            </a:r>
            <a:r>
              <a:rPr lang="en-US" altLang="zh-CN" sz="1800" b="1" dirty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set Y[2] = HUSKER</a:t>
            </a:r>
          </a:p>
          <a:p>
            <a:pPr marL="533400" indent="-533400" eaLnBrk="1" hangingPunct="1">
              <a:lnSpc>
                <a:spcPct val="80000"/>
              </a:lnSpc>
            </a:pPr>
            <a:endParaRPr lang="en-US" altLang="zh-CN" sz="1800" b="1" dirty="0">
              <a:latin typeface="Arial" charset="0"/>
              <a:ea typeface="宋体" pitchFamily="2" charset="-122"/>
            </a:endParaRPr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zh-CN" sz="1800" b="1" dirty="0">
                <a:latin typeface="Arial" charset="0"/>
                <a:ea typeface="宋体" pitchFamily="2" charset="-122"/>
              </a:rPr>
              <a:t>To view a list element: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Arial" charset="0"/>
                <a:ea typeface="宋体" pitchFamily="2" charset="-122"/>
              </a:rPr>
              <a:t>	$ </a:t>
            </a:r>
            <a:r>
              <a:rPr lang="en-US" altLang="zh-CN" sz="1800" b="1" dirty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echo $Y[2]</a:t>
            </a:r>
          </a:p>
          <a:p>
            <a:pPr marL="533400" indent="-533400" eaLnBrk="1" hangingPunct="1">
              <a:lnSpc>
                <a:spcPct val="80000"/>
              </a:lnSpc>
            </a:pPr>
            <a:endParaRPr lang="en-US" altLang="zh-CN" sz="1800" b="1" dirty="0">
              <a:latin typeface="Arial" charset="0"/>
              <a:ea typeface="宋体" pitchFamily="2" charset="-122"/>
            </a:endParaRPr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zh-CN" sz="1800" b="1" dirty="0">
                <a:latin typeface="Arial" charset="0"/>
                <a:ea typeface="宋体" pitchFamily="2" charset="-122"/>
              </a:rPr>
              <a:t>Example: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s-ES" altLang="zh-CN" sz="1800" b="1" dirty="0">
                <a:ea typeface="宋体" pitchFamily="2" charset="-122"/>
              </a:rPr>
              <a:t>			</a:t>
            </a:r>
            <a:r>
              <a:rPr lang="es-ES" altLang="zh-CN" sz="1800" b="1" dirty="0">
                <a:latin typeface="Courier" pitchFamily="49" charset="0"/>
                <a:ea typeface="宋体" pitchFamily="2" charset="-122"/>
              </a:rPr>
              <a:t>#!/</a:t>
            </a:r>
            <a:r>
              <a:rPr lang="es-ES" altLang="zh-CN" sz="1800" b="1" dirty="0" err="1">
                <a:latin typeface="Courier" pitchFamily="49" charset="0"/>
                <a:ea typeface="宋体" pitchFamily="2" charset="-122"/>
              </a:rPr>
              <a:t>bin</a:t>
            </a:r>
            <a:r>
              <a:rPr lang="es-ES" altLang="zh-CN" sz="1800" b="1" dirty="0">
                <a:latin typeface="Courier" pitchFamily="49" charset="0"/>
                <a:ea typeface="宋体" pitchFamily="2" charset="-122"/>
              </a:rPr>
              <a:t>/</a:t>
            </a:r>
            <a:r>
              <a:rPr lang="es-ES" altLang="zh-CN" sz="1800" b="1" dirty="0" err="1">
                <a:latin typeface="Courier" pitchFamily="49" charset="0"/>
                <a:ea typeface="宋体" pitchFamily="2" charset="-122"/>
              </a:rPr>
              <a:t>sh</a:t>
            </a:r>
            <a:endParaRPr lang="es-ES" altLang="zh-CN" sz="1800" b="1" dirty="0">
              <a:latin typeface="Courier" pitchFamily="49" charset="0"/>
              <a:ea typeface="宋体" pitchFamily="2" charset="-122"/>
            </a:endParaRP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s-ES" altLang="zh-CN" sz="1800" b="1" dirty="0">
                <a:latin typeface="Courier" pitchFamily="49" charset="0"/>
                <a:ea typeface="宋体" pitchFamily="2" charset="-122"/>
              </a:rPr>
              <a:t>			a=(1 2 3)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s-ES" altLang="zh-CN" sz="1800" b="1" dirty="0">
                <a:latin typeface="Courier" pitchFamily="49" charset="0"/>
                <a:ea typeface="宋体" pitchFamily="2" charset="-122"/>
              </a:rPr>
              <a:t>			echo ${a[*]}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s-ES" altLang="zh-CN" sz="1800" b="1" dirty="0">
                <a:latin typeface="Courier" pitchFamily="49" charset="0"/>
                <a:ea typeface="宋体" pitchFamily="2" charset="-122"/>
              </a:rPr>
              <a:t>			echo ${a[0]}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s-ES" altLang="zh-CN" sz="1800" b="1" dirty="0">
                <a:latin typeface="Courier" pitchFamily="49" charset="0"/>
                <a:ea typeface="宋体" pitchFamily="2" charset="-122"/>
              </a:rPr>
              <a:t>	</a:t>
            </a:r>
            <a:r>
              <a:rPr lang="es-ES" altLang="zh-CN" sz="1800" b="1" dirty="0" err="1">
                <a:ea typeface="宋体" pitchFamily="2" charset="-122"/>
              </a:rPr>
              <a:t>Results</a:t>
            </a:r>
            <a:r>
              <a:rPr lang="es-ES" altLang="zh-CN" sz="1800" b="1" dirty="0">
                <a:ea typeface="宋体" pitchFamily="2" charset="-122"/>
              </a:rPr>
              <a:t>:</a:t>
            </a:r>
            <a:r>
              <a:rPr lang="es-ES" altLang="zh-CN" sz="1800" b="1" dirty="0">
                <a:latin typeface="Courier" pitchFamily="49" charset="0"/>
                <a:ea typeface="宋体" pitchFamily="2" charset="-122"/>
              </a:rPr>
              <a:t>	1 2 3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s-ES" altLang="zh-CN" sz="1800" b="1" dirty="0">
                <a:latin typeface="Courier" pitchFamily="49" charset="0"/>
                <a:ea typeface="宋体" pitchFamily="2" charset="-122"/>
              </a:rPr>
              <a:t>			1</a:t>
            </a:r>
            <a:endParaRPr lang="en-US" altLang="zh-CN" sz="1800" b="1" dirty="0">
              <a:latin typeface="Courier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579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GB" b="0" dirty="0"/>
              <a:t>Positional Parameters</a:t>
            </a:r>
            <a:endParaRPr lang="en-US" b="0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950" y="1533525"/>
            <a:ext cx="8456613" cy="4865688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GB" sz="1800" dirty="0"/>
              <a:t>When a shell script is invoked with a set of command line parameters each of these parameters are copied into special variables that can be accessed.</a:t>
            </a:r>
          </a:p>
          <a:p>
            <a:pPr eaLnBrk="1" hangingPunct="1">
              <a:lnSpc>
                <a:spcPct val="70000"/>
              </a:lnSpc>
            </a:pPr>
            <a:r>
              <a:rPr lang="en-GB" sz="1800" dirty="0">
                <a:solidFill>
                  <a:srgbClr val="FF3300"/>
                </a:solidFill>
              </a:rPr>
              <a:t>$0</a:t>
            </a:r>
            <a:r>
              <a:rPr lang="en-GB" sz="1800" dirty="0"/>
              <a:t> This variable that contains the name of the script</a:t>
            </a:r>
          </a:p>
          <a:p>
            <a:pPr eaLnBrk="1" hangingPunct="1">
              <a:lnSpc>
                <a:spcPct val="70000"/>
              </a:lnSpc>
            </a:pPr>
            <a:r>
              <a:rPr lang="en-GB" sz="1800" dirty="0">
                <a:solidFill>
                  <a:srgbClr val="FF3300"/>
                </a:solidFill>
              </a:rPr>
              <a:t>$1, $2, ….. $n</a:t>
            </a:r>
            <a:r>
              <a:rPr lang="en-GB" sz="1800" dirty="0"/>
              <a:t> 1</a:t>
            </a:r>
            <a:r>
              <a:rPr lang="en-GB" sz="1800" baseline="30000" dirty="0"/>
              <a:t>st</a:t>
            </a:r>
            <a:r>
              <a:rPr lang="en-GB" sz="1800" dirty="0"/>
              <a:t>, 2</a:t>
            </a:r>
            <a:r>
              <a:rPr lang="en-GB" sz="1800" baseline="30000" dirty="0"/>
              <a:t>nd</a:t>
            </a:r>
            <a:r>
              <a:rPr lang="en-GB" sz="1800" dirty="0"/>
              <a:t> 3</a:t>
            </a:r>
            <a:r>
              <a:rPr lang="en-GB" sz="1800" baseline="30000" dirty="0"/>
              <a:t>rd</a:t>
            </a:r>
            <a:r>
              <a:rPr lang="en-GB" sz="1800" dirty="0"/>
              <a:t> command line parameter</a:t>
            </a:r>
          </a:p>
          <a:p>
            <a:pPr eaLnBrk="1" hangingPunct="1">
              <a:lnSpc>
                <a:spcPct val="70000"/>
              </a:lnSpc>
            </a:pPr>
            <a:r>
              <a:rPr lang="en-GB" sz="1800" dirty="0">
                <a:solidFill>
                  <a:srgbClr val="FF3300"/>
                </a:solidFill>
              </a:rPr>
              <a:t>$# </a:t>
            </a:r>
            <a:r>
              <a:rPr lang="en-GB" sz="1800" dirty="0"/>
              <a:t> Number of command line parameters</a:t>
            </a:r>
          </a:p>
          <a:p>
            <a:pPr eaLnBrk="1" hangingPunct="1">
              <a:lnSpc>
                <a:spcPct val="70000"/>
              </a:lnSpc>
            </a:pPr>
            <a:r>
              <a:rPr lang="en-GB" sz="1800" dirty="0">
                <a:solidFill>
                  <a:srgbClr val="FF3300"/>
                </a:solidFill>
              </a:rPr>
              <a:t>$$</a:t>
            </a:r>
            <a:r>
              <a:rPr lang="en-GB" sz="1800" dirty="0"/>
              <a:t>  process ID of the shell</a:t>
            </a:r>
          </a:p>
          <a:p>
            <a:pPr eaLnBrk="1" hangingPunct="1">
              <a:lnSpc>
                <a:spcPct val="70000"/>
              </a:lnSpc>
            </a:pPr>
            <a:r>
              <a:rPr lang="en-GB" sz="1800" dirty="0">
                <a:solidFill>
                  <a:srgbClr val="FF3300"/>
                </a:solidFill>
              </a:rPr>
              <a:t>$@</a:t>
            </a:r>
            <a:r>
              <a:rPr lang="en-GB" sz="1800" dirty="0"/>
              <a:t> same as </a:t>
            </a:r>
            <a:r>
              <a:rPr lang="en-GB" sz="1800" dirty="0">
                <a:solidFill>
                  <a:srgbClr val="FF3300"/>
                </a:solidFill>
              </a:rPr>
              <a:t>$* </a:t>
            </a:r>
            <a:r>
              <a:rPr lang="en-GB" sz="1800" dirty="0"/>
              <a:t>but as a list one at a time (see for loops later )</a:t>
            </a:r>
          </a:p>
          <a:p>
            <a:pPr eaLnBrk="1" hangingPunct="1">
              <a:lnSpc>
                <a:spcPct val="70000"/>
              </a:lnSpc>
            </a:pPr>
            <a:r>
              <a:rPr lang="en-GB" sz="1800" dirty="0">
                <a:solidFill>
                  <a:srgbClr val="FF3300"/>
                </a:solidFill>
              </a:rPr>
              <a:t> $?</a:t>
            </a:r>
            <a:r>
              <a:rPr lang="en-GB" sz="1800" dirty="0"/>
              <a:t>  Return code ‘exit code’ of the last command</a:t>
            </a:r>
          </a:p>
          <a:p>
            <a:pPr eaLnBrk="1" hangingPunct="1">
              <a:lnSpc>
                <a:spcPct val="70000"/>
              </a:lnSpc>
            </a:pPr>
            <a:r>
              <a:rPr lang="en-GB" sz="1800" dirty="0">
                <a:solidFill>
                  <a:srgbClr val="FF3300"/>
                </a:solidFill>
                <a:latin typeface="Courier New" pitchFamily="49" charset="0"/>
              </a:rPr>
              <a:t>Shift</a:t>
            </a:r>
            <a:r>
              <a:rPr lang="en-GB" sz="1800" dirty="0"/>
              <a:t> command: This shell command shifts the positional parameters by one towards the beginning and drops $1 from the list. After a shift $2 becomes $1 , and so on … It is a useful command for processing the input parameters one at a time.</a:t>
            </a:r>
          </a:p>
          <a:p>
            <a:pPr eaLnBrk="1" hangingPunct="1">
              <a:lnSpc>
                <a:spcPct val="70000"/>
              </a:lnSpc>
            </a:pPr>
            <a:endParaRPr lang="en-GB" sz="1800" dirty="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1800" dirty="0"/>
              <a:t>Example: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1800" dirty="0"/>
              <a:t>    Invoke :  </a:t>
            </a:r>
            <a:r>
              <a:rPr lang="en-GB" sz="1800" dirty="0">
                <a:latin typeface="Courier" pitchFamily="49" charset="0"/>
              </a:rPr>
              <a:t>./</a:t>
            </a:r>
            <a:r>
              <a:rPr lang="en-GB" sz="1800" dirty="0" err="1">
                <a:latin typeface="Courier" pitchFamily="49" charset="0"/>
              </a:rPr>
              <a:t>myscript</a:t>
            </a:r>
            <a:r>
              <a:rPr lang="en-GB" sz="1800" dirty="0">
                <a:latin typeface="Courier" pitchFamily="49" charset="0"/>
              </a:rPr>
              <a:t>  one two buckle my shoe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1800" dirty="0"/>
              <a:t>    During the execution of </a:t>
            </a:r>
            <a:r>
              <a:rPr lang="en-GB" sz="1800" dirty="0" err="1">
                <a:latin typeface="Courier New" pitchFamily="49" charset="0"/>
              </a:rPr>
              <a:t>myscrip</a:t>
            </a:r>
            <a:r>
              <a:rPr lang="en-GB" sz="1800" dirty="0" err="1"/>
              <a:t>t</a:t>
            </a:r>
            <a:r>
              <a:rPr lang="en-GB" sz="1800" dirty="0"/>
              <a:t> variables $1 $2 $3 $4 and $5 will contain the values </a:t>
            </a:r>
            <a:r>
              <a:rPr lang="en-GB" sz="1800" i="1" dirty="0">
                <a:latin typeface="Courier" pitchFamily="49" charset="0"/>
              </a:rPr>
              <a:t>one, two, buckle, my, shoe</a:t>
            </a:r>
            <a:r>
              <a:rPr lang="en-GB" sz="1800" dirty="0"/>
              <a:t>   respectively.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66508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Arial" charset="0"/>
                <a:ea typeface="宋体" pitchFamily="2" charset="-122"/>
              </a:rPr>
              <a:t>Shell Programming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40000"/>
              </a:spcBef>
              <a:defRPr/>
            </a:pPr>
            <a:r>
              <a:rPr lang="en-US" altLang="zh-CN" sz="3500" b="1">
                <a:latin typeface="Arial" charset="0"/>
                <a:ea typeface="宋体" pitchFamily="2" charset="-122"/>
              </a:rPr>
              <a:t>programming features of the UNIX shell:</a:t>
            </a:r>
          </a:p>
          <a:p>
            <a:pPr lvl="1" eaLnBrk="1" hangingPunct="1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 typeface="Webdings" pitchFamily="18" charset="2"/>
              <a:buChar char="&lt;"/>
              <a:defRPr/>
            </a:pPr>
            <a:r>
              <a:rPr lang="en-US" altLang="zh-CN" sz="3600" b="1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Shell variables</a:t>
            </a:r>
            <a:endParaRPr lang="en-US" altLang="zh-CN" sz="3600" b="1">
              <a:latin typeface="Arial" charset="0"/>
              <a:ea typeface="宋体" pitchFamily="2" charset="-122"/>
            </a:endParaRPr>
          </a:p>
          <a:p>
            <a:pPr lvl="1" eaLnBrk="1" hangingPunct="1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 typeface="Webdings" pitchFamily="18" charset="2"/>
              <a:buChar char="&lt;"/>
              <a:defRPr/>
            </a:pPr>
            <a:r>
              <a:rPr lang="en-US" altLang="zh-CN" sz="3600" b="1" i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Operators</a:t>
            </a:r>
          </a:p>
          <a:p>
            <a:pPr lvl="1" eaLnBrk="1" hangingPunct="1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 typeface="Webdings" pitchFamily="18" charset="2"/>
              <a:buChar char="&lt;"/>
              <a:defRPr/>
            </a:pPr>
            <a:r>
              <a:rPr lang="en-US" altLang="zh-CN" sz="3600" b="1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Logic structures</a:t>
            </a:r>
            <a:endParaRPr lang="en-US" altLang="zh-CN" sz="3600" b="1"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378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Arial" charset="0"/>
                <a:ea typeface="宋体" pitchFamily="2" charset="-122"/>
              </a:rPr>
              <a:t>Shell Operators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endParaRPr lang="en-US" altLang="zh-CN" sz="2800" b="1">
              <a:latin typeface="Arial" charset="0"/>
              <a:ea typeface="宋体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en-US" altLang="zh-CN" sz="2800" b="1">
                <a:latin typeface="Arial" charset="0"/>
                <a:ea typeface="宋体" pitchFamily="2" charset="-122"/>
              </a:rPr>
              <a:t>The Bash/Bourne/ksh shell operators are divided into three groups:  </a:t>
            </a:r>
            <a:r>
              <a:rPr lang="en-US" altLang="zh-CN" sz="2800" b="1">
                <a:solidFill>
                  <a:srgbClr val="FF6600"/>
                </a:solidFill>
                <a:latin typeface="Arial" charset="0"/>
                <a:ea typeface="宋体" pitchFamily="2" charset="-122"/>
              </a:rPr>
              <a:t>defining</a:t>
            </a:r>
            <a:r>
              <a:rPr lang="en-US" altLang="zh-CN" sz="2800" b="1">
                <a:latin typeface="Arial" charset="0"/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rgbClr val="FF6600"/>
                </a:solidFill>
                <a:latin typeface="Arial" charset="0"/>
                <a:ea typeface="宋体" pitchFamily="2" charset="-122"/>
              </a:rPr>
              <a:t>and</a:t>
            </a:r>
            <a:r>
              <a:rPr lang="en-US" altLang="zh-CN" sz="2800" b="1">
                <a:latin typeface="Arial" charset="0"/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rgbClr val="FF6600"/>
                </a:solidFill>
                <a:latin typeface="Arial" charset="0"/>
                <a:ea typeface="宋体" pitchFamily="2" charset="-122"/>
              </a:rPr>
              <a:t>evaluating</a:t>
            </a:r>
            <a:r>
              <a:rPr lang="en-US" altLang="zh-CN" sz="2800" b="1">
                <a:latin typeface="Arial" charset="0"/>
                <a:ea typeface="宋体" pitchFamily="2" charset="-122"/>
              </a:rPr>
              <a:t> operators, </a:t>
            </a:r>
            <a:r>
              <a:rPr lang="en-US" altLang="zh-CN" sz="2800" b="1">
                <a:solidFill>
                  <a:srgbClr val="FF6600"/>
                </a:solidFill>
                <a:latin typeface="Arial" charset="0"/>
                <a:ea typeface="宋体" pitchFamily="2" charset="-122"/>
              </a:rPr>
              <a:t>arithmetic</a:t>
            </a:r>
            <a:r>
              <a:rPr lang="en-US" altLang="zh-CN" sz="2800" b="1">
                <a:latin typeface="Arial" charset="0"/>
                <a:ea typeface="宋体" pitchFamily="2" charset="-122"/>
              </a:rPr>
              <a:t> operators, and </a:t>
            </a:r>
            <a:r>
              <a:rPr lang="en-US" altLang="zh-CN" sz="2800" b="1">
                <a:solidFill>
                  <a:srgbClr val="FF6600"/>
                </a:solidFill>
                <a:latin typeface="Arial" charset="0"/>
                <a:ea typeface="宋体" pitchFamily="2" charset="-122"/>
              </a:rPr>
              <a:t>redirecting and piping</a:t>
            </a:r>
            <a:r>
              <a:rPr lang="en-US" altLang="zh-CN" sz="2800" b="1">
                <a:latin typeface="Arial" charset="0"/>
                <a:ea typeface="宋体" pitchFamily="2" charset="-122"/>
              </a:rPr>
              <a:t> operators</a:t>
            </a:r>
          </a:p>
        </p:txBody>
      </p:sp>
    </p:spTree>
    <p:extLst>
      <p:ext uri="{BB962C8B-B14F-4D97-AF65-F5344CB8AC3E}">
        <p14:creationId xmlns:p14="http://schemas.microsoft.com/office/powerpoint/2010/main" val="3689425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Arial" charset="0"/>
                <a:ea typeface="宋体" pitchFamily="2" charset="-122"/>
              </a:rPr>
              <a:t>Defining and Evaluating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3675" y="1619250"/>
            <a:ext cx="8710613" cy="4856163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altLang="zh-CN" sz="2800" b="1">
                <a:latin typeface="Arial" charset="0"/>
                <a:ea typeface="宋体" pitchFamily="2" charset="-122"/>
              </a:rPr>
              <a:t>A shell variable take on the generalized form </a:t>
            </a:r>
            <a:r>
              <a:rPr lang="en-US" altLang="zh-CN" sz="2800" b="1">
                <a:solidFill>
                  <a:srgbClr val="0066FF"/>
                </a:solidFill>
                <a:latin typeface="Arial" charset="0"/>
                <a:ea typeface="宋体" pitchFamily="2" charset="-122"/>
              </a:rPr>
              <a:t>variable=value</a:t>
            </a:r>
            <a:r>
              <a:rPr lang="en-US" altLang="zh-CN" sz="2800" b="1">
                <a:latin typeface="Arial" charset="0"/>
                <a:ea typeface="宋体" pitchFamily="2" charset="-122"/>
              </a:rPr>
              <a:t> (except in the C shell).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latin typeface="Arial" charset="0"/>
                <a:ea typeface="宋体" pitchFamily="2" charset="-122"/>
              </a:rPr>
              <a:t>		$</a:t>
            </a:r>
            <a:r>
              <a:rPr lang="en-US" altLang="zh-CN" sz="2800" b="1">
                <a:solidFill>
                  <a:srgbClr val="CC0000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rgbClr val="CC0000"/>
                </a:solidFill>
                <a:latin typeface="Courier" pitchFamily="49" charset="0"/>
                <a:ea typeface="宋体" pitchFamily="2" charset="-122"/>
              </a:rPr>
              <a:t>set x=37; echo $x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latin typeface="Arial" charset="0"/>
                <a:ea typeface="宋体" pitchFamily="2" charset="-122"/>
              </a:rPr>
              <a:t>		</a:t>
            </a:r>
            <a:r>
              <a:rPr lang="en-US" altLang="zh-CN" sz="2400">
                <a:solidFill>
                  <a:schemeClr val="accent1"/>
                </a:solidFill>
                <a:latin typeface="Arial" charset="0"/>
                <a:ea typeface="宋体" pitchFamily="2" charset="-122"/>
              </a:rPr>
              <a:t>37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latin typeface="Arial" charset="0"/>
                <a:ea typeface="宋体" pitchFamily="2" charset="-122"/>
              </a:rPr>
              <a:t>		$</a:t>
            </a:r>
            <a:r>
              <a:rPr lang="en-US" altLang="zh-CN" sz="2800" b="1">
                <a:solidFill>
                  <a:srgbClr val="CC0000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rgbClr val="CC0000"/>
                </a:solidFill>
                <a:latin typeface="Courier" pitchFamily="49" charset="0"/>
                <a:ea typeface="宋体" pitchFamily="2" charset="-122"/>
              </a:rPr>
              <a:t>unset x; echo $x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CC0000"/>
                </a:solidFill>
                <a:latin typeface="Courier" pitchFamily="49" charset="0"/>
                <a:ea typeface="宋体" pitchFamily="2" charset="-122"/>
              </a:rPr>
              <a:t>		</a:t>
            </a:r>
            <a:r>
              <a:rPr lang="en-US" altLang="zh-CN" sz="2400" b="1">
                <a:solidFill>
                  <a:schemeClr val="accent1"/>
                </a:solidFill>
                <a:ea typeface="宋体" pitchFamily="2" charset="-122"/>
              </a:rPr>
              <a:t>x: Undefined variable.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zh-CN" sz="2800" b="1">
                <a:latin typeface="Arial" charset="0"/>
                <a:ea typeface="宋体" pitchFamily="2" charset="-122"/>
              </a:rPr>
              <a:t>You can set a pathname or a command to a variable or substitute to set the variable.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latin typeface="Arial" charset="0"/>
                <a:ea typeface="宋体" pitchFamily="2" charset="-122"/>
              </a:rPr>
              <a:t>		$ </a:t>
            </a:r>
            <a:r>
              <a:rPr lang="en-US" altLang="zh-CN" sz="2800" b="1">
                <a:solidFill>
                  <a:srgbClr val="CC0000"/>
                </a:solidFill>
                <a:latin typeface="Courier" pitchFamily="49" charset="0"/>
                <a:ea typeface="宋体" pitchFamily="2" charset="-122"/>
              </a:rPr>
              <a:t>set</a:t>
            </a:r>
            <a:r>
              <a:rPr lang="en-US" altLang="zh-CN" sz="2800" b="1">
                <a:latin typeface="Courier" pitchFamily="49" charset="0"/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rgbClr val="CC0000"/>
                </a:solidFill>
                <a:latin typeface="Courier" pitchFamily="49" charset="0"/>
                <a:ea typeface="宋体" pitchFamily="2" charset="-122"/>
              </a:rPr>
              <a:t>mydir=`pwd`; echo $mydir</a:t>
            </a:r>
          </a:p>
        </p:txBody>
      </p:sp>
    </p:spTree>
    <p:extLst>
      <p:ext uri="{BB962C8B-B14F-4D97-AF65-F5344CB8AC3E}">
        <p14:creationId xmlns:p14="http://schemas.microsoft.com/office/powerpoint/2010/main" val="2933967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Arial" charset="0"/>
                <a:ea typeface="宋体" pitchFamily="2" charset="-122"/>
              </a:rPr>
              <a:t>Arithmetic Operators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153400" cy="3962400"/>
          </a:xfrm>
          <a:noFill/>
        </p:spPr>
        <p:txBody>
          <a:bodyPr/>
          <a:lstStyle/>
          <a:p>
            <a:pPr eaLnBrk="1" hangingPunct="1"/>
            <a:r>
              <a:rPr lang="en-US" altLang="zh-CN" b="1" dirty="0" err="1">
                <a:solidFill>
                  <a:srgbClr val="CC0000"/>
                </a:solidFill>
                <a:latin typeface="Arial" charset="0"/>
                <a:ea typeface="宋体" pitchFamily="2" charset="-122"/>
              </a:rPr>
              <a:t>expr</a:t>
            </a:r>
            <a:r>
              <a:rPr lang="en-US" altLang="zh-CN" b="1" dirty="0">
                <a:latin typeface="Arial" charset="0"/>
                <a:ea typeface="宋体" pitchFamily="2" charset="-122"/>
              </a:rPr>
              <a:t> supports the following operators:</a:t>
            </a:r>
          </a:p>
          <a:p>
            <a:pPr lvl="1" eaLnBrk="1" hangingPunct="1"/>
            <a:r>
              <a:rPr lang="en-US" altLang="zh-CN" b="1" dirty="0">
                <a:latin typeface="Arial" charset="0"/>
                <a:ea typeface="宋体" pitchFamily="2" charset="-122"/>
              </a:rPr>
              <a:t>arithmetic operators: +,-,*,/,%</a:t>
            </a:r>
          </a:p>
          <a:p>
            <a:pPr lvl="1" eaLnBrk="1" hangingPunct="1"/>
            <a:r>
              <a:rPr lang="en-US" altLang="zh-CN" b="1" dirty="0">
                <a:latin typeface="Arial" charset="0"/>
                <a:ea typeface="宋体" pitchFamily="2" charset="-122"/>
              </a:rPr>
              <a:t>comparison operators: &lt;, &lt;=, ==, !=, &gt;=, &gt;</a:t>
            </a:r>
          </a:p>
          <a:p>
            <a:pPr lvl="1" eaLnBrk="1" hangingPunct="1"/>
            <a:r>
              <a:rPr lang="en-US" altLang="zh-CN" b="1" dirty="0" err="1">
                <a:latin typeface="Arial" charset="0"/>
                <a:ea typeface="宋体" pitchFamily="2" charset="-122"/>
              </a:rPr>
              <a:t>boolean</a:t>
            </a:r>
            <a:r>
              <a:rPr lang="en-US" altLang="zh-CN" b="1" dirty="0">
                <a:latin typeface="Arial" charset="0"/>
                <a:ea typeface="宋体" pitchFamily="2" charset="-122"/>
              </a:rPr>
              <a:t>/logical operators: &amp;, |</a:t>
            </a:r>
          </a:p>
          <a:p>
            <a:pPr lvl="1" eaLnBrk="1" hangingPunct="1"/>
            <a:r>
              <a:rPr lang="en-US" altLang="zh-CN" b="1" dirty="0">
                <a:latin typeface="Arial" charset="0"/>
                <a:ea typeface="宋体" pitchFamily="2" charset="-122"/>
              </a:rPr>
              <a:t>parentheses: (, )</a:t>
            </a:r>
          </a:p>
          <a:p>
            <a:pPr lvl="1" eaLnBrk="1" hangingPunct="1"/>
            <a:r>
              <a:rPr lang="en-US" altLang="zh-CN" b="1" dirty="0">
                <a:latin typeface="Arial" charset="0"/>
                <a:ea typeface="宋体" pitchFamily="2" charset="-122"/>
              </a:rPr>
              <a:t>precedence is the same as C, Java</a:t>
            </a:r>
            <a:endParaRPr lang="en-US" altLang="zh-CN" sz="2400" b="1" dirty="0">
              <a:latin typeface="Arial" charset="0"/>
              <a:ea typeface="宋体" pitchFamily="2" charset="-122"/>
            </a:endParaRPr>
          </a:p>
          <a:p>
            <a:pPr eaLnBrk="1" hangingPunct="1"/>
            <a:endParaRPr lang="en-US" altLang="zh-CN" sz="2800" b="1" dirty="0"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289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Arial" charset="0"/>
                <a:ea typeface="宋体" pitchFamily="2" charset="-122"/>
              </a:rPr>
              <a:t>Arithmetic Operators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b="1" dirty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vi math.sh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3200" b="1" dirty="0">
                <a:solidFill>
                  <a:schemeClr val="bg2"/>
                </a:solidFill>
                <a:latin typeface="Courier" pitchFamily="49" charset="0"/>
                <a:ea typeface="宋体" pitchFamily="2" charset="-122"/>
              </a:rPr>
              <a:t>		</a:t>
            </a:r>
            <a:r>
              <a:rPr lang="en-US" altLang="zh-CN" sz="3200" b="1" dirty="0">
                <a:latin typeface="Courier" pitchFamily="49" charset="0"/>
                <a:ea typeface="宋体" pitchFamily="2" charset="-122"/>
              </a:rPr>
              <a:t>#!/bin/</a:t>
            </a:r>
            <a:r>
              <a:rPr lang="en-US" altLang="zh-CN" sz="3200" b="1" dirty="0" err="1">
                <a:latin typeface="Courier" pitchFamily="49" charset="0"/>
                <a:ea typeface="宋体" pitchFamily="2" charset="-122"/>
              </a:rPr>
              <a:t>sh</a:t>
            </a:r>
            <a:endParaRPr lang="en-US" altLang="zh-CN" sz="3200" b="1" dirty="0">
              <a:latin typeface="Courier" pitchFamily="49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3200" b="1" dirty="0">
                <a:latin typeface="Courier" pitchFamily="49" charset="0"/>
                <a:ea typeface="宋体" pitchFamily="2" charset="-122"/>
              </a:rPr>
              <a:t>		count=5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>
                <a:latin typeface="Courier" pitchFamily="49" charset="0"/>
                <a:ea typeface="宋体" pitchFamily="2" charset="-122"/>
              </a:rPr>
              <a:t>		count=`</a:t>
            </a:r>
            <a:r>
              <a:rPr lang="en-US" altLang="zh-CN" b="1" dirty="0" err="1">
                <a:latin typeface="Courier" pitchFamily="49" charset="0"/>
                <a:ea typeface="宋体" pitchFamily="2" charset="-122"/>
              </a:rPr>
              <a:t>expr</a:t>
            </a:r>
            <a:r>
              <a:rPr lang="en-US" altLang="zh-CN" b="1" dirty="0">
                <a:latin typeface="Courier" pitchFamily="49" charset="0"/>
                <a:ea typeface="宋体" pitchFamily="2" charset="-122"/>
              </a:rPr>
              <a:t> $count + 1 `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>
                <a:latin typeface="Courier" pitchFamily="49" charset="0"/>
                <a:ea typeface="宋体" pitchFamily="2" charset="-122"/>
              </a:rPr>
              <a:t>	 	echo $count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 dirty="0" err="1">
                <a:latin typeface="Arial" charset="0"/>
                <a:ea typeface="宋体" pitchFamily="2" charset="-122"/>
              </a:rPr>
              <a:t>chmod</a:t>
            </a:r>
            <a:r>
              <a:rPr lang="en-US" altLang="zh-CN" b="1" dirty="0">
                <a:latin typeface="Arial" charset="0"/>
                <a:ea typeface="宋体" pitchFamily="2" charset="-122"/>
              </a:rPr>
              <a:t> </a:t>
            </a:r>
            <a:r>
              <a:rPr lang="en-US" altLang="zh-CN" b="1" dirty="0" err="1">
                <a:latin typeface="Arial" charset="0"/>
                <a:ea typeface="宋体" pitchFamily="2" charset="-122"/>
              </a:rPr>
              <a:t>u+x</a:t>
            </a:r>
            <a:r>
              <a:rPr lang="en-US" altLang="zh-CN" b="1" dirty="0">
                <a:latin typeface="Arial" charset="0"/>
                <a:ea typeface="宋体" pitchFamily="2" charset="-122"/>
              </a:rPr>
              <a:t> math.sh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 dirty="0">
                <a:latin typeface="Arial" charset="0"/>
                <a:ea typeface="宋体" pitchFamily="2" charset="-122"/>
              </a:rPr>
              <a:t>math.sh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			</a:t>
            </a:r>
            <a:r>
              <a:rPr lang="en-US" altLang="zh-CN" dirty="0">
                <a:solidFill>
                  <a:srgbClr val="336699"/>
                </a:solidFill>
                <a:latin typeface="Courier" pitchFamily="49" charset="0"/>
                <a:ea typeface="宋体" pitchFamily="2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71208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Arial" charset="0"/>
                <a:ea typeface="宋体" pitchFamily="2" charset="-122"/>
              </a:rPr>
              <a:t>Arithmetic Operators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b="1" dirty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vi real.sh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Courier" pitchFamily="49" charset="0"/>
                <a:ea typeface="宋体" pitchFamily="2" charset="-122"/>
              </a:rPr>
              <a:t>		#!/bin/</a:t>
            </a:r>
            <a:r>
              <a:rPr lang="en-US" altLang="zh-CN" b="1" dirty="0" err="1">
                <a:latin typeface="Courier" pitchFamily="49" charset="0"/>
                <a:ea typeface="宋体" pitchFamily="2" charset="-122"/>
              </a:rPr>
              <a:t>sh</a:t>
            </a:r>
            <a:endParaRPr lang="en-US" altLang="zh-CN" b="1" dirty="0">
              <a:latin typeface="Courier" pitchFamily="49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Courier" pitchFamily="49" charset="0"/>
                <a:ea typeface="宋体" pitchFamily="2" charset="-122"/>
              </a:rPr>
              <a:t>		a=5.48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Courier" pitchFamily="49" charset="0"/>
                <a:ea typeface="宋体" pitchFamily="2" charset="-122"/>
              </a:rPr>
              <a:t>		b=10.32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Courier" pitchFamily="49" charset="0"/>
                <a:ea typeface="宋体" pitchFamily="2" charset="-122"/>
              </a:rPr>
              <a:t>		c=`echo “scale=2; $a + $b” |</a:t>
            </a:r>
            <a:r>
              <a:rPr lang="en-US" altLang="zh-CN" sz="2800" b="1" dirty="0" err="1">
                <a:latin typeface="Courier" pitchFamily="49" charset="0"/>
                <a:ea typeface="宋体" pitchFamily="2" charset="-122"/>
              </a:rPr>
              <a:t>bc</a:t>
            </a:r>
            <a:r>
              <a:rPr lang="en-US" altLang="zh-CN" sz="2800" b="1" dirty="0">
                <a:latin typeface="Courier" pitchFamily="49" charset="0"/>
                <a:ea typeface="宋体" pitchFamily="2" charset="-122"/>
              </a:rPr>
              <a:t>`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Courier" pitchFamily="49" charset="0"/>
                <a:ea typeface="宋体" pitchFamily="2" charset="-122"/>
              </a:rPr>
              <a:t>	 	echo $c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 err="1">
                <a:solidFill>
                  <a:srgbClr val="CC0000"/>
                </a:solidFill>
                <a:latin typeface="Arial" charset="0"/>
                <a:ea typeface="宋体" pitchFamily="2" charset="-122"/>
              </a:rPr>
              <a:t>chmod</a:t>
            </a:r>
            <a:r>
              <a:rPr lang="en-US" altLang="zh-CN" sz="2800" b="1" dirty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US" altLang="zh-CN" sz="2800" b="1" dirty="0" err="1">
                <a:solidFill>
                  <a:srgbClr val="CC0000"/>
                </a:solidFill>
                <a:latin typeface="Arial" charset="0"/>
                <a:ea typeface="宋体" pitchFamily="2" charset="-122"/>
              </a:rPr>
              <a:t>u+x</a:t>
            </a:r>
            <a:r>
              <a:rPr lang="en-US" altLang="zh-CN" sz="2800" b="1" dirty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 real.sh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./real.sh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Arial" charset="0"/>
                <a:ea typeface="宋体" pitchFamily="2" charset="-122"/>
              </a:rPr>
              <a:t>			</a:t>
            </a:r>
            <a:r>
              <a:rPr lang="en-US" altLang="zh-CN" sz="2400" b="1" dirty="0">
                <a:solidFill>
                  <a:schemeClr val="bg2"/>
                </a:solidFill>
                <a:latin typeface="Courier" pitchFamily="49" charset="0"/>
                <a:ea typeface="宋体" pitchFamily="2" charset="-122"/>
              </a:rPr>
              <a:t>15.80</a:t>
            </a:r>
          </a:p>
        </p:txBody>
      </p:sp>
    </p:spTree>
    <p:extLst>
      <p:ext uri="{BB962C8B-B14F-4D97-AF65-F5344CB8AC3E}">
        <p14:creationId xmlns:p14="http://schemas.microsoft.com/office/powerpoint/2010/main" val="1889773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b="0">
                <a:solidFill>
                  <a:srgbClr val="CCFFFF"/>
                </a:solidFill>
              </a:rPr>
              <a:t>Arithmetic operations in shell scripts</a:t>
            </a:r>
            <a:endParaRPr lang="en-US" b="0">
              <a:solidFill>
                <a:srgbClr val="CCFFFF"/>
              </a:solidFill>
            </a:endParaRPr>
          </a:p>
        </p:txBody>
      </p:sp>
      <p:graphicFrame>
        <p:nvGraphicFramePr>
          <p:cNvPr id="207903" name="Group 31"/>
          <p:cNvGraphicFramePr>
            <a:graphicFrameLocks noGrp="1"/>
          </p:cNvGraphicFramePr>
          <p:nvPr>
            <p:ph sz="half" idx="2"/>
          </p:nvPr>
        </p:nvGraphicFramePr>
        <p:xfrm>
          <a:off x="717550" y="1900238"/>
          <a:ext cx="7343775" cy="3741737"/>
        </p:xfrm>
        <a:graphic>
          <a:graphicData uri="http://schemas.openxmlformats.org/drawingml/2006/table">
            <a:tbl>
              <a:tblPr/>
              <a:tblGrid>
                <a:gridCol w="3671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99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var++ ,var-- , ++var , --var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post/pre  increment/decrement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+  , -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add subtract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9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* , / , % 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multiply/divide, remainder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**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power of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7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! , ~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logical/bitwise negation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&amp; , |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bitwise AND, OR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&amp;&amp;   ||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logical AND,  OR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323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Arial" charset="0"/>
                <a:ea typeface="宋体" pitchFamily="2" charset="-122"/>
              </a:rPr>
              <a:t>Shell Programming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40000"/>
              </a:spcBef>
              <a:defRPr/>
            </a:pPr>
            <a:r>
              <a:rPr lang="en-US" altLang="zh-CN" sz="3500" b="1">
                <a:latin typeface="Arial" charset="0"/>
                <a:ea typeface="宋体" pitchFamily="2" charset="-122"/>
              </a:rPr>
              <a:t>programming features of the UNIX shell:</a:t>
            </a:r>
          </a:p>
          <a:p>
            <a:pPr lvl="1" eaLnBrk="1" hangingPunct="1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 typeface="Webdings" pitchFamily="18" charset="2"/>
              <a:buChar char="&lt;"/>
              <a:defRPr/>
            </a:pPr>
            <a:r>
              <a:rPr lang="en-US" altLang="zh-CN" sz="3600" b="1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Shell variables</a:t>
            </a:r>
            <a:endParaRPr lang="en-US" altLang="zh-CN" sz="3600" b="1">
              <a:latin typeface="Arial" charset="0"/>
              <a:ea typeface="宋体" pitchFamily="2" charset="-122"/>
            </a:endParaRPr>
          </a:p>
          <a:p>
            <a:pPr lvl="1" eaLnBrk="1" hangingPunct="1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 typeface="Webdings" pitchFamily="18" charset="2"/>
              <a:buChar char="&lt;"/>
              <a:defRPr/>
            </a:pPr>
            <a:r>
              <a:rPr lang="en-US" altLang="zh-CN" sz="3600" b="1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Operators</a:t>
            </a:r>
          </a:p>
          <a:p>
            <a:pPr lvl="1" eaLnBrk="1" hangingPunct="1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 typeface="Webdings" pitchFamily="18" charset="2"/>
              <a:buChar char="&lt;"/>
              <a:defRPr/>
            </a:pPr>
            <a:r>
              <a:rPr lang="en-US" altLang="zh-CN" sz="3600" b="1" i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Logic structures</a:t>
            </a:r>
            <a:endParaRPr lang="en-US" altLang="zh-CN" sz="3600" b="1">
              <a:solidFill>
                <a:srgbClr val="CC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428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types of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The “Shell” is simply </a:t>
            </a:r>
            <a:r>
              <a:rPr lang="en-US" sz="2400" i="1" dirty="0"/>
              <a:t>another program </a:t>
            </a:r>
            <a:r>
              <a:rPr lang="en-US" sz="2400" dirty="0"/>
              <a:t>on top of the kernel which provides a basic human-OS interface. </a:t>
            </a:r>
            <a:endParaRPr lang="en-US" altLang="ko-KR" sz="2400" dirty="0">
              <a:ea typeface="Gulim" pitchFamily="34" charset="-127"/>
            </a:endParaRPr>
          </a:p>
          <a:p>
            <a:pPr lvl="1">
              <a:lnSpc>
                <a:spcPct val="80000"/>
              </a:lnSpc>
            </a:pPr>
            <a:r>
              <a:rPr lang="en-GB" sz="2000" dirty="0"/>
              <a:t>It is a command interpreter</a:t>
            </a:r>
          </a:p>
          <a:p>
            <a:pPr lvl="2">
              <a:lnSpc>
                <a:spcPct val="80000"/>
              </a:lnSpc>
            </a:pPr>
            <a:r>
              <a:rPr lang="en-GB" sz="1800" dirty="0"/>
              <a:t>Built on top of the kernel</a:t>
            </a:r>
          </a:p>
          <a:p>
            <a:pPr lvl="2">
              <a:lnSpc>
                <a:spcPct val="80000"/>
              </a:lnSpc>
            </a:pPr>
            <a:r>
              <a:rPr lang="en-GB" sz="1800" dirty="0"/>
              <a:t>Enables users to run services provided by the UNIX OS</a:t>
            </a:r>
          </a:p>
          <a:p>
            <a:pPr lvl="1">
              <a:lnSpc>
                <a:spcPct val="80000"/>
              </a:lnSpc>
            </a:pPr>
            <a:r>
              <a:rPr lang="en-GB" sz="2000" dirty="0"/>
              <a:t>In its simplest form, a series of commands in a file is a shell program that saves having to retype commands to perform common tasks.</a:t>
            </a:r>
          </a:p>
          <a:p>
            <a:pPr>
              <a:lnSpc>
                <a:spcPct val="80000"/>
              </a:lnSpc>
            </a:pPr>
            <a:endParaRPr lang="en-GB" sz="2400" dirty="0"/>
          </a:p>
          <a:p>
            <a:pPr>
              <a:lnSpc>
                <a:spcPct val="80000"/>
              </a:lnSpc>
            </a:pPr>
            <a:r>
              <a:rPr lang="en-GB" sz="2400" dirty="0"/>
              <a:t>How to know what shell you use</a:t>
            </a:r>
          </a:p>
          <a:p>
            <a:pPr lvl="1">
              <a:lnSpc>
                <a:spcPct val="80000"/>
              </a:lnSpc>
              <a:buNone/>
            </a:pPr>
            <a:r>
              <a:rPr lang="en-GB" sz="2000" dirty="0"/>
              <a:t> 	</a:t>
            </a:r>
            <a:r>
              <a:rPr lang="en-GB" sz="2000" dirty="0">
                <a:latin typeface="Courier" pitchFamily="49" charset="0"/>
              </a:rPr>
              <a:t>echo $SHELL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5045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Arial" charset="0"/>
                <a:ea typeface="宋体" pitchFamily="2" charset="-122"/>
              </a:rPr>
              <a:t>Shell Logic Structures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Arial" charset="0"/>
                <a:ea typeface="宋体" pitchFamily="2" charset="-122"/>
              </a:rPr>
              <a:t>The four basic logic structures needed for program development are:</a:t>
            </a: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ebdings" pitchFamily="18" charset="2"/>
              <a:buChar char="&lt;"/>
            </a:pPr>
            <a:r>
              <a:rPr lang="en-US" altLang="zh-CN" sz="2000" b="1" dirty="0">
                <a:solidFill>
                  <a:srgbClr val="0066FF"/>
                </a:solidFill>
                <a:latin typeface="Arial" charset="0"/>
                <a:ea typeface="宋体" pitchFamily="2" charset="-122"/>
              </a:rPr>
              <a:t>Sequential logic: </a:t>
            </a:r>
            <a:r>
              <a:rPr lang="en-US" altLang="zh-CN" sz="2000" b="1" dirty="0">
                <a:latin typeface="Arial" charset="0"/>
                <a:ea typeface="宋体" pitchFamily="2" charset="-122"/>
              </a:rPr>
              <a:t>to execute commands in the order in which they appear in the program</a:t>
            </a:r>
            <a:endParaRPr lang="en-US" altLang="zh-CN" sz="2000" b="1" dirty="0">
              <a:solidFill>
                <a:srgbClr val="0066FF"/>
              </a:solidFill>
              <a:latin typeface="Arial" charset="0"/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ebdings" pitchFamily="18" charset="2"/>
              <a:buChar char="&lt;"/>
            </a:pPr>
            <a:r>
              <a:rPr lang="en-US" altLang="zh-CN" sz="2000" b="1" dirty="0">
                <a:solidFill>
                  <a:srgbClr val="0066FF"/>
                </a:solidFill>
                <a:latin typeface="Arial" charset="0"/>
                <a:ea typeface="宋体" pitchFamily="2" charset="-122"/>
              </a:rPr>
              <a:t>Decision logic: </a:t>
            </a:r>
            <a:r>
              <a:rPr lang="en-US" altLang="zh-CN" sz="2000" b="1" dirty="0">
                <a:latin typeface="Arial" charset="0"/>
                <a:ea typeface="宋体" pitchFamily="2" charset="-122"/>
              </a:rPr>
              <a:t>to execute commands only if a certain condition is satisfied</a:t>
            </a:r>
            <a:endParaRPr lang="en-US" altLang="zh-CN" sz="2000" b="1" dirty="0">
              <a:solidFill>
                <a:srgbClr val="0066FF"/>
              </a:solidFill>
              <a:latin typeface="Arial" charset="0"/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ebdings" pitchFamily="18" charset="2"/>
              <a:buChar char="&lt;"/>
            </a:pPr>
            <a:r>
              <a:rPr lang="en-US" altLang="zh-CN" sz="2000" b="1" dirty="0">
                <a:solidFill>
                  <a:srgbClr val="0066FF"/>
                </a:solidFill>
                <a:latin typeface="Arial" charset="0"/>
                <a:ea typeface="宋体" pitchFamily="2" charset="-122"/>
              </a:rPr>
              <a:t>Looping logic: </a:t>
            </a:r>
            <a:r>
              <a:rPr lang="en-GB" sz="2000" b="1" dirty="0">
                <a:latin typeface="Arial" charset="0"/>
              </a:rPr>
              <a:t>to repeat a series of commands for a given number of times</a:t>
            </a:r>
            <a:endParaRPr lang="en-US" altLang="zh-CN" sz="2000" b="1" dirty="0">
              <a:solidFill>
                <a:srgbClr val="0066FF"/>
              </a:solidFill>
              <a:latin typeface="Arial" charset="0"/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ebdings" pitchFamily="18" charset="2"/>
              <a:buChar char="&lt;"/>
            </a:pPr>
            <a:r>
              <a:rPr lang="en-US" altLang="zh-CN" sz="2000" b="1" dirty="0">
                <a:solidFill>
                  <a:srgbClr val="0066FF"/>
                </a:solidFill>
                <a:latin typeface="Arial" charset="0"/>
                <a:ea typeface="宋体" pitchFamily="2" charset="-122"/>
              </a:rPr>
              <a:t>Case logic: </a:t>
            </a:r>
            <a:r>
              <a:rPr lang="en-US" altLang="zh-CN" sz="1800" b="1" dirty="0">
                <a:ea typeface="宋体" pitchFamily="2" charset="-122"/>
              </a:rPr>
              <a:t>to replace “if then/else if/else” statements when making numerous comparisons</a:t>
            </a:r>
            <a:endParaRPr lang="en-US" altLang="zh-CN" sz="2000" b="1" dirty="0">
              <a:solidFill>
                <a:srgbClr val="0066FF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3685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b="0" dirty="0"/>
              <a:t>Conditional Statements</a:t>
            </a:r>
            <a:br>
              <a:rPr lang="en-GB" b="0" dirty="0"/>
            </a:br>
            <a:r>
              <a:rPr lang="en-GB" b="0" dirty="0"/>
              <a:t>(if  constructs )</a:t>
            </a:r>
            <a:r>
              <a:rPr lang="en-GB" sz="3600" dirty="0"/>
              <a:t> 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1216025" y="1758950"/>
            <a:ext cx="6208713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sz="2000" b="1" dirty="0"/>
              <a:t>The most general form of the if construct is;</a:t>
            </a:r>
          </a:p>
          <a:p>
            <a:pPr eaLnBrk="1" hangingPunct="1"/>
            <a:endParaRPr lang="en-GB" sz="2000" b="1" dirty="0"/>
          </a:p>
          <a:p>
            <a:pPr eaLnBrk="1" hangingPunct="1"/>
            <a:r>
              <a:rPr lang="en-GB" sz="2000" b="1" dirty="0">
                <a:solidFill>
                  <a:srgbClr val="003366"/>
                </a:solidFill>
              </a:rPr>
              <a:t>if</a:t>
            </a:r>
            <a:r>
              <a:rPr lang="en-GB" sz="2000" b="1" dirty="0">
                <a:solidFill>
                  <a:srgbClr val="FF6600"/>
                </a:solidFill>
              </a:rPr>
              <a:t> command executes successfully                </a:t>
            </a:r>
          </a:p>
          <a:p>
            <a:pPr eaLnBrk="1" hangingPunct="1"/>
            <a:r>
              <a:rPr lang="en-GB" sz="2000" b="1" dirty="0">
                <a:solidFill>
                  <a:srgbClr val="003366"/>
                </a:solidFill>
              </a:rPr>
              <a:t>then</a:t>
            </a:r>
            <a:r>
              <a:rPr lang="en-GB" sz="2000" b="1" dirty="0">
                <a:solidFill>
                  <a:srgbClr val="FF6600"/>
                </a:solidFill>
              </a:rPr>
              <a:t>		</a:t>
            </a:r>
          </a:p>
          <a:p>
            <a:pPr eaLnBrk="1" hangingPunct="1"/>
            <a:r>
              <a:rPr lang="en-GB" sz="2000" b="1" dirty="0">
                <a:solidFill>
                  <a:srgbClr val="FF6600"/>
                </a:solidFill>
              </a:rPr>
              <a:t>	execute command                </a:t>
            </a:r>
          </a:p>
          <a:p>
            <a:pPr eaLnBrk="1" hangingPunct="1"/>
            <a:r>
              <a:rPr lang="en-GB" sz="2000" b="1" dirty="0" err="1">
                <a:solidFill>
                  <a:srgbClr val="003366"/>
                </a:solidFill>
              </a:rPr>
              <a:t>elif</a:t>
            </a:r>
            <a:r>
              <a:rPr lang="en-GB" sz="2000" b="1" dirty="0">
                <a:solidFill>
                  <a:srgbClr val="FF6600"/>
                </a:solidFill>
              </a:rPr>
              <a:t> this command executes successfully                </a:t>
            </a:r>
          </a:p>
          <a:p>
            <a:pPr eaLnBrk="1" hangingPunct="1"/>
            <a:r>
              <a:rPr lang="en-GB" sz="2000" b="1" dirty="0">
                <a:solidFill>
                  <a:srgbClr val="003366"/>
                </a:solidFill>
              </a:rPr>
              <a:t>then</a:t>
            </a:r>
            <a:r>
              <a:rPr lang="en-GB" sz="2000" b="1" dirty="0">
                <a:solidFill>
                  <a:srgbClr val="FF6600"/>
                </a:solidFill>
              </a:rPr>
              <a:t>                                 </a:t>
            </a:r>
          </a:p>
          <a:p>
            <a:pPr eaLnBrk="1" hangingPunct="1"/>
            <a:r>
              <a:rPr lang="en-GB" sz="2000" b="1" dirty="0">
                <a:solidFill>
                  <a:srgbClr val="FF6600"/>
                </a:solidFill>
              </a:rPr>
              <a:t>	execute this command                                 </a:t>
            </a:r>
          </a:p>
          <a:p>
            <a:pPr eaLnBrk="1" hangingPunct="1"/>
            <a:r>
              <a:rPr lang="en-GB" sz="2000" b="1" dirty="0">
                <a:solidFill>
                  <a:srgbClr val="FF6600"/>
                </a:solidFill>
              </a:rPr>
              <a:t>	and execute this command                </a:t>
            </a:r>
          </a:p>
          <a:p>
            <a:pPr eaLnBrk="1" hangingPunct="1"/>
            <a:r>
              <a:rPr lang="en-GB" sz="2000" b="1" dirty="0">
                <a:solidFill>
                  <a:srgbClr val="003366"/>
                </a:solidFill>
              </a:rPr>
              <a:t>else</a:t>
            </a:r>
            <a:r>
              <a:rPr lang="en-GB" sz="2000" b="1" dirty="0">
                <a:solidFill>
                  <a:srgbClr val="FF6600"/>
                </a:solidFill>
              </a:rPr>
              <a:t>                                 </a:t>
            </a:r>
          </a:p>
          <a:p>
            <a:pPr eaLnBrk="1" hangingPunct="1"/>
            <a:r>
              <a:rPr lang="en-GB" sz="2000" b="1" dirty="0">
                <a:solidFill>
                  <a:srgbClr val="FF6600"/>
                </a:solidFill>
              </a:rPr>
              <a:t>	execute default command</a:t>
            </a:r>
            <a:r>
              <a:rPr lang="en-GB" sz="2000" dirty="0">
                <a:solidFill>
                  <a:srgbClr val="FF6600"/>
                </a:solidFill>
              </a:rPr>
              <a:t> </a:t>
            </a:r>
            <a:r>
              <a:rPr lang="en-GB" sz="2000" b="1" dirty="0">
                <a:solidFill>
                  <a:srgbClr val="FF6600"/>
                </a:solidFill>
              </a:rPr>
              <a:t>	   </a:t>
            </a:r>
          </a:p>
          <a:p>
            <a:pPr eaLnBrk="1" hangingPunct="1"/>
            <a:r>
              <a:rPr lang="en-GB" sz="2000" b="1" dirty="0">
                <a:solidFill>
                  <a:srgbClr val="003366"/>
                </a:solidFill>
              </a:rPr>
              <a:t>fi</a:t>
            </a:r>
          </a:p>
          <a:p>
            <a:pPr eaLnBrk="1" hangingPunct="1"/>
            <a:endParaRPr lang="en-GB" sz="2000" dirty="0">
              <a:solidFill>
                <a:srgbClr val="003366"/>
              </a:solidFill>
            </a:endParaRPr>
          </a:p>
          <a:p>
            <a:pPr eaLnBrk="1" hangingPunct="1"/>
            <a:r>
              <a:rPr lang="en-GB" sz="2000" dirty="0"/>
              <a:t>However- </a:t>
            </a:r>
            <a:r>
              <a:rPr lang="en-GB" sz="2000" dirty="0" err="1"/>
              <a:t>elif</a:t>
            </a:r>
            <a:r>
              <a:rPr lang="en-GB" sz="2000" dirty="0"/>
              <a:t> and/or else clause can be omitted.</a:t>
            </a:r>
          </a:p>
        </p:txBody>
      </p:sp>
    </p:spTree>
    <p:extLst>
      <p:ext uri="{BB962C8B-B14F-4D97-AF65-F5344CB8AC3E}">
        <p14:creationId xmlns:p14="http://schemas.microsoft.com/office/powerpoint/2010/main" val="2121235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50925" y="273050"/>
            <a:ext cx="7772400" cy="720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b="0" dirty="0"/>
              <a:t>Examples</a:t>
            </a:r>
            <a:endParaRPr lang="en-US" b="0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2013" y="1477963"/>
            <a:ext cx="7696200" cy="40322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solidFill>
                  <a:schemeClr val="tx1"/>
                </a:solidFill>
              </a:rPr>
              <a:t>SIMPLE EXAMPLE: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solidFill>
                  <a:schemeClr val="tx1"/>
                </a:solidFill>
              </a:rPr>
              <a:t>	</a:t>
            </a:r>
            <a:r>
              <a:rPr lang="en-GB" sz="1600" b="1" dirty="0">
                <a:solidFill>
                  <a:srgbClr val="FF6600"/>
                </a:solidFill>
              </a:rPr>
              <a:t>if date | </a:t>
            </a:r>
            <a:r>
              <a:rPr lang="en-GB" sz="1600" b="1" dirty="0" err="1">
                <a:solidFill>
                  <a:srgbClr val="FF6600"/>
                </a:solidFill>
              </a:rPr>
              <a:t>grep</a:t>
            </a:r>
            <a:r>
              <a:rPr lang="en-GB" sz="1600" b="1" dirty="0">
                <a:solidFill>
                  <a:srgbClr val="FF6600"/>
                </a:solidFill>
              </a:rPr>
              <a:t> “Fri”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solidFill>
                  <a:srgbClr val="FF6600"/>
                </a:solidFill>
              </a:rPr>
              <a:t>	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solidFill>
                  <a:srgbClr val="FF6600"/>
                </a:solidFill>
              </a:rPr>
              <a:t>		echo “It’s Friday!”</a:t>
            </a:r>
            <a:r>
              <a:rPr lang="en-GB" sz="1600" dirty="0">
                <a:solidFill>
                  <a:srgbClr val="FF6600"/>
                </a:solidFill>
              </a:rPr>
              <a:t> </a:t>
            </a:r>
            <a:r>
              <a:rPr lang="en-GB" sz="1600" b="1" dirty="0">
                <a:solidFill>
                  <a:srgbClr val="FF6600"/>
                </a:solidFill>
              </a:rPr>
              <a:t>	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solidFill>
                  <a:schemeClr val="tx1"/>
                </a:solidFill>
              </a:rPr>
              <a:t>	</a:t>
            </a:r>
            <a:r>
              <a:rPr lang="en-GB" sz="1600" b="1" dirty="0">
                <a:solidFill>
                  <a:srgbClr val="FF6600"/>
                </a:solidFill>
              </a:rPr>
              <a:t>fi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solidFill>
                  <a:schemeClr val="tx1"/>
                </a:solidFill>
              </a:rPr>
              <a:t>FULL EXAMPLE: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solidFill>
                  <a:srgbClr val="FF6600"/>
                </a:solidFill>
              </a:rPr>
              <a:t>	if   [  “$1”  ==  “Monday”  ]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solidFill>
                  <a:srgbClr val="FF6600"/>
                </a:solidFill>
              </a:rPr>
              <a:t>	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solidFill>
                  <a:srgbClr val="FF6600"/>
                </a:solidFill>
              </a:rPr>
              <a:t>		echo “The typed argument is Monday.”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solidFill>
                  <a:srgbClr val="FF6600"/>
                </a:solidFill>
              </a:rPr>
              <a:t>	</a:t>
            </a:r>
            <a:r>
              <a:rPr lang="en-GB" sz="1600" b="1" dirty="0" err="1">
                <a:solidFill>
                  <a:srgbClr val="FF6600"/>
                </a:solidFill>
              </a:rPr>
              <a:t>elif</a:t>
            </a:r>
            <a:r>
              <a:rPr lang="en-GB" sz="1600" b="1" dirty="0">
                <a:solidFill>
                  <a:srgbClr val="FF6600"/>
                </a:solidFill>
              </a:rPr>
              <a:t> [ “$1” == “Tuesday” 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solidFill>
                  <a:srgbClr val="FF6600"/>
                </a:solidFill>
              </a:rPr>
              <a:t> 	 then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solidFill>
                  <a:srgbClr val="FF6600"/>
                </a:solidFill>
              </a:rPr>
              <a:t> 		echo “Typed argument is Tuesday”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solidFill>
                  <a:srgbClr val="FF6600"/>
                </a:solidFill>
              </a:rPr>
              <a:t>	 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solidFill>
                  <a:srgbClr val="FF6600"/>
                </a:solidFill>
              </a:rPr>
              <a:t> 		echo “Typed argument is neither Monday nor Tuesday”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solidFill>
                  <a:srgbClr val="FF6600"/>
                </a:solidFill>
              </a:rPr>
              <a:t> 	fi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600" b="1" dirty="0">
              <a:solidFill>
                <a:srgbClr val="FF66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>
                <a:solidFill>
                  <a:schemeClr val="tx1"/>
                </a:solidFill>
              </a:rPr>
              <a:t># Note: =  or == will both work in the test but == is better for readability.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7042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282576" y="1381125"/>
          <a:ext cx="8390370" cy="71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3" y="2193925"/>
            <a:ext cx="7724775" cy="1801813"/>
          </a:xfrm>
        </p:spPr>
        <p:txBody>
          <a:bodyPr/>
          <a:lstStyle/>
          <a:p>
            <a:pPr eaLnBrk="1" hangingPunct="1"/>
            <a:r>
              <a:rPr lang="en-GB" sz="1600" dirty="0"/>
              <a:t>string1 = string2		True if strings are identical	</a:t>
            </a:r>
          </a:p>
          <a:p>
            <a:pPr eaLnBrk="1" hangingPunct="1"/>
            <a:r>
              <a:rPr lang="en-GB" sz="1600" dirty="0"/>
              <a:t>String1 == string2 		  </a:t>
            </a:r>
            <a:r>
              <a:rPr lang="en-GB" sz="1600" dirty="0">
                <a:latin typeface="Arial" charset="0"/>
              </a:rPr>
              <a:t>…</a:t>
            </a:r>
            <a:r>
              <a:rPr lang="en-GB" sz="1600" dirty="0"/>
              <a:t>ditto</a:t>
            </a:r>
            <a:r>
              <a:rPr lang="en-GB" sz="1600" dirty="0">
                <a:latin typeface="Arial" charset="0"/>
              </a:rPr>
              <a:t>…</a:t>
            </a:r>
            <a:r>
              <a:rPr lang="en-GB" sz="1600" dirty="0"/>
              <a:t>.</a:t>
            </a:r>
          </a:p>
          <a:p>
            <a:pPr eaLnBrk="1" hangingPunct="1"/>
            <a:r>
              <a:rPr lang="en-GB" sz="1600" dirty="0"/>
              <a:t>string1 !=string2		True if strings are not identical	</a:t>
            </a:r>
          </a:p>
          <a:p>
            <a:pPr eaLnBrk="1" hangingPunct="1"/>
            <a:r>
              <a:rPr lang="en-GB" sz="1600" dirty="0"/>
              <a:t>string			Return 0 exit status (=true) if string is not null	</a:t>
            </a:r>
          </a:p>
          <a:p>
            <a:pPr eaLnBrk="1" hangingPunct="1"/>
            <a:r>
              <a:rPr lang="en-GB" sz="1600" dirty="0"/>
              <a:t>-n string		Return 0 exit status (=true) if string is not null	</a:t>
            </a:r>
          </a:p>
          <a:p>
            <a:pPr eaLnBrk="1" hangingPunct="1"/>
            <a:r>
              <a:rPr lang="en-GB" sz="1600" dirty="0"/>
              <a:t>-z string		Return 0 exit status (=true) if string is null	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white">
          <a:xfrm>
            <a:off x="1050925" y="273050"/>
            <a:ext cx="7772400" cy="7207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336699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>
              <a:lnSpc>
                <a:spcPct val="85000"/>
              </a:lnSpc>
            </a:pPr>
            <a:r>
              <a:rPr lang="en-GB" sz="4000">
                <a:solidFill>
                  <a:srgbClr val="CCFFFF"/>
                </a:solidFill>
                <a:latin typeface="Trebuchet MS" pitchFamily="34" charset="0"/>
              </a:rPr>
              <a:t>Tests</a:t>
            </a:r>
            <a:endParaRPr lang="en-US" sz="4000">
              <a:solidFill>
                <a:srgbClr val="CCFFFF"/>
              </a:solidFill>
              <a:latin typeface="Trebuchet MS" pitchFamily="34" charset="0"/>
            </a:endParaRPr>
          </a:p>
        </p:txBody>
      </p:sp>
      <p:sp>
        <p:nvSpPr>
          <p:cNvPr id="54277" name="Rectangle 3"/>
          <p:cNvSpPr>
            <a:spLocks noChangeArrowheads="1"/>
          </p:cNvSpPr>
          <p:nvPr/>
        </p:nvSpPr>
        <p:spPr bwMode="auto">
          <a:xfrm>
            <a:off x="461963" y="4376738"/>
            <a:ext cx="66802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</a:pPr>
            <a:r>
              <a:rPr lang="en-GB" sz="1600">
                <a:solidFill>
                  <a:srgbClr val="003366"/>
                </a:solidFill>
                <a:latin typeface="Trebuchet MS" pitchFamily="34" charset="0"/>
              </a:rPr>
              <a:t>int1 –eq int2		Test identity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</a:pPr>
            <a:r>
              <a:rPr lang="en-GB" sz="1600">
                <a:solidFill>
                  <a:srgbClr val="003366"/>
                </a:solidFill>
                <a:latin typeface="Trebuchet MS" pitchFamily="34" charset="0"/>
              </a:rPr>
              <a:t>int1 –ne int2		Test inequality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</a:pPr>
            <a:r>
              <a:rPr lang="en-GB" sz="1600">
                <a:solidFill>
                  <a:srgbClr val="003366"/>
                </a:solidFill>
                <a:latin typeface="Trebuchet MS" pitchFamily="34" charset="0"/>
              </a:rPr>
              <a:t>int1 –lt int2		Less than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</a:pPr>
            <a:r>
              <a:rPr lang="en-GB" sz="1600">
                <a:solidFill>
                  <a:srgbClr val="003366"/>
                </a:solidFill>
                <a:latin typeface="Trebuchet MS" pitchFamily="34" charset="0"/>
              </a:rPr>
              <a:t>int1 –gt int2		Greater than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</a:pPr>
            <a:r>
              <a:rPr lang="en-GB" sz="1600">
                <a:solidFill>
                  <a:srgbClr val="003366"/>
                </a:solidFill>
                <a:latin typeface="Trebuchet MS" pitchFamily="34" charset="0"/>
              </a:rPr>
              <a:t>int1 –le int2		Less than or equal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</a:pPr>
            <a:r>
              <a:rPr lang="en-GB" sz="1600">
                <a:solidFill>
                  <a:srgbClr val="003366"/>
                </a:solidFill>
                <a:latin typeface="Trebuchet MS" pitchFamily="34" charset="0"/>
              </a:rPr>
              <a:t>int1 –ge int2		Greater than or equal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None/>
            </a:pPr>
            <a:endParaRPr lang="en-GB" sz="1600">
              <a:solidFill>
                <a:srgbClr val="003366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7356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75" y="352425"/>
            <a:ext cx="7921625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b="0" dirty="0"/>
              <a:t>Combining tests with logical operators  || (or) and &amp;&amp; (and)</a:t>
            </a:r>
            <a:br>
              <a:rPr lang="en-GB" sz="3600" dirty="0"/>
            </a:br>
            <a:endParaRPr lang="en-US" sz="3600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913" y="1381125"/>
            <a:ext cx="8066087" cy="5013325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/>
              <a:t>Syntax: if  cond1  &amp;&amp; cond2  ||  cond3 …</a:t>
            </a:r>
            <a:br>
              <a:rPr lang="en-GB" sz="2000" dirty="0"/>
            </a:br>
            <a:r>
              <a:rPr lang="en-GB" sz="2000" dirty="0"/>
              <a:t>An alternative form is to use a compound statement using the –a and –o keywords, i.e.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/>
              <a:t>		if cond1 –a cond22 –o cond3 …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/>
              <a:t>Where cond1,2,3 .. Are either commands returning a </a:t>
            </a:r>
            <a:r>
              <a:rPr lang="en-GB" sz="2000" dirty="0" err="1"/>
              <a:t>a</a:t>
            </a:r>
            <a:r>
              <a:rPr lang="en-GB" sz="2000" dirty="0"/>
              <a:t> value or test conditions of the form [  ]  or test …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/>
              <a:t>Examples: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>
                <a:solidFill>
                  <a:srgbClr val="FF6600"/>
                </a:solidFill>
              </a:rPr>
              <a:t>if  date | </a:t>
            </a:r>
            <a:r>
              <a:rPr lang="en-GB" sz="2000" dirty="0" err="1">
                <a:solidFill>
                  <a:srgbClr val="FF6600"/>
                </a:solidFill>
              </a:rPr>
              <a:t>grep</a:t>
            </a:r>
            <a:r>
              <a:rPr lang="en-GB" sz="2000" dirty="0">
                <a:solidFill>
                  <a:srgbClr val="FF6600"/>
                </a:solidFill>
              </a:rPr>
              <a:t> “Fri”  &amp;&amp;  `date +’%H’` -</a:t>
            </a:r>
            <a:r>
              <a:rPr lang="en-GB" sz="2000" dirty="0" err="1">
                <a:solidFill>
                  <a:srgbClr val="FF6600"/>
                </a:solidFill>
              </a:rPr>
              <a:t>gt</a:t>
            </a:r>
            <a:r>
              <a:rPr lang="en-GB" sz="2000" dirty="0">
                <a:solidFill>
                  <a:srgbClr val="FF6600"/>
                </a:solidFill>
              </a:rPr>
              <a:t> 17 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>
                <a:solidFill>
                  <a:srgbClr val="FF6600"/>
                </a:solidFill>
              </a:rPr>
              <a:t>then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>
                <a:solidFill>
                  <a:srgbClr val="FF6600"/>
                </a:solidFill>
              </a:rPr>
              <a:t>	echo “It’s Friday, it’s home time!!!”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>
                <a:solidFill>
                  <a:srgbClr val="FF6600"/>
                </a:solidFill>
              </a:rPr>
              <a:t>fi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GB" sz="2000" dirty="0">
              <a:solidFill>
                <a:srgbClr val="FF6600"/>
              </a:solidFill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>
                <a:solidFill>
                  <a:srgbClr val="FF6600"/>
                </a:solidFill>
              </a:rPr>
              <a:t>if [ “$a” –</a:t>
            </a:r>
            <a:r>
              <a:rPr lang="en-GB" sz="2000" dirty="0" err="1">
                <a:solidFill>
                  <a:srgbClr val="FF6600"/>
                </a:solidFill>
              </a:rPr>
              <a:t>lt</a:t>
            </a:r>
            <a:r>
              <a:rPr lang="en-GB" sz="2000" dirty="0">
                <a:solidFill>
                  <a:srgbClr val="FF6600"/>
                </a:solidFill>
              </a:rPr>
              <a:t> 0 –o “$a” –</a:t>
            </a:r>
            <a:r>
              <a:rPr lang="en-GB" sz="2000" dirty="0" err="1">
                <a:solidFill>
                  <a:srgbClr val="FF6600"/>
                </a:solidFill>
              </a:rPr>
              <a:t>gt</a:t>
            </a:r>
            <a:r>
              <a:rPr lang="en-GB" sz="2000" dirty="0">
                <a:solidFill>
                  <a:srgbClr val="FF6600"/>
                </a:solidFill>
              </a:rPr>
              <a:t> 100 ]     </a:t>
            </a:r>
            <a:r>
              <a:rPr lang="en-GB" sz="2000" dirty="0"/>
              <a:t># note the spaces around ] and [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>
                <a:solidFill>
                  <a:srgbClr val="FF6600"/>
                </a:solidFill>
              </a:rPr>
              <a:t>then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>
                <a:solidFill>
                  <a:srgbClr val="FF6600"/>
                </a:solidFill>
              </a:rPr>
              <a:t>	echo “ limits exceeded”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>
                <a:solidFill>
                  <a:srgbClr val="FF6600"/>
                </a:solidFill>
              </a:rPr>
              <a:t>fi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5444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GB" b="0" dirty="0"/>
              <a:t>File enquiry operations</a:t>
            </a:r>
            <a:r>
              <a:rPr lang="en-GB" sz="3600" dirty="0"/>
              <a:t>  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5113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/>
              <a:t>-d file			Test if file is a directory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/>
              <a:t>-f file			Test if file is not a directory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/>
              <a:t>-s file			Test if the file has non zero length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/>
              <a:t>-r file			Test if the file is readable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/>
              <a:t>-w file			Test if the file is writable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/>
              <a:t>-x file			Test if the file is executable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/>
              <a:t>-o file			Test if the file is owned by the user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/>
              <a:t>-e file			Test if the file exists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/>
              <a:t>-z file			Test if the file has zero length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/>
              <a:t>All these conditions return true if satisfied and false otherwise.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91118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Arial" charset="0"/>
                <a:ea typeface="宋体" pitchFamily="2" charset="-122"/>
              </a:rPr>
              <a:t>Decision Logic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148638" cy="4525963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 sz="2800" b="1">
                <a:latin typeface="Arial" charset="0"/>
                <a:ea typeface="宋体" pitchFamily="2" charset="-122"/>
              </a:rPr>
              <a:t>A simple example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800" b="1">
                <a:latin typeface="Arial" charset="0"/>
                <a:ea typeface="宋体" pitchFamily="2" charset="-122"/>
              </a:rPr>
              <a:t>	</a:t>
            </a:r>
            <a:r>
              <a:rPr lang="en-US" altLang="zh-CN" sz="2000" b="1">
                <a:solidFill>
                  <a:schemeClr val="bg2"/>
                </a:solidFill>
                <a:latin typeface="Courier" pitchFamily="49" charset="0"/>
                <a:ea typeface="宋体" pitchFamily="2" charset="-122"/>
              </a:rPr>
              <a:t>#!/bin/sh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bg2"/>
                </a:solidFill>
                <a:latin typeface="Courier" pitchFamily="49" charset="0"/>
                <a:ea typeface="宋体" pitchFamily="2" charset="-122"/>
              </a:rPr>
              <a:t>	if [ “$#” -ne 2 ] then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Courier" pitchFamily="49" charset="0"/>
                <a:ea typeface="宋体" pitchFamily="2" charset="-122"/>
              </a:rPr>
              <a:t>      echo $0 needs two parameters!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Courier" pitchFamily="49" charset="0"/>
                <a:ea typeface="宋体" pitchFamily="2" charset="-122"/>
              </a:rPr>
              <a:t>      echo You are inputting $# parameters.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Courier" pitchFamily="49" charset="0"/>
                <a:ea typeface="宋体" pitchFamily="2" charset="-122"/>
              </a:rPr>
              <a:t>else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Courier" pitchFamily="49" charset="0"/>
                <a:ea typeface="宋体" pitchFamily="2" charset="-122"/>
              </a:rPr>
              <a:t>		   par1=$1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Courier" pitchFamily="49" charset="0"/>
                <a:ea typeface="宋体" pitchFamily="2" charset="-122"/>
              </a:rPr>
              <a:t>      par2=$2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Courier" pitchFamily="49" charset="0"/>
                <a:ea typeface="宋体" pitchFamily="2" charset="-122"/>
              </a:rPr>
              <a:t>fi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Courier" pitchFamily="49" charset="0"/>
                <a:ea typeface="宋体" pitchFamily="2" charset="-122"/>
              </a:rPr>
              <a:t>echo $par1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Courier" pitchFamily="49" charset="0"/>
                <a:ea typeface="宋体" pitchFamily="2" charset="-122"/>
              </a:rPr>
              <a:t>echo $par2	</a:t>
            </a:r>
          </a:p>
        </p:txBody>
      </p:sp>
    </p:spTree>
    <p:extLst>
      <p:ext uri="{BB962C8B-B14F-4D97-AF65-F5344CB8AC3E}">
        <p14:creationId xmlns:p14="http://schemas.microsoft.com/office/powerpoint/2010/main" val="386366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Arial" charset="0"/>
                <a:ea typeface="宋体" pitchFamily="2" charset="-122"/>
              </a:rPr>
              <a:t>Decision Logic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47788"/>
            <a:ext cx="8458200" cy="4876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>
                <a:latin typeface="Arial" charset="0"/>
                <a:ea typeface="宋体" pitchFamily="2" charset="-122"/>
              </a:rPr>
              <a:t>Another example: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Arial" charset="0"/>
                <a:ea typeface="宋体" pitchFamily="2" charset="-122"/>
              </a:rPr>
              <a:t>		</a:t>
            </a:r>
            <a:r>
              <a:rPr lang="en-US" altLang="zh-CN" sz="2000" b="1">
                <a:latin typeface="Courier" pitchFamily="49" charset="0"/>
                <a:ea typeface="宋体" pitchFamily="2" charset="-122"/>
              </a:rPr>
              <a:t>#! /bin/sh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" pitchFamily="49" charset="0"/>
                <a:ea typeface="宋体" pitchFamily="2" charset="-122"/>
              </a:rPr>
              <a:t>		#  number is positive, zero or negative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" pitchFamily="49" charset="0"/>
                <a:ea typeface="宋体" pitchFamily="2" charset="-122"/>
              </a:rPr>
              <a:t>		echo –e "enter a number:\c"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" pitchFamily="49" charset="0"/>
                <a:ea typeface="宋体" pitchFamily="2" charset="-122"/>
              </a:rPr>
              <a:t>		read number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" pitchFamily="49" charset="0"/>
                <a:ea typeface="宋体" pitchFamily="2" charset="-122"/>
              </a:rPr>
              <a:t>		if [ “$number” -lt 0 ]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" pitchFamily="49" charset="0"/>
                <a:ea typeface="宋体" pitchFamily="2" charset="-122"/>
              </a:rPr>
              <a:t>		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" pitchFamily="49" charset="0"/>
                <a:ea typeface="宋体" pitchFamily="2" charset="-122"/>
              </a:rPr>
              <a:t>	      	echo "negative"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" pitchFamily="49" charset="0"/>
                <a:ea typeface="宋体" pitchFamily="2" charset="-122"/>
              </a:rPr>
              <a:t>		elif [ “$number” -eq 0 ]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" pitchFamily="49" charset="0"/>
                <a:ea typeface="宋体" pitchFamily="2" charset="-122"/>
              </a:rPr>
              <a:t>		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" pitchFamily="49" charset="0"/>
                <a:ea typeface="宋体" pitchFamily="2" charset="-122"/>
              </a:rPr>
              <a:t>	      	echo zero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" pitchFamily="49" charset="0"/>
                <a:ea typeface="宋体" pitchFamily="2" charset="-122"/>
              </a:rPr>
              <a:t>		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" pitchFamily="49" charset="0"/>
                <a:ea typeface="宋体" pitchFamily="2" charset="-122"/>
              </a:rPr>
              <a:t>		       echo positive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" pitchFamily="49" charset="0"/>
                <a:ea typeface="宋体" pitchFamily="2" charset="-122"/>
              </a:rPr>
              <a:t>		fi</a:t>
            </a:r>
          </a:p>
        </p:txBody>
      </p:sp>
    </p:spTree>
    <p:extLst>
      <p:ext uri="{BB962C8B-B14F-4D97-AF65-F5344CB8AC3E}">
        <p14:creationId xmlns:p14="http://schemas.microsoft.com/office/powerpoint/2010/main" val="1713996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800" b="0" dirty="0"/>
              <a:t>Loops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2800"/>
              <a:t>Loop is a block of code that is repeated a number of times.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800"/>
              <a:t>The repeating is performed either a pre-determined number of times determined by a list of items in the loop count  ( </a:t>
            </a:r>
            <a:r>
              <a:rPr lang="en-GB" sz="2800">
                <a:solidFill>
                  <a:srgbClr val="FF6600"/>
                </a:solidFill>
              </a:rPr>
              <a:t>for loops</a:t>
            </a:r>
            <a:r>
              <a:rPr lang="en-GB" sz="2800"/>
              <a:t> ) or until a particular condition is satisfied ( </a:t>
            </a:r>
            <a:r>
              <a:rPr lang="en-GB" sz="2800">
                <a:solidFill>
                  <a:srgbClr val="FF6600"/>
                </a:solidFill>
              </a:rPr>
              <a:t>while</a:t>
            </a:r>
            <a:r>
              <a:rPr lang="en-GB" sz="2800"/>
              <a:t> and </a:t>
            </a:r>
            <a:r>
              <a:rPr lang="en-GB" sz="2800">
                <a:solidFill>
                  <a:srgbClr val="FF6600"/>
                </a:solidFill>
              </a:rPr>
              <a:t>until loops</a:t>
            </a:r>
            <a:r>
              <a:rPr lang="en-GB" sz="280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800"/>
              <a:t>To provide flexibility to the loop constructs there are also two statements namely </a:t>
            </a:r>
            <a:r>
              <a:rPr lang="en-GB" sz="2800">
                <a:solidFill>
                  <a:srgbClr val="FF6600"/>
                </a:solidFill>
              </a:rPr>
              <a:t>break</a:t>
            </a:r>
            <a:r>
              <a:rPr lang="en-GB" sz="2800"/>
              <a:t> and </a:t>
            </a:r>
            <a:r>
              <a:rPr lang="en-GB" sz="2800">
                <a:solidFill>
                  <a:srgbClr val="FF6600"/>
                </a:solidFill>
              </a:rPr>
              <a:t>continue</a:t>
            </a:r>
            <a:r>
              <a:rPr lang="en-GB" sz="2800"/>
              <a:t> are provided. </a:t>
            </a:r>
          </a:p>
        </p:txBody>
      </p:sp>
    </p:spTree>
    <p:extLst>
      <p:ext uri="{BB962C8B-B14F-4D97-AF65-F5344CB8AC3E}">
        <p14:creationId xmlns:p14="http://schemas.microsoft.com/office/powerpoint/2010/main" val="2110001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250" y="314325"/>
            <a:ext cx="7772400" cy="720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b="0" dirty="0"/>
              <a:t>for loops</a:t>
            </a:r>
            <a:r>
              <a:rPr lang="en-GB" dirty="0"/>
              <a:t> 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1449388"/>
            <a:ext cx="7696200" cy="40322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/>
              <a:t>Syntax: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/>
              <a:t>   		for  </a:t>
            </a:r>
            <a:r>
              <a:rPr lang="en-GB" sz="2000" b="1" i="1"/>
              <a:t>arg</a:t>
            </a:r>
            <a:r>
              <a:rPr lang="en-GB" sz="2000" b="1"/>
              <a:t> in </a:t>
            </a:r>
            <a:r>
              <a:rPr lang="en-GB" sz="2000" b="1" i="1"/>
              <a:t>list</a:t>
            </a:r>
            <a:r>
              <a:rPr lang="en-GB" sz="2000" b="1"/>
              <a:t>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/>
              <a:t>	   	do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/>
              <a:t>         	     </a:t>
            </a:r>
            <a:r>
              <a:rPr lang="en-GB" sz="2000" b="1" i="1"/>
              <a:t>command(s)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/>
              <a:t>	               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/>
              <a:t>    		done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/>
              <a:t>Where the value of the variable </a:t>
            </a:r>
            <a:r>
              <a:rPr lang="en-GB" sz="2000" b="1" i="1"/>
              <a:t>arg</a:t>
            </a:r>
            <a:r>
              <a:rPr lang="en-GB" sz="2000"/>
              <a:t> is set to the values provided in the list one at a time and the block of statements executed. This is repeated until the list is exhausted.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/>
              <a:t>Example: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i="1">
                <a:solidFill>
                  <a:srgbClr val="FF6600"/>
                </a:solidFill>
              </a:rPr>
              <a:t> 		</a:t>
            </a:r>
            <a:r>
              <a:rPr lang="en-GB" sz="2000" b="1" i="1">
                <a:solidFill>
                  <a:srgbClr val="FF6600"/>
                </a:solidFill>
              </a:rPr>
              <a:t>for i in 3 2 5 7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i="1">
                <a:solidFill>
                  <a:srgbClr val="FF6600"/>
                </a:solidFill>
              </a:rPr>
              <a:t> 		do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i="1">
                <a:solidFill>
                  <a:srgbClr val="FF6600"/>
                </a:solidFill>
              </a:rPr>
              <a:t>   		       echo " $i times 5 is  $((  $i  * 5 ))  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i="1">
                <a:solidFill>
                  <a:srgbClr val="FF6600"/>
                </a:solidFill>
              </a:rPr>
              <a:t> 		done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b="1">
              <a:solidFill>
                <a:srgbClr val="FF66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b="1">
              <a:solidFill>
                <a:srgbClr val="FF66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b="1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b="1"/>
          </a:p>
        </p:txBody>
      </p:sp>
    </p:spTree>
    <p:extLst>
      <p:ext uri="{BB962C8B-B14F-4D97-AF65-F5344CB8AC3E}">
        <p14:creationId xmlns:p14="http://schemas.microsoft.com/office/powerpoint/2010/main" val="429266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GB" sz="1900" b="1" dirty="0" err="1">
                <a:solidFill>
                  <a:schemeClr val="hlink"/>
                </a:solidFill>
              </a:rPr>
              <a:t>sh</a:t>
            </a:r>
            <a:r>
              <a:rPr lang="en-GB" sz="1900" b="1" dirty="0">
                <a:solidFill>
                  <a:schemeClr val="hlink"/>
                </a:solidFill>
              </a:rPr>
              <a:t> </a:t>
            </a:r>
            <a:r>
              <a:rPr lang="en-GB" sz="1900" dirty="0"/>
              <a:t>( Bourne shell) was considered better for programming</a:t>
            </a:r>
          </a:p>
          <a:p>
            <a:pPr>
              <a:lnSpc>
                <a:spcPct val="70000"/>
              </a:lnSpc>
            </a:pPr>
            <a:r>
              <a:rPr lang="en-GB" sz="1900" b="1" dirty="0" err="1">
                <a:solidFill>
                  <a:schemeClr val="hlink"/>
                </a:solidFill>
              </a:rPr>
              <a:t>csh</a:t>
            </a:r>
            <a:r>
              <a:rPr lang="en-GB" sz="1900" b="1" dirty="0">
                <a:solidFill>
                  <a:schemeClr val="hlink"/>
                </a:solidFill>
              </a:rPr>
              <a:t> </a:t>
            </a:r>
            <a:r>
              <a:rPr lang="en-GB" sz="1900" dirty="0"/>
              <a:t>(C-Shell ) was considered better for interactive work.</a:t>
            </a:r>
          </a:p>
          <a:p>
            <a:pPr>
              <a:lnSpc>
                <a:spcPct val="70000"/>
              </a:lnSpc>
            </a:pPr>
            <a:r>
              <a:rPr lang="en-GB" sz="1900" b="1" dirty="0" err="1">
                <a:solidFill>
                  <a:schemeClr val="hlink"/>
                </a:solidFill>
              </a:rPr>
              <a:t>tcsh</a:t>
            </a:r>
            <a:r>
              <a:rPr lang="en-GB" sz="1900" b="1" dirty="0"/>
              <a:t> </a:t>
            </a:r>
            <a:r>
              <a:rPr lang="en-GB" sz="1900" dirty="0"/>
              <a:t>and</a:t>
            </a:r>
            <a:r>
              <a:rPr lang="en-GB" sz="1900" b="1" dirty="0">
                <a:solidFill>
                  <a:schemeClr val="hlink"/>
                </a:solidFill>
              </a:rPr>
              <a:t> </a:t>
            </a:r>
            <a:r>
              <a:rPr lang="en-GB" sz="1900" b="1" dirty="0" err="1">
                <a:solidFill>
                  <a:schemeClr val="hlink"/>
                </a:solidFill>
              </a:rPr>
              <a:t>korn</a:t>
            </a:r>
            <a:r>
              <a:rPr lang="en-GB" sz="1900" b="1" dirty="0">
                <a:solidFill>
                  <a:schemeClr val="hlink"/>
                </a:solidFill>
              </a:rPr>
              <a:t> </a:t>
            </a:r>
            <a:r>
              <a:rPr lang="en-GB" sz="1900" dirty="0"/>
              <a:t>were improvements on c-shell and </a:t>
            </a:r>
            <a:r>
              <a:rPr lang="en-GB" sz="1900" dirty="0" err="1"/>
              <a:t>bourne</a:t>
            </a:r>
            <a:r>
              <a:rPr lang="en-GB" sz="1900" dirty="0"/>
              <a:t> shell respectively.</a:t>
            </a:r>
          </a:p>
          <a:p>
            <a:pPr>
              <a:lnSpc>
                <a:spcPct val="70000"/>
              </a:lnSpc>
            </a:pPr>
            <a:r>
              <a:rPr lang="en-GB" sz="1900" b="1" dirty="0">
                <a:solidFill>
                  <a:schemeClr val="hlink"/>
                </a:solidFill>
              </a:rPr>
              <a:t>bash</a:t>
            </a:r>
            <a:r>
              <a:rPr lang="en-GB" sz="1900" dirty="0"/>
              <a:t> is largely compatible with </a:t>
            </a:r>
            <a:r>
              <a:rPr lang="en-GB" sz="1900" dirty="0" err="1"/>
              <a:t>sh</a:t>
            </a:r>
            <a:r>
              <a:rPr lang="en-GB" sz="1900" dirty="0"/>
              <a:t> and also has many of the nice features of the other shells</a:t>
            </a:r>
          </a:p>
          <a:p>
            <a:pPr>
              <a:lnSpc>
                <a:spcPct val="70000"/>
              </a:lnSpc>
            </a:pPr>
            <a:r>
              <a:rPr lang="en-US" sz="1900" dirty="0">
                <a:solidFill>
                  <a:srgbClr val="FF6600"/>
                </a:solidFill>
              </a:rPr>
              <a:t>On many systems such as our LINUX clusters </a:t>
            </a:r>
            <a:r>
              <a:rPr lang="en-US" sz="1900" dirty="0" err="1">
                <a:solidFill>
                  <a:srgbClr val="FF6600"/>
                </a:solidFill>
              </a:rPr>
              <a:t>sh</a:t>
            </a:r>
            <a:r>
              <a:rPr lang="en-US" sz="1900" dirty="0">
                <a:solidFill>
                  <a:srgbClr val="FF6600"/>
                </a:solidFill>
              </a:rPr>
              <a:t> is symbolically linked to bash, </a:t>
            </a:r>
            <a:r>
              <a:rPr lang="en-US" sz="1900" dirty="0"/>
              <a:t>/bin/</a:t>
            </a:r>
            <a:r>
              <a:rPr lang="en-US" sz="1900" dirty="0" err="1"/>
              <a:t>sh</a:t>
            </a:r>
            <a:r>
              <a:rPr lang="en-US" sz="1900" dirty="0"/>
              <a:t> -&gt; /bin/bash</a:t>
            </a:r>
            <a:r>
              <a:rPr lang="en-US" sz="1900" dirty="0">
                <a:solidFill>
                  <a:srgbClr val="FF6600"/>
                </a:solidFill>
              </a:rPr>
              <a:t> </a:t>
            </a:r>
            <a:endParaRPr lang="en-GB" sz="1900" dirty="0">
              <a:solidFill>
                <a:srgbClr val="FF6600"/>
              </a:solidFill>
            </a:endParaRPr>
          </a:p>
          <a:p>
            <a:pPr>
              <a:lnSpc>
                <a:spcPct val="70000"/>
              </a:lnSpc>
            </a:pPr>
            <a:r>
              <a:rPr lang="en-GB" sz="1900" dirty="0">
                <a:solidFill>
                  <a:srgbClr val="FF6600"/>
                </a:solidFill>
              </a:rPr>
              <a:t>We recommend that you use </a:t>
            </a:r>
            <a:r>
              <a:rPr lang="en-GB" sz="1900" dirty="0" err="1">
                <a:solidFill>
                  <a:srgbClr val="FF6600"/>
                </a:solidFill>
              </a:rPr>
              <a:t>sh</a:t>
            </a:r>
            <a:r>
              <a:rPr lang="en-GB" sz="1900" dirty="0">
                <a:solidFill>
                  <a:srgbClr val="FF6600"/>
                </a:solidFill>
              </a:rPr>
              <a:t>/bash for writing new shell scripts but learn </a:t>
            </a:r>
            <a:r>
              <a:rPr lang="en-GB" sz="1900" dirty="0" err="1">
                <a:solidFill>
                  <a:srgbClr val="FF6600"/>
                </a:solidFill>
              </a:rPr>
              <a:t>csh</a:t>
            </a:r>
            <a:r>
              <a:rPr lang="en-GB" sz="1900" dirty="0">
                <a:solidFill>
                  <a:srgbClr val="FF6600"/>
                </a:solidFill>
              </a:rPr>
              <a:t>/</a:t>
            </a:r>
            <a:r>
              <a:rPr lang="en-GB" sz="1900" dirty="0" err="1">
                <a:solidFill>
                  <a:srgbClr val="FF6600"/>
                </a:solidFill>
              </a:rPr>
              <a:t>tcsh</a:t>
            </a:r>
            <a:r>
              <a:rPr lang="en-GB" sz="1900" dirty="0">
                <a:solidFill>
                  <a:srgbClr val="FF6600"/>
                </a:solidFill>
              </a:rPr>
              <a:t> to understand existing scripts. </a:t>
            </a:r>
          </a:p>
          <a:p>
            <a:pPr>
              <a:lnSpc>
                <a:spcPct val="70000"/>
              </a:lnSpc>
            </a:pPr>
            <a:r>
              <a:rPr lang="en-GB" sz="1900" dirty="0">
                <a:solidFill>
                  <a:srgbClr val="FF6600"/>
                </a:solidFill>
              </a:rPr>
              <a:t>Many, if not all, scientific applications require </a:t>
            </a:r>
            <a:r>
              <a:rPr lang="en-GB" sz="1900" dirty="0" err="1">
                <a:solidFill>
                  <a:srgbClr val="FF6600"/>
                </a:solidFill>
              </a:rPr>
              <a:t>csh</a:t>
            </a:r>
            <a:r>
              <a:rPr lang="en-GB" sz="1900" dirty="0">
                <a:solidFill>
                  <a:srgbClr val="FF6600"/>
                </a:solidFill>
              </a:rPr>
              <a:t>/</a:t>
            </a:r>
            <a:r>
              <a:rPr lang="en-GB" sz="1900" dirty="0" err="1">
                <a:solidFill>
                  <a:srgbClr val="FF6600"/>
                </a:solidFill>
              </a:rPr>
              <a:t>tcsh</a:t>
            </a:r>
            <a:r>
              <a:rPr lang="en-GB" sz="1900" dirty="0">
                <a:solidFill>
                  <a:srgbClr val="FF6600"/>
                </a:solidFill>
              </a:rPr>
              <a:t> environment (GUI, Graphics Utility Interface)</a:t>
            </a:r>
          </a:p>
          <a:p>
            <a:pPr>
              <a:lnSpc>
                <a:spcPct val="70000"/>
              </a:lnSpc>
              <a:spcBef>
                <a:spcPct val="30000"/>
              </a:spcBef>
            </a:pPr>
            <a:r>
              <a:rPr lang="en-US" altLang="zh-CN" sz="1900" b="1" dirty="0">
                <a:latin typeface="Arial" charset="0"/>
                <a:ea typeface="宋体" pitchFamily="2" charset="-122"/>
              </a:rPr>
              <a:t>All Linux versions use the </a:t>
            </a:r>
            <a:r>
              <a:rPr lang="en-US" altLang="zh-CN" sz="1900" b="1" dirty="0">
                <a:solidFill>
                  <a:srgbClr val="0066FF"/>
                </a:solidFill>
                <a:latin typeface="Arial" charset="0"/>
                <a:ea typeface="宋体" pitchFamily="2" charset="-122"/>
              </a:rPr>
              <a:t>Bash shell</a:t>
            </a:r>
            <a:r>
              <a:rPr lang="en-US" altLang="zh-CN" sz="1900" b="1" dirty="0">
                <a:latin typeface="Arial" charset="0"/>
                <a:ea typeface="宋体" pitchFamily="2" charset="-122"/>
              </a:rPr>
              <a:t> (Bourne Again Shell) as the default shell </a:t>
            </a:r>
          </a:p>
          <a:p>
            <a:pPr lvl="1">
              <a:lnSpc>
                <a:spcPct val="70000"/>
              </a:lnSpc>
              <a:spcBef>
                <a:spcPct val="30000"/>
              </a:spcBef>
            </a:pPr>
            <a:r>
              <a:rPr lang="en-US" altLang="zh-CN" sz="1900" b="1" dirty="0">
                <a:latin typeface="Arial" charset="0"/>
                <a:ea typeface="宋体" pitchFamily="2" charset="-122"/>
              </a:rPr>
              <a:t>Bash/Bourn/</a:t>
            </a:r>
            <a:r>
              <a:rPr lang="en-US" altLang="zh-CN" sz="1900" b="1" dirty="0" err="1">
                <a:latin typeface="Arial" charset="0"/>
                <a:ea typeface="宋体" pitchFamily="2" charset="-122"/>
              </a:rPr>
              <a:t>ksh</a:t>
            </a:r>
            <a:r>
              <a:rPr lang="en-US" altLang="zh-CN" sz="1900" b="1" dirty="0">
                <a:latin typeface="Arial" charset="0"/>
                <a:ea typeface="宋体" pitchFamily="2" charset="-122"/>
              </a:rPr>
              <a:t>/</a:t>
            </a:r>
            <a:r>
              <a:rPr lang="en-US" altLang="zh-CN" sz="1900" b="1" dirty="0" err="1">
                <a:latin typeface="Arial" charset="0"/>
                <a:ea typeface="宋体" pitchFamily="2" charset="-122"/>
              </a:rPr>
              <a:t>sh</a:t>
            </a:r>
            <a:r>
              <a:rPr lang="en-US" altLang="zh-CN" sz="1900" b="1" dirty="0">
                <a:latin typeface="Arial" charset="0"/>
                <a:ea typeface="宋体" pitchFamily="2" charset="-122"/>
              </a:rPr>
              <a:t> prompt: </a:t>
            </a:r>
            <a:r>
              <a:rPr lang="en-US" altLang="zh-CN" sz="1900" b="1" dirty="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$</a:t>
            </a:r>
          </a:p>
          <a:p>
            <a:pPr>
              <a:lnSpc>
                <a:spcPct val="70000"/>
              </a:lnSpc>
              <a:buFontTx/>
              <a:buChar char="•"/>
            </a:pPr>
            <a:r>
              <a:rPr lang="en-GB" altLang="zh-CN" sz="1900" b="1" dirty="0">
                <a:latin typeface="Arial" charset="0"/>
                <a:ea typeface="宋体" pitchFamily="2" charset="-122"/>
              </a:rPr>
              <a:t>All UNIX system include C shell and its predecessor Bourne shell.</a:t>
            </a:r>
          </a:p>
          <a:p>
            <a:pPr lvl="1">
              <a:lnSpc>
                <a:spcPct val="70000"/>
              </a:lnSpc>
            </a:pPr>
            <a:r>
              <a:rPr lang="en-US" altLang="zh-CN" sz="1900" b="1" dirty="0" err="1">
                <a:latin typeface="Arial" charset="0"/>
                <a:ea typeface="宋体" pitchFamily="2" charset="-122"/>
              </a:rPr>
              <a:t>Csh</a:t>
            </a:r>
            <a:r>
              <a:rPr lang="en-US" altLang="zh-CN" sz="1900" b="1" dirty="0">
                <a:latin typeface="Arial" charset="0"/>
                <a:ea typeface="宋体" pitchFamily="2" charset="-122"/>
              </a:rPr>
              <a:t>/</a:t>
            </a:r>
            <a:r>
              <a:rPr lang="en-US" altLang="zh-CN" sz="1900" b="1" dirty="0" err="1">
                <a:latin typeface="Arial" charset="0"/>
                <a:ea typeface="宋体" pitchFamily="2" charset="-122"/>
              </a:rPr>
              <a:t>tcsh</a:t>
            </a:r>
            <a:r>
              <a:rPr lang="en-US" altLang="zh-CN" sz="1900" b="1" dirty="0">
                <a:latin typeface="Arial" charset="0"/>
                <a:ea typeface="宋体" pitchFamily="2" charset="-122"/>
              </a:rPr>
              <a:t> prompt: </a:t>
            </a:r>
            <a:r>
              <a:rPr lang="en-US" altLang="zh-CN" sz="1900" b="1" dirty="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%</a:t>
            </a:r>
            <a:endParaRPr lang="en-US" sz="1900" b="1" dirty="0">
              <a:solidFill>
                <a:srgbClr val="FF3300"/>
              </a:solidFill>
              <a:latin typeface="Arial" charset="0"/>
              <a:ea typeface="宋体" pitchFamily="2" charset="-12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9134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Arial" charset="0"/>
                <a:ea typeface="宋体" pitchFamily="2" charset="-122"/>
              </a:rPr>
              <a:t>The while Loop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40000"/>
              </a:spcBef>
            </a:pPr>
            <a:r>
              <a:rPr lang="en-US" altLang="zh-CN" sz="2400" b="1">
                <a:latin typeface="Arial" charset="0"/>
                <a:ea typeface="宋体" pitchFamily="2" charset="-122"/>
              </a:rPr>
              <a:t>A different pattern for looping is created using the </a:t>
            </a:r>
            <a:r>
              <a:rPr lang="en-US" altLang="zh-CN" sz="2400" b="1">
                <a:solidFill>
                  <a:srgbClr val="CC0000"/>
                </a:solidFill>
                <a:latin typeface="Arial" charset="0"/>
                <a:ea typeface="宋体" pitchFamily="2" charset="-122"/>
              </a:rPr>
              <a:t>while</a:t>
            </a:r>
            <a:r>
              <a:rPr lang="en-US" altLang="zh-CN" sz="2400" b="1">
                <a:latin typeface="Arial" charset="0"/>
                <a:ea typeface="宋体" pitchFamily="2" charset="-122"/>
              </a:rPr>
              <a:t> statement</a:t>
            </a:r>
          </a:p>
          <a:p>
            <a:pPr eaLnBrk="1" hangingPunct="1">
              <a:lnSpc>
                <a:spcPct val="105000"/>
              </a:lnSpc>
              <a:spcBef>
                <a:spcPct val="40000"/>
              </a:spcBef>
            </a:pPr>
            <a:r>
              <a:rPr lang="en-US" altLang="zh-CN" sz="2400" b="1">
                <a:latin typeface="Arial" charset="0"/>
                <a:ea typeface="宋体" pitchFamily="2" charset="-122"/>
              </a:rPr>
              <a:t>The </a:t>
            </a:r>
            <a:r>
              <a:rPr lang="en-US" altLang="zh-CN" sz="2400" b="1">
                <a:solidFill>
                  <a:srgbClr val="3366CC"/>
                </a:solidFill>
                <a:latin typeface="Arial" charset="0"/>
                <a:ea typeface="宋体" pitchFamily="2" charset="-122"/>
              </a:rPr>
              <a:t>while statement</a:t>
            </a:r>
            <a:r>
              <a:rPr lang="en-US" altLang="zh-CN" sz="2400" b="1">
                <a:latin typeface="Arial" charset="0"/>
                <a:ea typeface="宋体" pitchFamily="2" charset="-122"/>
              </a:rPr>
              <a:t> best illustrates how to set up a loop to test repeatedly for a matching condition</a:t>
            </a:r>
          </a:p>
          <a:p>
            <a:pPr eaLnBrk="1" hangingPunct="1">
              <a:lnSpc>
                <a:spcPct val="105000"/>
              </a:lnSpc>
              <a:spcBef>
                <a:spcPct val="40000"/>
              </a:spcBef>
            </a:pPr>
            <a:r>
              <a:rPr lang="en-US" altLang="zh-CN" sz="2400" b="1">
                <a:latin typeface="Arial" charset="0"/>
                <a:ea typeface="宋体" pitchFamily="2" charset="-122"/>
              </a:rPr>
              <a:t>The while loop tests an expression in a manner similar to the if statement</a:t>
            </a:r>
          </a:p>
          <a:p>
            <a:pPr eaLnBrk="1" hangingPunct="1">
              <a:lnSpc>
                <a:spcPct val="105000"/>
              </a:lnSpc>
              <a:spcBef>
                <a:spcPct val="40000"/>
              </a:spcBef>
            </a:pPr>
            <a:r>
              <a:rPr lang="en-US" altLang="zh-CN" sz="2400" b="1">
                <a:solidFill>
                  <a:srgbClr val="0066FF"/>
                </a:solidFill>
                <a:latin typeface="Arial" charset="0"/>
                <a:ea typeface="宋体" pitchFamily="2" charset="-122"/>
              </a:rPr>
              <a:t>As long as the statement inside the brackets is true, the statements inside the do and done statements repeat</a:t>
            </a:r>
          </a:p>
        </p:txBody>
      </p:sp>
    </p:spTree>
    <p:extLst>
      <p:ext uri="{BB962C8B-B14F-4D97-AF65-F5344CB8AC3E}">
        <p14:creationId xmlns:p14="http://schemas.microsoft.com/office/powerpoint/2010/main" val="31081476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400" b="0" dirty="0"/>
              <a:t>while loop</a:t>
            </a:r>
            <a:r>
              <a:rPr lang="en-GB" sz="4400" b="0" dirty="0">
                <a:solidFill>
                  <a:srgbClr val="CCFFFF"/>
                </a:solidFill>
              </a:rPr>
              <a:t>s</a:t>
            </a:r>
            <a:r>
              <a:rPr lang="en-GB" sz="4800" i="1" dirty="0"/>
              <a:t> </a:t>
            </a:r>
            <a:r>
              <a:rPr lang="en-GB" i="1" dirty="0"/>
              <a:t> 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555750"/>
            <a:ext cx="7416800" cy="3673475"/>
          </a:xfrm>
        </p:spPr>
        <p:txBody>
          <a:bodyPr>
            <a:normAutofit fontScale="92500" lnSpcReduction="20000"/>
          </a:bodyPr>
          <a:lstStyle/>
          <a:p>
            <a:pPr lvl="1" eaLnBrk="1" hangingPunct="1">
              <a:buFontTx/>
              <a:buNone/>
            </a:pPr>
            <a:r>
              <a:rPr lang="en-GB" sz="2000" b="1" dirty="0"/>
              <a:t>Syntax: </a:t>
            </a:r>
          </a:p>
          <a:p>
            <a:pPr lvl="1" eaLnBrk="1" hangingPunct="1">
              <a:buFontTx/>
              <a:buNone/>
            </a:pPr>
            <a:r>
              <a:rPr lang="en-GB" sz="2000" b="1" dirty="0">
                <a:latin typeface="Courier" pitchFamily="49" charset="0"/>
              </a:rPr>
              <a:t>	while </a:t>
            </a:r>
            <a:r>
              <a:rPr lang="en-GB" sz="2000" b="1" dirty="0" err="1">
                <a:latin typeface="Courier" pitchFamily="49" charset="0"/>
              </a:rPr>
              <a:t>this_command_execute_successfully</a:t>
            </a:r>
            <a:endParaRPr lang="en-GB" sz="2000" b="1" dirty="0">
              <a:latin typeface="Courier" pitchFamily="49" charset="0"/>
            </a:endParaRPr>
          </a:p>
          <a:p>
            <a:pPr lvl="1" eaLnBrk="1" hangingPunct="1">
              <a:buFontTx/>
              <a:buNone/>
            </a:pPr>
            <a:r>
              <a:rPr lang="en-GB" sz="2000" b="1" dirty="0">
                <a:latin typeface="Courier" pitchFamily="49" charset="0"/>
              </a:rPr>
              <a:t>		do</a:t>
            </a:r>
          </a:p>
          <a:p>
            <a:pPr lvl="1" eaLnBrk="1" hangingPunct="1">
              <a:buFontTx/>
              <a:buNone/>
            </a:pPr>
            <a:r>
              <a:rPr lang="en-GB" sz="2000" b="1" dirty="0">
                <a:latin typeface="Courier" pitchFamily="49" charset="0"/>
              </a:rPr>
              <a:t>			this command</a:t>
            </a:r>
          </a:p>
          <a:p>
            <a:pPr lvl="1" eaLnBrk="1" hangingPunct="1">
              <a:buFontTx/>
              <a:buNone/>
            </a:pPr>
            <a:r>
              <a:rPr lang="en-GB" sz="2000" b="1" dirty="0">
                <a:latin typeface="Courier" pitchFamily="49" charset="0"/>
              </a:rPr>
              <a:t>			and this command</a:t>
            </a:r>
          </a:p>
          <a:p>
            <a:pPr lvl="1" eaLnBrk="1" hangingPunct="1">
              <a:buFontTx/>
              <a:buNone/>
            </a:pPr>
            <a:r>
              <a:rPr lang="en-GB" sz="2000" b="1" dirty="0">
                <a:latin typeface="Courier" pitchFamily="49" charset="0"/>
              </a:rPr>
              <a:t>		done</a:t>
            </a:r>
          </a:p>
          <a:p>
            <a:pPr lvl="1" eaLnBrk="1" hangingPunct="1">
              <a:buFontTx/>
              <a:buNone/>
            </a:pPr>
            <a:endParaRPr lang="en-GB" sz="2000" b="1" dirty="0">
              <a:latin typeface="Courier" pitchFamily="49" charset="0"/>
            </a:endParaRPr>
          </a:p>
          <a:p>
            <a:pPr lvl="1" eaLnBrk="1" hangingPunct="1">
              <a:buFontTx/>
              <a:buNone/>
            </a:pPr>
            <a:r>
              <a:rPr lang="en-GB" sz="2000" b="1" dirty="0"/>
              <a:t>EXAMPLE: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dirty="0">
                <a:solidFill>
                  <a:schemeClr val="tx1"/>
                </a:solidFill>
              </a:rPr>
              <a:t>		</a:t>
            </a:r>
            <a:r>
              <a:rPr lang="en-GB" sz="2000" dirty="0">
                <a:solidFill>
                  <a:srgbClr val="FF6600"/>
                </a:solidFill>
              </a:rPr>
              <a:t>while test "$i" -</a:t>
            </a:r>
            <a:r>
              <a:rPr lang="en-GB" sz="2000" dirty="0" err="1">
                <a:solidFill>
                  <a:srgbClr val="FF6600"/>
                </a:solidFill>
              </a:rPr>
              <a:t>gt</a:t>
            </a:r>
            <a:r>
              <a:rPr lang="en-GB" sz="2000" dirty="0">
                <a:solidFill>
                  <a:srgbClr val="FF6600"/>
                </a:solidFill>
              </a:rPr>
              <a:t> 0      </a:t>
            </a:r>
            <a:r>
              <a:rPr lang="en-GB" sz="2000" dirty="0"/>
              <a:t># can also be  while  [ $i &gt; 0 ]</a:t>
            </a:r>
            <a:r>
              <a:rPr lang="en-GB" sz="2000" dirty="0">
                <a:solidFill>
                  <a:srgbClr val="FF6600"/>
                </a:solidFill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dirty="0">
                <a:solidFill>
                  <a:srgbClr val="FF6600"/>
                </a:solidFill>
              </a:rPr>
              <a:t>  		do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dirty="0">
                <a:solidFill>
                  <a:srgbClr val="FF6600"/>
                </a:solidFill>
              </a:rPr>
              <a:t>    			i=`</a:t>
            </a:r>
            <a:r>
              <a:rPr lang="en-GB" sz="2000" dirty="0" err="1">
                <a:solidFill>
                  <a:srgbClr val="FF6600"/>
                </a:solidFill>
              </a:rPr>
              <a:t>expr</a:t>
            </a:r>
            <a:r>
              <a:rPr lang="en-GB" sz="2000" dirty="0">
                <a:solidFill>
                  <a:srgbClr val="FF6600"/>
                </a:solidFill>
              </a:rPr>
              <a:t> $i - 1`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dirty="0">
                <a:solidFill>
                  <a:srgbClr val="FF6600"/>
                </a:solidFill>
              </a:rPr>
              <a:t>  		done</a:t>
            </a:r>
          </a:p>
          <a:p>
            <a:pPr lvl="1" eaLnBrk="1" hangingPunct="1">
              <a:buFontTx/>
              <a:buNone/>
            </a:pPr>
            <a:endParaRPr lang="en-GB" sz="2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298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Arial" charset="0"/>
                <a:ea typeface="宋体" pitchFamily="2" charset="-122"/>
              </a:rPr>
              <a:t>Looping Logic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9550" y="1673225"/>
            <a:ext cx="4216400" cy="466248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400" b="1">
                <a:latin typeface="Arial" charset="0"/>
                <a:ea typeface="宋体" pitchFamily="2" charset="-122"/>
              </a:rPr>
              <a:t>Example: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400" b="1">
              <a:latin typeface="Arial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b="1">
                <a:latin typeface="Courier" pitchFamily="49" charset="0"/>
                <a:ea typeface="宋体" pitchFamily="2" charset="-122"/>
              </a:rPr>
              <a:t>#!/bin/sh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b="1">
                <a:latin typeface="Courier" pitchFamily="49" charset="0"/>
                <a:ea typeface="宋体" pitchFamily="2" charset="-122"/>
              </a:rPr>
              <a:t>for </a:t>
            </a:r>
            <a:r>
              <a:rPr lang="en-US" altLang="zh-CN" sz="1400" b="1">
                <a:solidFill>
                  <a:srgbClr val="FF0000"/>
                </a:solidFill>
                <a:latin typeface="Courier" pitchFamily="49" charset="0"/>
                <a:ea typeface="宋体" pitchFamily="2" charset="-122"/>
              </a:rPr>
              <a:t>person</a:t>
            </a:r>
            <a:r>
              <a:rPr lang="en-US" altLang="zh-CN" sz="1400" b="1">
                <a:latin typeface="Courier" pitchFamily="49" charset="0"/>
                <a:ea typeface="宋体" pitchFamily="2" charset="-122"/>
              </a:rPr>
              <a:t> in </a:t>
            </a:r>
            <a:r>
              <a:rPr lang="en-US" altLang="zh-CN" sz="1400" b="1" i="1">
                <a:solidFill>
                  <a:srgbClr val="0066FF"/>
                </a:solidFill>
                <a:latin typeface="Courier" pitchFamily="49" charset="0"/>
                <a:ea typeface="宋体" pitchFamily="2" charset="-122"/>
              </a:rPr>
              <a:t>Bob Susan Joe Gerry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b="1">
                <a:latin typeface="Courier" pitchFamily="49" charset="0"/>
                <a:ea typeface="宋体" pitchFamily="2" charset="-122"/>
              </a:rPr>
              <a:t>do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b="1">
                <a:latin typeface="Courier" pitchFamily="49" charset="0"/>
                <a:ea typeface="宋体" pitchFamily="2" charset="-122"/>
              </a:rPr>
              <a:t>	echo Hello $person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b="1">
                <a:latin typeface="Courier" pitchFamily="49" charset="0"/>
                <a:ea typeface="宋体" pitchFamily="2" charset="-122"/>
              </a:rPr>
              <a:t>done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CN" sz="1400" b="1">
              <a:latin typeface="Courier" pitchFamily="49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Arial" charset="0"/>
                <a:ea typeface="宋体" pitchFamily="2" charset="-122"/>
              </a:rPr>
              <a:t>Output: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" pitchFamily="49" charset="0"/>
                <a:ea typeface="宋体" pitchFamily="2" charset="-122"/>
              </a:rPr>
              <a:t>	Hello Bob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" pitchFamily="49" charset="0"/>
                <a:ea typeface="宋体" pitchFamily="2" charset="-122"/>
              </a:rPr>
              <a:t>	Hello Susan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" pitchFamily="49" charset="0"/>
                <a:ea typeface="宋体" pitchFamily="2" charset="-122"/>
              </a:rPr>
              <a:t>	Hello Joe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" pitchFamily="49" charset="0"/>
                <a:ea typeface="宋体" pitchFamily="2" charset="-122"/>
              </a:rPr>
              <a:t>	Hello Gerry</a:t>
            </a:r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4235450" y="1600200"/>
            <a:ext cx="49085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</a:pPr>
            <a:r>
              <a:rPr lang="en-US" altLang="zh-CN" sz="1600" b="1">
                <a:solidFill>
                  <a:srgbClr val="003366"/>
                </a:solidFill>
                <a:ea typeface="宋体" pitchFamily="2" charset="-122"/>
              </a:rPr>
              <a:t>Adding integers from 1 to 10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ea typeface="宋体" pitchFamily="2" charset="-122"/>
              </a:rPr>
              <a:t>	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	#!/bin/sh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	i=1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	sum=0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	while [ “$</a:t>
            </a:r>
            <a:r>
              <a:rPr lang="en-US" altLang="zh-CN" sz="1600" b="1">
                <a:solidFill>
                  <a:srgbClr val="FF0000"/>
                </a:solidFill>
                <a:latin typeface="Courier" pitchFamily="49" charset="0"/>
                <a:ea typeface="宋体" pitchFamily="2" charset="-122"/>
              </a:rPr>
              <a:t>i</a:t>
            </a: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” -le 10 ]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 		do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   	echo Adding $i into the sum.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   	sum=`expr $sum + $i `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 			i=`expr $i + 1 `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		done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	echo The sum is $sum.</a:t>
            </a:r>
          </a:p>
        </p:txBody>
      </p:sp>
    </p:spTree>
    <p:extLst>
      <p:ext uri="{BB962C8B-B14F-4D97-AF65-F5344CB8AC3E}">
        <p14:creationId xmlns:p14="http://schemas.microsoft.com/office/powerpoint/2010/main" val="27741334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400" b="0" dirty="0"/>
              <a:t>until loops</a:t>
            </a:r>
            <a:endParaRPr lang="en-US" sz="4400" b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2400"/>
              <a:t>The syntax and usage is almost identical to the while-loops.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/>
              <a:t>Except that the block is executed until the test condition is satisfied, which is the opposite of the effect of test condition in while loops.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/>
              <a:t>Note: You can think of </a:t>
            </a:r>
            <a:r>
              <a:rPr lang="en-GB" sz="2400" i="1"/>
              <a:t>until</a:t>
            </a:r>
            <a:r>
              <a:rPr lang="en-GB" sz="2400"/>
              <a:t> as equivalent to </a:t>
            </a:r>
            <a:r>
              <a:rPr lang="en-GB" sz="2400" i="1"/>
              <a:t>not_while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/>
              <a:t>Syntax:    	</a:t>
            </a:r>
            <a:r>
              <a:rPr lang="en-GB" sz="2400">
                <a:solidFill>
                  <a:srgbClr val="FF6600"/>
                </a:solidFill>
              </a:rPr>
              <a:t>until test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>
                <a:solidFill>
                  <a:srgbClr val="FF6600"/>
                </a:solidFill>
              </a:rPr>
              <a:t>			do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>
                <a:solidFill>
                  <a:srgbClr val="FF6600"/>
                </a:solidFill>
              </a:rPr>
              <a:t>			   commands ….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>
                <a:solidFill>
                  <a:srgbClr val="FF6600"/>
                </a:solidFill>
              </a:rPr>
              <a:t>			done </a:t>
            </a:r>
            <a:endParaRPr lang="en-US" sz="240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0233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Arial" charset="0"/>
                <a:ea typeface="宋体" pitchFamily="2" charset="-122"/>
              </a:rPr>
              <a:t>Switch/Case Logic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25625"/>
            <a:ext cx="8229600" cy="4525963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80000"/>
              </a:spcBef>
            </a:pPr>
            <a:r>
              <a:rPr lang="en-US" altLang="zh-CN" sz="2800" b="1">
                <a:latin typeface="Arial" charset="0"/>
                <a:ea typeface="宋体" pitchFamily="2" charset="-122"/>
              </a:rPr>
              <a:t>The </a:t>
            </a:r>
            <a:r>
              <a:rPr lang="en-US" altLang="zh-CN" sz="2800" b="1">
                <a:solidFill>
                  <a:srgbClr val="3366CC"/>
                </a:solidFill>
                <a:latin typeface="Arial" charset="0"/>
                <a:ea typeface="宋体" pitchFamily="2" charset="-122"/>
              </a:rPr>
              <a:t>switch logic</a:t>
            </a:r>
            <a:r>
              <a:rPr lang="en-US" altLang="zh-CN" sz="2800" b="1">
                <a:latin typeface="Arial" charset="0"/>
                <a:ea typeface="宋体" pitchFamily="2" charset="-122"/>
              </a:rPr>
              <a:t> structure simplifies the selection of a match when you have a list of choices</a:t>
            </a:r>
          </a:p>
          <a:p>
            <a:pPr eaLnBrk="1" hangingPunct="1">
              <a:lnSpc>
                <a:spcPct val="110000"/>
              </a:lnSpc>
              <a:spcBef>
                <a:spcPct val="80000"/>
              </a:spcBef>
            </a:pPr>
            <a:r>
              <a:rPr lang="en-US" altLang="zh-CN" sz="2800" b="1">
                <a:latin typeface="Arial" charset="0"/>
                <a:ea typeface="宋体" pitchFamily="2" charset="-122"/>
              </a:rPr>
              <a:t>It allows your program to perform one of many actions, depending upon the value of a variable</a:t>
            </a:r>
          </a:p>
        </p:txBody>
      </p:sp>
    </p:spTree>
    <p:extLst>
      <p:ext uri="{BB962C8B-B14F-4D97-AF65-F5344CB8AC3E}">
        <p14:creationId xmlns:p14="http://schemas.microsoft.com/office/powerpoint/2010/main" val="38440462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0" dirty="0"/>
              <a:t>Case statements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549400"/>
            <a:ext cx="8653463" cy="4738688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/>
              <a:t>The case structure compares a string ‘usually contained in a variable’ to one or more patterns and executes a block of code associated with the matching pattern. Matching-tests start with the first pattern and the subsequent patterns are tested only if no match is not found so far.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/>
              <a:t> </a:t>
            </a:r>
            <a:r>
              <a:rPr lang="en-GB" sz="2400">
                <a:solidFill>
                  <a:srgbClr val="FF6600"/>
                </a:solidFill>
              </a:rPr>
              <a:t>case argument in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None/>
            </a:pPr>
            <a:r>
              <a:rPr lang="en-GB" sz="2400">
                <a:solidFill>
                  <a:srgbClr val="FF6600"/>
                </a:solidFill>
              </a:rPr>
              <a:t>pattern 1) execute this command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None/>
            </a:pPr>
            <a:r>
              <a:rPr lang="en-GB" sz="2400">
                <a:solidFill>
                  <a:srgbClr val="FF6600"/>
                </a:solidFill>
              </a:rPr>
              <a:t>                 and this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None/>
            </a:pPr>
            <a:r>
              <a:rPr lang="en-GB" sz="2400">
                <a:solidFill>
                  <a:srgbClr val="FF6600"/>
                </a:solidFill>
              </a:rPr>
              <a:t>                 and this;;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None/>
            </a:pPr>
            <a:r>
              <a:rPr lang="en-GB" sz="2400">
                <a:solidFill>
                  <a:srgbClr val="FF6600"/>
                </a:solidFill>
              </a:rPr>
              <a:t>pattern 2) execute this command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None/>
            </a:pPr>
            <a:r>
              <a:rPr lang="en-GB" sz="2400">
                <a:solidFill>
                  <a:srgbClr val="FF6600"/>
                </a:solidFill>
              </a:rPr>
              <a:t>                 and this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None/>
            </a:pPr>
            <a:r>
              <a:rPr lang="en-GB" sz="2400">
                <a:solidFill>
                  <a:srgbClr val="FF6600"/>
                </a:solidFill>
              </a:rPr>
              <a:t>                 and this;;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None/>
            </a:pPr>
            <a:r>
              <a:rPr lang="en-GB" sz="2400">
                <a:solidFill>
                  <a:srgbClr val="FF6600"/>
                </a:solidFill>
              </a:rPr>
              <a:t>esac</a:t>
            </a:r>
          </a:p>
        </p:txBody>
      </p:sp>
    </p:spTree>
    <p:extLst>
      <p:ext uri="{BB962C8B-B14F-4D97-AF65-F5344CB8AC3E}">
        <p14:creationId xmlns:p14="http://schemas.microsoft.com/office/powerpoint/2010/main" val="37644974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0" dirty="0"/>
              <a:t>Functions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470025"/>
            <a:ext cx="8634412" cy="3019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1800" dirty="0"/>
              <a:t>Functions are a way of grouping together commands so that they can later be executed via a single reference to their name. If the same set of instructions have to be repeated in more than one part of the code, this will save a lot of coding and also reduce possibility of typing errors.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dirty="0"/>
              <a:t>	SYNTAX: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dirty="0"/>
              <a:t> 		</a:t>
            </a:r>
            <a:r>
              <a:rPr lang="en-GB" sz="1800" b="1" dirty="0" err="1"/>
              <a:t>functionname</a:t>
            </a:r>
            <a:r>
              <a:rPr lang="en-GB" sz="1800" b="1" dirty="0"/>
              <a:t>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dirty="0"/>
              <a:t>		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dirty="0"/>
              <a:t>		      block of commands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dirty="0"/>
              <a:t> 		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dirty="0"/>
              <a:t>	</a:t>
            </a:r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2838450" y="4016375"/>
            <a:ext cx="6053138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None/>
            </a:pPr>
            <a:r>
              <a:rPr lang="en-US">
                <a:solidFill>
                  <a:srgbClr val="003366"/>
                </a:solidFill>
                <a:latin typeface="Trebuchet MS" pitchFamily="34" charset="0"/>
              </a:rPr>
              <a:t>#!/bin/sh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None/>
            </a:pPr>
            <a:r>
              <a:rPr lang="en-US">
                <a:solidFill>
                  <a:srgbClr val="003366"/>
                </a:solidFill>
                <a:latin typeface="Trebuchet MS" pitchFamily="34" charset="0"/>
              </a:rPr>
              <a:t>  </a:t>
            </a:r>
            <a:r>
              <a:rPr lang="en-US">
                <a:solidFill>
                  <a:srgbClr val="0066FF"/>
                </a:solidFill>
                <a:latin typeface="Trebuchet MS" pitchFamily="34" charset="0"/>
              </a:rPr>
              <a:t>sum() {</a:t>
            </a:r>
            <a:br>
              <a:rPr lang="en-US">
                <a:solidFill>
                  <a:srgbClr val="0066FF"/>
                </a:solidFill>
                <a:latin typeface="Trebuchet MS" pitchFamily="34" charset="0"/>
              </a:rPr>
            </a:br>
            <a:r>
              <a:rPr lang="en-US">
                <a:solidFill>
                  <a:srgbClr val="0066FF"/>
                </a:solidFill>
                <a:latin typeface="Trebuchet MS" pitchFamily="34" charset="0"/>
              </a:rPr>
              <a:t>x=`expr $1 + $2`</a:t>
            </a:r>
            <a:br>
              <a:rPr lang="en-US">
                <a:solidFill>
                  <a:srgbClr val="0066FF"/>
                </a:solidFill>
                <a:latin typeface="Trebuchet MS" pitchFamily="34" charset="0"/>
              </a:rPr>
            </a:br>
            <a:r>
              <a:rPr lang="en-US">
                <a:solidFill>
                  <a:srgbClr val="0066FF"/>
                </a:solidFill>
                <a:latin typeface="Trebuchet MS" pitchFamily="34" charset="0"/>
              </a:rPr>
              <a:t>echo $x</a:t>
            </a:r>
            <a:br>
              <a:rPr lang="en-US">
                <a:solidFill>
                  <a:srgbClr val="0066FF"/>
                </a:solidFill>
                <a:latin typeface="Trebuchet MS" pitchFamily="34" charset="0"/>
              </a:rPr>
            </a:br>
            <a:r>
              <a:rPr lang="en-US">
                <a:solidFill>
                  <a:srgbClr val="0066FF"/>
                </a:solidFill>
                <a:latin typeface="Trebuchet MS" pitchFamily="34" charset="0"/>
              </a:rPr>
              <a:t>}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None/>
            </a:pPr>
            <a:endParaRPr lang="en-US">
              <a:solidFill>
                <a:srgbClr val="003366"/>
              </a:solidFill>
              <a:latin typeface="Trebuchet MS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None/>
            </a:pPr>
            <a:r>
              <a:rPr lang="en-US">
                <a:solidFill>
                  <a:srgbClr val="003366"/>
                </a:solidFill>
                <a:latin typeface="Trebuchet MS" pitchFamily="34" charset="0"/>
              </a:rPr>
              <a:t>sum 5 3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None/>
            </a:pPr>
            <a:r>
              <a:rPr lang="en-US">
                <a:solidFill>
                  <a:srgbClr val="003366"/>
                </a:solidFill>
                <a:latin typeface="Trebuchet MS" pitchFamily="34" charset="0"/>
              </a:rPr>
              <a:t>echo "The sum of 4 and 7 is `sum 4 7`"</a:t>
            </a:r>
          </a:p>
        </p:txBody>
      </p:sp>
    </p:spTree>
    <p:extLst>
      <p:ext uri="{BB962C8B-B14F-4D97-AF65-F5344CB8AC3E}">
        <p14:creationId xmlns:p14="http://schemas.microsoft.com/office/powerpoint/2010/main" val="417628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Shell scripts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Shell scripts can be used to prepare input files,  job monitoring, and output processing.</a:t>
            </a:r>
          </a:p>
          <a:p>
            <a:r>
              <a:rPr lang="en-GB" dirty="0">
                <a:solidFill>
                  <a:schemeClr val="accent2"/>
                </a:solidFill>
              </a:rPr>
              <a:t>Useful to create own commands.</a:t>
            </a:r>
          </a:p>
          <a:p>
            <a:r>
              <a:rPr lang="en-GB" dirty="0">
                <a:solidFill>
                  <a:schemeClr val="accent2"/>
                </a:solidFill>
              </a:rPr>
              <a:t>Save lots of time on file processing.</a:t>
            </a:r>
          </a:p>
          <a:p>
            <a:r>
              <a:rPr lang="en-GB" dirty="0">
                <a:solidFill>
                  <a:schemeClr val="accent2"/>
                </a:solidFill>
              </a:rPr>
              <a:t>To automate some task of day to day life.</a:t>
            </a:r>
          </a:p>
          <a:p>
            <a:r>
              <a:rPr lang="en-GB" dirty="0">
                <a:solidFill>
                  <a:schemeClr val="accent2"/>
                </a:solidFill>
              </a:rPr>
              <a:t>System Administration part can be also automated.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622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Shell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shell script</a:t>
            </a:r>
            <a:r>
              <a:rPr lang="en-US" dirty="0"/>
              <a:t> is a script written for the shell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Two key ingredients</a:t>
            </a:r>
          </a:p>
          <a:p>
            <a:pPr lvl="1"/>
            <a:r>
              <a:rPr lang="en-US" dirty="0"/>
              <a:t>UNIX/LINUX commands</a:t>
            </a:r>
          </a:p>
          <a:p>
            <a:pPr lvl="1"/>
            <a:r>
              <a:rPr lang="en-US" dirty="0"/>
              <a:t>Shell programming syntax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21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make script……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Start </a:t>
            </a:r>
            <a:r>
              <a:rPr lang="en-GB" sz="2800" dirty="0">
                <a:solidFill>
                  <a:srgbClr val="FF6600"/>
                </a:solidFill>
              </a:rPr>
              <a:t>vi</a:t>
            </a:r>
            <a:r>
              <a:rPr lang="en-GB" sz="2800" dirty="0"/>
              <a:t> </a:t>
            </a:r>
            <a:r>
              <a:rPr lang="en-GB" sz="2800" dirty="0">
                <a:solidFill>
                  <a:srgbClr val="FF6600"/>
                </a:solidFill>
              </a:rPr>
              <a:t>scriptfilename.sh</a:t>
            </a:r>
            <a:r>
              <a:rPr lang="en-GB" sz="2800" dirty="0"/>
              <a:t> with the line </a:t>
            </a:r>
          </a:p>
          <a:p>
            <a:pPr>
              <a:buNone/>
            </a:pPr>
            <a:r>
              <a:rPr lang="en-GB" sz="2800" dirty="0">
                <a:solidFill>
                  <a:srgbClr val="FF6600"/>
                </a:solidFill>
              </a:rPr>
              <a:t>	</a:t>
            </a:r>
            <a:r>
              <a:rPr lang="en-GB" sz="2400" dirty="0">
                <a:solidFill>
                  <a:srgbClr val="FF6600"/>
                </a:solidFill>
              </a:rPr>
              <a:t>#!/bin/</a:t>
            </a:r>
            <a:r>
              <a:rPr lang="en-GB" sz="2400" dirty="0" err="1">
                <a:solidFill>
                  <a:srgbClr val="FF6600"/>
                </a:solidFill>
              </a:rPr>
              <a:t>sh</a:t>
            </a:r>
            <a:endParaRPr lang="en-GB" sz="2400" dirty="0">
              <a:solidFill>
                <a:srgbClr val="FF6600"/>
              </a:solidFill>
            </a:endParaRPr>
          </a:p>
          <a:p>
            <a:r>
              <a:rPr lang="en-GB" sz="2800" dirty="0"/>
              <a:t>All other lines starting with # are comments.</a:t>
            </a:r>
          </a:p>
          <a:p>
            <a:pPr lvl="1"/>
            <a:r>
              <a:rPr lang="en-GB" sz="2400" dirty="0"/>
              <a:t>make code readable by including comments</a:t>
            </a:r>
          </a:p>
          <a:p>
            <a:r>
              <a:rPr lang="en-GB" sz="2800" dirty="0"/>
              <a:t>Tell Unix that the script file is executable</a:t>
            </a:r>
          </a:p>
          <a:p>
            <a:pPr lvl="1">
              <a:buNone/>
            </a:pPr>
            <a:r>
              <a:rPr lang="en-GB" sz="2400" dirty="0">
                <a:solidFill>
                  <a:srgbClr val="336699"/>
                </a:solidFill>
              </a:rPr>
              <a:t>$</a:t>
            </a:r>
            <a:r>
              <a:rPr lang="en-GB" sz="2400" dirty="0">
                <a:solidFill>
                  <a:srgbClr val="FF6600"/>
                </a:solidFill>
              </a:rPr>
              <a:t> </a:t>
            </a:r>
            <a:r>
              <a:rPr lang="en-GB" sz="2400" dirty="0" err="1">
                <a:solidFill>
                  <a:srgbClr val="FF6600"/>
                </a:solidFill>
              </a:rPr>
              <a:t>chmod</a:t>
            </a:r>
            <a:r>
              <a:rPr lang="en-GB" sz="2400" dirty="0">
                <a:solidFill>
                  <a:srgbClr val="FF6600"/>
                </a:solidFill>
              </a:rPr>
              <a:t> </a:t>
            </a:r>
            <a:r>
              <a:rPr lang="en-GB" sz="2400" dirty="0" err="1">
                <a:solidFill>
                  <a:srgbClr val="FF6600"/>
                </a:solidFill>
              </a:rPr>
              <a:t>u+x</a:t>
            </a:r>
            <a:r>
              <a:rPr lang="en-GB" sz="2400" dirty="0">
                <a:solidFill>
                  <a:srgbClr val="FF6600"/>
                </a:solidFill>
              </a:rPr>
              <a:t> scriptfilename.sh</a:t>
            </a:r>
          </a:p>
          <a:p>
            <a:pPr lvl="1">
              <a:buNone/>
            </a:pPr>
            <a:r>
              <a:rPr lang="en-GB" sz="2400" dirty="0">
                <a:solidFill>
                  <a:srgbClr val="336699"/>
                </a:solidFill>
              </a:rPr>
              <a:t>$</a:t>
            </a:r>
            <a:r>
              <a:rPr lang="en-GB" sz="2400" dirty="0">
                <a:solidFill>
                  <a:srgbClr val="FF6600"/>
                </a:solidFill>
              </a:rPr>
              <a:t> </a:t>
            </a:r>
            <a:r>
              <a:rPr lang="en-GB" sz="2400" dirty="0" err="1">
                <a:solidFill>
                  <a:srgbClr val="FF6600"/>
                </a:solidFill>
              </a:rPr>
              <a:t>chmod</a:t>
            </a:r>
            <a:r>
              <a:rPr lang="en-GB" sz="2400" dirty="0">
                <a:solidFill>
                  <a:srgbClr val="FF6600"/>
                </a:solidFill>
              </a:rPr>
              <a:t> +x scriptfilename.sh</a:t>
            </a:r>
          </a:p>
          <a:p>
            <a:r>
              <a:rPr lang="en-GB" sz="2800" dirty="0"/>
              <a:t>Execute the shell-script  </a:t>
            </a:r>
          </a:p>
          <a:p>
            <a:pPr lvl="1">
              <a:buNone/>
            </a:pPr>
            <a:r>
              <a:rPr lang="en-GB" sz="2400" dirty="0">
                <a:solidFill>
                  <a:srgbClr val="336699"/>
                </a:solidFill>
              </a:rPr>
              <a:t>$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6600"/>
                </a:solidFill>
              </a:rPr>
              <a:t>./scriptfilename.sh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925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sz="1800" b="1" dirty="0">
                <a:solidFill>
                  <a:schemeClr val="bg2"/>
                </a:solidFill>
                <a:latin typeface="Arial" charset="0"/>
                <a:ea typeface="宋体" pitchFamily="2" charset="-122"/>
              </a:rPr>
              <a:t>$</a:t>
            </a:r>
            <a:r>
              <a:rPr lang="en-US" altLang="zh-CN" sz="1800" b="1" dirty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 vi myfirstscript.sh</a:t>
            </a: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sz="1800" b="1" dirty="0">
                <a:latin typeface="Arial" charset="0"/>
                <a:ea typeface="宋体" pitchFamily="2" charset="-122"/>
              </a:rPr>
              <a:t>	</a:t>
            </a:r>
            <a:r>
              <a:rPr lang="en-US" altLang="zh-CN" sz="1800" b="1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" pitchFamily="49" charset="0"/>
                <a:ea typeface="宋体" pitchFamily="2" charset="-122"/>
              </a:rPr>
              <a:t>#! /bin/</a:t>
            </a:r>
            <a:r>
              <a:rPr lang="en-US" altLang="zh-CN" sz="2000" b="1" dirty="0" err="1">
                <a:solidFill>
                  <a:srgbClr val="FF0000"/>
                </a:solidFill>
                <a:latin typeface="Courier" pitchFamily="49" charset="0"/>
                <a:ea typeface="宋体" pitchFamily="2" charset="-122"/>
              </a:rPr>
              <a:t>sh</a:t>
            </a:r>
            <a:endParaRPr lang="en-US" altLang="zh-CN" sz="2000" b="1" dirty="0">
              <a:solidFill>
                <a:srgbClr val="FF0000"/>
              </a:solidFill>
              <a:latin typeface="Courier" pitchFamily="49" charset="0"/>
              <a:ea typeface="宋体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urier" pitchFamily="49" charset="0"/>
              </a:rPr>
              <a:t>	 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urier" pitchFamily="49" charset="0"/>
              </a:rPr>
              <a:t>   # The first example of a shell script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" pitchFamily="49" charset="0"/>
                <a:ea typeface="宋体" pitchFamily="2" charset="-122"/>
              </a:rPr>
              <a:t>	 directory=`</a:t>
            </a:r>
            <a:r>
              <a:rPr lang="en-US" altLang="zh-CN" sz="2000" b="1" dirty="0" err="1">
                <a:solidFill>
                  <a:srgbClr val="FF0000"/>
                </a:solidFill>
                <a:latin typeface="Courier" pitchFamily="49" charset="0"/>
                <a:ea typeface="宋体" pitchFamily="2" charset="-122"/>
              </a:rPr>
              <a:t>pwd</a:t>
            </a:r>
            <a:r>
              <a:rPr lang="en-US" altLang="zh-CN" sz="2000" b="1" dirty="0">
                <a:solidFill>
                  <a:srgbClr val="FF0000"/>
                </a:solidFill>
                <a:latin typeface="Courier" pitchFamily="49" charset="0"/>
                <a:ea typeface="宋体" pitchFamily="2" charset="-122"/>
              </a:rPr>
              <a:t>`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" pitchFamily="49" charset="0"/>
                <a:ea typeface="宋体" pitchFamily="2" charset="-122"/>
              </a:rPr>
              <a:t>echo Hello World!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" pitchFamily="49" charset="0"/>
                <a:ea typeface="宋体" pitchFamily="2" charset="-122"/>
              </a:rPr>
              <a:t>echo The date today is `date`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" pitchFamily="49" charset="0"/>
                <a:ea typeface="宋体" pitchFamily="2" charset="-122"/>
              </a:rPr>
              <a:t>echo The current directory is $directory</a:t>
            </a: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sz="1800" b="1" dirty="0">
                <a:solidFill>
                  <a:schemeClr val="bg2"/>
                </a:solidFill>
                <a:latin typeface="Arial" charset="0"/>
                <a:ea typeface="宋体" pitchFamily="2" charset="-122"/>
              </a:rPr>
              <a:t>$</a:t>
            </a:r>
            <a:r>
              <a:rPr lang="en-US" altLang="zh-CN" sz="1800" b="1" dirty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US" altLang="zh-CN" sz="1800" b="1" dirty="0" err="1">
                <a:solidFill>
                  <a:srgbClr val="CC0000"/>
                </a:solidFill>
                <a:latin typeface="Arial" charset="0"/>
                <a:ea typeface="宋体" pitchFamily="2" charset="-122"/>
              </a:rPr>
              <a:t>chmod</a:t>
            </a:r>
            <a:r>
              <a:rPr lang="en-US" altLang="zh-CN" sz="1800" b="1" dirty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 +x myfirstscript.sh</a:t>
            </a: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sz="1800" b="1" dirty="0">
                <a:solidFill>
                  <a:schemeClr val="bg2"/>
                </a:solidFill>
                <a:latin typeface="Arial" charset="0"/>
                <a:ea typeface="宋体" pitchFamily="2" charset="-122"/>
              </a:rPr>
              <a:t>$</a:t>
            </a:r>
            <a:r>
              <a:rPr lang="en-US" altLang="zh-CN" sz="1800" b="1" dirty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 ./myfirstscript.sh</a:t>
            </a: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sz="1800" b="1" dirty="0">
                <a:solidFill>
                  <a:schemeClr val="accent1"/>
                </a:solidFill>
                <a:latin typeface="Courier" pitchFamily="49" charset="0"/>
                <a:ea typeface="宋体" pitchFamily="2" charset="-122"/>
              </a:rPr>
              <a:t>   </a:t>
            </a:r>
            <a:r>
              <a:rPr lang="en-US" altLang="zh-CN" sz="1800" b="1" dirty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Hello World!</a:t>
            </a: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  The date today is Mon Mar 8 15:20:09 EST 2010</a:t>
            </a: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  The current directory is /</a:t>
            </a:r>
            <a:r>
              <a:rPr lang="en-US" altLang="zh-CN" sz="1800" b="1" dirty="0" err="1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netscr</a:t>
            </a:r>
            <a:r>
              <a:rPr lang="en-US" altLang="zh-CN" sz="1800" b="1" dirty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/</a:t>
            </a:r>
            <a:r>
              <a:rPr lang="en-US" altLang="zh-CN" sz="1800" b="1" dirty="0" err="1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shubin</a:t>
            </a:r>
            <a:r>
              <a:rPr lang="en-US" altLang="zh-CN" sz="1800" b="1" dirty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/test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03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  <a:spcBef>
                <a:spcPct val="35000"/>
              </a:spcBef>
            </a:pPr>
            <a:r>
              <a:rPr lang="en-US" altLang="zh-CN" b="1" dirty="0">
                <a:latin typeface="Arial" charset="0"/>
                <a:ea typeface="宋体" pitchFamily="2" charset="-122"/>
              </a:rPr>
              <a:t>Text files that contain sequences of UNIX commands , created by a text editor</a:t>
            </a:r>
          </a:p>
          <a:p>
            <a:pPr>
              <a:lnSpc>
                <a:spcPct val="170000"/>
              </a:lnSpc>
              <a:spcBef>
                <a:spcPct val="35000"/>
              </a:spcBef>
            </a:pPr>
            <a:r>
              <a:rPr lang="en-US" altLang="zh-CN" b="1" dirty="0">
                <a:latin typeface="Arial" charset="0"/>
                <a:ea typeface="宋体" pitchFamily="2" charset="-122"/>
              </a:rPr>
              <a:t>No compiler required to run a shell script, because the UNIX shell acts as an </a:t>
            </a:r>
            <a:r>
              <a:rPr lang="en-US" altLang="zh-CN" b="1" dirty="0">
                <a:solidFill>
                  <a:srgbClr val="3366CC"/>
                </a:solidFill>
                <a:latin typeface="Arial" charset="0"/>
                <a:ea typeface="宋体" pitchFamily="2" charset="-122"/>
              </a:rPr>
              <a:t>interpreter</a:t>
            </a:r>
            <a:r>
              <a:rPr lang="en-US" altLang="zh-CN" b="1" dirty="0">
                <a:latin typeface="Arial" charset="0"/>
                <a:ea typeface="宋体" pitchFamily="2" charset="-122"/>
              </a:rPr>
              <a:t> when reading script files</a:t>
            </a:r>
          </a:p>
          <a:p>
            <a:pPr>
              <a:lnSpc>
                <a:spcPct val="170000"/>
              </a:lnSpc>
              <a:spcBef>
                <a:spcPct val="45000"/>
              </a:spcBef>
            </a:pPr>
            <a:r>
              <a:rPr lang="en-US" altLang="zh-CN" b="1" dirty="0">
                <a:latin typeface="Arial" charset="0"/>
                <a:ea typeface="宋体" pitchFamily="2" charset="-122"/>
              </a:rPr>
              <a:t>After you create a shell script, you simply tell the OS that the file is a program that can be executed, by using the </a:t>
            </a:r>
            <a:r>
              <a:rPr lang="en-US" altLang="zh-CN" b="1" dirty="0" err="1">
                <a:solidFill>
                  <a:srgbClr val="CC0000"/>
                </a:solidFill>
                <a:latin typeface="Arial" charset="0"/>
                <a:ea typeface="宋体" pitchFamily="2" charset="-122"/>
              </a:rPr>
              <a:t>chmod</a:t>
            </a:r>
            <a:r>
              <a:rPr lang="en-US" altLang="zh-CN" b="1" dirty="0">
                <a:solidFill>
                  <a:srgbClr val="3366CC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US" altLang="zh-CN" b="1" dirty="0">
                <a:latin typeface="Arial" charset="0"/>
                <a:ea typeface="宋体" pitchFamily="2" charset="-122"/>
              </a:rPr>
              <a:t>command to change the files’ mode to be executable</a:t>
            </a:r>
          </a:p>
          <a:p>
            <a:pPr>
              <a:lnSpc>
                <a:spcPct val="170000"/>
              </a:lnSpc>
              <a:spcBef>
                <a:spcPct val="30000"/>
              </a:spcBef>
            </a:pPr>
            <a:r>
              <a:rPr lang="en-US" altLang="zh-CN" b="1" dirty="0">
                <a:latin typeface="Arial" charset="0"/>
                <a:ea typeface="宋体" pitchFamily="2" charset="-122"/>
              </a:rPr>
              <a:t>Shell programs run </a:t>
            </a:r>
            <a:r>
              <a:rPr lang="en-US" altLang="zh-CN" b="1" dirty="0">
                <a:solidFill>
                  <a:srgbClr val="0066FF"/>
                </a:solidFill>
                <a:latin typeface="Arial" charset="0"/>
                <a:ea typeface="宋体" pitchFamily="2" charset="-122"/>
              </a:rPr>
              <a:t>less quickly</a:t>
            </a:r>
            <a:r>
              <a:rPr lang="en-US" altLang="zh-CN" b="1" dirty="0">
                <a:latin typeface="Arial" charset="0"/>
                <a:ea typeface="宋体" pitchFamily="2" charset="-122"/>
              </a:rPr>
              <a:t> than compiled programs, because the shell must interpret each UNIX command inside the executable script file before it is executed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5663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2543</TotalTime>
  <Words>3788</Words>
  <Application>Microsoft Office PowerPoint</Application>
  <PresentationFormat>On-screen Show (4:3)</PresentationFormat>
  <Paragraphs>457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Unit 4</vt:lpstr>
      <vt:lpstr>Shell????</vt:lpstr>
      <vt:lpstr>Different types of shell</vt:lpstr>
      <vt:lpstr>PowerPoint Presentation</vt:lpstr>
      <vt:lpstr>Shell scripts</vt:lpstr>
      <vt:lpstr>Shell Basics</vt:lpstr>
      <vt:lpstr>How to make script……</vt:lpstr>
      <vt:lpstr>Example…..</vt:lpstr>
      <vt:lpstr>More……</vt:lpstr>
      <vt:lpstr>More……</vt:lpstr>
      <vt:lpstr>Quotes….</vt:lpstr>
      <vt:lpstr>Echo command</vt:lpstr>
      <vt:lpstr>PowerPoint Presentation</vt:lpstr>
      <vt:lpstr>PowerPoint Presentation</vt:lpstr>
      <vt:lpstr>Shell Programming Constructs</vt:lpstr>
      <vt:lpstr>Variables </vt:lpstr>
      <vt:lpstr>A few global (environment) variables</vt:lpstr>
      <vt:lpstr>Referencing Variables</vt:lpstr>
      <vt:lpstr>Referencing variables --curly bracket</vt:lpstr>
      <vt:lpstr>Variable List/Arrary</vt:lpstr>
      <vt:lpstr>Positional Parameters</vt:lpstr>
      <vt:lpstr>Shell Programming</vt:lpstr>
      <vt:lpstr>Shell Operators</vt:lpstr>
      <vt:lpstr>Defining and Evaluating</vt:lpstr>
      <vt:lpstr>Arithmetic Operators</vt:lpstr>
      <vt:lpstr>Arithmetic Operators</vt:lpstr>
      <vt:lpstr>Arithmetic Operators</vt:lpstr>
      <vt:lpstr>Arithmetic operations in shell scripts</vt:lpstr>
      <vt:lpstr>Shell Programming</vt:lpstr>
      <vt:lpstr>Shell Logic Structures</vt:lpstr>
      <vt:lpstr>Conditional Statements (if  constructs ) </vt:lpstr>
      <vt:lpstr>Examples</vt:lpstr>
      <vt:lpstr>PowerPoint Presentation</vt:lpstr>
      <vt:lpstr>Combining tests with logical operators  || (or) and &amp;&amp; (and) </vt:lpstr>
      <vt:lpstr>File enquiry operations   </vt:lpstr>
      <vt:lpstr>Decision Logic</vt:lpstr>
      <vt:lpstr>Decision Logic</vt:lpstr>
      <vt:lpstr>Loops</vt:lpstr>
      <vt:lpstr>for loops  </vt:lpstr>
      <vt:lpstr>The while Loop</vt:lpstr>
      <vt:lpstr>while loops  </vt:lpstr>
      <vt:lpstr>Looping Logic</vt:lpstr>
      <vt:lpstr>until loops</vt:lpstr>
      <vt:lpstr>Switch/Case Logic</vt:lpstr>
      <vt:lpstr>Case statements</vt:lpstr>
      <vt:lpstr>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</dc:title>
  <dc:creator>MY PC</dc:creator>
  <cp:lastModifiedBy>Pallvi Arora</cp:lastModifiedBy>
  <cp:revision>8</cp:revision>
  <dcterms:created xsi:type="dcterms:W3CDTF">2020-10-15T11:52:18Z</dcterms:created>
  <dcterms:modified xsi:type="dcterms:W3CDTF">2022-11-12T17:54:14Z</dcterms:modified>
</cp:coreProperties>
</file>