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0"/>
  </p:notesMasterIdLst>
  <p:sldIdLst>
    <p:sldId id="380" r:id="rId2"/>
    <p:sldId id="499" r:id="rId3"/>
    <p:sldId id="451" r:id="rId4"/>
    <p:sldId id="450" r:id="rId5"/>
    <p:sldId id="449" r:id="rId6"/>
    <p:sldId id="448" r:id="rId7"/>
    <p:sldId id="492" r:id="rId8"/>
    <p:sldId id="493" r:id="rId9"/>
    <p:sldId id="447" r:id="rId10"/>
    <p:sldId id="446" r:id="rId11"/>
    <p:sldId id="445" r:id="rId12"/>
    <p:sldId id="444" r:id="rId13"/>
    <p:sldId id="494" r:id="rId14"/>
    <p:sldId id="495" r:id="rId15"/>
    <p:sldId id="437" r:id="rId16"/>
    <p:sldId id="497" r:id="rId17"/>
    <p:sldId id="462" r:id="rId18"/>
    <p:sldId id="463" r:id="rId19"/>
    <p:sldId id="498" r:id="rId20"/>
    <p:sldId id="496" r:id="rId21"/>
    <p:sldId id="483" r:id="rId22"/>
    <p:sldId id="487" r:id="rId23"/>
    <p:sldId id="486" r:id="rId24"/>
    <p:sldId id="485" r:id="rId25"/>
    <p:sldId id="484" r:id="rId26"/>
    <p:sldId id="506" r:id="rId27"/>
    <p:sldId id="511" r:id="rId28"/>
    <p:sldId id="512" r:id="rId29"/>
    <p:sldId id="513" r:id="rId30"/>
    <p:sldId id="514" r:id="rId31"/>
    <p:sldId id="547" r:id="rId32"/>
    <p:sldId id="537" r:id="rId33"/>
    <p:sldId id="538" r:id="rId34"/>
    <p:sldId id="539" r:id="rId35"/>
    <p:sldId id="540" r:id="rId36"/>
    <p:sldId id="546" r:id="rId37"/>
    <p:sldId id="541" r:id="rId38"/>
    <p:sldId id="542" r:id="rId39"/>
    <p:sldId id="543" r:id="rId40"/>
    <p:sldId id="544" r:id="rId41"/>
    <p:sldId id="545" r:id="rId42"/>
    <p:sldId id="456" r:id="rId43"/>
    <p:sldId id="455" r:id="rId44"/>
    <p:sldId id="436" r:id="rId45"/>
    <p:sldId id="464" r:id="rId46"/>
    <p:sldId id="473" r:id="rId47"/>
    <p:sldId id="472" r:id="rId48"/>
    <p:sldId id="465" r:id="rId49"/>
    <p:sldId id="488" r:id="rId50"/>
    <p:sldId id="489" r:id="rId51"/>
    <p:sldId id="490" r:id="rId52"/>
    <p:sldId id="491" r:id="rId53"/>
    <p:sldId id="515" r:id="rId54"/>
    <p:sldId id="533" r:id="rId55"/>
    <p:sldId id="534" r:id="rId56"/>
    <p:sldId id="535" r:id="rId57"/>
    <p:sldId id="536" r:id="rId58"/>
    <p:sldId id="33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299" autoAdjust="0"/>
    <p:restoredTop sz="95110" autoAdjust="0"/>
  </p:normalViewPr>
  <p:slideViewPr>
    <p:cSldViewPr snapToGrid="0">
      <p:cViewPr varScale="1">
        <p:scale>
          <a:sx n="70" d="100"/>
          <a:sy n="70" d="100"/>
        </p:scale>
        <p:origin x="78" y="342"/>
      </p:cViewPr>
      <p:guideLst>
        <p:guide orient="horz" pos="2160"/>
        <p:guide pos="3840"/>
      </p:guideLst>
    </p:cSldViewPr>
  </p:slideViewPr>
  <p:outlineViewPr>
    <p:cViewPr>
      <p:scale>
        <a:sx n="33" d="100"/>
        <a:sy n="33" d="100"/>
      </p:scale>
      <p:origin x="0" y="2376"/>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07-Feb-22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Easy (Compulsory)</a:t>
            </a:r>
          </a:p>
          <a:p>
            <a:r>
              <a:rPr lang="en-US" dirty="0" smtClean="0"/>
              <a:t>Correct</a:t>
            </a:r>
            <a:r>
              <a:rPr lang="en-US" baseline="0" dirty="0" smtClean="0"/>
              <a:t> 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Moderate </a:t>
            </a:r>
            <a:r>
              <a:rPr lang="en-US" baseline="0" dirty="0" smtClean="0"/>
              <a:t>(Optional)</a:t>
            </a:r>
            <a:endParaRPr lang="en-US" dirty="0" smtClean="0"/>
          </a:p>
          <a:p>
            <a:r>
              <a:rPr lang="en-US" dirty="0" smtClean="0"/>
              <a:t>Correct</a:t>
            </a:r>
            <a:r>
              <a:rPr lang="en-US" baseline="0" dirty="0" smtClean="0"/>
              <a:t> 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Moderate (Compulsory)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Correct</a:t>
            </a:r>
            <a:r>
              <a:rPr lang="en-US" baseline="0" dirty="0" smtClean="0"/>
              <a:t> option: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Easy(Compulsory)</a:t>
            </a:r>
          </a:p>
          <a:p>
            <a:r>
              <a:rPr lang="en-US" dirty="0" smtClean="0"/>
              <a:t>Correct</a:t>
            </a:r>
            <a:r>
              <a:rPr lang="en-US" baseline="0" dirty="0" smtClean="0"/>
              <a:t> 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Moderate(Compulsory)</a:t>
            </a:r>
          </a:p>
          <a:p>
            <a:r>
              <a:rPr lang="en-US" dirty="0" smtClean="0"/>
              <a:t>Correct</a:t>
            </a:r>
            <a:r>
              <a:rPr lang="en-US" baseline="0" dirty="0" smtClean="0"/>
              <a:t> option: A</a:t>
            </a:r>
          </a:p>
          <a:p>
            <a:endParaRPr lang="en-US" baseline="0" dirty="0" smtClean="0"/>
          </a:p>
          <a:p>
            <a:r>
              <a:rPr lang="en-US" sz="1200" b="0" i="0" kern="1200" dirty="0" smtClean="0">
                <a:solidFill>
                  <a:schemeClr val="tx1"/>
                </a:solidFill>
                <a:latin typeface="+mn-lt"/>
                <a:ea typeface="+mn-ea"/>
                <a:cs typeface="+mn-cs"/>
              </a:rPr>
              <a:t>We know the formula for the average which is total</a:t>
            </a:r>
            <a:r>
              <a:rPr lang="en-US" sz="1200" b="0" i="0" kern="1200" baseline="0" dirty="0" smtClean="0">
                <a:solidFill>
                  <a:schemeClr val="tx1"/>
                </a:solidFill>
                <a:latin typeface="+mn-lt"/>
                <a:ea typeface="+mn-ea"/>
                <a:cs typeface="+mn-cs"/>
              </a:rPr>
              <a:t> laptop</a:t>
            </a:r>
            <a:r>
              <a:rPr lang="en-US" sz="1200" b="0" i="0" kern="1200" dirty="0" smtClean="0">
                <a:solidFill>
                  <a:schemeClr val="tx1"/>
                </a:solidFill>
                <a:latin typeface="+mn-lt"/>
                <a:ea typeface="+mn-ea"/>
                <a:cs typeface="+mn-cs"/>
              </a:rPr>
              <a:t> sold in 2007/number of stores.</a:t>
            </a:r>
          </a:p>
          <a:p>
            <a:r>
              <a:rPr lang="en-US" sz="1200" b="0" i="0" kern="1200" dirty="0" smtClean="0">
                <a:solidFill>
                  <a:schemeClr val="tx1"/>
                </a:solidFill>
                <a:latin typeface="+mn-lt"/>
                <a:ea typeface="+mn-ea"/>
                <a:cs typeface="+mn-cs"/>
              </a:rPr>
              <a:t>Here total number of </a:t>
            </a:r>
            <a:r>
              <a:rPr lang="en-US" sz="1200" b="0" i="0" kern="1200" baseline="0" dirty="0" smtClean="0">
                <a:solidFill>
                  <a:schemeClr val="tx1"/>
                </a:solidFill>
                <a:latin typeface="+mn-lt"/>
                <a:ea typeface="+mn-ea"/>
                <a:cs typeface="+mn-cs"/>
              </a:rPr>
              <a:t> laptops</a:t>
            </a:r>
            <a:r>
              <a:rPr lang="en-US" sz="1200" b="0" i="0" kern="1200" dirty="0" smtClean="0">
                <a:solidFill>
                  <a:schemeClr val="tx1"/>
                </a:solidFill>
                <a:latin typeface="+mn-lt"/>
                <a:ea typeface="+mn-ea"/>
                <a:cs typeface="+mn-cs"/>
              </a:rPr>
              <a:t> = (178 + 272 + 269 + 95 + 379 + 198) = 1294</a:t>
            </a:r>
          </a:p>
          <a:p>
            <a:r>
              <a:rPr lang="en-US" sz="1200" b="0" i="0" kern="1200" dirty="0" smtClean="0">
                <a:solidFill>
                  <a:schemeClr val="tx1"/>
                </a:solidFill>
                <a:latin typeface="+mn-lt"/>
                <a:ea typeface="+mn-ea"/>
                <a:cs typeface="+mn-cs"/>
              </a:rPr>
              <a:t>Number of laptop showrooms are 6.</a:t>
            </a:r>
          </a:p>
          <a:p>
            <a:r>
              <a:rPr lang="en-US" sz="1200" b="0" i="0" kern="1200" dirty="0" smtClean="0">
                <a:solidFill>
                  <a:schemeClr val="tx1"/>
                </a:solidFill>
                <a:latin typeface="+mn-lt"/>
                <a:ea typeface="+mn-ea"/>
                <a:cs typeface="+mn-cs"/>
              </a:rPr>
              <a:t>So, 1391/6 = 231.33.</a:t>
            </a:r>
          </a:p>
          <a:p>
            <a:r>
              <a:rPr lang="en-US" sz="1200" b="0" i="0" kern="1200" dirty="0" smtClean="0">
                <a:solidFill>
                  <a:schemeClr val="tx1"/>
                </a:solidFill>
                <a:latin typeface="+mn-lt"/>
                <a:ea typeface="+mn-ea"/>
                <a:cs typeface="+mn-cs"/>
              </a:rPr>
              <a:t>So the correct answer is 231.</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Moderate </a:t>
            </a:r>
            <a:r>
              <a:rPr lang="en-US" baseline="0" dirty="0" smtClean="0"/>
              <a:t>(Optional)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Correct</a:t>
            </a:r>
            <a:r>
              <a:rPr lang="en-US" baseline="0" dirty="0" smtClean="0"/>
              <a:t> option: C</a:t>
            </a:r>
          </a:p>
          <a:p>
            <a:endParaRPr lang="en-US" baseline="0" dirty="0" smtClean="0"/>
          </a:p>
          <a:p>
            <a:r>
              <a:rPr lang="en-US" sz="1200" b="0" i="0" kern="1200" dirty="0" smtClean="0">
                <a:solidFill>
                  <a:schemeClr val="tx1"/>
                </a:solidFill>
                <a:latin typeface="+mn-lt"/>
                <a:ea typeface="+mn-ea"/>
                <a:cs typeface="+mn-cs"/>
              </a:rPr>
              <a:t>The total number of laptops there were sold by E in 2008 = 239.</a:t>
            </a:r>
          </a:p>
          <a:p>
            <a:r>
              <a:rPr lang="en-US" sz="1200" b="0" i="0" kern="1200" dirty="0" smtClean="0">
                <a:solidFill>
                  <a:schemeClr val="tx1"/>
                </a:solidFill>
                <a:latin typeface="+mn-lt"/>
                <a:ea typeface="+mn-ea"/>
                <a:cs typeface="+mn-cs"/>
              </a:rPr>
              <a:t>The total number of laptops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be ((278 – 239)/278) * 100 = 14.02 %</a:t>
            </a:r>
          </a:p>
          <a:p>
            <a:r>
              <a:rPr lang="en-US" sz="1200" b="0" i="0" kern="1200" dirty="0" smtClean="0">
                <a:solidFill>
                  <a:schemeClr val="tx1"/>
                </a:solidFill>
                <a:latin typeface="+mn-lt"/>
                <a:ea typeface="+mn-ea"/>
                <a:cs typeface="+mn-cs"/>
              </a:rPr>
              <a:t>As the values in the question are rounded off to nearest integer the correct answer 14%.</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Moderate(Compulsory)</a:t>
            </a:r>
          </a:p>
          <a:p>
            <a:r>
              <a:rPr lang="en-US" dirty="0" smtClean="0"/>
              <a:t>Correct</a:t>
            </a:r>
            <a:r>
              <a:rPr lang="en-US" baseline="0" dirty="0" smtClean="0"/>
              <a:t> 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Moderate</a:t>
            </a:r>
            <a:r>
              <a:rPr lang="en-US" baseline="0" dirty="0" smtClean="0"/>
              <a:t> (Optional)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Correct</a:t>
            </a:r>
            <a:r>
              <a:rPr lang="en-US" baseline="0" dirty="0" smtClean="0"/>
              <a:t> 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Moderate(Compulsory)</a:t>
            </a:r>
          </a:p>
          <a:p>
            <a:r>
              <a:rPr lang="en-US" dirty="0" smtClean="0"/>
              <a:t>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extLst>
      <p:ext uri="{BB962C8B-B14F-4D97-AF65-F5344CB8AC3E}">
        <p14:creationId xmlns:p14="http://schemas.microsoft.com/office/powerpoint/2010/main" val="692928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Difficulty Level: Easy(Compulsory)</a:t>
            </a:r>
          </a:p>
          <a:p>
            <a:r>
              <a:rPr lang="en-US" dirty="0" smtClean="0"/>
              <a:t>Correct</a:t>
            </a:r>
            <a:r>
              <a:rPr lang="en-US" baseline="0" dirty="0" smtClean="0"/>
              <a:t> option: A</a:t>
            </a:r>
          </a:p>
          <a:p>
            <a:r>
              <a:rPr lang="en-US" sz="1200" b="0" i="0" kern="1200" dirty="0" smtClean="0">
                <a:solidFill>
                  <a:schemeClr val="tx1"/>
                </a:solidFill>
                <a:latin typeface="+mn-lt"/>
                <a:ea typeface="+mn-ea"/>
                <a:cs typeface="+mn-cs"/>
              </a:rPr>
              <a:t>the total number of girls is 17750 and the girls in school A as a part of all the girls in all the schools will be (2750/17750) x 100 = 15.4%</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Moderate(Compulsory)</a:t>
            </a:r>
          </a:p>
          <a:p>
            <a:r>
              <a:rPr lang="en-US" dirty="0" smtClean="0"/>
              <a:t>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extLst>
      <p:ext uri="{BB962C8B-B14F-4D97-AF65-F5344CB8AC3E}">
        <p14:creationId xmlns:p14="http://schemas.microsoft.com/office/powerpoint/2010/main" val="3961764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Moderate(Compulsory)</a:t>
            </a:r>
          </a:p>
          <a:p>
            <a:r>
              <a:rPr lang="en-US" dirty="0" smtClean="0"/>
              <a:t>Option: 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extLst>
      <p:ext uri="{BB962C8B-B14F-4D97-AF65-F5344CB8AC3E}">
        <p14:creationId xmlns:p14="http://schemas.microsoft.com/office/powerpoint/2010/main" val="746503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Moderate(Optional)</a:t>
            </a:r>
          </a:p>
          <a:p>
            <a:r>
              <a:rPr lang="en-US" dirty="0" smtClean="0"/>
              <a:t>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extLst>
      <p:ext uri="{BB962C8B-B14F-4D97-AF65-F5344CB8AC3E}">
        <p14:creationId xmlns:p14="http://schemas.microsoft.com/office/powerpoint/2010/main" val="4117508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Moderate(Compulsory)</a:t>
            </a:r>
          </a:p>
          <a:p>
            <a:r>
              <a:rPr lang="en-US" dirty="0" smtClean="0"/>
              <a:t>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val="1554795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Expert(Compulsory)</a:t>
            </a:r>
          </a:p>
          <a:p>
            <a:r>
              <a:rPr lang="en-US" dirty="0" smtClean="0"/>
              <a:t>Correct</a:t>
            </a:r>
            <a:r>
              <a:rPr lang="en-US" baseline="0" dirty="0" smtClean="0"/>
              <a:t> option: B</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Expert(Compulsory)</a:t>
            </a:r>
          </a:p>
          <a:p>
            <a:r>
              <a:rPr lang="en-US" dirty="0" smtClean="0"/>
              <a:t>Correct</a:t>
            </a:r>
            <a:r>
              <a:rPr lang="en-US" baseline="0" dirty="0" smtClean="0"/>
              <a:t> 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Expert(Compulsory)</a:t>
            </a:r>
          </a:p>
          <a:p>
            <a:r>
              <a:rPr lang="en-US" dirty="0" smtClean="0"/>
              <a:t>Correct</a:t>
            </a:r>
            <a:r>
              <a:rPr lang="en-US" baseline="0" dirty="0" smtClean="0"/>
              <a:t> 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Expert(Compulsory)</a:t>
            </a:r>
          </a:p>
          <a:p>
            <a:r>
              <a:rPr lang="en-US" dirty="0" smtClean="0"/>
              <a:t>Correct</a:t>
            </a:r>
            <a:r>
              <a:rPr lang="en-US" baseline="0" dirty="0" smtClean="0"/>
              <a:t> 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Expert </a:t>
            </a:r>
            <a:r>
              <a:rPr lang="en-US" baseline="0" dirty="0" smtClean="0"/>
              <a:t>(Optional)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Correct</a:t>
            </a:r>
            <a:r>
              <a:rPr lang="en-US" baseline="0" dirty="0" smtClean="0"/>
              <a:t> 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Easy </a:t>
            </a:r>
            <a:r>
              <a:rPr lang="en-US" baseline="0" dirty="0" smtClean="0"/>
              <a:t>(Optional)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Correct</a:t>
            </a:r>
            <a:r>
              <a:rPr lang="en-US" baseline="0" dirty="0" smtClean="0"/>
              <a:t> option: D</a:t>
            </a:r>
          </a:p>
          <a:p>
            <a:r>
              <a:rPr lang="en-US" sz="1200" b="0" i="0" kern="1200" dirty="0" smtClean="0">
                <a:solidFill>
                  <a:schemeClr val="tx1"/>
                </a:solidFill>
                <a:latin typeface="+mn-lt"/>
                <a:ea typeface="+mn-ea"/>
                <a:cs typeface="+mn-cs"/>
              </a:rPr>
              <a:t>From the figure you can see the highest of boys and girls in one school is in D.</a:t>
            </a:r>
          </a:p>
          <a:p>
            <a:r>
              <a:rPr lang="en-US" sz="1200" b="0" i="0" kern="1200" dirty="0" smtClean="0">
                <a:solidFill>
                  <a:schemeClr val="tx1"/>
                </a:solidFill>
                <a:latin typeface="+mn-lt"/>
                <a:ea typeface="+mn-ea"/>
                <a:cs typeface="+mn-cs"/>
              </a:rPr>
              <a:t>As the base for all the schools remains a same i.e. total number of students all the schools will be same for every school then we can say that in school the percentage of students is the highest</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Expert(Compulsory)</a:t>
            </a:r>
          </a:p>
          <a:p>
            <a:r>
              <a:rPr lang="en-US" baseline="0" dirty="0" smtClean="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Expert </a:t>
            </a:r>
            <a:r>
              <a:rPr lang="en-US" baseline="0" dirty="0" smtClean="0"/>
              <a:t>(Optional)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49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Expert(Compulsory)</a:t>
            </a:r>
          </a:p>
          <a:p>
            <a:r>
              <a:rPr lang="en-US" baseline="0" dirty="0" smtClean="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50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a:t>
            </a:r>
            <a:r>
              <a:rPr lang="en-US" smtClean="0"/>
              <a:t>: Expert </a:t>
            </a:r>
            <a:r>
              <a:rPr lang="en-US" baseline="0" smtClean="0"/>
              <a:t>(Optional)</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51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Expert </a:t>
            </a:r>
            <a:r>
              <a:rPr lang="en-US" baseline="0" dirty="0" smtClean="0"/>
              <a:t>(Optional)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52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57</a:t>
            </a:fld>
            <a:endParaRPr lang="en-US"/>
          </a:p>
        </p:txBody>
      </p:sp>
    </p:spTree>
    <p:extLst>
      <p:ext uri="{BB962C8B-B14F-4D97-AF65-F5344CB8AC3E}">
        <p14:creationId xmlns:p14="http://schemas.microsoft.com/office/powerpoint/2010/main" val="4042756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Easy(Compulsory)</a:t>
            </a:r>
          </a:p>
          <a:p>
            <a:r>
              <a:rPr lang="en-US" dirty="0" smtClean="0"/>
              <a:t>Correct</a:t>
            </a:r>
            <a:r>
              <a:rPr lang="en-US" baseline="0" dirty="0" smtClean="0"/>
              <a:t> option: A</a:t>
            </a:r>
          </a:p>
          <a:p>
            <a:r>
              <a:rPr lang="en-US" sz="1200" b="0" i="0" kern="1200" dirty="0" smtClean="0">
                <a:solidFill>
                  <a:schemeClr val="tx1"/>
                </a:solidFill>
                <a:latin typeface="+mn-lt"/>
                <a:ea typeface="+mn-ea"/>
                <a:cs typeface="+mn-cs"/>
              </a:rPr>
              <a:t>In school A the number of students is the lowest.</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Easy</a:t>
            </a:r>
            <a:r>
              <a:rPr lang="en-US" baseline="0" dirty="0" smtClean="0"/>
              <a:t>(Optional)</a:t>
            </a:r>
            <a:endParaRPr lang="en-US" dirty="0" smtClean="0"/>
          </a:p>
          <a:p>
            <a:r>
              <a:rPr lang="en-US" dirty="0" smtClean="0"/>
              <a:t>Correct</a:t>
            </a:r>
            <a:r>
              <a:rPr lang="en-US" baseline="0" dirty="0" smtClean="0"/>
              <a:t> 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Moderate </a:t>
            </a:r>
            <a:r>
              <a:rPr lang="en-US" baseline="0" dirty="0" smtClean="0"/>
              <a:t>(Optional)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Correct</a:t>
            </a:r>
            <a:r>
              <a:rPr lang="en-US" baseline="0" dirty="0" smtClean="0"/>
              <a:t> option: A</a:t>
            </a:r>
          </a:p>
          <a:p>
            <a:r>
              <a:rPr lang="en-US" sz="1200" b="0" i="0" kern="1200" dirty="0" smtClean="0">
                <a:solidFill>
                  <a:schemeClr val="tx1"/>
                </a:solidFill>
                <a:latin typeface="+mn-lt"/>
                <a:ea typeface="+mn-ea"/>
                <a:cs typeface="+mn-cs"/>
              </a:rPr>
              <a:t>In school A the number of students is the lowest.</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Easy(Compulsory)</a:t>
            </a:r>
          </a:p>
          <a:p>
            <a:r>
              <a:rPr lang="en-US" dirty="0" smtClean="0"/>
              <a:t>Correct</a:t>
            </a:r>
            <a:r>
              <a:rPr lang="en-US" baseline="0" dirty="0" smtClean="0"/>
              <a:t> 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Difficulty Level: Easy </a:t>
            </a:r>
            <a:r>
              <a:rPr lang="en-US" baseline="0" dirty="0" smtClean="0"/>
              <a:t>(Optional)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Correct</a:t>
            </a:r>
            <a:r>
              <a:rPr lang="en-US" baseline="0" dirty="0" smtClean="0"/>
              <a:t> 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07-Feb-22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pPr/>
              <a:t>07-Feb-22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pPr/>
              <a:t>07-Feb-22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9C7B6E1B-5CD6-457E-B12E-40DB70920123}" type="datetimeFigureOut">
              <a:rPr lang="en-US" smtClean="0"/>
              <a:pPr/>
              <a:t>07-Feb-22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07-Feb-22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C7B6E1B-5CD6-457E-B12E-40DB70920123}" type="datetimeFigureOut">
              <a:rPr lang="en-US" smtClean="0"/>
              <a:pPr/>
              <a:t>07-Feb-22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07-Feb-22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07-Feb-22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07-Feb-22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07-Feb-22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07-Feb-22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07-Feb-22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481816" y="1164028"/>
            <a:ext cx="11229474" cy="3260551"/>
          </a:xfrm>
        </p:spPr>
        <p:txBody>
          <a:bodyPr>
            <a:normAutofit/>
          </a:bodyPr>
          <a:lstStyle/>
          <a:p>
            <a:r>
              <a:rPr lang="en-US" b="1" dirty="0" smtClean="0">
                <a:solidFill>
                  <a:srgbClr val="FF0000"/>
                </a:solidFill>
              </a:rPr>
              <a:t>Data Interpretation</a:t>
            </a:r>
            <a:r>
              <a:rPr lang="en-US" b="1" dirty="0" smtClean="0">
                <a:solidFill>
                  <a:srgbClr val="C00000"/>
                </a:solidFill>
                <a:effectLst/>
              </a:rPr>
              <a:t/>
            </a:r>
            <a:br>
              <a:rPr lang="en-US" b="1" dirty="0" smtClean="0">
                <a:solidFill>
                  <a:srgbClr val="C00000"/>
                </a:solidFill>
                <a:effectLst/>
              </a:rPr>
            </a:br>
            <a:endParaRPr lang="en-US" dirty="0">
              <a:solidFill>
                <a:srgbClr val="C00000"/>
              </a:solidFill>
              <a:effectLst/>
            </a:endParaRPr>
          </a:p>
        </p:txBody>
      </p:sp>
    </p:spTree>
    <p:extLst>
      <p:ext uri="{BB962C8B-B14F-4D97-AF65-F5344CB8AC3E}">
        <p14:creationId xmlns:p14="http://schemas.microsoft.com/office/powerpoint/2010/main" val="401202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443655"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24027"/>
            <a:ext cx="11666483" cy="2677656"/>
          </a:xfrm>
          <a:prstGeom prst="rect">
            <a:avLst/>
          </a:prstGeom>
        </p:spPr>
        <p:txBody>
          <a:bodyPr wrap="square">
            <a:spAutoFit/>
          </a:bodyPr>
          <a:lstStyle/>
          <a:p>
            <a:r>
              <a:rPr lang="en-US" sz="2400" dirty="0" smtClean="0"/>
              <a:t>Q6.What will be the difference in the number of mobiles made by the company X in the year 2004 and 2005?</a:t>
            </a:r>
          </a:p>
          <a:p>
            <a:endParaRPr lang="en-US" sz="2400" dirty="0" smtClean="0"/>
          </a:p>
          <a:p>
            <a:r>
              <a:rPr lang="en-US" sz="2400" dirty="0" smtClean="0"/>
              <a:t>A) 10000                 </a:t>
            </a:r>
          </a:p>
          <a:p>
            <a:r>
              <a:rPr lang="en-US" sz="2400" dirty="0" smtClean="0"/>
              <a:t>B) 20000</a:t>
            </a:r>
          </a:p>
          <a:p>
            <a:r>
              <a:rPr lang="en-US" sz="2400" dirty="0" smtClean="0"/>
              <a:t>C) 30000                 </a:t>
            </a:r>
          </a:p>
          <a:p>
            <a:r>
              <a:rPr lang="en-US" sz="2400" dirty="0" smtClean="0"/>
              <a:t>D) 40000</a:t>
            </a:r>
            <a:endParaRPr lang="en-US" sz="2400" dirty="0"/>
          </a:p>
        </p:txBody>
      </p:sp>
      <p:pic>
        <p:nvPicPr>
          <p:cNvPr id="6" name="Picture 2" descr="C:\Users\good\Downloads\FIGURE2.png"/>
          <p:cNvPicPr>
            <a:picLocks noChangeAspect="1" noChangeArrowheads="1"/>
          </p:cNvPicPr>
          <p:nvPr/>
        </p:nvPicPr>
        <p:blipFill>
          <a:blip r:embed="rId3"/>
          <a:srcRect/>
          <a:stretch>
            <a:fillRect/>
          </a:stretch>
        </p:blipFill>
        <p:spPr bwMode="auto">
          <a:xfrm>
            <a:off x="4572001" y="1683465"/>
            <a:ext cx="7457090" cy="4733102"/>
          </a:xfrm>
          <a:prstGeom prst="rect">
            <a:avLst/>
          </a:prstGeom>
          <a:noFill/>
        </p:spPr>
      </p:pic>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8918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88111"/>
            <a:ext cx="11729544" cy="2677656"/>
          </a:xfrm>
          <a:prstGeom prst="rect">
            <a:avLst/>
          </a:prstGeom>
        </p:spPr>
        <p:txBody>
          <a:bodyPr wrap="square">
            <a:spAutoFit/>
          </a:bodyPr>
          <a:lstStyle/>
          <a:p>
            <a:r>
              <a:rPr lang="en-US" sz="2400" dirty="0" smtClean="0"/>
              <a:t>Q7.The production of the mobile by the company Y was how much percentage of the production by company X in the year 2007?</a:t>
            </a:r>
          </a:p>
          <a:p>
            <a:endParaRPr lang="en-US" sz="2400" dirty="0" smtClean="0"/>
          </a:p>
          <a:p>
            <a:r>
              <a:rPr lang="en-US" sz="2400" dirty="0" smtClean="0"/>
              <a:t>A) 120                      </a:t>
            </a:r>
          </a:p>
          <a:p>
            <a:r>
              <a:rPr lang="en-US" sz="2400" dirty="0" smtClean="0"/>
              <a:t>B) 148</a:t>
            </a:r>
          </a:p>
          <a:p>
            <a:r>
              <a:rPr lang="en-US" sz="2400" dirty="0" smtClean="0"/>
              <a:t>C) 152                      </a:t>
            </a:r>
          </a:p>
          <a:p>
            <a:r>
              <a:rPr lang="en-US" sz="2400" dirty="0" smtClean="0"/>
              <a:t>D) 164</a:t>
            </a:r>
            <a:endParaRPr lang="en-US" sz="2400" dirty="0"/>
          </a:p>
        </p:txBody>
      </p:sp>
      <p:pic>
        <p:nvPicPr>
          <p:cNvPr id="6" name="Picture 2" descr="C:\Users\good\Downloads\FIGURE2.png"/>
          <p:cNvPicPr>
            <a:picLocks noChangeAspect="1" noChangeArrowheads="1"/>
          </p:cNvPicPr>
          <p:nvPr/>
        </p:nvPicPr>
        <p:blipFill>
          <a:blip r:embed="rId3"/>
          <a:srcRect/>
          <a:stretch>
            <a:fillRect/>
          </a:stretch>
        </p:blipFill>
        <p:spPr bwMode="auto">
          <a:xfrm>
            <a:off x="4846321" y="1683465"/>
            <a:ext cx="7182770" cy="4733102"/>
          </a:xfrm>
          <a:prstGeom prst="rect">
            <a:avLst/>
          </a:prstGeom>
          <a:noFill/>
        </p:spPr>
      </p:pic>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57655"/>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11339" y="529303"/>
            <a:ext cx="11619187" cy="2677656"/>
          </a:xfrm>
          <a:prstGeom prst="rect">
            <a:avLst/>
          </a:prstGeom>
        </p:spPr>
        <p:txBody>
          <a:bodyPr wrap="square">
            <a:spAutoFit/>
          </a:bodyPr>
          <a:lstStyle/>
          <a:p>
            <a:r>
              <a:rPr lang="en-US" sz="2400" dirty="0" smtClean="0"/>
              <a:t>Q8.What was the maximum difference between the manufacturing of mobiles by both the companies?</a:t>
            </a:r>
          </a:p>
          <a:p>
            <a:endParaRPr lang="en-US" sz="2400" dirty="0" smtClean="0"/>
          </a:p>
          <a:p>
            <a:r>
              <a:rPr lang="en-US" sz="2400" dirty="0" smtClean="0"/>
              <a:t>A) 40000              		</a:t>
            </a:r>
          </a:p>
          <a:p>
            <a:r>
              <a:rPr lang="en-US" sz="2400" dirty="0" smtClean="0"/>
              <a:t>B) 41000</a:t>
            </a:r>
          </a:p>
          <a:p>
            <a:r>
              <a:rPr lang="en-US" sz="2400" dirty="0" smtClean="0"/>
              <a:t>C) 45000              		</a:t>
            </a:r>
          </a:p>
          <a:p>
            <a:r>
              <a:rPr lang="en-US" sz="2400" dirty="0" smtClean="0"/>
              <a:t>D) 50000</a:t>
            </a:r>
            <a:endParaRPr lang="en-US" sz="2400" dirty="0"/>
          </a:p>
        </p:txBody>
      </p:sp>
      <p:pic>
        <p:nvPicPr>
          <p:cNvPr id="6" name="Picture 2" descr="C:\Users\good\Downloads\FIGURE2.png"/>
          <p:cNvPicPr>
            <a:picLocks noChangeAspect="1" noChangeArrowheads="1"/>
          </p:cNvPicPr>
          <p:nvPr/>
        </p:nvPicPr>
        <p:blipFill>
          <a:blip r:embed="rId3"/>
          <a:srcRect/>
          <a:stretch>
            <a:fillRect/>
          </a:stretch>
        </p:blipFill>
        <p:spPr bwMode="auto">
          <a:xfrm>
            <a:off x="4572000" y="1455821"/>
            <a:ext cx="6924456" cy="4733102"/>
          </a:xfrm>
          <a:prstGeom prst="rect">
            <a:avLst/>
          </a:prstGeom>
          <a:noFill/>
        </p:spPr>
      </p:pic>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57655"/>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11339" y="529303"/>
            <a:ext cx="11619187" cy="2677656"/>
          </a:xfrm>
          <a:prstGeom prst="rect">
            <a:avLst/>
          </a:prstGeom>
        </p:spPr>
        <p:txBody>
          <a:bodyPr wrap="square">
            <a:spAutoFit/>
          </a:bodyPr>
          <a:lstStyle/>
          <a:p>
            <a:r>
              <a:rPr lang="en-US" sz="2400" dirty="0" smtClean="0"/>
              <a:t>Q9.Mobile phones of company X in 2009 is approximately how much percent more than the mobile phones of company Y in 2004? </a:t>
            </a:r>
          </a:p>
          <a:p>
            <a:endParaRPr lang="en-US" sz="2400" dirty="0" smtClean="0"/>
          </a:p>
          <a:p>
            <a:r>
              <a:rPr lang="en-US" sz="2400" dirty="0" smtClean="0"/>
              <a:t>A) 10.11%              		</a:t>
            </a:r>
          </a:p>
          <a:p>
            <a:r>
              <a:rPr lang="en-US" sz="2400" dirty="0" smtClean="0"/>
              <a:t>B) 16.5%</a:t>
            </a:r>
          </a:p>
          <a:p>
            <a:r>
              <a:rPr lang="en-US" sz="2400" dirty="0" smtClean="0"/>
              <a:t>C) 12.14%             		</a:t>
            </a:r>
          </a:p>
          <a:p>
            <a:r>
              <a:rPr lang="en-US" sz="2400" dirty="0" smtClean="0"/>
              <a:t>D) 14.39%</a:t>
            </a:r>
            <a:endParaRPr lang="en-US" sz="2400" dirty="0"/>
          </a:p>
        </p:txBody>
      </p:sp>
      <p:pic>
        <p:nvPicPr>
          <p:cNvPr id="6" name="Picture 2" descr="C:\Users\good\Downloads\FIGURE2.png"/>
          <p:cNvPicPr>
            <a:picLocks noChangeAspect="1" noChangeArrowheads="1"/>
          </p:cNvPicPr>
          <p:nvPr/>
        </p:nvPicPr>
        <p:blipFill>
          <a:blip r:embed="rId3"/>
          <a:srcRect/>
          <a:stretch>
            <a:fillRect/>
          </a:stretch>
        </p:blipFill>
        <p:spPr bwMode="auto">
          <a:xfrm>
            <a:off x="4585063" y="1683465"/>
            <a:ext cx="7444027" cy="4733102"/>
          </a:xfrm>
          <a:prstGeom prst="rect">
            <a:avLst/>
          </a:prstGeom>
          <a:noFill/>
        </p:spPr>
      </p:pic>
    </p:spTree>
    <p:extLst>
      <p:ext uri="{BB962C8B-B14F-4D97-AF65-F5344CB8AC3E}">
        <p14:creationId xmlns:p14="http://schemas.microsoft.com/office/powerpoint/2010/main" val="1709705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57655"/>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11339" y="529303"/>
            <a:ext cx="11619187" cy="2677656"/>
          </a:xfrm>
          <a:prstGeom prst="rect">
            <a:avLst/>
          </a:prstGeom>
        </p:spPr>
        <p:txBody>
          <a:bodyPr wrap="square">
            <a:spAutoFit/>
          </a:bodyPr>
          <a:lstStyle/>
          <a:p>
            <a:r>
              <a:rPr lang="en-US" sz="2400" dirty="0" smtClean="0"/>
              <a:t>Q10.What is the ratio of mobile phones of company X in 2008 to mobile phones of company Y in 2006?</a:t>
            </a:r>
          </a:p>
          <a:p>
            <a:endParaRPr lang="en-US" sz="2400" dirty="0" smtClean="0"/>
          </a:p>
          <a:p>
            <a:r>
              <a:rPr lang="en-US" sz="2400" dirty="0" smtClean="0"/>
              <a:t>A) 8: 9             		</a:t>
            </a:r>
          </a:p>
          <a:p>
            <a:r>
              <a:rPr lang="en-US" sz="2400" dirty="0" smtClean="0"/>
              <a:t>B) 5: 6</a:t>
            </a:r>
          </a:p>
          <a:p>
            <a:r>
              <a:rPr lang="en-US" sz="2400" dirty="0" smtClean="0"/>
              <a:t>C) 6: 5             		</a:t>
            </a:r>
          </a:p>
          <a:p>
            <a:r>
              <a:rPr lang="en-US" sz="2400" dirty="0" smtClean="0"/>
              <a:t>D) 4: 5</a:t>
            </a:r>
            <a:endParaRPr lang="en-US" sz="2400" dirty="0"/>
          </a:p>
        </p:txBody>
      </p:sp>
      <p:pic>
        <p:nvPicPr>
          <p:cNvPr id="6" name="Picture 2" descr="C:\Users\good\Downloads\FIGURE2.png"/>
          <p:cNvPicPr>
            <a:picLocks noChangeAspect="1" noChangeArrowheads="1"/>
          </p:cNvPicPr>
          <p:nvPr/>
        </p:nvPicPr>
        <p:blipFill>
          <a:blip r:embed="rId3"/>
          <a:srcRect/>
          <a:stretch>
            <a:fillRect/>
          </a:stretch>
        </p:blipFill>
        <p:spPr bwMode="auto">
          <a:xfrm>
            <a:off x="4480561" y="1683465"/>
            <a:ext cx="7548530" cy="4733102"/>
          </a:xfrm>
          <a:prstGeom prst="rect">
            <a:avLst/>
          </a:prstGeom>
          <a:noFill/>
        </p:spPr>
      </p:pic>
    </p:spTree>
    <p:extLst>
      <p:ext uri="{BB962C8B-B14F-4D97-AF65-F5344CB8AC3E}">
        <p14:creationId xmlns:p14="http://schemas.microsoft.com/office/powerpoint/2010/main" val="4091901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545779"/>
            <a:ext cx="11085094" cy="1200329"/>
          </a:xfrm>
          <a:prstGeom prst="rect">
            <a:avLst/>
          </a:prstGeom>
        </p:spPr>
        <p:txBody>
          <a:bodyPr wrap="square">
            <a:spAutoFit/>
          </a:bodyPr>
          <a:lstStyle/>
          <a:p>
            <a:pPr lvl="0"/>
            <a:r>
              <a:rPr lang="en-US" sz="2400" b="1" dirty="0" smtClean="0"/>
              <a:t>Directions: </a:t>
            </a:r>
            <a:r>
              <a:rPr lang="en-US" sz="2400" dirty="0" smtClean="0"/>
              <a:t>The table below shows the number of the laptops that were sold by the showrooms in the years from 2006 to 2010. Answer the below questions based on the information given in the table.</a:t>
            </a:r>
            <a:endParaRPr lang="en-US" sz="2400" dirty="0" smtClean="0">
              <a:latin typeface="Times New Roman" pitchFamily="18" charset="0"/>
              <a:cs typeface="Times New Roman" pitchFamily="18" charset="0"/>
            </a:endParaRP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pic>
        <p:nvPicPr>
          <p:cNvPr id="52226" name="Picture 2" descr="C:\Users\good\Downloads\FIGURE6.PNG"/>
          <p:cNvPicPr>
            <a:picLocks noChangeAspect="1" noChangeArrowheads="1"/>
          </p:cNvPicPr>
          <p:nvPr/>
        </p:nvPicPr>
        <p:blipFill>
          <a:blip r:embed="rId3"/>
          <a:srcRect/>
          <a:stretch>
            <a:fillRect/>
          </a:stretch>
        </p:blipFill>
        <p:spPr bwMode="auto">
          <a:xfrm>
            <a:off x="530958" y="1786319"/>
            <a:ext cx="10554136" cy="5094258"/>
          </a:xfrm>
          <a:prstGeom prst="rect">
            <a:avLst/>
          </a:prstGeom>
          <a:noFill/>
        </p:spPr>
      </p:pic>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28145"/>
            <a:ext cx="10152992" cy="2677656"/>
          </a:xfrm>
          <a:prstGeom prst="rect">
            <a:avLst/>
          </a:prstGeom>
        </p:spPr>
        <p:txBody>
          <a:bodyPr wrap="square">
            <a:spAutoFit/>
          </a:bodyPr>
          <a:lstStyle/>
          <a:p>
            <a:r>
              <a:rPr lang="en-US" sz="2400" dirty="0" smtClean="0"/>
              <a:t>Q11.What will be an average number of laptops sold by showroom D in given period?</a:t>
            </a:r>
          </a:p>
          <a:p>
            <a:endParaRPr lang="en-US" sz="2400" dirty="0" smtClean="0"/>
          </a:p>
          <a:p>
            <a:r>
              <a:rPr lang="en-US" sz="2400" dirty="0" smtClean="0"/>
              <a:t>A) 192.4                 </a:t>
            </a:r>
          </a:p>
          <a:p>
            <a:r>
              <a:rPr lang="en-US" sz="2400" dirty="0" smtClean="0"/>
              <a:t>B) 189.4</a:t>
            </a:r>
          </a:p>
          <a:p>
            <a:r>
              <a:rPr lang="en-US" sz="2400" dirty="0" smtClean="0"/>
              <a:t>C) 204.4                 </a:t>
            </a:r>
          </a:p>
          <a:p>
            <a:r>
              <a:rPr lang="en-US" sz="2400" dirty="0" smtClean="0"/>
              <a:t>D) 213.4</a:t>
            </a:r>
            <a:endParaRPr lang="en-US" sz="2400" dirty="0"/>
          </a:p>
        </p:txBody>
      </p:sp>
      <p:pic>
        <p:nvPicPr>
          <p:cNvPr id="6" name="Picture 2" descr="C:\Users\good\Downloads\FIGURE6.PNG"/>
          <p:cNvPicPr>
            <a:picLocks noChangeAspect="1" noChangeArrowheads="1"/>
          </p:cNvPicPr>
          <p:nvPr/>
        </p:nvPicPr>
        <p:blipFill>
          <a:blip r:embed="rId3"/>
          <a:srcRect/>
          <a:stretch>
            <a:fillRect/>
          </a:stretch>
        </p:blipFill>
        <p:spPr bwMode="auto">
          <a:xfrm>
            <a:off x="3923818" y="994156"/>
            <a:ext cx="7546675" cy="4596779"/>
          </a:xfrm>
          <a:prstGeom prst="rect">
            <a:avLst/>
          </a:prstGeom>
          <a:noFill/>
        </p:spPr>
      </p:pic>
    </p:spTree>
    <p:extLst>
      <p:ext uri="{BB962C8B-B14F-4D97-AF65-F5344CB8AC3E}">
        <p14:creationId xmlns:p14="http://schemas.microsoft.com/office/powerpoint/2010/main" val="3350299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28145"/>
            <a:ext cx="10152992" cy="2677656"/>
          </a:xfrm>
          <a:prstGeom prst="rect">
            <a:avLst/>
          </a:prstGeom>
        </p:spPr>
        <p:txBody>
          <a:bodyPr wrap="square">
            <a:spAutoFit/>
          </a:bodyPr>
          <a:lstStyle/>
          <a:p>
            <a:r>
              <a:rPr lang="en-US" sz="2400" dirty="0" smtClean="0"/>
              <a:t>Q12.What will be an average number of laptops sold by all the showrooms in the year 2007?</a:t>
            </a:r>
          </a:p>
          <a:p>
            <a:endParaRPr lang="en-US" sz="2400" dirty="0" smtClean="0"/>
          </a:p>
          <a:p>
            <a:r>
              <a:rPr lang="en-US" sz="2400" dirty="0" smtClean="0"/>
              <a:t>A) 231                  </a:t>
            </a:r>
          </a:p>
          <a:p>
            <a:r>
              <a:rPr lang="en-US" sz="2400" dirty="0" smtClean="0"/>
              <a:t>B) 222</a:t>
            </a:r>
          </a:p>
          <a:p>
            <a:r>
              <a:rPr lang="en-US" sz="2400" dirty="0" smtClean="0"/>
              <a:t>C) 208                 </a:t>
            </a:r>
          </a:p>
          <a:p>
            <a:r>
              <a:rPr lang="en-US" sz="2400" dirty="0" smtClean="0"/>
              <a:t>D) 213</a:t>
            </a:r>
            <a:endParaRPr lang="en-US" sz="2400" dirty="0"/>
          </a:p>
        </p:txBody>
      </p:sp>
      <p:pic>
        <p:nvPicPr>
          <p:cNvPr id="6" name="Picture 2" descr="C:\Users\good\Downloads\FIGURE6.PNG"/>
          <p:cNvPicPr>
            <a:picLocks noChangeAspect="1" noChangeArrowheads="1"/>
          </p:cNvPicPr>
          <p:nvPr/>
        </p:nvPicPr>
        <p:blipFill>
          <a:blip r:embed="rId3"/>
          <a:srcRect/>
          <a:stretch>
            <a:fillRect/>
          </a:stretch>
        </p:blipFill>
        <p:spPr bwMode="auto">
          <a:xfrm>
            <a:off x="3970116" y="907411"/>
            <a:ext cx="7660410" cy="4596779"/>
          </a:xfrm>
          <a:prstGeom prst="rect">
            <a:avLst/>
          </a:prstGeom>
          <a:noFill/>
        </p:spPr>
      </p:pic>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5765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51795"/>
            <a:ext cx="10373710" cy="2677656"/>
          </a:xfrm>
          <a:prstGeom prst="rect">
            <a:avLst/>
          </a:prstGeom>
        </p:spPr>
        <p:txBody>
          <a:bodyPr wrap="square">
            <a:spAutoFit/>
          </a:bodyPr>
          <a:lstStyle/>
          <a:p>
            <a:r>
              <a:rPr lang="en-US" sz="2400" dirty="0" smtClean="0"/>
              <a:t>Q13.By how much percentages the laptops sold by the showroom E in 2008 were less than the showroom A in 2010?</a:t>
            </a:r>
          </a:p>
          <a:p>
            <a:endParaRPr lang="en-US" sz="2400" dirty="0" smtClean="0"/>
          </a:p>
          <a:p>
            <a:r>
              <a:rPr lang="en-US" sz="2400" dirty="0" smtClean="0"/>
              <a:t>A) 10                       </a:t>
            </a:r>
          </a:p>
          <a:p>
            <a:r>
              <a:rPr lang="en-US" sz="2400" dirty="0" smtClean="0"/>
              <a:t>B) 12</a:t>
            </a:r>
          </a:p>
          <a:p>
            <a:r>
              <a:rPr lang="en-US" sz="2400" dirty="0" smtClean="0"/>
              <a:t>C) 14                       </a:t>
            </a:r>
          </a:p>
          <a:p>
            <a:r>
              <a:rPr lang="en-US" sz="2400" dirty="0" smtClean="0"/>
              <a:t>D) 16</a:t>
            </a:r>
            <a:endParaRPr lang="en-US" sz="2400" dirty="0"/>
          </a:p>
        </p:txBody>
      </p:sp>
      <p:pic>
        <p:nvPicPr>
          <p:cNvPr id="6" name="Picture 2" descr="C:\Users\good\Downloads\FIGURE6.PNG"/>
          <p:cNvPicPr>
            <a:picLocks noChangeAspect="1" noChangeArrowheads="1"/>
          </p:cNvPicPr>
          <p:nvPr/>
        </p:nvPicPr>
        <p:blipFill>
          <a:blip r:embed="rId3"/>
          <a:srcRect/>
          <a:stretch>
            <a:fillRect/>
          </a:stretch>
        </p:blipFill>
        <p:spPr bwMode="auto">
          <a:xfrm>
            <a:off x="3990408" y="2003922"/>
            <a:ext cx="7253413" cy="4596779"/>
          </a:xfrm>
          <a:prstGeom prst="rect">
            <a:avLst/>
          </a:prstGeom>
          <a:noFill/>
        </p:spPr>
      </p:pic>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28145"/>
            <a:ext cx="10152992" cy="2677656"/>
          </a:xfrm>
          <a:prstGeom prst="rect">
            <a:avLst/>
          </a:prstGeom>
        </p:spPr>
        <p:txBody>
          <a:bodyPr wrap="square">
            <a:spAutoFit/>
          </a:bodyPr>
          <a:lstStyle/>
          <a:p>
            <a:r>
              <a:rPr lang="en-US" sz="2400" dirty="0" smtClean="0"/>
              <a:t>Q14.Laptops sold by showroom A in 2010 is how much more percent than the laptops sold by showroom F in 2007?</a:t>
            </a:r>
          </a:p>
          <a:p>
            <a:endParaRPr lang="en-US" sz="2400" dirty="0" smtClean="0"/>
          </a:p>
          <a:p>
            <a:r>
              <a:rPr lang="en-US" sz="2400" dirty="0" smtClean="0"/>
              <a:t>A) 40.40%                 </a:t>
            </a:r>
          </a:p>
          <a:p>
            <a:r>
              <a:rPr lang="en-US" sz="2400" dirty="0" smtClean="0"/>
              <a:t>B) 50.50%</a:t>
            </a:r>
          </a:p>
          <a:p>
            <a:r>
              <a:rPr lang="en-US" sz="2400" dirty="0" smtClean="0"/>
              <a:t>C) 60.60%              </a:t>
            </a:r>
          </a:p>
          <a:p>
            <a:r>
              <a:rPr lang="en-US" sz="2400" dirty="0" smtClean="0"/>
              <a:t>D) 70.70%</a:t>
            </a:r>
            <a:endParaRPr lang="en-US" sz="2400" dirty="0"/>
          </a:p>
        </p:txBody>
      </p:sp>
      <p:pic>
        <p:nvPicPr>
          <p:cNvPr id="6" name="Picture 2" descr="C:\Users\good\Downloads\FIGURE6.PNG"/>
          <p:cNvPicPr>
            <a:picLocks noChangeAspect="1" noChangeArrowheads="1"/>
          </p:cNvPicPr>
          <p:nvPr/>
        </p:nvPicPr>
        <p:blipFill>
          <a:blip r:embed="rId3"/>
          <a:srcRect/>
          <a:stretch>
            <a:fillRect/>
          </a:stretch>
        </p:blipFill>
        <p:spPr bwMode="auto">
          <a:xfrm>
            <a:off x="4352577" y="1455821"/>
            <a:ext cx="7560681" cy="4596779"/>
          </a:xfrm>
          <a:prstGeom prst="rect">
            <a:avLst/>
          </a:prstGeom>
          <a:noFill/>
        </p:spPr>
      </p:pic>
    </p:spTree>
    <p:extLst>
      <p:ext uri="{BB962C8B-B14F-4D97-AF65-F5344CB8AC3E}">
        <p14:creationId xmlns:p14="http://schemas.microsoft.com/office/powerpoint/2010/main" val="3546203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1ACAC4-9BD6-43BB-B65D-E7BF1A337F9B}"/>
              </a:ext>
            </a:extLst>
          </p:cNvPr>
          <p:cNvGrpSpPr/>
          <p:nvPr/>
        </p:nvGrpSpPr>
        <p:grpSpPr>
          <a:xfrm>
            <a:off x="500743" y="1748062"/>
            <a:ext cx="10972800" cy="1216800"/>
            <a:chOff x="0" y="297714"/>
            <a:chExt cx="10972800" cy="1216800"/>
          </a:xfrm>
        </p:grpSpPr>
        <p:sp>
          <p:nvSpPr>
            <p:cNvPr id="3" name="Rectangle: Rounded Corners 3">
              <a:extLst>
                <a:ext uri="{FF2B5EF4-FFF2-40B4-BE49-F238E27FC236}">
                  <a16:creationId xmlns:a16="http://schemas.microsoft.com/office/drawing/2014/main" id="{E6E7DFD4-6FE9-43F6-B9DC-40ED709CD3BE}"/>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0BBDD31E-C4B8-4482-B6D2-6C440F0877C3}"/>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Data Interpretation</a:t>
              </a:r>
            </a:p>
          </p:txBody>
        </p:sp>
      </p:grpSp>
      <p:grpSp>
        <p:nvGrpSpPr>
          <p:cNvPr id="5" name="Group 4">
            <a:extLst>
              <a:ext uri="{FF2B5EF4-FFF2-40B4-BE49-F238E27FC236}">
                <a16:creationId xmlns:a16="http://schemas.microsoft.com/office/drawing/2014/main" id="{D17F172F-6F56-4832-A60F-3FCC55BCEA16}"/>
              </a:ext>
            </a:extLst>
          </p:cNvPr>
          <p:cNvGrpSpPr/>
          <p:nvPr/>
        </p:nvGrpSpPr>
        <p:grpSpPr>
          <a:xfrm>
            <a:off x="560142" y="2964862"/>
            <a:ext cx="11022258" cy="2443479"/>
            <a:chOff x="-49458" y="1514514"/>
            <a:chExt cx="11022258" cy="1234845"/>
          </a:xfrm>
        </p:grpSpPr>
        <p:sp>
          <p:nvSpPr>
            <p:cNvPr id="6" name="Rectangle 5">
              <a:extLst>
                <a:ext uri="{FF2B5EF4-FFF2-40B4-BE49-F238E27FC236}">
                  <a16:creationId xmlns:a16="http://schemas.microsoft.com/office/drawing/2014/main" id="{A73FCA96-E3EE-421B-9420-D5FD6703A781}"/>
                </a:ext>
              </a:extLst>
            </p:cNvPr>
            <p:cNvSpPr/>
            <p:nvPr/>
          </p:nvSpPr>
          <p:spPr>
            <a:xfrm>
              <a:off x="0" y="1514514"/>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7" name="TextBox 6">
              <a:extLst>
                <a:ext uri="{FF2B5EF4-FFF2-40B4-BE49-F238E27FC236}">
                  <a16:creationId xmlns:a16="http://schemas.microsoft.com/office/drawing/2014/main" id="{E9C288D9-7E6A-4166-82E5-2F540CDFCD64}"/>
                </a:ext>
              </a:extLst>
            </p:cNvPr>
            <p:cNvSpPr txBox="1"/>
            <p:nvPr/>
          </p:nvSpPr>
          <p:spPr>
            <a:xfrm>
              <a:off x="-49458" y="1538409"/>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8386"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Introduction to DI and discussion on different types of Data</a:t>
              </a:r>
              <a:r>
                <a:rPr lang="en-US" sz="2000" dirty="0">
                  <a:latin typeface="Times New Roman" panose="02020603050405020304" pitchFamily="18" charset="0"/>
                  <a:cs typeface="Times New Roman" panose="02020603050405020304" pitchFamily="18" charset="0"/>
                </a:rPr>
                <a:t> </a:t>
              </a:r>
            </a:p>
            <a:p>
              <a:pPr marL="171450" lvl="1" indent="-171450" algn="l" defTabSz="711200" rtl="0">
                <a:lnSpc>
                  <a:spcPct val="90000"/>
                </a:lnSpc>
                <a:spcBef>
                  <a:spcPct val="0"/>
                </a:spcBef>
                <a:spcAft>
                  <a:spcPct val="20000"/>
                </a:spcAft>
                <a:buChar char="•"/>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Average, Percentage, Approximation and Ratio concept introduction</a:t>
              </a:r>
              <a:r>
                <a:rPr lang="en-IN"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171450" lvl="1" indent="-171450" algn="l" defTabSz="711200" rtl="0">
                <a:lnSpc>
                  <a:spcPct val="90000"/>
                </a:lnSpc>
                <a:spcBef>
                  <a:spcPct val="0"/>
                </a:spcBef>
                <a:spcAft>
                  <a:spcPct val="20000"/>
                </a:spcAft>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Concepts of Bar Graphs &amp; Line Graph</a:t>
              </a:r>
              <a:endParaRPr lang="en-US" sz="2000" dirty="0">
                <a:latin typeface="Times New Roman" panose="02020603050405020304" pitchFamily="18" charset="0"/>
                <a:cs typeface="Times New Roman" panose="02020603050405020304" pitchFamily="18" charset="0"/>
              </a:endParaRPr>
            </a:p>
            <a:p>
              <a:pPr marL="171450" lvl="1" indent="-171450" algn="l" defTabSz="711200" rtl="0">
                <a:lnSpc>
                  <a:spcPct val="90000"/>
                </a:lnSpc>
                <a:spcBef>
                  <a:spcPct val="0"/>
                </a:spcBef>
                <a:spcAft>
                  <a:spcPct val="20000"/>
                </a:spcAft>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Concepts of Table Charts</a:t>
              </a:r>
              <a:endParaRPr lang="en-US" sz="2000" dirty="0">
                <a:latin typeface="Times New Roman" panose="02020603050405020304" pitchFamily="18" charset="0"/>
                <a:cs typeface="Times New Roman" panose="02020603050405020304" pitchFamily="18" charset="0"/>
              </a:endParaRPr>
            </a:p>
            <a:p>
              <a:pPr marL="171450" lvl="1" indent="-171450" algn="l" defTabSz="711200" rtl="0">
                <a:lnSpc>
                  <a:spcPct val="90000"/>
                </a:lnSpc>
                <a:spcBef>
                  <a:spcPct val="0"/>
                </a:spcBef>
                <a:spcAft>
                  <a:spcPct val="20000"/>
                </a:spcAft>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Concepts of Pie </a:t>
              </a: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Charts</a:t>
              </a:r>
            </a:p>
            <a:p>
              <a:pPr marL="171450" lvl="1" indent="-171450" algn="l" defTabSz="711200" rtl="0">
                <a:lnSpc>
                  <a:spcPct val="90000"/>
                </a:lnSpc>
                <a:spcBef>
                  <a:spcPct val="0"/>
                </a:spcBef>
                <a:spcAft>
                  <a:spcPct val="20000"/>
                </a:spcAft>
                <a:buChar char="•"/>
              </a:pPr>
              <a:r>
                <a:rPr lang="en-US" dirty="0" smtClean="0">
                  <a:latin typeface="Times New Roman" panose="02020603050405020304" pitchFamily="18" charset="0"/>
                  <a:cs typeface="Times New Roman" panose="02020603050405020304" pitchFamily="18" charset="0"/>
                </a:rPr>
                <a:t>Concepts of Boxplots</a:t>
              </a:r>
            </a:p>
            <a:p>
              <a:pPr marL="171450" lvl="1" indent="-171450" algn="l" defTabSz="711200" rtl="0">
                <a:lnSpc>
                  <a:spcPct val="90000"/>
                </a:lnSpc>
                <a:spcBef>
                  <a:spcPct val="0"/>
                </a:spcBef>
                <a:spcAft>
                  <a:spcPct val="20000"/>
                </a:spcAft>
                <a:buChar char="•"/>
              </a:pPr>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Concept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of Mixed Charts</a:t>
              </a:r>
              <a:endParaRPr lang="en-US" sz="1400"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55886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28145"/>
            <a:ext cx="10152992" cy="2677656"/>
          </a:xfrm>
          <a:prstGeom prst="rect">
            <a:avLst/>
          </a:prstGeom>
        </p:spPr>
        <p:txBody>
          <a:bodyPr wrap="square">
            <a:spAutoFit/>
          </a:bodyPr>
          <a:lstStyle/>
          <a:p>
            <a:r>
              <a:rPr lang="en-US" sz="2400" dirty="0" smtClean="0"/>
              <a:t>Q15.What will be the ratio of total laptops sold by B and C in 2007 to laptops sold by D and E in 2010?</a:t>
            </a:r>
          </a:p>
          <a:p>
            <a:endParaRPr lang="en-US" sz="2400" dirty="0" smtClean="0"/>
          </a:p>
          <a:p>
            <a:r>
              <a:rPr lang="en-US" sz="2400" dirty="0" smtClean="0"/>
              <a:t>A) 541: 577                  </a:t>
            </a:r>
          </a:p>
          <a:p>
            <a:r>
              <a:rPr lang="en-US" sz="2400" dirty="0" smtClean="0"/>
              <a:t>B) 466: 571</a:t>
            </a:r>
          </a:p>
          <a:p>
            <a:r>
              <a:rPr lang="en-US" sz="2400" dirty="0" smtClean="0"/>
              <a:t>C) 641: 677                 </a:t>
            </a:r>
          </a:p>
          <a:p>
            <a:r>
              <a:rPr lang="en-US" sz="2400" dirty="0" smtClean="0"/>
              <a:t>D) 213: 331</a:t>
            </a:r>
            <a:endParaRPr lang="en-US" sz="2400" dirty="0"/>
          </a:p>
        </p:txBody>
      </p:sp>
      <p:pic>
        <p:nvPicPr>
          <p:cNvPr id="6" name="Picture 2" descr="C:\Users\good\Downloads\FIGURE6.PNG"/>
          <p:cNvPicPr>
            <a:picLocks noChangeAspect="1" noChangeArrowheads="1"/>
          </p:cNvPicPr>
          <p:nvPr/>
        </p:nvPicPr>
        <p:blipFill>
          <a:blip r:embed="rId3"/>
          <a:srcRect/>
          <a:stretch>
            <a:fillRect/>
          </a:stretch>
        </p:blipFill>
        <p:spPr bwMode="auto">
          <a:xfrm>
            <a:off x="4625084" y="994156"/>
            <a:ext cx="6844562" cy="4596779"/>
          </a:xfrm>
          <a:prstGeom prst="rect">
            <a:avLst/>
          </a:prstGeom>
          <a:noFill/>
        </p:spPr>
      </p:pic>
    </p:spTree>
    <p:extLst>
      <p:ext uri="{BB962C8B-B14F-4D97-AF65-F5344CB8AC3E}">
        <p14:creationId xmlns:p14="http://schemas.microsoft.com/office/powerpoint/2010/main" val="3409210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84334" y="546216"/>
            <a:ext cx="10367749" cy="1569660"/>
          </a:xfrm>
          <a:prstGeom prst="rect">
            <a:avLst/>
          </a:prstGeom>
        </p:spPr>
        <p:txBody>
          <a:bodyPr wrap="square">
            <a:spAutoFit/>
          </a:bodyPr>
          <a:lstStyle/>
          <a:p>
            <a:r>
              <a:rPr lang="en-US" sz="2400" b="1" dirty="0" smtClean="0"/>
              <a:t>Direction:</a:t>
            </a:r>
            <a:r>
              <a:rPr lang="en-US" sz="2400" dirty="0" smtClean="0"/>
              <a:t> Study </a:t>
            </a:r>
            <a:r>
              <a:rPr lang="en-US" sz="2400" dirty="0"/>
              <a:t>the following table and answer the questions based on it:</a:t>
            </a:r>
          </a:p>
          <a:p>
            <a:r>
              <a:rPr lang="en-US" sz="2400" b="1" dirty="0"/>
              <a:t>Expenditures of a Company (in Lakh Rupees) per Annum Over the given </a:t>
            </a:r>
            <a:r>
              <a:rPr lang="en-US" sz="2400" b="1" dirty="0" smtClean="0"/>
              <a:t>Years</a:t>
            </a:r>
          </a:p>
          <a:p>
            <a:endParaRPr lang="en-US" sz="2400" dirty="0"/>
          </a:p>
        </p:txBody>
      </p:sp>
      <p:sp>
        <p:nvSpPr>
          <p:cNvPr id="9" name="Rectangle 3"/>
          <p:cNvSpPr>
            <a:spLocks noChangeArrowheads="1"/>
          </p:cNvSpPr>
          <p:nvPr/>
        </p:nvSpPr>
        <p:spPr bwMode="auto">
          <a:xfrm>
            <a:off x="1158875" y="2886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726767554"/>
              </p:ext>
            </p:extLst>
          </p:nvPr>
        </p:nvGraphicFramePr>
        <p:xfrm>
          <a:off x="384334" y="1771459"/>
          <a:ext cx="10742610" cy="1954911"/>
        </p:xfrm>
        <a:graphic>
          <a:graphicData uri="http://schemas.openxmlformats.org/drawingml/2006/table">
            <a:tbl>
              <a:tblPr firstRow="1" firstCol="1" bandRow="1">
                <a:tableStyleId>{5C22544A-7EE6-4342-B048-85BDC9FD1C3A}</a:tableStyleId>
              </a:tblPr>
              <a:tblGrid>
                <a:gridCol w="1790435">
                  <a:extLst>
                    <a:ext uri="{9D8B030D-6E8A-4147-A177-3AD203B41FA5}">
                      <a16:colId xmlns:a16="http://schemas.microsoft.com/office/drawing/2014/main" val="20000"/>
                    </a:ext>
                  </a:extLst>
                </a:gridCol>
                <a:gridCol w="1790435">
                  <a:extLst>
                    <a:ext uri="{9D8B030D-6E8A-4147-A177-3AD203B41FA5}">
                      <a16:colId xmlns:a16="http://schemas.microsoft.com/office/drawing/2014/main" val="20001"/>
                    </a:ext>
                  </a:extLst>
                </a:gridCol>
                <a:gridCol w="1790435">
                  <a:extLst>
                    <a:ext uri="{9D8B030D-6E8A-4147-A177-3AD203B41FA5}">
                      <a16:colId xmlns:a16="http://schemas.microsoft.com/office/drawing/2014/main" val="20002"/>
                    </a:ext>
                  </a:extLst>
                </a:gridCol>
                <a:gridCol w="1790435">
                  <a:extLst>
                    <a:ext uri="{9D8B030D-6E8A-4147-A177-3AD203B41FA5}">
                      <a16:colId xmlns:a16="http://schemas.microsoft.com/office/drawing/2014/main" val="20003"/>
                    </a:ext>
                  </a:extLst>
                </a:gridCol>
                <a:gridCol w="1790435">
                  <a:extLst>
                    <a:ext uri="{9D8B030D-6E8A-4147-A177-3AD203B41FA5}">
                      <a16:colId xmlns:a16="http://schemas.microsoft.com/office/drawing/2014/main" val="20004"/>
                    </a:ext>
                  </a:extLst>
                </a:gridCol>
                <a:gridCol w="1790435">
                  <a:extLst>
                    <a:ext uri="{9D8B030D-6E8A-4147-A177-3AD203B41FA5}">
                      <a16:colId xmlns:a16="http://schemas.microsoft.com/office/drawing/2014/main" val="20005"/>
                    </a:ext>
                  </a:extLst>
                </a:gridCol>
              </a:tblGrid>
              <a:tr h="0">
                <a:tc rowSpan="2">
                  <a:txBody>
                    <a:bodyPr/>
                    <a:lstStyle/>
                    <a:p>
                      <a:pPr marL="0" marR="0" algn="ctr">
                        <a:lnSpc>
                          <a:spcPct val="115000"/>
                        </a:lnSpc>
                        <a:spcBef>
                          <a:spcPts val="0"/>
                        </a:spcBef>
                        <a:spcAft>
                          <a:spcPts val="0"/>
                        </a:spcAft>
                      </a:pPr>
                      <a:r>
                        <a:rPr lang="en-US" sz="1050" dirty="0">
                          <a:effectLst/>
                        </a:rPr>
                        <a:t>Year</a:t>
                      </a:r>
                      <a:endParaRPr lang="en-US" sz="1100" dirty="0">
                        <a:effectLst/>
                        <a:latin typeface="Calibri"/>
                        <a:ea typeface="Calibri"/>
                        <a:cs typeface="Times New Roman"/>
                      </a:endParaRPr>
                    </a:p>
                  </a:txBody>
                  <a:tcPr marL="47625" marR="47625" marT="47625" marB="47625" anchor="ctr"/>
                </a:tc>
                <a:tc gridSpan="5">
                  <a:txBody>
                    <a:bodyPr/>
                    <a:lstStyle/>
                    <a:p>
                      <a:pPr marL="0" marR="0" algn="ctr">
                        <a:lnSpc>
                          <a:spcPct val="115000"/>
                        </a:lnSpc>
                        <a:spcBef>
                          <a:spcPts val="0"/>
                        </a:spcBef>
                        <a:spcAft>
                          <a:spcPts val="0"/>
                        </a:spcAft>
                      </a:pPr>
                      <a:r>
                        <a:rPr lang="en-US" sz="1050">
                          <a:effectLst/>
                        </a:rPr>
                        <a:t>Item of Expenditure</a:t>
                      </a:r>
                      <a:endParaRPr lang="en-US" sz="1100">
                        <a:effectLst/>
                        <a:latin typeface="Calibri"/>
                        <a:ea typeface="Calibri"/>
                        <a:cs typeface="Times New Roman"/>
                      </a:endParaRPr>
                    </a:p>
                  </a:txBody>
                  <a:tcPr marL="47625" marR="47625" marT="47625" marB="476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lnSpc>
                          <a:spcPct val="115000"/>
                        </a:lnSpc>
                        <a:spcBef>
                          <a:spcPts val="0"/>
                        </a:spcBef>
                        <a:spcAft>
                          <a:spcPts val="0"/>
                        </a:spcAft>
                      </a:pPr>
                      <a:r>
                        <a:rPr lang="en-US" sz="1050">
                          <a:effectLst/>
                        </a:rPr>
                        <a:t>Salary</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Fuel and Transport</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Bonus</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Interest on Loans</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Taxes</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050">
                          <a:effectLst/>
                        </a:rPr>
                        <a:t>1998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288</a:t>
                      </a:r>
                      <a:endParaRPr lang="en-US" sz="1100" dirty="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98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3.00</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23.4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83</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050">
                          <a:effectLst/>
                        </a:rPr>
                        <a:t>1999</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342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112</a:t>
                      </a:r>
                      <a:endParaRPr lang="en-US" sz="1100" dirty="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2.52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32.5</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108</a:t>
                      </a:r>
                      <a:endParaRPr lang="en-US" sz="1100" dirty="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050">
                          <a:effectLst/>
                        </a:rPr>
                        <a:t>2000</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324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101</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3.84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41.6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74</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050">
                          <a:effectLst/>
                        </a:rPr>
                        <a:t>2001</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336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133</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3.68</a:t>
                      </a:r>
                      <a:endParaRPr lang="en-US" sz="1100" dirty="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36.4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88</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1050" dirty="0">
                          <a:effectLst/>
                        </a:rPr>
                        <a:t>2002</a:t>
                      </a:r>
                      <a:endParaRPr lang="en-US" sz="1100" dirty="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420</a:t>
                      </a:r>
                      <a:endParaRPr lang="en-US" sz="1100" dirty="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142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3.96</a:t>
                      </a:r>
                      <a:endParaRPr lang="en-US" sz="1100" dirty="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49.4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98</a:t>
                      </a:r>
                      <a:endParaRPr lang="en-US" sz="1100" dirty="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6"/>
                  </a:ext>
                </a:extLst>
              </a:tr>
            </a:tbl>
          </a:graphicData>
        </a:graphic>
      </p:graphicFrame>
      <p:sp>
        <p:nvSpPr>
          <p:cNvPr id="12" name="Rectangle 4"/>
          <p:cNvSpPr>
            <a:spLocks noChangeArrowheads="1"/>
          </p:cNvSpPr>
          <p:nvPr/>
        </p:nvSpPr>
        <p:spPr bwMode="auto">
          <a:xfrm>
            <a:off x="1158875" y="2886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3"/>
          <p:cNvSpPr/>
          <p:nvPr/>
        </p:nvSpPr>
        <p:spPr>
          <a:xfrm>
            <a:off x="384334" y="4099085"/>
            <a:ext cx="5585392" cy="2677656"/>
          </a:xfrm>
          <a:prstGeom prst="rect">
            <a:avLst/>
          </a:prstGeom>
        </p:spPr>
        <p:txBody>
          <a:bodyPr wrap="square">
            <a:spAutoFit/>
          </a:bodyPr>
          <a:lstStyle/>
          <a:p>
            <a:r>
              <a:rPr lang="en-US" sz="2400" dirty="0" smtClean="0"/>
              <a:t>What </a:t>
            </a:r>
            <a:r>
              <a:rPr lang="en-US" sz="2400" dirty="0"/>
              <a:t>is the average amount of interest per year which the company had to pay during the period 1998 to 2001?</a:t>
            </a:r>
          </a:p>
          <a:p>
            <a:r>
              <a:rPr lang="en-US" sz="2400" dirty="0" smtClean="0"/>
              <a:t>A) </a:t>
            </a:r>
            <a:r>
              <a:rPr lang="en-US" sz="2400" dirty="0"/>
              <a:t>Rs. 32.435 lakhs</a:t>
            </a:r>
          </a:p>
          <a:p>
            <a:r>
              <a:rPr lang="en-US" sz="2400" dirty="0" smtClean="0"/>
              <a:t>B) </a:t>
            </a:r>
            <a:r>
              <a:rPr lang="en-US" sz="2400" dirty="0"/>
              <a:t>Rs. 33.475 lakhs</a:t>
            </a:r>
          </a:p>
          <a:p>
            <a:r>
              <a:rPr lang="en-US" sz="2400" dirty="0" smtClean="0"/>
              <a:t>C) </a:t>
            </a:r>
            <a:r>
              <a:rPr lang="en-US" sz="2400" dirty="0"/>
              <a:t>Rs. 34.185 lakhs</a:t>
            </a:r>
          </a:p>
          <a:p>
            <a:r>
              <a:rPr lang="en-US" sz="2400" dirty="0" smtClean="0"/>
              <a:t>D) </a:t>
            </a:r>
            <a:r>
              <a:rPr lang="en-US" sz="2400" dirty="0"/>
              <a:t>Rs. 36.666 lakhs</a:t>
            </a:r>
          </a:p>
        </p:txBody>
      </p:sp>
    </p:spTree>
    <p:extLst>
      <p:ext uri="{BB962C8B-B14F-4D97-AF65-F5344CB8AC3E}">
        <p14:creationId xmlns:p14="http://schemas.microsoft.com/office/powerpoint/2010/main" val="705660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4" name="Rectangle 3"/>
          <p:cNvSpPr/>
          <p:nvPr/>
        </p:nvSpPr>
        <p:spPr>
          <a:xfrm>
            <a:off x="457003" y="528145"/>
            <a:ext cx="10092715" cy="1569660"/>
          </a:xfrm>
          <a:prstGeom prst="rect">
            <a:avLst/>
          </a:prstGeom>
        </p:spPr>
        <p:txBody>
          <a:bodyPr wrap="square">
            <a:spAutoFit/>
          </a:bodyPr>
          <a:lstStyle/>
          <a:p>
            <a:r>
              <a:rPr lang="en-US" sz="2400" b="1" dirty="0" smtClean="0"/>
              <a:t>Direction:</a:t>
            </a:r>
            <a:r>
              <a:rPr lang="en-US" sz="2400" dirty="0" smtClean="0"/>
              <a:t> Study </a:t>
            </a:r>
            <a:r>
              <a:rPr lang="en-US" sz="2400" dirty="0"/>
              <a:t>the following table and answer the questions based on it:</a:t>
            </a:r>
          </a:p>
          <a:p>
            <a:r>
              <a:rPr lang="en-US" sz="2400" b="1" dirty="0"/>
              <a:t>Expenditures of a Company (in Lakh Rupees) per Annum Over the given Years</a:t>
            </a:r>
          </a:p>
        </p:txBody>
      </p:sp>
      <p:graphicFrame>
        <p:nvGraphicFramePr>
          <p:cNvPr id="5" name="Table 4"/>
          <p:cNvGraphicFramePr>
            <a:graphicFrameLocks noGrp="1"/>
          </p:cNvGraphicFramePr>
          <p:nvPr>
            <p:extLst>
              <p:ext uri="{D42A27DB-BD31-4B8C-83A1-F6EECF244321}">
                <p14:modId xmlns:p14="http://schemas.microsoft.com/office/powerpoint/2010/main" val="1177156434"/>
              </p:ext>
            </p:extLst>
          </p:nvPr>
        </p:nvGraphicFramePr>
        <p:xfrm>
          <a:off x="238638" y="2175741"/>
          <a:ext cx="10802400" cy="1954911"/>
        </p:xfrm>
        <a:graphic>
          <a:graphicData uri="http://schemas.openxmlformats.org/drawingml/2006/table">
            <a:tbl>
              <a:tblPr firstRow="1" firstCol="1" bandRow="1">
                <a:tableStyleId>{5C22544A-7EE6-4342-B048-85BDC9FD1C3A}</a:tableStyleId>
              </a:tblPr>
              <a:tblGrid>
                <a:gridCol w="1800400">
                  <a:extLst>
                    <a:ext uri="{9D8B030D-6E8A-4147-A177-3AD203B41FA5}">
                      <a16:colId xmlns:a16="http://schemas.microsoft.com/office/drawing/2014/main" val="20000"/>
                    </a:ext>
                  </a:extLst>
                </a:gridCol>
                <a:gridCol w="1800400">
                  <a:extLst>
                    <a:ext uri="{9D8B030D-6E8A-4147-A177-3AD203B41FA5}">
                      <a16:colId xmlns:a16="http://schemas.microsoft.com/office/drawing/2014/main" val="20001"/>
                    </a:ext>
                  </a:extLst>
                </a:gridCol>
                <a:gridCol w="1800400">
                  <a:extLst>
                    <a:ext uri="{9D8B030D-6E8A-4147-A177-3AD203B41FA5}">
                      <a16:colId xmlns:a16="http://schemas.microsoft.com/office/drawing/2014/main" val="20002"/>
                    </a:ext>
                  </a:extLst>
                </a:gridCol>
                <a:gridCol w="1800400">
                  <a:extLst>
                    <a:ext uri="{9D8B030D-6E8A-4147-A177-3AD203B41FA5}">
                      <a16:colId xmlns:a16="http://schemas.microsoft.com/office/drawing/2014/main" val="20003"/>
                    </a:ext>
                  </a:extLst>
                </a:gridCol>
                <a:gridCol w="1800400">
                  <a:extLst>
                    <a:ext uri="{9D8B030D-6E8A-4147-A177-3AD203B41FA5}">
                      <a16:colId xmlns:a16="http://schemas.microsoft.com/office/drawing/2014/main" val="20004"/>
                    </a:ext>
                  </a:extLst>
                </a:gridCol>
                <a:gridCol w="1800400">
                  <a:extLst>
                    <a:ext uri="{9D8B030D-6E8A-4147-A177-3AD203B41FA5}">
                      <a16:colId xmlns:a16="http://schemas.microsoft.com/office/drawing/2014/main" val="20005"/>
                    </a:ext>
                  </a:extLst>
                </a:gridCol>
              </a:tblGrid>
              <a:tr h="195319">
                <a:tc rowSpan="2">
                  <a:txBody>
                    <a:bodyPr/>
                    <a:lstStyle/>
                    <a:p>
                      <a:pPr marL="0" marR="0" algn="ctr">
                        <a:lnSpc>
                          <a:spcPct val="115000"/>
                        </a:lnSpc>
                        <a:spcBef>
                          <a:spcPts val="0"/>
                        </a:spcBef>
                        <a:spcAft>
                          <a:spcPts val="0"/>
                        </a:spcAft>
                      </a:pPr>
                      <a:r>
                        <a:rPr lang="en-US" sz="1050" dirty="0">
                          <a:effectLst/>
                        </a:rPr>
                        <a:t>Year</a:t>
                      </a:r>
                      <a:endParaRPr lang="en-US" sz="1100" dirty="0">
                        <a:effectLst/>
                        <a:latin typeface="Calibri"/>
                        <a:ea typeface="Calibri"/>
                        <a:cs typeface="Times New Roman"/>
                      </a:endParaRPr>
                    </a:p>
                  </a:txBody>
                  <a:tcPr marL="47625" marR="47625" marT="47625" marB="47625" anchor="ctr"/>
                </a:tc>
                <a:tc gridSpan="5">
                  <a:txBody>
                    <a:bodyPr/>
                    <a:lstStyle/>
                    <a:p>
                      <a:pPr marL="0" marR="0" algn="ctr">
                        <a:lnSpc>
                          <a:spcPct val="115000"/>
                        </a:lnSpc>
                        <a:spcBef>
                          <a:spcPts val="0"/>
                        </a:spcBef>
                        <a:spcAft>
                          <a:spcPts val="0"/>
                        </a:spcAft>
                      </a:pPr>
                      <a:r>
                        <a:rPr lang="en-US" sz="1050">
                          <a:effectLst/>
                        </a:rPr>
                        <a:t>Item of Expenditure</a:t>
                      </a:r>
                      <a:endParaRPr lang="en-US" sz="1100">
                        <a:effectLst/>
                        <a:latin typeface="Calibri"/>
                        <a:ea typeface="Calibri"/>
                        <a:cs typeface="Times New Roman"/>
                      </a:endParaRPr>
                    </a:p>
                  </a:txBody>
                  <a:tcPr marL="47625" marR="47625" marT="47625" marB="476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lnSpc>
                          <a:spcPct val="115000"/>
                        </a:lnSpc>
                        <a:spcBef>
                          <a:spcPts val="0"/>
                        </a:spcBef>
                        <a:spcAft>
                          <a:spcPts val="0"/>
                        </a:spcAft>
                      </a:pPr>
                      <a:r>
                        <a:rPr lang="en-US" sz="1050">
                          <a:effectLst/>
                        </a:rPr>
                        <a:t>Salary</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Fuel and Transport</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Bonus</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Interest on Loans</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Taxes</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050">
                          <a:effectLst/>
                        </a:rPr>
                        <a:t>1998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288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98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3.00</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23.4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83</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050">
                          <a:effectLst/>
                        </a:rPr>
                        <a:t>1999</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342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112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2.52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32.5</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108</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050">
                          <a:effectLst/>
                        </a:rPr>
                        <a:t>2000</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324</a:t>
                      </a:r>
                      <a:endParaRPr lang="en-US" sz="1100" dirty="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101</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3.84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41.6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74</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050">
                          <a:effectLst/>
                        </a:rPr>
                        <a:t>2001</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336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133</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3.68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36.4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88</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1050">
                          <a:effectLst/>
                        </a:rPr>
                        <a:t>2002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420</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142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3.96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49.4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98</a:t>
                      </a:r>
                      <a:endParaRPr lang="en-US" sz="1100" dirty="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6"/>
                  </a:ext>
                </a:extLst>
              </a:tr>
            </a:tbl>
          </a:graphicData>
        </a:graphic>
      </p:graphicFrame>
      <p:sp>
        <p:nvSpPr>
          <p:cNvPr id="6" name="Rectangle 1"/>
          <p:cNvSpPr>
            <a:spLocks noChangeArrowheads="1"/>
          </p:cNvSpPr>
          <p:nvPr/>
        </p:nvSpPr>
        <p:spPr bwMode="auto">
          <a:xfrm>
            <a:off x="1158875" y="2886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95534" y="4169682"/>
            <a:ext cx="8229599" cy="2677656"/>
          </a:xfrm>
          <a:prstGeom prst="rect">
            <a:avLst/>
          </a:prstGeom>
        </p:spPr>
        <p:txBody>
          <a:bodyPr wrap="square">
            <a:spAutoFit/>
          </a:bodyPr>
          <a:lstStyle/>
          <a:p>
            <a:r>
              <a:rPr lang="en-US" sz="2400" dirty="0" smtClean="0"/>
              <a:t>The </a:t>
            </a:r>
            <a:r>
              <a:rPr lang="en-US" sz="2400" dirty="0"/>
              <a:t>total amount of bonus paid by the company during the given period is approximately what percent of the total amount paid on fuel &amp; transport during this period?</a:t>
            </a:r>
          </a:p>
          <a:p>
            <a:r>
              <a:rPr lang="en-US" sz="2400" dirty="0" smtClean="0"/>
              <a:t>A) 1</a:t>
            </a:r>
            <a:r>
              <a:rPr lang="en-US" sz="2400" dirty="0"/>
              <a:t>%</a:t>
            </a:r>
          </a:p>
          <a:p>
            <a:r>
              <a:rPr lang="en-US" sz="2400" dirty="0" smtClean="0"/>
              <a:t>B) 1.5</a:t>
            </a:r>
            <a:r>
              <a:rPr lang="en-US" sz="2400" dirty="0"/>
              <a:t>%</a:t>
            </a:r>
          </a:p>
          <a:p>
            <a:r>
              <a:rPr lang="en-US" sz="2400" dirty="0" smtClean="0"/>
              <a:t>C) </a:t>
            </a:r>
            <a:r>
              <a:rPr lang="en-US" sz="2400" dirty="0"/>
              <a:t>2</a:t>
            </a:r>
            <a:r>
              <a:rPr lang="en-US" sz="2400" dirty="0" smtClean="0"/>
              <a:t>%</a:t>
            </a:r>
            <a:endParaRPr lang="en-US" sz="2400" dirty="0"/>
          </a:p>
          <a:p>
            <a:r>
              <a:rPr lang="en-US" sz="2400" dirty="0" smtClean="0"/>
              <a:t>D) 3</a:t>
            </a:r>
            <a:r>
              <a:rPr lang="en-US" sz="2400" dirty="0"/>
              <a:t>%</a:t>
            </a:r>
          </a:p>
        </p:txBody>
      </p:sp>
    </p:spTree>
    <p:extLst>
      <p:ext uri="{BB962C8B-B14F-4D97-AF65-F5344CB8AC3E}">
        <p14:creationId xmlns:p14="http://schemas.microsoft.com/office/powerpoint/2010/main" val="2417565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4" name="Rectangle 3"/>
          <p:cNvSpPr/>
          <p:nvPr/>
        </p:nvSpPr>
        <p:spPr>
          <a:xfrm>
            <a:off x="438807" y="529872"/>
            <a:ext cx="10313276" cy="1569660"/>
          </a:xfrm>
          <a:prstGeom prst="rect">
            <a:avLst/>
          </a:prstGeom>
        </p:spPr>
        <p:txBody>
          <a:bodyPr wrap="square">
            <a:spAutoFit/>
          </a:bodyPr>
          <a:lstStyle/>
          <a:p>
            <a:r>
              <a:rPr lang="en-US" sz="2400" b="1" dirty="0" smtClean="0"/>
              <a:t>Direction:</a:t>
            </a:r>
            <a:r>
              <a:rPr lang="en-US" sz="2400" dirty="0" smtClean="0"/>
              <a:t> Study </a:t>
            </a:r>
            <a:r>
              <a:rPr lang="en-US" sz="2400" dirty="0"/>
              <a:t>the following table and answer the questions based on it:</a:t>
            </a:r>
          </a:p>
          <a:p>
            <a:r>
              <a:rPr lang="en-US" sz="2400" b="1" dirty="0"/>
              <a:t>Expenditures of a Company (in Lakh Rupees) per Annum Over the given Years</a:t>
            </a:r>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038087629"/>
              </p:ext>
            </p:extLst>
          </p:nvPr>
        </p:nvGraphicFramePr>
        <p:xfrm>
          <a:off x="438807" y="2225433"/>
          <a:ext cx="10697766" cy="1954911"/>
        </p:xfrm>
        <a:graphic>
          <a:graphicData uri="http://schemas.openxmlformats.org/drawingml/2006/table">
            <a:tbl>
              <a:tblPr firstRow="1" firstCol="1" bandRow="1">
                <a:tableStyleId>{5C22544A-7EE6-4342-B048-85BDC9FD1C3A}</a:tableStyleId>
              </a:tblPr>
              <a:tblGrid>
                <a:gridCol w="1782961">
                  <a:extLst>
                    <a:ext uri="{9D8B030D-6E8A-4147-A177-3AD203B41FA5}">
                      <a16:colId xmlns:a16="http://schemas.microsoft.com/office/drawing/2014/main" val="20000"/>
                    </a:ext>
                  </a:extLst>
                </a:gridCol>
                <a:gridCol w="1782961">
                  <a:extLst>
                    <a:ext uri="{9D8B030D-6E8A-4147-A177-3AD203B41FA5}">
                      <a16:colId xmlns:a16="http://schemas.microsoft.com/office/drawing/2014/main" val="20001"/>
                    </a:ext>
                  </a:extLst>
                </a:gridCol>
                <a:gridCol w="1782961">
                  <a:extLst>
                    <a:ext uri="{9D8B030D-6E8A-4147-A177-3AD203B41FA5}">
                      <a16:colId xmlns:a16="http://schemas.microsoft.com/office/drawing/2014/main" val="20002"/>
                    </a:ext>
                  </a:extLst>
                </a:gridCol>
                <a:gridCol w="1782961">
                  <a:extLst>
                    <a:ext uri="{9D8B030D-6E8A-4147-A177-3AD203B41FA5}">
                      <a16:colId xmlns:a16="http://schemas.microsoft.com/office/drawing/2014/main" val="20003"/>
                    </a:ext>
                  </a:extLst>
                </a:gridCol>
                <a:gridCol w="1782961">
                  <a:extLst>
                    <a:ext uri="{9D8B030D-6E8A-4147-A177-3AD203B41FA5}">
                      <a16:colId xmlns:a16="http://schemas.microsoft.com/office/drawing/2014/main" val="20004"/>
                    </a:ext>
                  </a:extLst>
                </a:gridCol>
                <a:gridCol w="1782961">
                  <a:extLst>
                    <a:ext uri="{9D8B030D-6E8A-4147-A177-3AD203B41FA5}">
                      <a16:colId xmlns:a16="http://schemas.microsoft.com/office/drawing/2014/main" val="20005"/>
                    </a:ext>
                  </a:extLst>
                </a:gridCol>
              </a:tblGrid>
              <a:tr h="0">
                <a:tc rowSpan="2">
                  <a:txBody>
                    <a:bodyPr/>
                    <a:lstStyle/>
                    <a:p>
                      <a:pPr marL="0" marR="0" algn="ctr">
                        <a:lnSpc>
                          <a:spcPct val="115000"/>
                        </a:lnSpc>
                        <a:spcBef>
                          <a:spcPts val="0"/>
                        </a:spcBef>
                        <a:spcAft>
                          <a:spcPts val="0"/>
                        </a:spcAft>
                      </a:pPr>
                      <a:r>
                        <a:rPr lang="en-US" sz="1050" dirty="0">
                          <a:effectLst/>
                        </a:rPr>
                        <a:t>Year</a:t>
                      </a:r>
                      <a:endParaRPr lang="en-US" sz="1100" dirty="0">
                        <a:effectLst/>
                        <a:latin typeface="Calibri"/>
                        <a:ea typeface="Calibri"/>
                        <a:cs typeface="Times New Roman"/>
                      </a:endParaRPr>
                    </a:p>
                  </a:txBody>
                  <a:tcPr marL="47625" marR="47625" marT="47625" marB="47625" anchor="ctr"/>
                </a:tc>
                <a:tc gridSpan="5">
                  <a:txBody>
                    <a:bodyPr/>
                    <a:lstStyle/>
                    <a:p>
                      <a:pPr marL="0" marR="0" algn="ctr">
                        <a:lnSpc>
                          <a:spcPct val="115000"/>
                        </a:lnSpc>
                        <a:spcBef>
                          <a:spcPts val="0"/>
                        </a:spcBef>
                        <a:spcAft>
                          <a:spcPts val="0"/>
                        </a:spcAft>
                      </a:pPr>
                      <a:r>
                        <a:rPr lang="en-US" sz="1050" dirty="0">
                          <a:effectLst/>
                        </a:rPr>
                        <a:t>Item of Expenditure</a:t>
                      </a:r>
                      <a:endParaRPr lang="en-US" sz="1100" dirty="0">
                        <a:effectLst/>
                        <a:latin typeface="Calibri"/>
                        <a:ea typeface="Calibri"/>
                        <a:cs typeface="Times New Roman"/>
                      </a:endParaRPr>
                    </a:p>
                  </a:txBody>
                  <a:tcPr marL="47625" marR="47625" marT="47625" marB="476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lnSpc>
                          <a:spcPct val="115000"/>
                        </a:lnSpc>
                        <a:spcBef>
                          <a:spcPts val="0"/>
                        </a:spcBef>
                        <a:spcAft>
                          <a:spcPts val="0"/>
                        </a:spcAft>
                      </a:pPr>
                      <a:r>
                        <a:rPr lang="en-US" sz="1050">
                          <a:effectLst/>
                        </a:rPr>
                        <a:t>Salary</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Fuel and Transport</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Bonus</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Interest on Loans</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Taxes</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050">
                          <a:effectLst/>
                        </a:rPr>
                        <a:t>1998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288</a:t>
                      </a:r>
                      <a:endParaRPr lang="en-US" sz="1100" dirty="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98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3.00</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23.4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83</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050">
                          <a:effectLst/>
                        </a:rPr>
                        <a:t>1999</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342</a:t>
                      </a:r>
                      <a:endParaRPr lang="en-US" sz="1100" dirty="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112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2.52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32.5</a:t>
                      </a:r>
                      <a:endParaRPr lang="en-US" sz="1100" dirty="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108</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050">
                          <a:effectLst/>
                        </a:rPr>
                        <a:t>2000</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324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101</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3.84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41.6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74</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050">
                          <a:effectLst/>
                        </a:rPr>
                        <a:t>2001</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336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133</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3.68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36.4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88</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1050">
                          <a:effectLst/>
                        </a:rPr>
                        <a:t>2002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420</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142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3.96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49.4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98</a:t>
                      </a:r>
                      <a:endParaRPr lang="en-US" sz="1100" dirty="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6"/>
                  </a:ext>
                </a:extLst>
              </a:tr>
            </a:tbl>
          </a:graphicData>
        </a:graphic>
      </p:graphicFrame>
      <p:sp>
        <p:nvSpPr>
          <p:cNvPr id="6" name="Rectangle 1"/>
          <p:cNvSpPr>
            <a:spLocks noChangeArrowheads="1"/>
          </p:cNvSpPr>
          <p:nvPr/>
        </p:nvSpPr>
        <p:spPr bwMode="auto">
          <a:xfrm>
            <a:off x="1158875" y="2886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343273" y="4180344"/>
            <a:ext cx="6096000" cy="2677656"/>
          </a:xfrm>
          <a:prstGeom prst="rect">
            <a:avLst/>
          </a:prstGeom>
        </p:spPr>
        <p:txBody>
          <a:bodyPr>
            <a:spAutoFit/>
          </a:bodyPr>
          <a:lstStyle/>
          <a:p>
            <a:r>
              <a:rPr lang="en-US" sz="2400" dirty="0" smtClean="0"/>
              <a:t>Total </a:t>
            </a:r>
            <a:r>
              <a:rPr lang="en-US" sz="2400" dirty="0"/>
              <a:t>expenditure on all these items in 1999 was approximately what percent of the total expenditure in 2002?</a:t>
            </a:r>
          </a:p>
          <a:p>
            <a:r>
              <a:rPr lang="en-US" sz="2400" dirty="0" smtClean="0"/>
              <a:t>A) </a:t>
            </a:r>
            <a:r>
              <a:rPr lang="en-US" sz="2400" dirty="0"/>
              <a:t>83%</a:t>
            </a:r>
          </a:p>
          <a:p>
            <a:r>
              <a:rPr lang="en-US" sz="2400" dirty="0" smtClean="0"/>
              <a:t>B) </a:t>
            </a:r>
            <a:r>
              <a:rPr lang="en-US" sz="2400" dirty="0"/>
              <a:t>80%</a:t>
            </a:r>
          </a:p>
          <a:p>
            <a:r>
              <a:rPr lang="en-US" sz="2400" dirty="0" smtClean="0"/>
              <a:t>C) </a:t>
            </a:r>
            <a:r>
              <a:rPr lang="en-US" sz="2400" dirty="0"/>
              <a:t>85%</a:t>
            </a:r>
          </a:p>
          <a:p>
            <a:r>
              <a:rPr lang="en-US" sz="2400" dirty="0" smtClean="0"/>
              <a:t>D) </a:t>
            </a:r>
            <a:r>
              <a:rPr lang="en-US" sz="2400" dirty="0"/>
              <a:t>79%</a:t>
            </a:r>
          </a:p>
        </p:txBody>
      </p:sp>
    </p:spTree>
    <p:extLst>
      <p:ext uri="{BB962C8B-B14F-4D97-AF65-F5344CB8AC3E}">
        <p14:creationId xmlns:p14="http://schemas.microsoft.com/office/powerpoint/2010/main" val="570955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4" name="Rectangle 3"/>
          <p:cNvSpPr/>
          <p:nvPr/>
        </p:nvSpPr>
        <p:spPr>
          <a:xfrm>
            <a:off x="438807" y="528145"/>
            <a:ext cx="10313276" cy="1569660"/>
          </a:xfrm>
          <a:prstGeom prst="rect">
            <a:avLst/>
          </a:prstGeom>
        </p:spPr>
        <p:txBody>
          <a:bodyPr wrap="square">
            <a:spAutoFit/>
          </a:bodyPr>
          <a:lstStyle/>
          <a:p>
            <a:r>
              <a:rPr lang="en-US" sz="2400" b="1" dirty="0" smtClean="0"/>
              <a:t>Direction:</a:t>
            </a:r>
            <a:r>
              <a:rPr lang="en-US" sz="2400" dirty="0" smtClean="0"/>
              <a:t> Study </a:t>
            </a:r>
            <a:r>
              <a:rPr lang="en-US" sz="2400" dirty="0"/>
              <a:t>the following table and answer the questions based on it:</a:t>
            </a:r>
          </a:p>
          <a:p>
            <a:r>
              <a:rPr lang="en-US" sz="2400" b="1" dirty="0"/>
              <a:t>Expenditures of a Company (in Lakh Rupees) per Annum Over the given Years</a:t>
            </a:r>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474372689"/>
              </p:ext>
            </p:extLst>
          </p:nvPr>
        </p:nvGraphicFramePr>
        <p:xfrm>
          <a:off x="261386" y="2137219"/>
          <a:ext cx="10725060" cy="1954911"/>
        </p:xfrm>
        <a:graphic>
          <a:graphicData uri="http://schemas.openxmlformats.org/drawingml/2006/table">
            <a:tbl>
              <a:tblPr firstRow="1" firstCol="1" bandRow="1">
                <a:tableStyleId>{5C22544A-7EE6-4342-B048-85BDC9FD1C3A}</a:tableStyleId>
              </a:tblPr>
              <a:tblGrid>
                <a:gridCol w="1787510">
                  <a:extLst>
                    <a:ext uri="{9D8B030D-6E8A-4147-A177-3AD203B41FA5}">
                      <a16:colId xmlns:a16="http://schemas.microsoft.com/office/drawing/2014/main" val="20000"/>
                    </a:ext>
                  </a:extLst>
                </a:gridCol>
                <a:gridCol w="1787510">
                  <a:extLst>
                    <a:ext uri="{9D8B030D-6E8A-4147-A177-3AD203B41FA5}">
                      <a16:colId xmlns:a16="http://schemas.microsoft.com/office/drawing/2014/main" val="20001"/>
                    </a:ext>
                  </a:extLst>
                </a:gridCol>
                <a:gridCol w="1787510">
                  <a:extLst>
                    <a:ext uri="{9D8B030D-6E8A-4147-A177-3AD203B41FA5}">
                      <a16:colId xmlns:a16="http://schemas.microsoft.com/office/drawing/2014/main" val="20002"/>
                    </a:ext>
                  </a:extLst>
                </a:gridCol>
                <a:gridCol w="1787510">
                  <a:extLst>
                    <a:ext uri="{9D8B030D-6E8A-4147-A177-3AD203B41FA5}">
                      <a16:colId xmlns:a16="http://schemas.microsoft.com/office/drawing/2014/main" val="20003"/>
                    </a:ext>
                  </a:extLst>
                </a:gridCol>
                <a:gridCol w="1787510">
                  <a:extLst>
                    <a:ext uri="{9D8B030D-6E8A-4147-A177-3AD203B41FA5}">
                      <a16:colId xmlns:a16="http://schemas.microsoft.com/office/drawing/2014/main" val="20004"/>
                    </a:ext>
                  </a:extLst>
                </a:gridCol>
                <a:gridCol w="1787510">
                  <a:extLst>
                    <a:ext uri="{9D8B030D-6E8A-4147-A177-3AD203B41FA5}">
                      <a16:colId xmlns:a16="http://schemas.microsoft.com/office/drawing/2014/main" val="20005"/>
                    </a:ext>
                  </a:extLst>
                </a:gridCol>
              </a:tblGrid>
              <a:tr h="0">
                <a:tc rowSpan="2">
                  <a:txBody>
                    <a:bodyPr/>
                    <a:lstStyle/>
                    <a:p>
                      <a:pPr marL="0" marR="0" algn="ctr">
                        <a:lnSpc>
                          <a:spcPct val="115000"/>
                        </a:lnSpc>
                        <a:spcBef>
                          <a:spcPts val="0"/>
                        </a:spcBef>
                        <a:spcAft>
                          <a:spcPts val="0"/>
                        </a:spcAft>
                      </a:pPr>
                      <a:r>
                        <a:rPr lang="en-US" sz="1050" dirty="0">
                          <a:effectLst/>
                        </a:rPr>
                        <a:t>Year</a:t>
                      </a:r>
                      <a:endParaRPr lang="en-US" sz="1100" dirty="0">
                        <a:effectLst/>
                        <a:latin typeface="Calibri"/>
                        <a:ea typeface="Calibri"/>
                        <a:cs typeface="Times New Roman"/>
                      </a:endParaRPr>
                    </a:p>
                  </a:txBody>
                  <a:tcPr marL="47625" marR="47625" marT="47625" marB="47625" anchor="ctr"/>
                </a:tc>
                <a:tc gridSpan="5">
                  <a:txBody>
                    <a:bodyPr/>
                    <a:lstStyle/>
                    <a:p>
                      <a:pPr marL="0" marR="0" algn="ctr">
                        <a:lnSpc>
                          <a:spcPct val="115000"/>
                        </a:lnSpc>
                        <a:spcBef>
                          <a:spcPts val="0"/>
                        </a:spcBef>
                        <a:spcAft>
                          <a:spcPts val="0"/>
                        </a:spcAft>
                      </a:pPr>
                      <a:r>
                        <a:rPr lang="en-US" sz="1050">
                          <a:effectLst/>
                        </a:rPr>
                        <a:t>Item of Expenditure</a:t>
                      </a:r>
                      <a:endParaRPr lang="en-US" sz="1100">
                        <a:effectLst/>
                        <a:latin typeface="Calibri"/>
                        <a:ea typeface="Calibri"/>
                        <a:cs typeface="Times New Roman"/>
                      </a:endParaRPr>
                    </a:p>
                  </a:txBody>
                  <a:tcPr marL="47625" marR="47625" marT="47625" marB="476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lnSpc>
                          <a:spcPct val="115000"/>
                        </a:lnSpc>
                        <a:spcBef>
                          <a:spcPts val="0"/>
                        </a:spcBef>
                        <a:spcAft>
                          <a:spcPts val="0"/>
                        </a:spcAft>
                      </a:pPr>
                      <a:r>
                        <a:rPr lang="en-US" sz="1050">
                          <a:effectLst/>
                        </a:rPr>
                        <a:t>Salary</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Fuel and Transport</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Bonus</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Interest on Loans</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Taxes</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050">
                          <a:effectLst/>
                        </a:rPr>
                        <a:t>1998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288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98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3.00</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23.4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83</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050" dirty="0">
                          <a:effectLst/>
                        </a:rPr>
                        <a:t>1999</a:t>
                      </a:r>
                      <a:endParaRPr lang="en-US" sz="1100" dirty="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342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112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2.52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32.5</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108</a:t>
                      </a:r>
                      <a:endParaRPr lang="en-US" sz="1100" dirty="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050">
                          <a:effectLst/>
                        </a:rPr>
                        <a:t>2000</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324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101</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3.84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41.6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74</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050">
                          <a:effectLst/>
                        </a:rPr>
                        <a:t>2001</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336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133</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3.68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36.4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88</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1050">
                          <a:effectLst/>
                        </a:rPr>
                        <a:t>2002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420</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142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3.96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49.4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98</a:t>
                      </a:r>
                      <a:endParaRPr lang="en-US" sz="1100" dirty="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6"/>
                  </a:ext>
                </a:extLst>
              </a:tr>
            </a:tbl>
          </a:graphicData>
        </a:graphic>
      </p:graphicFrame>
      <p:sp>
        <p:nvSpPr>
          <p:cNvPr id="6" name="Rectangle 1"/>
          <p:cNvSpPr>
            <a:spLocks noChangeArrowheads="1"/>
          </p:cNvSpPr>
          <p:nvPr/>
        </p:nvSpPr>
        <p:spPr bwMode="auto">
          <a:xfrm>
            <a:off x="1158875" y="2886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261386" y="4285102"/>
            <a:ext cx="6096000" cy="2308324"/>
          </a:xfrm>
          <a:prstGeom prst="rect">
            <a:avLst/>
          </a:prstGeom>
        </p:spPr>
        <p:txBody>
          <a:bodyPr>
            <a:spAutoFit/>
          </a:bodyPr>
          <a:lstStyle/>
          <a:p>
            <a:r>
              <a:rPr lang="en-US" sz="2400" dirty="0" smtClean="0"/>
              <a:t>The total expenditure of the company over these items during the year 2001 is?</a:t>
            </a:r>
          </a:p>
          <a:p>
            <a:r>
              <a:rPr lang="en-US" sz="2400" dirty="0" smtClean="0"/>
              <a:t>A) </a:t>
            </a:r>
            <a:r>
              <a:rPr lang="en-US" sz="2400" dirty="0" err="1" smtClean="0"/>
              <a:t>Rs</a:t>
            </a:r>
            <a:r>
              <a:rPr lang="en-US" sz="2400" dirty="0" smtClean="0"/>
              <a:t>. 544.44 lakhs</a:t>
            </a:r>
          </a:p>
          <a:p>
            <a:r>
              <a:rPr lang="en-US" sz="2400" dirty="0" smtClean="0"/>
              <a:t>B) </a:t>
            </a:r>
            <a:r>
              <a:rPr lang="en-US" sz="2400" dirty="0" err="1" smtClean="0"/>
              <a:t>Rs</a:t>
            </a:r>
            <a:r>
              <a:rPr lang="en-US" sz="2400" dirty="0" smtClean="0"/>
              <a:t>. 597.08 lakhs</a:t>
            </a:r>
          </a:p>
          <a:p>
            <a:r>
              <a:rPr lang="en-US" sz="2400" dirty="0" smtClean="0"/>
              <a:t>C) </a:t>
            </a:r>
            <a:r>
              <a:rPr lang="en-US" sz="2400" dirty="0" err="1" smtClean="0"/>
              <a:t>Rs</a:t>
            </a:r>
            <a:r>
              <a:rPr lang="en-US" sz="2400" dirty="0" smtClean="0"/>
              <a:t>. 446.46 lakhs</a:t>
            </a:r>
          </a:p>
          <a:p>
            <a:r>
              <a:rPr lang="en-US" sz="2400" dirty="0" smtClean="0"/>
              <a:t>D) </a:t>
            </a:r>
            <a:r>
              <a:rPr lang="en-US" sz="2400" dirty="0" err="1" smtClean="0"/>
              <a:t>Rs</a:t>
            </a:r>
            <a:r>
              <a:rPr lang="en-US" sz="2400" dirty="0" smtClean="0"/>
              <a:t>. 478.87 lakhs</a:t>
            </a:r>
            <a:endParaRPr lang="en-US" sz="2400" dirty="0"/>
          </a:p>
        </p:txBody>
      </p:sp>
    </p:spTree>
    <p:extLst>
      <p:ext uri="{BB962C8B-B14F-4D97-AF65-F5344CB8AC3E}">
        <p14:creationId xmlns:p14="http://schemas.microsoft.com/office/powerpoint/2010/main" val="3614720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4" name="Rectangle 3"/>
          <p:cNvSpPr/>
          <p:nvPr/>
        </p:nvSpPr>
        <p:spPr>
          <a:xfrm>
            <a:off x="438807" y="543520"/>
            <a:ext cx="10313276" cy="1569660"/>
          </a:xfrm>
          <a:prstGeom prst="rect">
            <a:avLst/>
          </a:prstGeom>
        </p:spPr>
        <p:txBody>
          <a:bodyPr wrap="square">
            <a:spAutoFit/>
          </a:bodyPr>
          <a:lstStyle/>
          <a:p>
            <a:r>
              <a:rPr lang="en-US" sz="2400" b="1" dirty="0" smtClean="0"/>
              <a:t>Direction:</a:t>
            </a:r>
            <a:r>
              <a:rPr lang="en-US" sz="2400" dirty="0" smtClean="0"/>
              <a:t> Study </a:t>
            </a:r>
            <a:r>
              <a:rPr lang="en-US" sz="2400" dirty="0"/>
              <a:t>the following table and answer the questions based on it:</a:t>
            </a:r>
          </a:p>
          <a:p>
            <a:r>
              <a:rPr lang="en-US" sz="2400" b="1" dirty="0"/>
              <a:t>Expenditures of a Company (in Lakh Rupees) per Annum Over the given Years</a:t>
            </a:r>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648724557"/>
              </p:ext>
            </p:extLst>
          </p:nvPr>
        </p:nvGraphicFramePr>
        <p:xfrm>
          <a:off x="438807" y="2162314"/>
          <a:ext cx="10506696" cy="2018030"/>
        </p:xfrm>
        <a:graphic>
          <a:graphicData uri="http://schemas.openxmlformats.org/drawingml/2006/table">
            <a:tbl>
              <a:tblPr firstRow="1" firstCol="1" bandRow="1">
                <a:tableStyleId>{5C22544A-7EE6-4342-B048-85BDC9FD1C3A}</a:tableStyleId>
              </a:tblPr>
              <a:tblGrid>
                <a:gridCol w="1751116">
                  <a:extLst>
                    <a:ext uri="{9D8B030D-6E8A-4147-A177-3AD203B41FA5}">
                      <a16:colId xmlns:a16="http://schemas.microsoft.com/office/drawing/2014/main" val="20000"/>
                    </a:ext>
                  </a:extLst>
                </a:gridCol>
                <a:gridCol w="1751116">
                  <a:extLst>
                    <a:ext uri="{9D8B030D-6E8A-4147-A177-3AD203B41FA5}">
                      <a16:colId xmlns:a16="http://schemas.microsoft.com/office/drawing/2014/main" val="20001"/>
                    </a:ext>
                  </a:extLst>
                </a:gridCol>
                <a:gridCol w="1751116">
                  <a:extLst>
                    <a:ext uri="{9D8B030D-6E8A-4147-A177-3AD203B41FA5}">
                      <a16:colId xmlns:a16="http://schemas.microsoft.com/office/drawing/2014/main" val="20002"/>
                    </a:ext>
                  </a:extLst>
                </a:gridCol>
                <a:gridCol w="1751116">
                  <a:extLst>
                    <a:ext uri="{9D8B030D-6E8A-4147-A177-3AD203B41FA5}">
                      <a16:colId xmlns:a16="http://schemas.microsoft.com/office/drawing/2014/main" val="20003"/>
                    </a:ext>
                  </a:extLst>
                </a:gridCol>
                <a:gridCol w="1751116">
                  <a:extLst>
                    <a:ext uri="{9D8B030D-6E8A-4147-A177-3AD203B41FA5}">
                      <a16:colId xmlns:a16="http://schemas.microsoft.com/office/drawing/2014/main" val="20004"/>
                    </a:ext>
                  </a:extLst>
                </a:gridCol>
                <a:gridCol w="1751116">
                  <a:extLst>
                    <a:ext uri="{9D8B030D-6E8A-4147-A177-3AD203B41FA5}">
                      <a16:colId xmlns:a16="http://schemas.microsoft.com/office/drawing/2014/main" val="20005"/>
                    </a:ext>
                  </a:extLst>
                </a:gridCol>
              </a:tblGrid>
              <a:tr h="288290">
                <a:tc rowSpan="2">
                  <a:txBody>
                    <a:bodyPr/>
                    <a:lstStyle/>
                    <a:p>
                      <a:pPr marL="0" marR="0" algn="ctr">
                        <a:lnSpc>
                          <a:spcPct val="115000"/>
                        </a:lnSpc>
                        <a:spcBef>
                          <a:spcPts val="0"/>
                        </a:spcBef>
                        <a:spcAft>
                          <a:spcPts val="0"/>
                        </a:spcAft>
                      </a:pPr>
                      <a:r>
                        <a:rPr lang="en-US" sz="1050" dirty="0">
                          <a:effectLst/>
                        </a:rPr>
                        <a:t>Year</a:t>
                      </a:r>
                      <a:endParaRPr lang="en-US" sz="1100" dirty="0">
                        <a:effectLst/>
                        <a:latin typeface="Calibri"/>
                        <a:ea typeface="Calibri"/>
                        <a:cs typeface="Times New Roman"/>
                      </a:endParaRPr>
                    </a:p>
                  </a:txBody>
                  <a:tcPr marL="47625" marR="47625" marT="47625" marB="47625" anchor="ctr"/>
                </a:tc>
                <a:tc gridSpan="5">
                  <a:txBody>
                    <a:bodyPr/>
                    <a:lstStyle/>
                    <a:p>
                      <a:pPr marL="0" marR="0" algn="ctr">
                        <a:lnSpc>
                          <a:spcPct val="115000"/>
                        </a:lnSpc>
                        <a:spcBef>
                          <a:spcPts val="0"/>
                        </a:spcBef>
                        <a:spcAft>
                          <a:spcPts val="0"/>
                        </a:spcAft>
                      </a:pPr>
                      <a:r>
                        <a:rPr lang="en-US" sz="1050">
                          <a:effectLst/>
                        </a:rPr>
                        <a:t>Item of Expenditure</a:t>
                      </a:r>
                      <a:endParaRPr lang="en-US" sz="1100">
                        <a:effectLst/>
                        <a:latin typeface="Calibri"/>
                        <a:ea typeface="Calibri"/>
                        <a:cs typeface="Times New Roman"/>
                      </a:endParaRPr>
                    </a:p>
                  </a:txBody>
                  <a:tcPr marL="47625" marR="47625" marT="47625" marB="476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8290">
                <a:tc vMerge="1">
                  <a:txBody>
                    <a:bodyPr/>
                    <a:lstStyle/>
                    <a:p>
                      <a:endParaRPr lang="en-US"/>
                    </a:p>
                  </a:txBody>
                  <a:tcPr/>
                </a:tc>
                <a:tc>
                  <a:txBody>
                    <a:bodyPr/>
                    <a:lstStyle/>
                    <a:p>
                      <a:pPr marL="0" marR="0" algn="ctr">
                        <a:lnSpc>
                          <a:spcPct val="115000"/>
                        </a:lnSpc>
                        <a:spcBef>
                          <a:spcPts val="0"/>
                        </a:spcBef>
                        <a:spcAft>
                          <a:spcPts val="0"/>
                        </a:spcAft>
                      </a:pPr>
                      <a:r>
                        <a:rPr lang="en-US" sz="1050">
                          <a:effectLst/>
                        </a:rPr>
                        <a:t>Salary</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Fuel and Transport</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Bonus</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Interest on Loans</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Taxes</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1"/>
                  </a:ext>
                </a:extLst>
              </a:tr>
              <a:tr h="288290">
                <a:tc>
                  <a:txBody>
                    <a:bodyPr/>
                    <a:lstStyle/>
                    <a:p>
                      <a:pPr marL="0" marR="0" algn="ctr">
                        <a:lnSpc>
                          <a:spcPct val="115000"/>
                        </a:lnSpc>
                        <a:spcBef>
                          <a:spcPts val="0"/>
                        </a:spcBef>
                        <a:spcAft>
                          <a:spcPts val="0"/>
                        </a:spcAft>
                      </a:pPr>
                      <a:r>
                        <a:rPr lang="en-US" sz="1050">
                          <a:effectLst/>
                        </a:rPr>
                        <a:t>1998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288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98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3.00</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23.4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83</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2"/>
                  </a:ext>
                </a:extLst>
              </a:tr>
              <a:tr h="288290">
                <a:tc>
                  <a:txBody>
                    <a:bodyPr/>
                    <a:lstStyle/>
                    <a:p>
                      <a:pPr marL="0" marR="0" algn="ctr">
                        <a:lnSpc>
                          <a:spcPct val="115000"/>
                        </a:lnSpc>
                        <a:spcBef>
                          <a:spcPts val="0"/>
                        </a:spcBef>
                        <a:spcAft>
                          <a:spcPts val="0"/>
                        </a:spcAft>
                      </a:pPr>
                      <a:r>
                        <a:rPr lang="en-US" sz="1050">
                          <a:effectLst/>
                        </a:rPr>
                        <a:t>1999</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342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112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2.52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32.5</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108</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3"/>
                  </a:ext>
                </a:extLst>
              </a:tr>
              <a:tr h="288290">
                <a:tc>
                  <a:txBody>
                    <a:bodyPr/>
                    <a:lstStyle/>
                    <a:p>
                      <a:pPr marL="0" marR="0" algn="ctr">
                        <a:lnSpc>
                          <a:spcPct val="115000"/>
                        </a:lnSpc>
                        <a:spcBef>
                          <a:spcPts val="0"/>
                        </a:spcBef>
                        <a:spcAft>
                          <a:spcPts val="0"/>
                        </a:spcAft>
                      </a:pPr>
                      <a:r>
                        <a:rPr lang="en-US" sz="1050" dirty="0">
                          <a:effectLst/>
                        </a:rPr>
                        <a:t>2000</a:t>
                      </a:r>
                      <a:endParaRPr lang="en-US" sz="1100" dirty="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324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101</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3.84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41.6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74</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4"/>
                  </a:ext>
                </a:extLst>
              </a:tr>
              <a:tr h="288290">
                <a:tc>
                  <a:txBody>
                    <a:bodyPr/>
                    <a:lstStyle/>
                    <a:p>
                      <a:pPr marL="0" marR="0" algn="ctr">
                        <a:lnSpc>
                          <a:spcPct val="115000"/>
                        </a:lnSpc>
                        <a:spcBef>
                          <a:spcPts val="0"/>
                        </a:spcBef>
                        <a:spcAft>
                          <a:spcPts val="0"/>
                        </a:spcAft>
                      </a:pPr>
                      <a:r>
                        <a:rPr lang="en-US" sz="1050">
                          <a:effectLst/>
                        </a:rPr>
                        <a:t>2001</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336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133</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3.68</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36.4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88</a:t>
                      </a:r>
                      <a:endParaRPr lang="en-US" sz="110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5"/>
                  </a:ext>
                </a:extLst>
              </a:tr>
              <a:tr h="288290">
                <a:tc>
                  <a:txBody>
                    <a:bodyPr/>
                    <a:lstStyle/>
                    <a:p>
                      <a:pPr marL="0" marR="0" algn="ctr">
                        <a:lnSpc>
                          <a:spcPct val="115000"/>
                        </a:lnSpc>
                        <a:spcBef>
                          <a:spcPts val="0"/>
                        </a:spcBef>
                        <a:spcAft>
                          <a:spcPts val="0"/>
                        </a:spcAft>
                      </a:pPr>
                      <a:r>
                        <a:rPr lang="en-US" sz="1050">
                          <a:effectLst/>
                        </a:rPr>
                        <a:t>2002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420</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142</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3.96</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a:effectLst/>
                        </a:rPr>
                        <a:t>49.4</a:t>
                      </a:r>
                      <a:endParaRPr lang="en-US" sz="1100">
                        <a:effectLst/>
                        <a:latin typeface="Calibri"/>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050" dirty="0">
                          <a:effectLst/>
                        </a:rPr>
                        <a:t>98</a:t>
                      </a:r>
                      <a:endParaRPr lang="en-US" sz="1100" dirty="0">
                        <a:effectLst/>
                        <a:latin typeface="Calibri"/>
                        <a:ea typeface="Calibri"/>
                        <a:cs typeface="Times New Roman"/>
                      </a:endParaRPr>
                    </a:p>
                  </a:txBody>
                  <a:tcPr marL="47625" marR="47625" marT="47625" marB="47625" anchor="ctr"/>
                </a:tc>
                <a:extLst>
                  <a:ext uri="{0D108BD9-81ED-4DB2-BD59-A6C34878D82A}">
                    <a16:rowId xmlns:a16="http://schemas.microsoft.com/office/drawing/2014/main" val="10006"/>
                  </a:ext>
                </a:extLst>
              </a:tr>
            </a:tbl>
          </a:graphicData>
        </a:graphic>
      </p:graphicFrame>
      <p:sp>
        <p:nvSpPr>
          <p:cNvPr id="6" name="Rectangle 1"/>
          <p:cNvSpPr>
            <a:spLocks noChangeArrowheads="1"/>
          </p:cNvSpPr>
          <p:nvPr/>
        </p:nvSpPr>
        <p:spPr bwMode="auto">
          <a:xfrm>
            <a:off x="1158875" y="2886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p:nvPr/>
        </p:nvSpPr>
        <p:spPr>
          <a:xfrm>
            <a:off x="438804" y="4180344"/>
            <a:ext cx="9223809" cy="2677656"/>
          </a:xfrm>
          <a:prstGeom prst="rect">
            <a:avLst/>
          </a:prstGeom>
        </p:spPr>
        <p:txBody>
          <a:bodyPr wrap="square">
            <a:spAutoFit/>
          </a:bodyPr>
          <a:lstStyle/>
          <a:p>
            <a:r>
              <a:rPr lang="en-US" sz="2400" dirty="0" smtClean="0"/>
              <a:t>The </a:t>
            </a:r>
            <a:r>
              <a:rPr lang="en-US" sz="2400" dirty="0"/>
              <a:t>ratio between the total expenditure on Taxes for all the years and the total expenditure on Fuel and Transport for all the years respectively is approximately?</a:t>
            </a:r>
          </a:p>
          <a:p>
            <a:r>
              <a:rPr lang="en-US" sz="2400" dirty="0" smtClean="0"/>
              <a:t>A) 445:708</a:t>
            </a:r>
            <a:endParaRPr lang="en-US" sz="2400" dirty="0"/>
          </a:p>
          <a:p>
            <a:r>
              <a:rPr lang="en-US" sz="2400" dirty="0" smtClean="0"/>
              <a:t>B) 451:586</a:t>
            </a:r>
            <a:endParaRPr lang="en-US" sz="2400" dirty="0"/>
          </a:p>
          <a:p>
            <a:r>
              <a:rPr lang="en-US" sz="2400" dirty="0" smtClean="0"/>
              <a:t>C) 152:183</a:t>
            </a:r>
            <a:endParaRPr lang="en-US" sz="2400" dirty="0"/>
          </a:p>
          <a:p>
            <a:r>
              <a:rPr lang="en-US" sz="2400" dirty="0" smtClean="0"/>
              <a:t>D) 534:845</a:t>
            </a:r>
            <a:endParaRPr lang="en-US" sz="2400" dirty="0"/>
          </a:p>
        </p:txBody>
      </p:sp>
    </p:spTree>
    <p:extLst>
      <p:ext uri="{BB962C8B-B14F-4D97-AF65-F5344CB8AC3E}">
        <p14:creationId xmlns:p14="http://schemas.microsoft.com/office/powerpoint/2010/main" val="830215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smartkeeda.com/Myfiles/images/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079" y="1423115"/>
            <a:ext cx="6064921" cy="39900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8033" y="373488"/>
            <a:ext cx="11449319" cy="1200329"/>
          </a:xfrm>
          <a:prstGeom prst="rect">
            <a:avLst/>
          </a:prstGeom>
        </p:spPr>
        <p:txBody>
          <a:bodyPr wrap="square">
            <a:spAutoFit/>
          </a:bodyPr>
          <a:lstStyle/>
          <a:p>
            <a:pPr algn="just"/>
            <a:r>
              <a:rPr lang="en-US" b="1" dirty="0">
                <a:solidFill>
                  <a:srgbClr val="444444"/>
                </a:solidFill>
                <a:latin typeface="Roboto"/>
              </a:rPr>
              <a:t>Directions: Study the following graph carefully &amp; answer the questions given below it.</a:t>
            </a:r>
            <a:endParaRPr lang="en-US" dirty="0">
              <a:solidFill>
                <a:srgbClr val="444444"/>
              </a:solidFill>
              <a:latin typeface="Roboto"/>
            </a:endParaRPr>
          </a:p>
          <a:p>
            <a:pPr algn="just"/>
            <a:r>
              <a:rPr lang="en-US" dirty="0">
                <a:solidFill>
                  <a:srgbClr val="444444"/>
                </a:solidFill>
                <a:latin typeface="Roboto"/>
              </a:rPr>
              <a:t> </a:t>
            </a:r>
          </a:p>
          <a:p>
            <a:pPr algn="just"/>
            <a:r>
              <a:rPr lang="en-US" dirty="0">
                <a:solidFill>
                  <a:srgbClr val="444444"/>
                </a:solidFill>
                <a:latin typeface="Roboto"/>
              </a:rPr>
              <a:t>The basic fuel expenditure of a country is dominated by four major uses - Domestic, Transport, Industry and Electricity. In 1992, the total amount of energy used was equivalent to 600 million </a:t>
            </a:r>
            <a:r>
              <a:rPr lang="en-US" dirty="0" smtClean="0">
                <a:solidFill>
                  <a:srgbClr val="444444"/>
                </a:solidFill>
                <a:latin typeface="Roboto"/>
              </a:rPr>
              <a:t>tones </a:t>
            </a:r>
            <a:r>
              <a:rPr lang="en-US" dirty="0">
                <a:solidFill>
                  <a:srgbClr val="444444"/>
                </a:solidFill>
                <a:latin typeface="Roboto"/>
              </a:rPr>
              <a:t>of coal.</a:t>
            </a:r>
            <a:endParaRPr lang="en-US" b="0" i="0" dirty="0">
              <a:solidFill>
                <a:srgbClr val="444444"/>
              </a:solidFill>
              <a:effectLst/>
              <a:latin typeface="Roboto"/>
            </a:endParaRPr>
          </a:p>
        </p:txBody>
      </p:sp>
      <p:sp>
        <p:nvSpPr>
          <p:cNvPr id="3" name="Rectangle 2"/>
          <p:cNvSpPr/>
          <p:nvPr/>
        </p:nvSpPr>
        <p:spPr>
          <a:xfrm>
            <a:off x="528033" y="1872631"/>
            <a:ext cx="7250806" cy="923330"/>
          </a:xfrm>
          <a:prstGeom prst="rect">
            <a:avLst/>
          </a:prstGeom>
        </p:spPr>
        <p:txBody>
          <a:bodyPr wrap="square">
            <a:spAutoFit/>
          </a:bodyPr>
          <a:lstStyle/>
          <a:p>
            <a:r>
              <a:rPr lang="en-US" b="1" dirty="0" smtClean="0">
                <a:solidFill>
                  <a:srgbClr val="222222"/>
                </a:solidFill>
                <a:latin typeface="Roboto"/>
              </a:rPr>
              <a:t>Q1.The </a:t>
            </a:r>
            <a:r>
              <a:rPr lang="en-US" b="1" dirty="0">
                <a:solidFill>
                  <a:srgbClr val="222222"/>
                </a:solidFill>
                <a:latin typeface="Roboto"/>
              </a:rPr>
              <a:t>energy consumed for other purposes is approximately what percentage of total energy consumed for the other four major uses in 1992 was?</a:t>
            </a:r>
            <a:endParaRPr lang="en-US" dirty="0"/>
          </a:p>
        </p:txBody>
      </p:sp>
    </p:spTree>
    <p:extLst>
      <p:ext uri="{BB962C8B-B14F-4D97-AF65-F5344CB8AC3E}">
        <p14:creationId xmlns:p14="http://schemas.microsoft.com/office/powerpoint/2010/main" val="4009315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smartkeeda.com/Myfiles/images/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079" y="1423115"/>
            <a:ext cx="6064921" cy="39900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8033" y="373488"/>
            <a:ext cx="11449319" cy="1200329"/>
          </a:xfrm>
          <a:prstGeom prst="rect">
            <a:avLst/>
          </a:prstGeom>
        </p:spPr>
        <p:txBody>
          <a:bodyPr wrap="square">
            <a:spAutoFit/>
          </a:bodyPr>
          <a:lstStyle/>
          <a:p>
            <a:pPr algn="just"/>
            <a:r>
              <a:rPr lang="en-US" b="1" dirty="0">
                <a:solidFill>
                  <a:srgbClr val="444444"/>
                </a:solidFill>
                <a:latin typeface="Roboto"/>
              </a:rPr>
              <a:t>Directions: Study the following graph carefully &amp; answer the questions given below it.</a:t>
            </a:r>
            <a:endParaRPr lang="en-US" dirty="0">
              <a:solidFill>
                <a:srgbClr val="444444"/>
              </a:solidFill>
              <a:latin typeface="Roboto"/>
            </a:endParaRPr>
          </a:p>
          <a:p>
            <a:pPr algn="just"/>
            <a:r>
              <a:rPr lang="en-US" dirty="0">
                <a:solidFill>
                  <a:srgbClr val="444444"/>
                </a:solidFill>
                <a:latin typeface="Roboto"/>
              </a:rPr>
              <a:t> </a:t>
            </a:r>
          </a:p>
          <a:p>
            <a:pPr algn="just"/>
            <a:r>
              <a:rPr lang="en-US" dirty="0">
                <a:solidFill>
                  <a:srgbClr val="444444"/>
                </a:solidFill>
                <a:latin typeface="Roboto"/>
              </a:rPr>
              <a:t>The basic fuel expenditure of a country is dominated by four major uses - Domestic, Transport, Industry and Electricity. In 1992, the total amount of energy used was equivalent to 600 million </a:t>
            </a:r>
            <a:r>
              <a:rPr lang="en-US" dirty="0" smtClean="0">
                <a:solidFill>
                  <a:srgbClr val="444444"/>
                </a:solidFill>
                <a:latin typeface="Roboto"/>
              </a:rPr>
              <a:t>tones </a:t>
            </a:r>
            <a:r>
              <a:rPr lang="en-US" dirty="0">
                <a:solidFill>
                  <a:srgbClr val="444444"/>
                </a:solidFill>
                <a:latin typeface="Roboto"/>
              </a:rPr>
              <a:t>of coal.</a:t>
            </a:r>
            <a:endParaRPr lang="en-US" b="0" i="0" dirty="0">
              <a:solidFill>
                <a:srgbClr val="444444"/>
              </a:solidFill>
              <a:effectLst/>
              <a:latin typeface="Roboto"/>
            </a:endParaRPr>
          </a:p>
        </p:txBody>
      </p:sp>
      <p:sp>
        <p:nvSpPr>
          <p:cNvPr id="3" name="Rectangle 2"/>
          <p:cNvSpPr/>
          <p:nvPr/>
        </p:nvSpPr>
        <p:spPr>
          <a:xfrm>
            <a:off x="528033" y="1872631"/>
            <a:ext cx="7250806" cy="646331"/>
          </a:xfrm>
          <a:prstGeom prst="rect">
            <a:avLst/>
          </a:prstGeom>
        </p:spPr>
        <p:txBody>
          <a:bodyPr wrap="square">
            <a:spAutoFit/>
          </a:bodyPr>
          <a:lstStyle/>
          <a:p>
            <a:r>
              <a:rPr lang="en-US" b="1" dirty="0" smtClean="0"/>
              <a:t>Q2.What </a:t>
            </a:r>
            <a:r>
              <a:rPr lang="en-US" b="1" dirty="0"/>
              <a:t>is difference between energy used for domestic purposes and other purposes in the country in 1992?</a:t>
            </a:r>
            <a:endParaRPr lang="en-US" dirty="0"/>
          </a:p>
        </p:txBody>
      </p:sp>
    </p:spTree>
    <p:extLst>
      <p:ext uri="{BB962C8B-B14F-4D97-AF65-F5344CB8AC3E}">
        <p14:creationId xmlns:p14="http://schemas.microsoft.com/office/powerpoint/2010/main" val="4139177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smartkeeda.com/Myfiles/images/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079" y="1423115"/>
            <a:ext cx="6064921" cy="39900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8033" y="373488"/>
            <a:ext cx="11449319" cy="1200329"/>
          </a:xfrm>
          <a:prstGeom prst="rect">
            <a:avLst/>
          </a:prstGeom>
        </p:spPr>
        <p:txBody>
          <a:bodyPr wrap="square">
            <a:spAutoFit/>
          </a:bodyPr>
          <a:lstStyle/>
          <a:p>
            <a:pPr algn="just"/>
            <a:r>
              <a:rPr lang="en-US" b="1" dirty="0">
                <a:solidFill>
                  <a:srgbClr val="444444"/>
                </a:solidFill>
                <a:latin typeface="Roboto"/>
              </a:rPr>
              <a:t>Directions: Study the following graph carefully &amp; answer the questions given below it.</a:t>
            </a:r>
            <a:endParaRPr lang="en-US" dirty="0">
              <a:solidFill>
                <a:srgbClr val="444444"/>
              </a:solidFill>
              <a:latin typeface="Roboto"/>
            </a:endParaRPr>
          </a:p>
          <a:p>
            <a:pPr algn="just"/>
            <a:r>
              <a:rPr lang="en-US" dirty="0">
                <a:solidFill>
                  <a:srgbClr val="444444"/>
                </a:solidFill>
                <a:latin typeface="Roboto"/>
              </a:rPr>
              <a:t> </a:t>
            </a:r>
          </a:p>
          <a:p>
            <a:pPr algn="just"/>
            <a:r>
              <a:rPr lang="en-US" dirty="0">
                <a:solidFill>
                  <a:srgbClr val="444444"/>
                </a:solidFill>
                <a:latin typeface="Roboto"/>
              </a:rPr>
              <a:t>The basic fuel expenditure of a country is dominated by four major uses - Domestic, Transport, Industry and Electricity. In 1992, the total amount of energy used was equivalent to 600 million </a:t>
            </a:r>
            <a:r>
              <a:rPr lang="en-US" dirty="0" smtClean="0">
                <a:solidFill>
                  <a:srgbClr val="444444"/>
                </a:solidFill>
                <a:latin typeface="Roboto"/>
              </a:rPr>
              <a:t>tones </a:t>
            </a:r>
            <a:r>
              <a:rPr lang="en-US" dirty="0">
                <a:solidFill>
                  <a:srgbClr val="444444"/>
                </a:solidFill>
                <a:latin typeface="Roboto"/>
              </a:rPr>
              <a:t>of coal.</a:t>
            </a:r>
            <a:endParaRPr lang="en-US" b="0" i="0" dirty="0">
              <a:solidFill>
                <a:srgbClr val="444444"/>
              </a:solidFill>
              <a:effectLst/>
              <a:latin typeface="Roboto"/>
            </a:endParaRPr>
          </a:p>
        </p:txBody>
      </p:sp>
      <p:sp>
        <p:nvSpPr>
          <p:cNvPr id="3" name="Rectangle 2"/>
          <p:cNvSpPr/>
          <p:nvPr/>
        </p:nvSpPr>
        <p:spPr>
          <a:xfrm>
            <a:off x="528033" y="1872631"/>
            <a:ext cx="7250806" cy="646331"/>
          </a:xfrm>
          <a:prstGeom prst="rect">
            <a:avLst/>
          </a:prstGeom>
        </p:spPr>
        <p:txBody>
          <a:bodyPr wrap="square">
            <a:spAutoFit/>
          </a:bodyPr>
          <a:lstStyle/>
          <a:p>
            <a:r>
              <a:rPr lang="en-US" dirty="0" smtClean="0"/>
              <a:t>Q3.</a:t>
            </a:r>
            <a:r>
              <a:rPr lang="en-US" b="1" dirty="0"/>
              <a:t> The difference between the fuel consumption of Industry and Transport in 1992 was equal to?</a:t>
            </a:r>
            <a:endParaRPr lang="en-US" dirty="0"/>
          </a:p>
        </p:txBody>
      </p:sp>
    </p:spTree>
    <p:extLst>
      <p:ext uri="{BB962C8B-B14F-4D97-AF65-F5344CB8AC3E}">
        <p14:creationId xmlns:p14="http://schemas.microsoft.com/office/powerpoint/2010/main" val="704722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smartkeeda.com/Myfiles/images/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079" y="1423115"/>
            <a:ext cx="6064921" cy="39900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8033" y="373488"/>
            <a:ext cx="11449319" cy="1200329"/>
          </a:xfrm>
          <a:prstGeom prst="rect">
            <a:avLst/>
          </a:prstGeom>
        </p:spPr>
        <p:txBody>
          <a:bodyPr wrap="square">
            <a:spAutoFit/>
          </a:bodyPr>
          <a:lstStyle/>
          <a:p>
            <a:pPr algn="just"/>
            <a:r>
              <a:rPr lang="en-US" b="1" dirty="0">
                <a:solidFill>
                  <a:srgbClr val="444444"/>
                </a:solidFill>
                <a:latin typeface="Roboto"/>
              </a:rPr>
              <a:t>Directions: Study the following graph carefully &amp; answer the questions given below it.</a:t>
            </a:r>
            <a:endParaRPr lang="en-US" dirty="0">
              <a:solidFill>
                <a:srgbClr val="444444"/>
              </a:solidFill>
              <a:latin typeface="Roboto"/>
            </a:endParaRPr>
          </a:p>
          <a:p>
            <a:pPr algn="just"/>
            <a:r>
              <a:rPr lang="en-US" dirty="0">
                <a:solidFill>
                  <a:srgbClr val="444444"/>
                </a:solidFill>
                <a:latin typeface="Roboto"/>
              </a:rPr>
              <a:t> </a:t>
            </a:r>
          </a:p>
          <a:p>
            <a:pPr algn="just"/>
            <a:r>
              <a:rPr lang="en-US" dirty="0">
                <a:solidFill>
                  <a:srgbClr val="444444"/>
                </a:solidFill>
                <a:latin typeface="Roboto"/>
              </a:rPr>
              <a:t>The basic fuel expenditure of a country is dominated by four major uses - Domestic, Transport, Industry and Electricity. In 1992, the total amount of energy used was equivalent to 600 million </a:t>
            </a:r>
            <a:r>
              <a:rPr lang="en-US" dirty="0" smtClean="0">
                <a:solidFill>
                  <a:srgbClr val="444444"/>
                </a:solidFill>
                <a:latin typeface="Roboto"/>
              </a:rPr>
              <a:t>tones </a:t>
            </a:r>
            <a:r>
              <a:rPr lang="en-US" dirty="0">
                <a:solidFill>
                  <a:srgbClr val="444444"/>
                </a:solidFill>
                <a:latin typeface="Roboto"/>
              </a:rPr>
              <a:t>of coal.</a:t>
            </a:r>
            <a:endParaRPr lang="en-US" b="0" i="0" dirty="0">
              <a:solidFill>
                <a:srgbClr val="444444"/>
              </a:solidFill>
              <a:effectLst/>
              <a:latin typeface="Roboto"/>
            </a:endParaRPr>
          </a:p>
        </p:txBody>
      </p:sp>
      <p:sp>
        <p:nvSpPr>
          <p:cNvPr id="3" name="Rectangle 2"/>
          <p:cNvSpPr/>
          <p:nvPr/>
        </p:nvSpPr>
        <p:spPr>
          <a:xfrm>
            <a:off x="281290" y="1771031"/>
            <a:ext cx="7250806" cy="646331"/>
          </a:xfrm>
          <a:prstGeom prst="rect">
            <a:avLst/>
          </a:prstGeom>
        </p:spPr>
        <p:txBody>
          <a:bodyPr wrap="square">
            <a:spAutoFit/>
          </a:bodyPr>
          <a:lstStyle/>
          <a:p>
            <a:r>
              <a:rPr lang="en-US" dirty="0" smtClean="0"/>
              <a:t>Q4.</a:t>
            </a:r>
            <a:r>
              <a:rPr lang="en-US" b="1" dirty="0"/>
              <a:t> If the energy requirement of electricity in 1992 were 350 million </a:t>
            </a:r>
            <a:r>
              <a:rPr lang="en-US" b="1" dirty="0" smtClean="0"/>
              <a:t>tones, </a:t>
            </a:r>
            <a:r>
              <a:rPr lang="en-US" b="1" dirty="0"/>
              <a:t>the amount of additional primary energy required would be?</a:t>
            </a:r>
            <a:endParaRPr lang="en-US" dirty="0"/>
          </a:p>
        </p:txBody>
      </p:sp>
    </p:spTree>
    <p:extLst>
      <p:ext uri="{BB962C8B-B14F-4D97-AF65-F5344CB8AC3E}">
        <p14:creationId xmlns:p14="http://schemas.microsoft.com/office/powerpoint/2010/main" val="100747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20495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99089"/>
            <a:ext cx="10689020" cy="1200329"/>
          </a:xfrm>
          <a:prstGeom prst="rect">
            <a:avLst/>
          </a:prstGeom>
        </p:spPr>
        <p:txBody>
          <a:bodyPr wrap="square">
            <a:spAutoFit/>
          </a:bodyPr>
          <a:lstStyle/>
          <a:p>
            <a:r>
              <a:rPr lang="en-US" sz="2400" b="1" dirty="0" smtClean="0"/>
              <a:t>Directions: </a:t>
            </a:r>
            <a:r>
              <a:rPr lang="en-US" sz="2400" dirty="0" smtClean="0"/>
              <a:t>On the basis of the figure below answer the following question. In the graph, the number of boys and girls are given in five schools. Study this graph properly and answer the questions.</a:t>
            </a:r>
            <a:endParaRPr lang="en-US" sz="2400" dirty="0"/>
          </a:p>
        </p:txBody>
      </p:sp>
      <p:pic>
        <p:nvPicPr>
          <p:cNvPr id="49154" name="Picture 2" descr="C:\Users\good\Downloads\FIGURE3.png"/>
          <p:cNvPicPr>
            <a:picLocks noChangeAspect="1" noChangeArrowheads="1"/>
          </p:cNvPicPr>
          <p:nvPr/>
        </p:nvPicPr>
        <p:blipFill>
          <a:blip r:embed="rId3"/>
          <a:srcRect/>
          <a:stretch>
            <a:fillRect/>
          </a:stretch>
        </p:blipFill>
        <p:spPr bwMode="auto">
          <a:xfrm>
            <a:off x="740980" y="2049517"/>
            <a:ext cx="10689020" cy="4630612"/>
          </a:xfrm>
          <a:prstGeom prst="rect">
            <a:avLst/>
          </a:prstGeom>
          <a:noFill/>
        </p:spPr>
      </p:pic>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smartkeeda.com/Myfiles/images/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079" y="1423115"/>
            <a:ext cx="6064921" cy="39900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8033" y="373488"/>
            <a:ext cx="11449319" cy="1200329"/>
          </a:xfrm>
          <a:prstGeom prst="rect">
            <a:avLst/>
          </a:prstGeom>
        </p:spPr>
        <p:txBody>
          <a:bodyPr wrap="square">
            <a:spAutoFit/>
          </a:bodyPr>
          <a:lstStyle/>
          <a:p>
            <a:pPr algn="just"/>
            <a:r>
              <a:rPr lang="en-US" b="1" dirty="0">
                <a:solidFill>
                  <a:srgbClr val="444444"/>
                </a:solidFill>
                <a:latin typeface="Roboto"/>
              </a:rPr>
              <a:t>Directions: Study the following graph carefully &amp; answer the questions given below it.</a:t>
            </a:r>
            <a:endParaRPr lang="en-US" dirty="0">
              <a:solidFill>
                <a:srgbClr val="444444"/>
              </a:solidFill>
              <a:latin typeface="Roboto"/>
            </a:endParaRPr>
          </a:p>
          <a:p>
            <a:pPr algn="just"/>
            <a:r>
              <a:rPr lang="en-US" dirty="0">
                <a:solidFill>
                  <a:srgbClr val="444444"/>
                </a:solidFill>
                <a:latin typeface="Roboto"/>
              </a:rPr>
              <a:t> </a:t>
            </a:r>
          </a:p>
          <a:p>
            <a:pPr algn="just"/>
            <a:r>
              <a:rPr lang="en-US" dirty="0">
                <a:solidFill>
                  <a:srgbClr val="444444"/>
                </a:solidFill>
                <a:latin typeface="Roboto"/>
              </a:rPr>
              <a:t>The basic fuel expenditure of a country is dominated by four major uses - Domestic, Transport, Industry and Electricity. In 1992, the total amount of energy used was equivalent to 600 million </a:t>
            </a:r>
            <a:r>
              <a:rPr lang="en-US" dirty="0" smtClean="0">
                <a:solidFill>
                  <a:srgbClr val="444444"/>
                </a:solidFill>
                <a:latin typeface="Roboto"/>
              </a:rPr>
              <a:t>tones </a:t>
            </a:r>
            <a:r>
              <a:rPr lang="en-US" dirty="0">
                <a:solidFill>
                  <a:srgbClr val="444444"/>
                </a:solidFill>
                <a:latin typeface="Roboto"/>
              </a:rPr>
              <a:t>of coal.</a:t>
            </a:r>
            <a:endParaRPr lang="en-US" b="0" i="0" dirty="0">
              <a:solidFill>
                <a:srgbClr val="444444"/>
              </a:solidFill>
              <a:effectLst/>
              <a:latin typeface="Roboto"/>
            </a:endParaRPr>
          </a:p>
        </p:txBody>
      </p:sp>
      <p:sp>
        <p:nvSpPr>
          <p:cNvPr id="3" name="Rectangle 2"/>
          <p:cNvSpPr/>
          <p:nvPr/>
        </p:nvSpPr>
        <p:spPr>
          <a:xfrm>
            <a:off x="281290" y="1771031"/>
            <a:ext cx="7250806" cy="923330"/>
          </a:xfrm>
          <a:prstGeom prst="rect">
            <a:avLst/>
          </a:prstGeom>
        </p:spPr>
        <p:txBody>
          <a:bodyPr wrap="square">
            <a:spAutoFit/>
          </a:bodyPr>
          <a:lstStyle/>
          <a:p>
            <a:r>
              <a:rPr lang="en-US" dirty="0" smtClean="0"/>
              <a:t>Q5.</a:t>
            </a:r>
            <a:r>
              <a:rPr lang="en-US" b="1" dirty="0"/>
              <a:t> If instead of coal, oil has been used in industry purposes and if 1 </a:t>
            </a:r>
            <a:r>
              <a:rPr lang="en-US" b="1" dirty="0" smtClean="0"/>
              <a:t>tone </a:t>
            </a:r>
            <a:r>
              <a:rPr lang="en-US" b="1" dirty="0"/>
              <a:t>of coal is equivalent to 3/4 </a:t>
            </a:r>
            <a:r>
              <a:rPr lang="en-US" b="1" dirty="0" smtClean="0"/>
              <a:t>tones </a:t>
            </a:r>
            <a:r>
              <a:rPr lang="en-US" b="1" dirty="0"/>
              <a:t>of oil, what approximate amount of oil will be required in industry?</a:t>
            </a:r>
            <a:endParaRPr lang="en-US" dirty="0"/>
          </a:p>
        </p:txBody>
      </p:sp>
    </p:spTree>
    <p:extLst>
      <p:ext uri="{BB962C8B-B14F-4D97-AF65-F5344CB8AC3E}">
        <p14:creationId xmlns:p14="http://schemas.microsoft.com/office/powerpoint/2010/main" val="2374217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718" y="614856"/>
            <a:ext cx="11839903" cy="1815882"/>
          </a:xfrm>
          <a:prstGeom prst="rect">
            <a:avLst/>
          </a:prstGeom>
        </p:spPr>
        <p:txBody>
          <a:bodyPr wrap="square">
            <a:spAutoFit/>
          </a:bodyPr>
          <a:lstStyle/>
          <a:p>
            <a:r>
              <a:rPr lang="en-US" sz="2800" dirty="0">
                <a:solidFill>
                  <a:srgbClr val="C00000"/>
                </a:solidFill>
              </a:rPr>
              <a:t>A histogram </a:t>
            </a:r>
            <a:r>
              <a:rPr lang="en-US" sz="2800" dirty="0"/>
              <a:t>is a graphical representation that organizes a group of data points into user-specified ranges. Similar in appearance to a bar graph, the histogram condenses a data series into an easily interpreted visual by taking many data points and grouping them into logical ranges or bins.</a:t>
            </a:r>
          </a:p>
        </p:txBody>
      </p:sp>
      <p:pic>
        <p:nvPicPr>
          <p:cNvPr id="4" name="Picture 3"/>
          <p:cNvPicPr>
            <a:picLocks noChangeAspect="1"/>
          </p:cNvPicPr>
          <p:nvPr/>
        </p:nvPicPr>
        <p:blipFill>
          <a:blip r:embed="rId2"/>
          <a:stretch>
            <a:fillRect/>
          </a:stretch>
        </p:blipFill>
        <p:spPr>
          <a:xfrm>
            <a:off x="3268881" y="2430738"/>
            <a:ext cx="5743575" cy="3448050"/>
          </a:xfrm>
          <a:prstGeom prst="rect">
            <a:avLst/>
          </a:prstGeom>
        </p:spPr>
      </p:pic>
    </p:spTree>
    <p:extLst>
      <p:ext uri="{BB962C8B-B14F-4D97-AF65-F5344CB8AC3E}">
        <p14:creationId xmlns:p14="http://schemas.microsoft.com/office/powerpoint/2010/main" val="53679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846820"/>
            <a:ext cx="8578964" cy="4448351"/>
          </a:xfrm>
          <a:prstGeom prst="rect">
            <a:avLst/>
          </a:prstGeom>
        </p:spPr>
      </p:pic>
      <p:sp>
        <p:nvSpPr>
          <p:cNvPr id="3" name="Rectangle 2"/>
          <p:cNvSpPr/>
          <p:nvPr/>
        </p:nvSpPr>
        <p:spPr>
          <a:xfrm>
            <a:off x="528638" y="477488"/>
            <a:ext cx="10296526" cy="369332"/>
          </a:xfrm>
          <a:prstGeom prst="rect">
            <a:avLst/>
          </a:prstGeom>
        </p:spPr>
        <p:txBody>
          <a:bodyPr wrap="square">
            <a:spAutoFit/>
          </a:bodyPr>
          <a:lstStyle/>
          <a:p>
            <a:r>
              <a:rPr lang="en-US" dirty="0">
                <a:solidFill>
                  <a:srgbClr val="000000"/>
                </a:solidFill>
                <a:latin typeface="arial" panose="020B0604020202020204" pitchFamily="34" charset="0"/>
              </a:rPr>
              <a:t>The histogram below shows the heights (in cm) distribution of 30 people.</a:t>
            </a:r>
            <a:endParaRPr lang="en-US" dirty="0"/>
          </a:p>
        </p:txBody>
      </p:sp>
      <p:sp>
        <p:nvSpPr>
          <p:cNvPr id="4" name="Rectangle 3"/>
          <p:cNvSpPr/>
          <p:nvPr/>
        </p:nvSpPr>
        <p:spPr>
          <a:xfrm>
            <a:off x="528638" y="5318254"/>
            <a:ext cx="7786687" cy="369332"/>
          </a:xfrm>
          <a:prstGeom prst="rect">
            <a:avLst/>
          </a:prstGeom>
        </p:spPr>
        <p:txBody>
          <a:bodyPr wrap="square">
            <a:spAutoFit/>
          </a:bodyPr>
          <a:lstStyle/>
          <a:p>
            <a:r>
              <a:rPr lang="en-US" dirty="0">
                <a:solidFill>
                  <a:srgbClr val="000000"/>
                </a:solidFill>
                <a:latin typeface="arial" panose="020B0604020202020204" pitchFamily="34" charset="0"/>
              </a:rPr>
              <a:t>a) How many people have heights between 159.5 and 169.5 cm?</a:t>
            </a:r>
            <a:endParaRPr lang="en-US" dirty="0"/>
          </a:p>
        </p:txBody>
      </p:sp>
    </p:spTree>
    <p:extLst>
      <p:ext uri="{BB962C8B-B14F-4D97-AF65-F5344CB8AC3E}">
        <p14:creationId xmlns:p14="http://schemas.microsoft.com/office/powerpoint/2010/main" val="4234419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4351" y="823737"/>
            <a:ext cx="8578964" cy="4448351"/>
          </a:xfrm>
          <a:prstGeom prst="rect">
            <a:avLst/>
          </a:prstGeom>
        </p:spPr>
      </p:pic>
      <p:sp>
        <p:nvSpPr>
          <p:cNvPr id="3" name="Rectangle 2"/>
          <p:cNvSpPr/>
          <p:nvPr/>
        </p:nvSpPr>
        <p:spPr>
          <a:xfrm>
            <a:off x="638174" y="454405"/>
            <a:ext cx="10296526" cy="369332"/>
          </a:xfrm>
          <a:prstGeom prst="rect">
            <a:avLst/>
          </a:prstGeom>
        </p:spPr>
        <p:txBody>
          <a:bodyPr wrap="square">
            <a:spAutoFit/>
          </a:bodyPr>
          <a:lstStyle/>
          <a:p>
            <a:r>
              <a:rPr lang="en-US" dirty="0">
                <a:solidFill>
                  <a:srgbClr val="000000"/>
                </a:solidFill>
                <a:latin typeface="arial" panose="020B0604020202020204" pitchFamily="34" charset="0"/>
              </a:rPr>
              <a:t>The histogram below shows the heights (in cm) distribution of 30 people.</a:t>
            </a:r>
            <a:endParaRPr lang="en-US" dirty="0"/>
          </a:p>
        </p:txBody>
      </p:sp>
      <p:sp>
        <p:nvSpPr>
          <p:cNvPr id="4" name="Rectangle 3"/>
          <p:cNvSpPr/>
          <p:nvPr/>
        </p:nvSpPr>
        <p:spPr>
          <a:xfrm>
            <a:off x="638174" y="5641420"/>
            <a:ext cx="5801588" cy="369332"/>
          </a:xfrm>
          <a:prstGeom prst="rect">
            <a:avLst/>
          </a:prstGeom>
        </p:spPr>
        <p:txBody>
          <a:bodyPr wrap="none">
            <a:spAutoFit/>
          </a:bodyPr>
          <a:lstStyle/>
          <a:p>
            <a:r>
              <a:rPr lang="en-US" dirty="0">
                <a:solidFill>
                  <a:srgbClr val="000000"/>
                </a:solidFill>
                <a:latin typeface="arial" panose="020B0604020202020204" pitchFamily="34" charset="0"/>
              </a:rPr>
              <a:t>b) How many people have heights less than 159.5 cm?</a:t>
            </a:r>
            <a:endParaRPr lang="en-US" dirty="0"/>
          </a:p>
        </p:txBody>
      </p:sp>
    </p:spTree>
    <p:extLst>
      <p:ext uri="{BB962C8B-B14F-4D97-AF65-F5344CB8AC3E}">
        <p14:creationId xmlns:p14="http://schemas.microsoft.com/office/powerpoint/2010/main" val="2222546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1" y="823737"/>
            <a:ext cx="8578964" cy="4448351"/>
          </a:xfrm>
          <a:prstGeom prst="rect">
            <a:avLst/>
          </a:prstGeom>
        </p:spPr>
      </p:pic>
      <p:sp>
        <p:nvSpPr>
          <p:cNvPr id="3" name="Rectangle 2"/>
          <p:cNvSpPr/>
          <p:nvPr/>
        </p:nvSpPr>
        <p:spPr>
          <a:xfrm>
            <a:off x="228601" y="454405"/>
            <a:ext cx="10296526" cy="369332"/>
          </a:xfrm>
          <a:prstGeom prst="rect">
            <a:avLst/>
          </a:prstGeom>
        </p:spPr>
        <p:txBody>
          <a:bodyPr wrap="square">
            <a:spAutoFit/>
          </a:bodyPr>
          <a:lstStyle/>
          <a:p>
            <a:r>
              <a:rPr lang="en-US" dirty="0">
                <a:solidFill>
                  <a:srgbClr val="000000"/>
                </a:solidFill>
                <a:latin typeface="arial" panose="020B0604020202020204" pitchFamily="34" charset="0"/>
              </a:rPr>
              <a:t>The histogram below shows the heights (in cm) distribution of 30 people.</a:t>
            </a:r>
            <a:endParaRPr lang="en-US" dirty="0"/>
          </a:p>
        </p:txBody>
      </p:sp>
      <p:sp>
        <p:nvSpPr>
          <p:cNvPr id="4" name="Rectangle 3"/>
          <p:cNvSpPr/>
          <p:nvPr/>
        </p:nvSpPr>
        <p:spPr>
          <a:xfrm>
            <a:off x="228601" y="5456754"/>
            <a:ext cx="5904180" cy="369332"/>
          </a:xfrm>
          <a:prstGeom prst="rect">
            <a:avLst/>
          </a:prstGeom>
        </p:spPr>
        <p:txBody>
          <a:bodyPr wrap="none">
            <a:spAutoFit/>
          </a:bodyPr>
          <a:lstStyle/>
          <a:p>
            <a:r>
              <a:rPr lang="en-US" dirty="0">
                <a:solidFill>
                  <a:srgbClr val="000000"/>
                </a:solidFill>
                <a:latin typeface="arial" panose="020B0604020202020204" pitchFamily="34" charset="0"/>
              </a:rPr>
              <a:t>c) How many people have heights more than 169.5 cm?</a:t>
            </a:r>
            <a:endParaRPr lang="en-US" dirty="0"/>
          </a:p>
        </p:txBody>
      </p:sp>
    </p:spTree>
    <p:extLst>
      <p:ext uri="{BB962C8B-B14F-4D97-AF65-F5344CB8AC3E}">
        <p14:creationId xmlns:p14="http://schemas.microsoft.com/office/powerpoint/2010/main" val="3848854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1" y="833086"/>
            <a:ext cx="8578964" cy="4448351"/>
          </a:xfrm>
          <a:prstGeom prst="rect">
            <a:avLst/>
          </a:prstGeom>
        </p:spPr>
      </p:pic>
      <p:sp>
        <p:nvSpPr>
          <p:cNvPr id="3" name="Rectangle 2"/>
          <p:cNvSpPr/>
          <p:nvPr/>
        </p:nvSpPr>
        <p:spPr>
          <a:xfrm>
            <a:off x="114301" y="463754"/>
            <a:ext cx="10296526" cy="369332"/>
          </a:xfrm>
          <a:prstGeom prst="rect">
            <a:avLst/>
          </a:prstGeom>
        </p:spPr>
        <p:txBody>
          <a:bodyPr wrap="square">
            <a:spAutoFit/>
          </a:bodyPr>
          <a:lstStyle/>
          <a:p>
            <a:r>
              <a:rPr lang="en-US" dirty="0">
                <a:solidFill>
                  <a:srgbClr val="000000"/>
                </a:solidFill>
                <a:latin typeface="arial" panose="020B0604020202020204" pitchFamily="34" charset="0"/>
              </a:rPr>
              <a:t>The histogram below shows the heights (in cm) distribution of 30 people.</a:t>
            </a:r>
            <a:endParaRPr lang="en-US" dirty="0"/>
          </a:p>
        </p:txBody>
      </p:sp>
      <p:sp>
        <p:nvSpPr>
          <p:cNvPr id="4" name="Rectangle 3"/>
          <p:cNvSpPr/>
          <p:nvPr/>
        </p:nvSpPr>
        <p:spPr>
          <a:xfrm>
            <a:off x="290513" y="5434697"/>
            <a:ext cx="7681912" cy="646331"/>
          </a:xfrm>
          <a:prstGeom prst="rect">
            <a:avLst/>
          </a:prstGeom>
        </p:spPr>
        <p:txBody>
          <a:bodyPr wrap="square">
            <a:spAutoFit/>
          </a:bodyPr>
          <a:lstStyle/>
          <a:p>
            <a:r>
              <a:rPr lang="en-US" dirty="0">
                <a:solidFill>
                  <a:srgbClr val="000000"/>
                </a:solidFill>
                <a:latin typeface="arial" panose="020B0604020202020204" pitchFamily="34" charset="0"/>
              </a:rPr>
              <a:t>d) What percentage of people have heights between 149.5 and 179.5 cm?</a:t>
            </a:r>
            <a:endParaRPr lang="en-US" dirty="0"/>
          </a:p>
        </p:txBody>
      </p:sp>
    </p:spTree>
    <p:extLst>
      <p:ext uri="{BB962C8B-B14F-4D97-AF65-F5344CB8AC3E}">
        <p14:creationId xmlns:p14="http://schemas.microsoft.com/office/powerpoint/2010/main" val="1274335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3270" y="582333"/>
            <a:ext cx="11661227" cy="1938992"/>
          </a:xfrm>
          <a:prstGeom prst="rect">
            <a:avLst/>
          </a:prstGeom>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A box plot </a:t>
            </a:r>
            <a:r>
              <a:rPr lang="en-US" sz="2000" b="1" dirty="0">
                <a:latin typeface="Times New Roman" panose="02020603050405020304" pitchFamily="18" charset="0"/>
                <a:cs typeface="Times New Roman" panose="02020603050405020304" pitchFamily="18" charset="0"/>
              </a:rPr>
              <a:t>graphically displays groups of numerical data through their five-number summaries: the smallest observation (sample minimum), lower quartile (Q1), median (M), upper quartile (Q2), and largest observation (sample maximum). The quartiles of a set of values are the three points that divide the data set into four equal groups, each representing a fourth of the population being sampled. The box plot is often called a "whisker" plot because "whiskers" extend outward from the boxes to the least and greatest values. Graphically, a box plot looks like the following:</a:t>
            </a:r>
          </a:p>
        </p:txBody>
      </p:sp>
      <p:pic>
        <p:nvPicPr>
          <p:cNvPr id="2050" name="Picture 2" descr="a box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796" y="2939119"/>
            <a:ext cx="7729678" cy="2468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3270" y="5825367"/>
            <a:ext cx="11661227" cy="646331"/>
          </a:xfrm>
          <a:prstGeom prst="rect">
            <a:avLst/>
          </a:prstGeom>
        </p:spPr>
        <p:txBody>
          <a:bodyPr wrap="square">
            <a:spAutoFit/>
          </a:bodyPr>
          <a:lstStyle/>
          <a:p>
            <a:r>
              <a:rPr lang="en-US" dirty="0">
                <a:solidFill>
                  <a:srgbClr val="676A6C"/>
                </a:solidFill>
                <a:latin typeface="open sans"/>
              </a:rPr>
              <a:t>A measure of the dispersion of the data that is shown in a box plot is called the </a:t>
            </a:r>
            <a:r>
              <a:rPr lang="en-US" b="1" dirty="0">
                <a:solidFill>
                  <a:srgbClr val="676A6C"/>
                </a:solidFill>
                <a:latin typeface="open sans"/>
              </a:rPr>
              <a:t>interquartile range</a:t>
            </a:r>
            <a:r>
              <a:rPr lang="en-US" dirty="0">
                <a:solidFill>
                  <a:srgbClr val="676A6C"/>
                </a:solidFill>
                <a:latin typeface="open sans"/>
              </a:rPr>
              <a:t>, which is the difference between the upper quartile and the lower quartile.</a:t>
            </a:r>
            <a:endParaRPr lang="en-US" dirty="0"/>
          </a:p>
        </p:txBody>
      </p:sp>
    </p:spTree>
    <p:extLst>
      <p:ext uri="{BB962C8B-B14F-4D97-AF65-F5344CB8AC3E}">
        <p14:creationId xmlns:p14="http://schemas.microsoft.com/office/powerpoint/2010/main" val="4241420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949" y="220717"/>
            <a:ext cx="9597029" cy="4082946"/>
          </a:xfrm>
          <a:prstGeom prst="rect">
            <a:avLst/>
          </a:prstGeom>
        </p:spPr>
      </p:pic>
      <p:sp>
        <p:nvSpPr>
          <p:cNvPr id="3" name="Rectangle 2"/>
          <p:cNvSpPr/>
          <p:nvPr/>
        </p:nvSpPr>
        <p:spPr>
          <a:xfrm>
            <a:off x="287949" y="4303663"/>
            <a:ext cx="3570208" cy="369332"/>
          </a:xfrm>
          <a:prstGeom prst="rect">
            <a:avLst/>
          </a:prstGeom>
        </p:spPr>
        <p:txBody>
          <a:bodyPr wrap="none">
            <a:spAutoFit/>
          </a:bodyPr>
          <a:lstStyle/>
          <a:p>
            <a:r>
              <a:rPr lang="en-US" b="1" dirty="0" smtClean="0">
                <a:solidFill>
                  <a:srgbClr val="676A6C"/>
                </a:solidFill>
                <a:latin typeface="open sans"/>
              </a:rPr>
              <a:t>Question</a:t>
            </a:r>
            <a:r>
              <a:rPr lang="en-US" dirty="0" smtClean="0">
                <a:solidFill>
                  <a:srgbClr val="676A6C"/>
                </a:solidFill>
                <a:latin typeface="open sans"/>
              </a:rPr>
              <a:t>:--The </a:t>
            </a:r>
            <a:r>
              <a:rPr lang="en-US" dirty="0">
                <a:solidFill>
                  <a:srgbClr val="676A6C"/>
                </a:solidFill>
                <a:latin typeface="open sans"/>
              </a:rPr>
              <a:t>upper quartile is </a:t>
            </a:r>
            <a:endParaRPr lang="en-US" dirty="0"/>
          </a:p>
        </p:txBody>
      </p:sp>
    </p:spTree>
    <p:extLst>
      <p:ext uri="{BB962C8B-B14F-4D97-AF65-F5344CB8AC3E}">
        <p14:creationId xmlns:p14="http://schemas.microsoft.com/office/powerpoint/2010/main" val="3882305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949" y="220717"/>
            <a:ext cx="9597029" cy="4082946"/>
          </a:xfrm>
          <a:prstGeom prst="rect">
            <a:avLst/>
          </a:prstGeom>
        </p:spPr>
      </p:pic>
      <p:sp>
        <p:nvSpPr>
          <p:cNvPr id="3" name="Rectangle 2"/>
          <p:cNvSpPr/>
          <p:nvPr/>
        </p:nvSpPr>
        <p:spPr>
          <a:xfrm>
            <a:off x="287949" y="4303663"/>
            <a:ext cx="3390672" cy="369332"/>
          </a:xfrm>
          <a:prstGeom prst="rect">
            <a:avLst/>
          </a:prstGeom>
        </p:spPr>
        <p:txBody>
          <a:bodyPr wrap="none">
            <a:spAutoFit/>
          </a:bodyPr>
          <a:lstStyle/>
          <a:p>
            <a:r>
              <a:rPr lang="en-US" b="1" dirty="0">
                <a:solidFill>
                  <a:srgbClr val="676A6C"/>
                </a:solidFill>
                <a:latin typeface="open sans"/>
              </a:rPr>
              <a:t>Question: </a:t>
            </a:r>
            <a:r>
              <a:rPr lang="en-US" dirty="0" smtClean="0">
                <a:solidFill>
                  <a:srgbClr val="676A6C"/>
                </a:solidFill>
                <a:latin typeface="open sans"/>
              </a:rPr>
              <a:t>The </a:t>
            </a:r>
            <a:r>
              <a:rPr lang="en-US" dirty="0">
                <a:solidFill>
                  <a:srgbClr val="676A6C"/>
                </a:solidFill>
                <a:latin typeface="open sans"/>
              </a:rPr>
              <a:t>lower quartile is</a:t>
            </a:r>
            <a:endParaRPr lang="en-US" dirty="0"/>
          </a:p>
        </p:txBody>
      </p:sp>
    </p:spTree>
    <p:extLst>
      <p:ext uri="{BB962C8B-B14F-4D97-AF65-F5344CB8AC3E}">
        <p14:creationId xmlns:p14="http://schemas.microsoft.com/office/powerpoint/2010/main" val="3000470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949" y="220717"/>
            <a:ext cx="9597029" cy="4082946"/>
          </a:xfrm>
          <a:prstGeom prst="rect">
            <a:avLst/>
          </a:prstGeom>
        </p:spPr>
      </p:pic>
      <p:sp>
        <p:nvSpPr>
          <p:cNvPr id="3" name="Rectangle 2"/>
          <p:cNvSpPr/>
          <p:nvPr/>
        </p:nvSpPr>
        <p:spPr>
          <a:xfrm>
            <a:off x="928716" y="4521340"/>
            <a:ext cx="4604787" cy="369332"/>
          </a:xfrm>
          <a:prstGeom prst="rect">
            <a:avLst/>
          </a:prstGeom>
        </p:spPr>
        <p:txBody>
          <a:bodyPr wrap="none">
            <a:spAutoFit/>
          </a:bodyPr>
          <a:lstStyle/>
          <a:p>
            <a:r>
              <a:rPr lang="en-US" b="1" dirty="0">
                <a:solidFill>
                  <a:srgbClr val="676A6C"/>
                </a:solidFill>
                <a:latin typeface="open sans"/>
              </a:rPr>
              <a:t>Question: </a:t>
            </a:r>
            <a:r>
              <a:rPr lang="en-US" dirty="0" smtClean="0">
                <a:solidFill>
                  <a:srgbClr val="676A6C"/>
                </a:solidFill>
                <a:latin typeface="open sans"/>
              </a:rPr>
              <a:t>What is The </a:t>
            </a:r>
            <a:r>
              <a:rPr lang="en-US" dirty="0">
                <a:solidFill>
                  <a:srgbClr val="676A6C"/>
                </a:solidFill>
                <a:latin typeface="open sans"/>
              </a:rPr>
              <a:t>lowest data point </a:t>
            </a:r>
            <a:r>
              <a:rPr lang="en-US" dirty="0" smtClean="0">
                <a:solidFill>
                  <a:srgbClr val="676A6C"/>
                </a:solidFill>
                <a:latin typeface="open sans"/>
              </a:rPr>
              <a:t>?</a:t>
            </a:r>
            <a:r>
              <a:rPr lang="en-US" dirty="0">
                <a:solidFill>
                  <a:srgbClr val="676A6C"/>
                </a:solidFill>
                <a:latin typeface="open sans"/>
              </a:rPr>
              <a:t> </a:t>
            </a:r>
            <a:endParaRPr lang="en-US" dirty="0"/>
          </a:p>
        </p:txBody>
      </p:sp>
    </p:spTree>
    <p:extLst>
      <p:ext uri="{BB962C8B-B14F-4D97-AF65-F5344CB8AC3E}">
        <p14:creationId xmlns:p14="http://schemas.microsoft.com/office/powerpoint/2010/main" val="75513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28145"/>
            <a:ext cx="10909738" cy="2677656"/>
          </a:xfrm>
          <a:prstGeom prst="rect">
            <a:avLst/>
          </a:prstGeom>
        </p:spPr>
        <p:txBody>
          <a:bodyPr wrap="square">
            <a:spAutoFit/>
          </a:bodyPr>
          <a:lstStyle/>
          <a:p>
            <a:r>
              <a:rPr lang="en-US" sz="2400" dirty="0" smtClean="0"/>
              <a:t>Q1.What approx. percentage will be the number of girls in school A out of the total number of girls in all the schools?</a:t>
            </a:r>
          </a:p>
          <a:p>
            <a:endParaRPr lang="en-US" sz="2400" dirty="0" smtClean="0"/>
          </a:p>
          <a:p>
            <a:r>
              <a:rPr lang="en-US" sz="2400" dirty="0" smtClean="0"/>
              <a:t>A) 15                       </a:t>
            </a:r>
          </a:p>
          <a:p>
            <a:r>
              <a:rPr lang="en-US" sz="2400" dirty="0" smtClean="0"/>
              <a:t>B) 17</a:t>
            </a:r>
          </a:p>
          <a:p>
            <a:r>
              <a:rPr lang="en-US" sz="2400" dirty="0" smtClean="0"/>
              <a:t>C) 22                      </a:t>
            </a:r>
          </a:p>
          <a:p>
            <a:r>
              <a:rPr lang="en-US" sz="2400" dirty="0" smtClean="0"/>
              <a:t>D) 24</a:t>
            </a:r>
            <a:endParaRPr lang="en-US" sz="2400" dirty="0"/>
          </a:p>
        </p:txBody>
      </p:sp>
      <p:pic>
        <p:nvPicPr>
          <p:cNvPr id="6" name="Picture 2" descr="C:\Users\good\Downloads\FIGURE3.png"/>
          <p:cNvPicPr>
            <a:picLocks noChangeAspect="1" noChangeArrowheads="1"/>
          </p:cNvPicPr>
          <p:nvPr/>
        </p:nvPicPr>
        <p:blipFill>
          <a:blip r:embed="rId3"/>
          <a:srcRect/>
          <a:stretch>
            <a:fillRect/>
          </a:stretch>
        </p:blipFill>
        <p:spPr bwMode="auto">
          <a:xfrm>
            <a:off x="5678246" y="1039701"/>
            <a:ext cx="5591886" cy="4616516"/>
          </a:xfrm>
          <a:prstGeom prst="rect">
            <a:avLst/>
          </a:prstGeom>
          <a:noFill/>
        </p:spPr>
      </p:pic>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949" y="220717"/>
            <a:ext cx="9597029" cy="4082946"/>
          </a:xfrm>
          <a:prstGeom prst="rect">
            <a:avLst/>
          </a:prstGeom>
        </p:spPr>
      </p:pic>
      <p:sp>
        <p:nvSpPr>
          <p:cNvPr id="3" name="Rectangle 2"/>
          <p:cNvSpPr/>
          <p:nvPr/>
        </p:nvSpPr>
        <p:spPr>
          <a:xfrm>
            <a:off x="635875" y="4303662"/>
            <a:ext cx="8429297" cy="369332"/>
          </a:xfrm>
          <a:prstGeom prst="rect">
            <a:avLst/>
          </a:prstGeom>
        </p:spPr>
        <p:txBody>
          <a:bodyPr wrap="square">
            <a:spAutoFit/>
          </a:bodyPr>
          <a:lstStyle/>
          <a:p>
            <a:r>
              <a:rPr lang="en-US" b="1" dirty="0">
                <a:solidFill>
                  <a:srgbClr val="676A6C"/>
                </a:solidFill>
                <a:latin typeface="open sans"/>
              </a:rPr>
              <a:t>Question: </a:t>
            </a:r>
            <a:r>
              <a:rPr lang="en-US" dirty="0">
                <a:solidFill>
                  <a:srgbClr val="676A6C"/>
                </a:solidFill>
                <a:latin typeface="open sans"/>
              </a:rPr>
              <a:t>What is the interquartile range for </a:t>
            </a:r>
            <a:r>
              <a:rPr lang="en-US" b="1" dirty="0">
                <a:solidFill>
                  <a:srgbClr val="676A6C"/>
                </a:solidFill>
                <a:latin typeface="open sans"/>
              </a:rPr>
              <a:t>S</a:t>
            </a:r>
            <a:r>
              <a:rPr lang="en-US" dirty="0" smtClean="0">
                <a:solidFill>
                  <a:srgbClr val="676A6C"/>
                </a:solidFill>
                <a:latin typeface="open sans"/>
              </a:rPr>
              <a:t>?</a:t>
            </a:r>
            <a:endParaRPr lang="en-US" dirty="0">
              <a:solidFill>
                <a:srgbClr val="676A6C"/>
              </a:solidFill>
              <a:latin typeface="open sans"/>
            </a:endParaRPr>
          </a:p>
        </p:txBody>
      </p:sp>
    </p:spTree>
    <p:extLst>
      <p:ext uri="{BB962C8B-B14F-4D97-AF65-F5344CB8AC3E}">
        <p14:creationId xmlns:p14="http://schemas.microsoft.com/office/powerpoint/2010/main" val="1109259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949" y="220717"/>
            <a:ext cx="9597029" cy="4082946"/>
          </a:xfrm>
          <a:prstGeom prst="rect">
            <a:avLst/>
          </a:prstGeom>
        </p:spPr>
      </p:pic>
      <p:sp>
        <p:nvSpPr>
          <p:cNvPr id="3" name="Rectangle 2"/>
          <p:cNvSpPr/>
          <p:nvPr/>
        </p:nvSpPr>
        <p:spPr>
          <a:xfrm>
            <a:off x="635875" y="4303662"/>
            <a:ext cx="8429297" cy="369332"/>
          </a:xfrm>
          <a:prstGeom prst="rect">
            <a:avLst/>
          </a:prstGeom>
        </p:spPr>
        <p:txBody>
          <a:bodyPr wrap="square">
            <a:spAutoFit/>
          </a:bodyPr>
          <a:lstStyle/>
          <a:p>
            <a:r>
              <a:rPr lang="en-US" b="1" dirty="0">
                <a:solidFill>
                  <a:srgbClr val="676A6C"/>
                </a:solidFill>
                <a:latin typeface="open sans"/>
              </a:rPr>
              <a:t>Question: </a:t>
            </a:r>
            <a:r>
              <a:rPr lang="en-US" dirty="0"/>
              <a:t>The largest observation is</a:t>
            </a:r>
            <a:r>
              <a:rPr lang="en-US" dirty="0" smtClean="0">
                <a:solidFill>
                  <a:srgbClr val="676A6C"/>
                </a:solidFill>
                <a:latin typeface="open sans"/>
              </a:rPr>
              <a:t>?</a:t>
            </a:r>
            <a:endParaRPr lang="en-US" dirty="0">
              <a:solidFill>
                <a:srgbClr val="676A6C"/>
              </a:solidFill>
              <a:latin typeface="open sans"/>
            </a:endParaRPr>
          </a:p>
        </p:txBody>
      </p:sp>
    </p:spTree>
    <p:extLst>
      <p:ext uri="{BB962C8B-B14F-4D97-AF65-F5344CB8AC3E}">
        <p14:creationId xmlns:p14="http://schemas.microsoft.com/office/powerpoint/2010/main" val="3420079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254471" y="86710"/>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13" name="Rectangle 12"/>
          <p:cNvSpPr/>
          <p:nvPr/>
        </p:nvSpPr>
        <p:spPr>
          <a:xfrm>
            <a:off x="7882" y="485207"/>
            <a:ext cx="11272345" cy="646331"/>
          </a:xfrm>
          <a:prstGeom prst="rect">
            <a:avLst/>
          </a:prstGeom>
        </p:spPr>
        <p:txBody>
          <a:bodyPr wrap="square">
            <a:spAutoFit/>
          </a:bodyPr>
          <a:lstStyle/>
          <a:p>
            <a:r>
              <a:rPr lang="en-US" b="1" dirty="0" smtClean="0"/>
              <a:t>Directions: </a:t>
            </a:r>
            <a:r>
              <a:rPr lang="en-US" dirty="0" smtClean="0"/>
              <a:t>Study the following line and table chart carefully and answer the questions given below:</a:t>
            </a:r>
            <a:br>
              <a:rPr lang="en-US" dirty="0" smtClean="0"/>
            </a:br>
            <a:endParaRPr lang="en-US" dirty="0"/>
          </a:p>
        </p:txBody>
      </p:sp>
      <p:sp>
        <p:nvSpPr>
          <p:cNvPr id="14" name="Rectangle 13"/>
          <p:cNvSpPr/>
          <p:nvPr/>
        </p:nvSpPr>
        <p:spPr>
          <a:xfrm>
            <a:off x="583323" y="1264659"/>
            <a:ext cx="5407574" cy="1200329"/>
          </a:xfrm>
          <a:prstGeom prst="rect">
            <a:avLst/>
          </a:prstGeom>
        </p:spPr>
        <p:txBody>
          <a:bodyPr wrap="square">
            <a:spAutoFit/>
          </a:bodyPr>
          <a:lstStyle/>
          <a:p>
            <a:r>
              <a:rPr lang="en-US" dirty="0" smtClean="0"/>
              <a:t>The following line graph shows the total number of items sold by different shops from January to June 2019.</a:t>
            </a:r>
            <a:br>
              <a:rPr lang="en-US" dirty="0" smtClean="0"/>
            </a:br>
            <a:endParaRPr lang="en-US" dirty="0"/>
          </a:p>
        </p:txBody>
      </p:sp>
      <p:sp>
        <p:nvSpPr>
          <p:cNvPr id="16" name="Rectangle 15"/>
          <p:cNvSpPr/>
          <p:nvPr/>
        </p:nvSpPr>
        <p:spPr>
          <a:xfrm>
            <a:off x="6132787" y="1308565"/>
            <a:ext cx="5502166" cy="646331"/>
          </a:xfrm>
          <a:prstGeom prst="rect">
            <a:avLst/>
          </a:prstGeom>
        </p:spPr>
        <p:txBody>
          <a:bodyPr wrap="square">
            <a:spAutoFit/>
          </a:bodyPr>
          <a:lstStyle/>
          <a:p>
            <a:r>
              <a:rPr lang="en-US" dirty="0" smtClean="0"/>
              <a:t>The following table shows the ratio of defective Cooler sold to the defective AC sold</a:t>
            </a:r>
            <a:endParaRPr lang="en-US" dirty="0"/>
          </a:p>
        </p:txBody>
      </p:sp>
      <p:pic>
        <p:nvPicPr>
          <p:cNvPr id="17" name="Picture 16" descr="https://testzone.smartkeeda.com/Myfiles/files/243%20final.png"/>
          <p:cNvPicPr/>
          <p:nvPr/>
        </p:nvPicPr>
        <p:blipFill>
          <a:blip r:embed="rId3"/>
          <a:srcRect/>
          <a:stretch>
            <a:fillRect/>
          </a:stretch>
        </p:blipFill>
        <p:spPr bwMode="auto">
          <a:xfrm>
            <a:off x="655707" y="2244119"/>
            <a:ext cx="4988348" cy="3415701"/>
          </a:xfrm>
          <a:prstGeom prst="rect">
            <a:avLst/>
          </a:prstGeom>
          <a:noFill/>
          <a:ln w="9525">
            <a:noFill/>
            <a:miter lim="800000"/>
            <a:headEnd/>
            <a:tailEnd/>
          </a:ln>
        </p:spPr>
      </p:pic>
      <p:graphicFrame>
        <p:nvGraphicFramePr>
          <p:cNvPr id="18" name="Table 17"/>
          <p:cNvGraphicFramePr>
            <a:graphicFrameLocks noGrp="1"/>
          </p:cNvGraphicFramePr>
          <p:nvPr/>
        </p:nvGraphicFramePr>
        <p:xfrm>
          <a:off x="6810702" y="2081045"/>
          <a:ext cx="3641835" cy="2585548"/>
        </p:xfrm>
        <a:graphic>
          <a:graphicData uri="http://schemas.openxmlformats.org/drawingml/2006/table">
            <a:tbl>
              <a:tblPr/>
              <a:tblGrid>
                <a:gridCol w="1546777">
                  <a:extLst>
                    <a:ext uri="{9D8B030D-6E8A-4147-A177-3AD203B41FA5}">
                      <a16:colId xmlns:a16="http://schemas.microsoft.com/office/drawing/2014/main" val="20000"/>
                    </a:ext>
                  </a:extLst>
                </a:gridCol>
                <a:gridCol w="2095058">
                  <a:extLst>
                    <a:ext uri="{9D8B030D-6E8A-4147-A177-3AD203B41FA5}">
                      <a16:colId xmlns:a16="http://schemas.microsoft.com/office/drawing/2014/main" val="20001"/>
                    </a:ext>
                  </a:extLst>
                </a:gridCol>
              </a:tblGrid>
              <a:tr h="369364">
                <a:tc>
                  <a:txBody>
                    <a:bodyPr/>
                    <a:lstStyle/>
                    <a:p>
                      <a:pPr marL="0" marR="0" algn="ctr">
                        <a:lnSpc>
                          <a:spcPct val="115000"/>
                        </a:lnSpc>
                        <a:spcBef>
                          <a:spcPts val="0"/>
                        </a:spcBef>
                        <a:spcAft>
                          <a:spcPts val="0"/>
                        </a:spcAft>
                      </a:pPr>
                      <a:r>
                        <a:rPr lang="en-US" sz="2000" b="1" dirty="0">
                          <a:latin typeface="Times New Roman"/>
                          <a:ea typeface="Times New Roman"/>
                          <a:cs typeface="Times New Roman"/>
                        </a:rPr>
                        <a:t>Shops</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b="1">
                          <a:latin typeface="Times New Roman"/>
                          <a:ea typeface="Times New Roman"/>
                          <a:cs typeface="Times New Roman"/>
                        </a:rPr>
                        <a:t>Cooler : AC</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r h="369364">
                <a:tc>
                  <a:txBody>
                    <a:bodyPr/>
                    <a:lstStyle/>
                    <a:p>
                      <a:pPr marL="0" marR="0" algn="ctr">
                        <a:lnSpc>
                          <a:spcPct val="115000"/>
                        </a:lnSpc>
                        <a:spcBef>
                          <a:spcPts val="0"/>
                        </a:spcBef>
                        <a:spcAft>
                          <a:spcPts val="0"/>
                        </a:spcAft>
                      </a:pPr>
                      <a:r>
                        <a:rPr lang="en-US" sz="2000">
                          <a:latin typeface="Times New Roman"/>
                          <a:ea typeface="Times New Roman"/>
                          <a:cs typeface="Times New Roman"/>
                        </a:rPr>
                        <a:t>Shop A</a:t>
                      </a:r>
                      <a:endParaRPr lang="en-US" sz="200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2 : 1</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1"/>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B</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5 : 6</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C</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1 : 2</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3"/>
                  </a:ext>
                </a:extLst>
              </a:tr>
              <a:tr h="369364">
                <a:tc>
                  <a:txBody>
                    <a:bodyPr/>
                    <a:lstStyle/>
                    <a:p>
                      <a:pPr marL="0" marR="0" algn="ctr">
                        <a:lnSpc>
                          <a:spcPct val="115000"/>
                        </a:lnSpc>
                        <a:spcBef>
                          <a:spcPts val="0"/>
                        </a:spcBef>
                        <a:spcAft>
                          <a:spcPts val="0"/>
                        </a:spcAft>
                      </a:pPr>
                      <a:r>
                        <a:rPr lang="en-US" sz="2000">
                          <a:latin typeface="Times New Roman"/>
                          <a:ea typeface="Times New Roman"/>
                          <a:cs typeface="Times New Roman"/>
                        </a:rPr>
                        <a:t>Shop D</a:t>
                      </a:r>
                      <a:endParaRPr lang="en-US" sz="200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4 : 1</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4"/>
                  </a:ext>
                </a:extLst>
              </a:tr>
              <a:tr h="369364">
                <a:tc>
                  <a:txBody>
                    <a:bodyPr/>
                    <a:lstStyle/>
                    <a:p>
                      <a:pPr marL="0" marR="0" algn="ctr">
                        <a:lnSpc>
                          <a:spcPct val="115000"/>
                        </a:lnSpc>
                        <a:spcBef>
                          <a:spcPts val="0"/>
                        </a:spcBef>
                        <a:spcAft>
                          <a:spcPts val="0"/>
                        </a:spcAft>
                      </a:pPr>
                      <a:r>
                        <a:rPr lang="en-US" sz="2000">
                          <a:latin typeface="Times New Roman"/>
                          <a:ea typeface="Times New Roman"/>
                          <a:cs typeface="Times New Roman"/>
                        </a:rPr>
                        <a:t>Shop E</a:t>
                      </a:r>
                      <a:endParaRPr lang="en-US" sz="200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1 : 1</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5"/>
                  </a:ext>
                </a:extLst>
              </a:tr>
              <a:tr h="369364">
                <a:tc>
                  <a:txBody>
                    <a:bodyPr/>
                    <a:lstStyle/>
                    <a:p>
                      <a:pPr marL="0" marR="0" algn="ctr">
                        <a:lnSpc>
                          <a:spcPct val="115000"/>
                        </a:lnSpc>
                        <a:spcBef>
                          <a:spcPts val="0"/>
                        </a:spcBef>
                        <a:spcAft>
                          <a:spcPts val="0"/>
                        </a:spcAft>
                      </a:pPr>
                      <a:r>
                        <a:rPr lang="en-US" sz="2000">
                          <a:latin typeface="Times New Roman"/>
                          <a:ea typeface="Times New Roman"/>
                          <a:cs typeface="Times New Roman"/>
                        </a:rPr>
                        <a:t>Shop F</a:t>
                      </a:r>
                      <a:endParaRPr lang="en-US" sz="200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3 : 1</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6"/>
                  </a:ext>
                </a:extLst>
              </a:tr>
            </a:tbl>
          </a:graphicData>
        </a:graphic>
      </p:graphicFrame>
      <p:sp>
        <p:nvSpPr>
          <p:cNvPr id="20" name="Rectangle 19"/>
          <p:cNvSpPr/>
          <p:nvPr/>
        </p:nvSpPr>
        <p:spPr>
          <a:xfrm>
            <a:off x="5926271" y="4852416"/>
            <a:ext cx="5860579" cy="369332"/>
          </a:xfrm>
          <a:prstGeom prst="rect">
            <a:avLst/>
          </a:prstGeom>
        </p:spPr>
        <p:txBody>
          <a:bodyPr wrap="none">
            <a:spAutoFit/>
          </a:bodyPr>
          <a:lstStyle/>
          <a:p>
            <a:r>
              <a:rPr lang="en-US" b="1" dirty="0" smtClean="0"/>
              <a:t>Note: </a:t>
            </a:r>
            <a:r>
              <a:rPr lang="en-US" dirty="0" smtClean="0"/>
              <a:t>The total number of items = Cooler + AC + Others</a:t>
            </a:r>
            <a:endParaRPr lang="en-US"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8" name="Rectangle 7"/>
          <p:cNvSpPr/>
          <p:nvPr/>
        </p:nvSpPr>
        <p:spPr>
          <a:xfrm>
            <a:off x="0" y="571755"/>
            <a:ext cx="11398469" cy="3323987"/>
          </a:xfrm>
          <a:prstGeom prst="rect">
            <a:avLst/>
          </a:prstGeom>
        </p:spPr>
        <p:txBody>
          <a:bodyPr wrap="square">
            <a:spAutoFit/>
          </a:bodyPr>
          <a:lstStyle/>
          <a:p>
            <a:r>
              <a:rPr lang="en-US" sz="2400" dirty="0" smtClean="0"/>
              <a:t>In shop A, the ratio of total number of AC sold to that of the total number of Others items sold is 1 : 3 and the total number of non-defective AC sold by shop A is 40, then find the total number of defective Coolers sold by shop A?</a:t>
            </a:r>
          </a:p>
          <a:p>
            <a:endParaRPr lang="en-US" sz="2400" dirty="0" smtClean="0"/>
          </a:p>
          <a:p>
            <a:r>
              <a:rPr lang="en-US" sz="2400" dirty="0" smtClean="0"/>
              <a:t>A) 50</a:t>
            </a:r>
          </a:p>
          <a:p>
            <a:r>
              <a:rPr lang="en-US" sz="2400" dirty="0" smtClean="0"/>
              <a:t>B) 120</a:t>
            </a:r>
          </a:p>
          <a:p>
            <a:r>
              <a:rPr lang="en-US" sz="2400" dirty="0" smtClean="0"/>
              <a:t>C) 130</a:t>
            </a:r>
          </a:p>
          <a:p>
            <a:r>
              <a:rPr lang="en-US" sz="2400" dirty="0" smtClean="0"/>
              <a:t>D) 140</a:t>
            </a:r>
          </a:p>
          <a:p>
            <a:endParaRPr lang="en-US" dirty="0"/>
          </a:p>
        </p:txBody>
      </p:sp>
      <p:pic>
        <p:nvPicPr>
          <p:cNvPr id="5" name="Picture 4" descr="https://testzone.smartkeeda.com/Myfiles/files/243%20final.png"/>
          <p:cNvPicPr/>
          <p:nvPr/>
        </p:nvPicPr>
        <p:blipFill>
          <a:blip r:embed="rId3"/>
          <a:srcRect/>
          <a:stretch>
            <a:fillRect/>
          </a:stretch>
        </p:blipFill>
        <p:spPr bwMode="auto">
          <a:xfrm>
            <a:off x="3148149" y="2233749"/>
            <a:ext cx="5258093" cy="2844675"/>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2052255601"/>
              </p:ext>
            </p:extLst>
          </p:nvPr>
        </p:nvGraphicFramePr>
        <p:xfrm>
          <a:off x="8576441" y="2407521"/>
          <a:ext cx="3279228" cy="2585548"/>
        </p:xfrm>
        <a:graphic>
          <a:graphicData uri="http://schemas.openxmlformats.org/drawingml/2006/table">
            <a:tbl>
              <a:tblPr/>
              <a:tblGrid>
                <a:gridCol w="1392769">
                  <a:extLst>
                    <a:ext uri="{9D8B030D-6E8A-4147-A177-3AD203B41FA5}">
                      <a16:colId xmlns:a16="http://schemas.microsoft.com/office/drawing/2014/main" val="20000"/>
                    </a:ext>
                  </a:extLst>
                </a:gridCol>
                <a:gridCol w="1886459">
                  <a:extLst>
                    <a:ext uri="{9D8B030D-6E8A-4147-A177-3AD203B41FA5}">
                      <a16:colId xmlns:a16="http://schemas.microsoft.com/office/drawing/2014/main" val="20001"/>
                    </a:ext>
                  </a:extLst>
                </a:gridCol>
              </a:tblGrid>
              <a:tr h="369364">
                <a:tc>
                  <a:txBody>
                    <a:bodyPr/>
                    <a:lstStyle/>
                    <a:p>
                      <a:pPr marL="0" marR="0" algn="ctr">
                        <a:lnSpc>
                          <a:spcPct val="115000"/>
                        </a:lnSpc>
                        <a:spcBef>
                          <a:spcPts val="0"/>
                        </a:spcBef>
                        <a:spcAft>
                          <a:spcPts val="0"/>
                        </a:spcAft>
                      </a:pPr>
                      <a:r>
                        <a:rPr lang="en-US" sz="2000" b="1" dirty="0">
                          <a:latin typeface="Times New Roman"/>
                          <a:ea typeface="Times New Roman"/>
                          <a:cs typeface="Times New Roman"/>
                        </a:rPr>
                        <a:t>Shops</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b="1">
                          <a:latin typeface="Times New Roman"/>
                          <a:ea typeface="Times New Roman"/>
                          <a:cs typeface="Times New Roman"/>
                        </a:rPr>
                        <a:t>Cooler : AC</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A</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2 : 1</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1"/>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B</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5 : 6</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C</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1 : 2</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3"/>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D</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4 : 1</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4"/>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E</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1 : 1</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5"/>
                  </a:ext>
                </a:extLst>
              </a:tr>
              <a:tr h="369364">
                <a:tc>
                  <a:txBody>
                    <a:bodyPr/>
                    <a:lstStyle/>
                    <a:p>
                      <a:pPr marL="0" marR="0" algn="ctr">
                        <a:lnSpc>
                          <a:spcPct val="115000"/>
                        </a:lnSpc>
                        <a:spcBef>
                          <a:spcPts val="0"/>
                        </a:spcBef>
                        <a:spcAft>
                          <a:spcPts val="0"/>
                        </a:spcAft>
                      </a:pPr>
                      <a:r>
                        <a:rPr lang="en-US" sz="2000">
                          <a:latin typeface="Times New Roman"/>
                          <a:ea typeface="Times New Roman"/>
                          <a:cs typeface="Times New Roman"/>
                        </a:rPr>
                        <a:t>Shop F</a:t>
                      </a:r>
                      <a:endParaRPr lang="en-US" sz="200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3 : 1</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6"/>
                  </a:ext>
                </a:extLst>
              </a:tr>
            </a:tbl>
          </a:graphicData>
        </a:graphic>
      </p:graphicFrame>
      <p:sp>
        <p:nvSpPr>
          <p:cNvPr id="7" name="Rectangle 6"/>
          <p:cNvSpPr/>
          <p:nvPr/>
        </p:nvSpPr>
        <p:spPr>
          <a:xfrm>
            <a:off x="6331420" y="5378356"/>
            <a:ext cx="5860579" cy="369332"/>
          </a:xfrm>
          <a:prstGeom prst="rect">
            <a:avLst/>
          </a:prstGeom>
        </p:spPr>
        <p:txBody>
          <a:bodyPr wrap="none">
            <a:spAutoFit/>
          </a:bodyPr>
          <a:lstStyle/>
          <a:p>
            <a:r>
              <a:rPr lang="en-US" b="1" dirty="0"/>
              <a:t>Note: </a:t>
            </a:r>
            <a:r>
              <a:rPr lang="en-US" dirty="0"/>
              <a:t>The total number of items = Cooler + AC + Others</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33915"/>
            <a:ext cx="11240814" cy="3416320"/>
          </a:xfrm>
          <a:prstGeom prst="rect">
            <a:avLst/>
          </a:prstGeom>
        </p:spPr>
        <p:txBody>
          <a:bodyPr wrap="square">
            <a:spAutoFit/>
          </a:bodyPr>
          <a:lstStyle/>
          <a:p>
            <a:r>
              <a:rPr lang="en-US" sz="2400" dirty="0" smtClean="0"/>
              <a:t>If the total number of Others items sold by shop B and shop C together is 180, then find the difference between the total number of AC sold by shop B and shop C together to that of the total number of Coolers sold by shop E and shop F together?</a:t>
            </a:r>
          </a:p>
          <a:p>
            <a:endParaRPr lang="en-US" sz="2400" dirty="0" smtClean="0"/>
          </a:p>
          <a:p>
            <a:r>
              <a:rPr lang="en-US" sz="2400" dirty="0" smtClean="0"/>
              <a:t>A)   660</a:t>
            </a:r>
          </a:p>
          <a:p>
            <a:r>
              <a:rPr lang="en-US" sz="2400" dirty="0" smtClean="0"/>
              <a:t>B)    720</a:t>
            </a:r>
          </a:p>
          <a:p>
            <a:r>
              <a:rPr lang="en-US" sz="2400" dirty="0" smtClean="0"/>
              <a:t>C)   740</a:t>
            </a:r>
          </a:p>
          <a:p>
            <a:r>
              <a:rPr lang="en-US" sz="2400" dirty="0" smtClean="0"/>
              <a:t>D)   680</a:t>
            </a:r>
            <a:endParaRPr lang="en-US" sz="2400" dirty="0"/>
          </a:p>
        </p:txBody>
      </p:sp>
      <p:pic>
        <p:nvPicPr>
          <p:cNvPr id="6" name="Picture 5" descr="https://testzone.smartkeeda.com/Myfiles/files/243%20final.png"/>
          <p:cNvPicPr/>
          <p:nvPr/>
        </p:nvPicPr>
        <p:blipFill>
          <a:blip r:embed="rId3"/>
          <a:srcRect/>
          <a:stretch>
            <a:fillRect/>
          </a:stretch>
        </p:blipFill>
        <p:spPr bwMode="auto">
          <a:xfrm>
            <a:off x="3571875" y="1916063"/>
            <a:ext cx="4834367" cy="3162362"/>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3279542681"/>
              </p:ext>
            </p:extLst>
          </p:nvPr>
        </p:nvGraphicFramePr>
        <p:xfrm>
          <a:off x="8669330" y="2297430"/>
          <a:ext cx="3279228" cy="2585548"/>
        </p:xfrm>
        <a:graphic>
          <a:graphicData uri="http://schemas.openxmlformats.org/drawingml/2006/table">
            <a:tbl>
              <a:tblPr/>
              <a:tblGrid>
                <a:gridCol w="1392769">
                  <a:extLst>
                    <a:ext uri="{9D8B030D-6E8A-4147-A177-3AD203B41FA5}">
                      <a16:colId xmlns:a16="http://schemas.microsoft.com/office/drawing/2014/main" val="20000"/>
                    </a:ext>
                  </a:extLst>
                </a:gridCol>
                <a:gridCol w="1886459">
                  <a:extLst>
                    <a:ext uri="{9D8B030D-6E8A-4147-A177-3AD203B41FA5}">
                      <a16:colId xmlns:a16="http://schemas.microsoft.com/office/drawing/2014/main" val="20001"/>
                    </a:ext>
                  </a:extLst>
                </a:gridCol>
              </a:tblGrid>
              <a:tr h="369364">
                <a:tc>
                  <a:txBody>
                    <a:bodyPr/>
                    <a:lstStyle/>
                    <a:p>
                      <a:pPr marL="0" marR="0" algn="ctr">
                        <a:lnSpc>
                          <a:spcPct val="115000"/>
                        </a:lnSpc>
                        <a:spcBef>
                          <a:spcPts val="0"/>
                        </a:spcBef>
                        <a:spcAft>
                          <a:spcPts val="0"/>
                        </a:spcAft>
                      </a:pPr>
                      <a:r>
                        <a:rPr lang="en-US" sz="2000" b="1" dirty="0">
                          <a:latin typeface="Times New Roman"/>
                          <a:ea typeface="Times New Roman"/>
                          <a:cs typeface="Times New Roman"/>
                        </a:rPr>
                        <a:t>Shops</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b="1">
                          <a:latin typeface="Times New Roman"/>
                          <a:ea typeface="Times New Roman"/>
                          <a:cs typeface="Times New Roman"/>
                        </a:rPr>
                        <a:t>Cooler : AC</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A</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2 : 1</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1"/>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B</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5 : 6</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C</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1 : 2</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3"/>
                  </a:ext>
                </a:extLst>
              </a:tr>
              <a:tr h="369364">
                <a:tc>
                  <a:txBody>
                    <a:bodyPr/>
                    <a:lstStyle/>
                    <a:p>
                      <a:pPr marL="0" marR="0" algn="ctr">
                        <a:lnSpc>
                          <a:spcPct val="115000"/>
                        </a:lnSpc>
                        <a:spcBef>
                          <a:spcPts val="0"/>
                        </a:spcBef>
                        <a:spcAft>
                          <a:spcPts val="0"/>
                        </a:spcAft>
                      </a:pPr>
                      <a:r>
                        <a:rPr lang="en-US" sz="2000">
                          <a:latin typeface="Times New Roman"/>
                          <a:ea typeface="Times New Roman"/>
                          <a:cs typeface="Times New Roman"/>
                        </a:rPr>
                        <a:t>Shop D</a:t>
                      </a:r>
                      <a:endParaRPr lang="en-US" sz="200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4 : 1</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4"/>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E</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1 : 1</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5"/>
                  </a:ext>
                </a:extLst>
              </a:tr>
              <a:tr h="369364">
                <a:tc>
                  <a:txBody>
                    <a:bodyPr/>
                    <a:lstStyle/>
                    <a:p>
                      <a:pPr marL="0" marR="0" algn="ctr">
                        <a:lnSpc>
                          <a:spcPct val="115000"/>
                        </a:lnSpc>
                        <a:spcBef>
                          <a:spcPts val="0"/>
                        </a:spcBef>
                        <a:spcAft>
                          <a:spcPts val="0"/>
                        </a:spcAft>
                      </a:pPr>
                      <a:r>
                        <a:rPr lang="en-US" sz="2000">
                          <a:latin typeface="Times New Roman"/>
                          <a:ea typeface="Times New Roman"/>
                          <a:cs typeface="Times New Roman"/>
                        </a:rPr>
                        <a:t>Shop F</a:t>
                      </a:r>
                      <a:endParaRPr lang="en-US" sz="200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3 : 1</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6"/>
                  </a:ext>
                </a:extLst>
              </a:tr>
            </a:tbl>
          </a:graphicData>
        </a:graphic>
      </p:graphicFrame>
      <p:sp>
        <p:nvSpPr>
          <p:cNvPr id="7" name="Rectangle 6"/>
          <p:cNvSpPr/>
          <p:nvPr/>
        </p:nvSpPr>
        <p:spPr>
          <a:xfrm>
            <a:off x="6087979" y="5719520"/>
            <a:ext cx="5860579" cy="369332"/>
          </a:xfrm>
          <a:prstGeom prst="rect">
            <a:avLst/>
          </a:prstGeom>
        </p:spPr>
        <p:txBody>
          <a:bodyPr wrap="none">
            <a:spAutoFit/>
          </a:bodyPr>
          <a:lstStyle/>
          <a:p>
            <a:r>
              <a:rPr lang="en-US" b="1" dirty="0"/>
              <a:t>Note: </a:t>
            </a:r>
            <a:r>
              <a:rPr lang="en-US" dirty="0"/>
              <a:t>The total number of items = Cooler + AC + Others</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6" name="Rectangle 5"/>
          <p:cNvSpPr/>
          <p:nvPr/>
        </p:nvSpPr>
        <p:spPr>
          <a:xfrm>
            <a:off x="0" y="540034"/>
            <a:ext cx="10909738" cy="3046988"/>
          </a:xfrm>
          <a:prstGeom prst="rect">
            <a:avLst/>
          </a:prstGeom>
        </p:spPr>
        <p:txBody>
          <a:bodyPr wrap="square">
            <a:spAutoFit/>
          </a:bodyPr>
          <a:lstStyle/>
          <a:p>
            <a:r>
              <a:rPr lang="en-US" sz="2400" dirty="0" smtClean="0"/>
              <a:t>The total number of defective AC sold by shop D is “X” and the total number of Others items sold by shop D is “4X”. If the total number of non-defective Coolers sold by shop D is 220, then find the value of “4X”.</a:t>
            </a:r>
          </a:p>
          <a:p>
            <a:endParaRPr lang="en-US" sz="2400" dirty="0" smtClean="0"/>
          </a:p>
          <a:p>
            <a:r>
              <a:rPr lang="en-US" sz="2400" dirty="0" smtClean="0"/>
              <a:t>A) 100</a:t>
            </a:r>
          </a:p>
          <a:p>
            <a:r>
              <a:rPr lang="en-US" sz="2400" dirty="0" smtClean="0"/>
              <a:t>B)  80</a:t>
            </a:r>
          </a:p>
          <a:p>
            <a:r>
              <a:rPr lang="en-US" sz="2400" dirty="0" smtClean="0"/>
              <a:t>C) 60</a:t>
            </a:r>
          </a:p>
          <a:p>
            <a:r>
              <a:rPr lang="en-US" sz="2400" dirty="0" smtClean="0"/>
              <a:t>D) 120</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309838055"/>
              </p:ext>
            </p:extLst>
          </p:nvPr>
        </p:nvGraphicFramePr>
        <p:xfrm>
          <a:off x="8562327" y="2341567"/>
          <a:ext cx="3279228" cy="2585548"/>
        </p:xfrm>
        <a:graphic>
          <a:graphicData uri="http://schemas.openxmlformats.org/drawingml/2006/table">
            <a:tbl>
              <a:tblPr/>
              <a:tblGrid>
                <a:gridCol w="1392769">
                  <a:extLst>
                    <a:ext uri="{9D8B030D-6E8A-4147-A177-3AD203B41FA5}">
                      <a16:colId xmlns:a16="http://schemas.microsoft.com/office/drawing/2014/main" val="20000"/>
                    </a:ext>
                  </a:extLst>
                </a:gridCol>
                <a:gridCol w="1886459">
                  <a:extLst>
                    <a:ext uri="{9D8B030D-6E8A-4147-A177-3AD203B41FA5}">
                      <a16:colId xmlns:a16="http://schemas.microsoft.com/office/drawing/2014/main" val="20001"/>
                    </a:ext>
                  </a:extLst>
                </a:gridCol>
              </a:tblGrid>
              <a:tr h="369364">
                <a:tc>
                  <a:txBody>
                    <a:bodyPr/>
                    <a:lstStyle/>
                    <a:p>
                      <a:pPr marL="0" marR="0" algn="ctr">
                        <a:lnSpc>
                          <a:spcPct val="115000"/>
                        </a:lnSpc>
                        <a:spcBef>
                          <a:spcPts val="0"/>
                        </a:spcBef>
                        <a:spcAft>
                          <a:spcPts val="0"/>
                        </a:spcAft>
                      </a:pPr>
                      <a:r>
                        <a:rPr lang="en-US" sz="2000" b="1" dirty="0">
                          <a:latin typeface="Times New Roman"/>
                          <a:ea typeface="Times New Roman"/>
                          <a:cs typeface="Times New Roman"/>
                        </a:rPr>
                        <a:t>Shops</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b="1">
                          <a:latin typeface="Times New Roman"/>
                          <a:ea typeface="Times New Roman"/>
                          <a:cs typeface="Times New Roman"/>
                        </a:rPr>
                        <a:t>Cooler : AC</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A</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2 : 1</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1"/>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B</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5 : 6</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C</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1 : 2</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3"/>
                  </a:ext>
                </a:extLst>
              </a:tr>
              <a:tr h="369364">
                <a:tc>
                  <a:txBody>
                    <a:bodyPr/>
                    <a:lstStyle/>
                    <a:p>
                      <a:pPr marL="0" marR="0" algn="ctr">
                        <a:lnSpc>
                          <a:spcPct val="115000"/>
                        </a:lnSpc>
                        <a:spcBef>
                          <a:spcPts val="0"/>
                        </a:spcBef>
                        <a:spcAft>
                          <a:spcPts val="0"/>
                        </a:spcAft>
                      </a:pPr>
                      <a:r>
                        <a:rPr lang="en-US" sz="2000">
                          <a:latin typeface="Times New Roman"/>
                          <a:ea typeface="Times New Roman"/>
                          <a:cs typeface="Times New Roman"/>
                        </a:rPr>
                        <a:t>Shop D</a:t>
                      </a:r>
                      <a:endParaRPr lang="en-US" sz="200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4 : 1</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4"/>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E</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1 : 1</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5"/>
                  </a:ext>
                </a:extLst>
              </a:tr>
              <a:tr h="369364">
                <a:tc>
                  <a:txBody>
                    <a:bodyPr/>
                    <a:lstStyle/>
                    <a:p>
                      <a:pPr marL="0" marR="0" algn="ctr">
                        <a:lnSpc>
                          <a:spcPct val="115000"/>
                        </a:lnSpc>
                        <a:spcBef>
                          <a:spcPts val="0"/>
                        </a:spcBef>
                        <a:spcAft>
                          <a:spcPts val="0"/>
                        </a:spcAft>
                      </a:pPr>
                      <a:r>
                        <a:rPr lang="en-US" sz="2000">
                          <a:latin typeface="Times New Roman"/>
                          <a:ea typeface="Times New Roman"/>
                          <a:cs typeface="Times New Roman"/>
                        </a:rPr>
                        <a:t>Shop F</a:t>
                      </a:r>
                      <a:endParaRPr lang="en-US" sz="200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3 : 1</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6"/>
                  </a:ext>
                </a:extLst>
              </a:tr>
            </a:tbl>
          </a:graphicData>
        </a:graphic>
      </p:graphicFrame>
      <p:pic>
        <p:nvPicPr>
          <p:cNvPr id="7" name="Picture 6" descr="https://testzone.smartkeeda.com/Myfiles/files/243%20final.png"/>
          <p:cNvPicPr/>
          <p:nvPr/>
        </p:nvPicPr>
        <p:blipFill>
          <a:blip r:embed="rId3"/>
          <a:srcRect/>
          <a:stretch>
            <a:fillRect/>
          </a:stretch>
        </p:blipFill>
        <p:spPr bwMode="auto">
          <a:xfrm>
            <a:off x="2534195" y="2261226"/>
            <a:ext cx="5493225" cy="3290488"/>
          </a:xfrm>
          <a:prstGeom prst="rect">
            <a:avLst/>
          </a:prstGeom>
          <a:noFill/>
          <a:ln w="9525">
            <a:noFill/>
            <a:miter lim="800000"/>
            <a:headEnd/>
            <a:tailEnd/>
          </a:ln>
        </p:spPr>
      </p:pic>
      <p:sp>
        <p:nvSpPr>
          <p:cNvPr id="5" name="Rectangle 4"/>
          <p:cNvSpPr/>
          <p:nvPr/>
        </p:nvSpPr>
        <p:spPr>
          <a:xfrm>
            <a:off x="6095999" y="5687989"/>
            <a:ext cx="5860579" cy="369332"/>
          </a:xfrm>
          <a:prstGeom prst="rect">
            <a:avLst/>
          </a:prstGeom>
        </p:spPr>
        <p:txBody>
          <a:bodyPr wrap="none">
            <a:spAutoFit/>
          </a:bodyPr>
          <a:lstStyle/>
          <a:p>
            <a:r>
              <a:rPr lang="en-US" b="1" dirty="0"/>
              <a:t>Note: </a:t>
            </a:r>
            <a:r>
              <a:rPr lang="en-US" dirty="0"/>
              <a:t>The total number of items = Cooler + AC + Others</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70945"/>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6" name="Rectangle 5"/>
          <p:cNvSpPr/>
          <p:nvPr/>
        </p:nvSpPr>
        <p:spPr>
          <a:xfrm>
            <a:off x="47297" y="507909"/>
            <a:ext cx="10704786" cy="3416320"/>
          </a:xfrm>
          <a:prstGeom prst="rect">
            <a:avLst/>
          </a:prstGeom>
        </p:spPr>
        <p:txBody>
          <a:bodyPr wrap="square">
            <a:spAutoFit/>
          </a:bodyPr>
          <a:lstStyle/>
          <a:p>
            <a:r>
              <a:rPr lang="en-US" sz="2400" dirty="0" smtClean="0"/>
              <a:t>If in shop F, 10% of the Others items were sold out of the total number of items sold. The total number of AC sold by shop F is equal to the total number of Others items sold by Shop C,  then the total number of AC sold by shop C is what percentage of the total number of Coolers sold by shop C?</a:t>
            </a:r>
          </a:p>
          <a:p>
            <a:endParaRPr lang="en-US" sz="2400" dirty="0" smtClean="0"/>
          </a:p>
          <a:p>
            <a:r>
              <a:rPr lang="en-US" sz="2400" dirty="0" smtClean="0"/>
              <a:t>A) 225%</a:t>
            </a:r>
          </a:p>
          <a:p>
            <a:r>
              <a:rPr lang="en-US" sz="2400" dirty="0" smtClean="0"/>
              <a:t>B)  150%</a:t>
            </a:r>
          </a:p>
          <a:p>
            <a:r>
              <a:rPr lang="en-US" sz="2400" dirty="0" smtClean="0"/>
              <a:t>C) 100%</a:t>
            </a:r>
          </a:p>
          <a:p>
            <a:r>
              <a:rPr lang="en-US" sz="2400" dirty="0" smtClean="0"/>
              <a:t>D) 175%</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371704939"/>
              </p:ext>
            </p:extLst>
          </p:nvPr>
        </p:nvGraphicFramePr>
        <p:xfrm>
          <a:off x="8677350" y="2354967"/>
          <a:ext cx="3279228" cy="2585548"/>
        </p:xfrm>
        <a:graphic>
          <a:graphicData uri="http://schemas.openxmlformats.org/drawingml/2006/table">
            <a:tbl>
              <a:tblPr/>
              <a:tblGrid>
                <a:gridCol w="1392769">
                  <a:extLst>
                    <a:ext uri="{9D8B030D-6E8A-4147-A177-3AD203B41FA5}">
                      <a16:colId xmlns:a16="http://schemas.microsoft.com/office/drawing/2014/main" val="20000"/>
                    </a:ext>
                  </a:extLst>
                </a:gridCol>
                <a:gridCol w="1886459">
                  <a:extLst>
                    <a:ext uri="{9D8B030D-6E8A-4147-A177-3AD203B41FA5}">
                      <a16:colId xmlns:a16="http://schemas.microsoft.com/office/drawing/2014/main" val="20001"/>
                    </a:ext>
                  </a:extLst>
                </a:gridCol>
              </a:tblGrid>
              <a:tr h="369364">
                <a:tc>
                  <a:txBody>
                    <a:bodyPr/>
                    <a:lstStyle/>
                    <a:p>
                      <a:pPr marL="0" marR="0" algn="ctr">
                        <a:lnSpc>
                          <a:spcPct val="115000"/>
                        </a:lnSpc>
                        <a:spcBef>
                          <a:spcPts val="0"/>
                        </a:spcBef>
                        <a:spcAft>
                          <a:spcPts val="0"/>
                        </a:spcAft>
                      </a:pPr>
                      <a:r>
                        <a:rPr lang="en-US" sz="2000" b="1" dirty="0">
                          <a:latin typeface="Times New Roman"/>
                          <a:ea typeface="Times New Roman"/>
                          <a:cs typeface="Times New Roman"/>
                        </a:rPr>
                        <a:t>Shops</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b="1">
                          <a:latin typeface="Times New Roman"/>
                          <a:ea typeface="Times New Roman"/>
                          <a:cs typeface="Times New Roman"/>
                        </a:rPr>
                        <a:t>Cooler : AC</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A</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2 : 1</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1"/>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B</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5 : 6</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C</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1 : 2</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3"/>
                  </a:ext>
                </a:extLst>
              </a:tr>
              <a:tr h="369364">
                <a:tc>
                  <a:txBody>
                    <a:bodyPr/>
                    <a:lstStyle/>
                    <a:p>
                      <a:pPr marL="0" marR="0" algn="ctr">
                        <a:lnSpc>
                          <a:spcPct val="115000"/>
                        </a:lnSpc>
                        <a:spcBef>
                          <a:spcPts val="0"/>
                        </a:spcBef>
                        <a:spcAft>
                          <a:spcPts val="0"/>
                        </a:spcAft>
                      </a:pPr>
                      <a:r>
                        <a:rPr lang="en-US" sz="2000">
                          <a:latin typeface="Times New Roman"/>
                          <a:ea typeface="Times New Roman"/>
                          <a:cs typeface="Times New Roman"/>
                        </a:rPr>
                        <a:t>Shop D</a:t>
                      </a:r>
                      <a:endParaRPr lang="en-US" sz="200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4 : 1</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4"/>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E</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1 : 1</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5"/>
                  </a:ext>
                </a:extLst>
              </a:tr>
              <a:tr h="369364">
                <a:tc>
                  <a:txBody>
                    <a:bodyPr/>
                    <a:lstStyle/>
                    <a:p>
                      <a:pPr marL="0" marR="0" algn="ctr">
                        <a:lnSpc>
                          <a:spcPct val="115000"/>
                        </a:lnSpc>
                        <a:spcBef>
                          <a:spcPts val="0"/>
                        </a:spcBef>
                        <a:spcAft>
                          <a:spcPts val="0"/>
                        </a:spcAft>
                      </a:pPr>
                      <a:r>
                        <a:rPr lang="en-US" sz="2000">
                          <a:latin typeface="Times New Roman"/>
                          <a:ea typeface="Times New Roman"/>
                          <a:cs typeface="Times New Roman"/>
                        </a:rPr>
                        <a:t>Shop F</a:t>
                      </a:r>
                      <a:endParaRPr lang="en-US" sz="200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3 : 1</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6"/>
                  </a:ext>
                </a:extLst>
              </a:tr>
            </a:tbl>
          </a:graphicData>
        </a:graphic>
      </p:graphicFrame>
      <p:pic>
        <p:nvPicPr>
          <p:cNvPr id="7" name="Picture 6" descr="https://testzone.smartkeeda.com/Myfiles/files/243%20final.png"/>
          <p:cNvPicPr/>
          <p:nvPr/>
        </p:nvPicPr>
        <p:blipFill>
          <a:blip r:embed="rId3"/>
          <a:srcRect/>
          <a:stretch>
            <a:fillRect/>
          </a:stretch>
        </p:blipFill>
        <p:spPr bwMode="auto">
          <a:xfrm>
            <a:off x="3328988" y="2243139"/>
            <a:ext cx="5077254" cy="2835286"/>
          </a:xfrm>
          <a:prstGeom prst="rect">
            <a:avLst/>
          </a:prstGeom>
          <a:noFill/>
          <a:ln w="9525">
            <a:noFill/>
            <a:miter lim="800000"/>
            <a:headEnd/>
            <a:tailEnd/>
          </a:ln>
        </p:spPr>
      </p:pic>
      <p:sp>
        <p:nvSpPr>
          <p:cNvPr id="5" name="Rectangle 4"/>
          <p:cNvSpPr/>
          <p:nvPr/>
        </p:nvSpPr>
        <p:spPr>
          <a:xfrm>
            <a:off x="6095999" y="5814113"/>
            <a:ext cx="5860579" cy="369332"/>
          </a:xfrm>
          <a:prstGeom prst="rect">
            <a:avLst/>
          </a:prstGeom>
        </p:spPr>
        <p:txBody>
          <a:bodyPr wrap="none">
            <a:spAutoFit/>
          </a:bodyPr>
          <a:lstStyle/>
          <a:p>
            <a:r>
              <a:rPr lang="en-US" b="1" dirty="0"/>
              <a:t>Note: </a:t>
            </a:r>
            <a:r>
              <a:rPr lang="en-US" dirty="0"/>
              <a:t>The total number of items = Cooler + AC + Others</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28145"/>
            <a:ext cx="11477296" cy="3046988"/>
          </a:xfrm>
          <a:prstGeom prst="rect">
            <a:avLst/>
          </a:prstGeom>
        </p:spPr>
        <p:txBody>
          <a:bodyPr wrap="square">
            <a:spAutoFit/>
          </a:bodyPr>
          <a:lstStyle/>
          <a:p>
            <a:r>
              <a:rPr lang="en-US" sz="2400" dirty="0" smtClean="0"/>
              <a:t>If the average number of AC sold by all shops is 140,  then find the difference between the total number of Coolers sold by all shops together to that of the total number of Others items sold by all shops together?</a:t>
            </a:r>
          </a:p>
          <a:p>
            <a:endParaRPr lang="en-US" sz="2400" dirty="0" smtClean="0"/>
          </a:p>
          <a:p>
            <a:r>
              <a:rPr lang="en-US" sz="2400" dirty="0" smtClean="0"/>
              <a:t>A) 850</a:t>
            </a:r>
          </a:p>
          <a:p>
            <a:r>
              <a:rPr lang="en-US" sz="2400" dirty="0" smtClean="0"/>
              <a:t>B) 950</a:t>
            </a:r>
          </a:p>
          <a:p>
            <a:r>
              <a:rPr lang="en-US" sz="2400" dirty="0" smtClean="0"/>
              <a:t>C) 900</a:t>
            </a:r>
          </a:p>
          <a:p>
            <a:r>
              <a:rPr lang="en-US" sz="2400" dirty="0" smtClean="0"/>
              <a:t>D) 1100</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730259442"/>
              </p:ext>
            </p:extLst>
          </p:nvPr>
        </p:nvGraphicFramePr>
        <p:xfrm>
          <a:off x="8558453" y="2143512"/>
          <a:ext cx="3279228" cy="2585548"/>
        </p:xfrm>
        <a:graphic>
          <a:graphicData uri="http://schemas.openxmlformats.org/drawingml/2006/table">
            <a:tbl>
              <a:tblPr/>
              <a:tblGrid>
                <a:gridCol w="1392769">
                  <a:extLst>
                    <a:ext uri="{9D8B030D-6E8A-4147-A177-3AD203B41FA5}">
                      <a16:colId xmlns:a16="http://schemas.microsoft.com/office/drawing/2014/main" val="20000"/>
                    </a:ext>
                  </a:extLst>
                </a:gridCol>
                <a:gridCol w="1886459">
                  <a:extLst>
                    <a:ext uri="{9D8B030D-6E8A-4147-A177-3AD203B41FA5}">
                      <a16:colId xmlns:a16="http://schemas.microsoft.com/office/drawing/2014/main" val="20001"/>
                    </a:ext>
                  </a:extLst>
                </a:gridCol>
              </a:tblGrid>
              <a:tr h="369364">
                <a:tc>
                  <a:txBody>
                    <a:bodyPr/>
                    <a:lstStyle/>
                    <a:p>
                      <a:pPr marL="0" marR="0" algn="ctr">
                        <a:lnSpc>
                          <a:spcPct val="115000"/>
                        </a:lnSpc>
                        <a:spcBef>
                          <a:spcPts val="0"/>
                        </a:spcBef>
                        <a:spcAft>
                          <a:spcPts val="0"/>
                        </a:spcAft>
                      </a:pPr>
                      <a:r>
                        <a:rPr lang="en-US" sz="2000" b="1" dirty="0">
                          <a:latin typeface="Times New Roman"/>
                          <a:ea typeface="Times New Roman"/>
                          <a:cs typeface="Times New Roman"/>
                        </a:rPr>
                        <a:t>Shops</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b="1">
                          <a:latin typeface="Times New Roman"/>
                          <a:ea typeface="Times New Roman"/>
                          <a:cs typeface="Times New Roman"/>
                        </a:rPr>
                        <a:t>Cooler : AC</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A</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2 : 1</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1"/>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B</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5 : 6</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C</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1 : 2</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3"/>
                  </a:ext>
                </a:extLst>
              </a:tr>
              <a:tr h="369364">
                <a:tc>
                  <a:txBody>
                    <a:bodyPr/>
                    <a:lstStyle/>
                    <a:p>
                      <a:pPr marL="0" marR="0" algn="ctr">
                        <a:lnSpc>
                          <a:spcPct val="115000"/>
                        </a:lnSpc>
                        <a:spcBef>
                          <a:spcPts val="0"/>
                        </a:spcBef>
                        <a:spcAft>
                          <a:spcPts val="0"/>
                        </a:spcAft>
                      </a:pPr>
                      <a:r>
                        <a:rPr lang="en-US" sz="2000">
                          <a:latin typeface="Times New Roman"/>
                          <a:ea typeface="Times New Roman"/>
                          <a:cs typeface="Times New Roman"/>
                        </a:rPr>
                        <a:t>Shop D</a:t>
                      </a:r>
                      <a:endParaRPr lang="en-US" sz="200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a:latin typeface="Times New Roman"/>
                          <a:ea typeface="Times New Roman"/>
                          <a:cs typeface="Times New Roman"/>
                        </a:rPr>
                        <a:t>4 : 1</a:t>
                      </a:r>
                      <a:endParaRPr lang="en-US" sz="200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4"/>
                  </a:ext>
                </a:extLst>
              </a:tr>
              <a:tr h="369364">
                <a:tc>
                  <a:txBody>
                    <a:bodyPr/>
                    <a:lstStyle/>
                    <a:p>
                      <a:pPr marL="0" marR="0" algn="ctr">
                        <a:lnSpc>
                          <a:spcPct val="115000"/>
                        </a:lnSpc>
                        <a:spcBef>
                          <a:spcPts val="0"/>
                        </a:spcBef>
                        <a:spcAft>
                          <a:spcPts val="0"/>
                        </a:spcAft>
                      </a:pPr>
                      <a:r>
                        <a:rPr lang="en-US" sz="2000" dirty="0">
                          <a:latin typeface="Times New Roman"/>
                          <a:ea typeface="Times New Roman"/>
                          <a:cs typeface="Times New Roman"/>
                        </a:rPr>
                        <a:t>Shop E</a:t>
                      </a:r>
                      <a:endParaRPr lang="en-US" sz="2000" dirty="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1 : 1</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5"/>
                  </a:ext>
                </a:extLst>
              </a:tr>
              <a:tr h="369364">
                <a:tc>
                  <a:txBody>
                    <a:bodyPr/>
                    <a:lstStyle/>
                    <a:p>
                      <a:pPr marL="0" marR="0" algn="ctr">
                        <a:lnSpc>
                          <a:spcPct val="115000"/>
                        </a:lnSpc>
                        <a:spcBef>
                          <a:spcPts val="0"/>
                        </a:spcBef>
                        <a:spcAft>
                          <a:spcPts val="0"/>
                        </a:spcAft>
                      </a:pPr>
                      <a:r>
                        <a:rPr lang="en-US" sz="2000">
                          <a:latin typeface="Times New Roman"/>
                          <a:ea typeface="Times New Roman"/>
                          <a:cs typeface="Times New Roman"/>
                        </a:rPr>
                        <a:t>Shop F</a:t>
                      </a:r>
                      <a:endParaRPr lang="en-US" sz="2000">
                        <a:latin typeface="Calibri"/>
                        <a:ea typeface="Calibri"/>
                        <a:cs typeface="Times New Roman"/>
                      </a:endParaRPr>
                    </a:p>
                  </a:txBody>
                  <a:tcPr marL="0" marR="0" marT="0" marB="0" anchor="ctr">
                    <a:lnL>
                      <a:noFill/>
                    </a:lnL>
                    <a:lnR>
                      <a:noFill/>
                    </a:lnR>
                    <a:lnT>
                      <a:noFill/>
                    </a:lnT>
                    <a:lnB>
                      <a:noFill/>
                    </a:lnB>
                  </a:tcPr>
                </a:tc>
                <a:tc>
                  <a:txBody>
                    <a:bodyPr/>
                    <a:lstStyle/>
                    <a:p>
                      <a:pPr marL="0" marR="0" algn="ctr">
                        <a:lnSpc>
                          <a:spcPct val="115000"/>
                        </a:lnSpc>
                        <a:spcBef>
                          <a:spcPts val="0"/>
                        </a:spcBef>
                        <a:spcAft>
                          <a:spcPts val="0"/>
                        </a:spcAft>
                      </a:pPr>
                      <a:r>
                        <a:rPr lang="en-US" sz="2000" dirty="0">
                          <a:latin typeface="Times New Roman"/>
                          <a:ea typeface="Times New Roman"/>
                          <a:cs typeface="Times New Roman"/>
                        </a:rPr>
                        <a:t>3 : 1</a:t>
                      </a:r>
                      <a:endParaRPr lang="en-US" sz="2000" dirty="0">
                        <a:latin typeface="Calibri"/>
                        <a:ea typeface="Calibri"/>
                        <a:cs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6"/>
                  </a:ext>
                </a:extLst>
              </a:tr>
            </a:tbl>
          </a:graphicData>
        </a:graphic>
      </p:graphicFrame>
      <p:pic>
        <p:nvPicPr>
          <p:cNvPr id="6" name="Picture 5" descr="https://testzone.smartkeeda.com/Myfiles/files/243%20final.png"/>
          <p:cNvPicPr/>
          <p:nvPr/>
        </p:nvPicPr>
        <p:blipFill>
          <a:blip r:embed="rId3"/>
          <a:srcRect/>
          <a:stretch>
            <a:fillRect/>
          </a:stretch>
        </p:blipFill>
        <p:spPr bwMode="auto">
          <a:xfrm>
            <a:off x="3757613" y="1921833"/>
            <a:ext cx="4648629" cy="3156592"/>
          </a:xfrm>
          <a:prstGeom prst="rect">
            <a:avLst/>
          </a:prstGeom>
          <a:noFill/>
          <a:ln w="9525">
            <a:noFill/>
            <a:miter lim="800000"/>
            <a:headEnd/>
            <a:tailEnd/>
          </a:ln>
        </p:spPr>
      </p:pic>
      <p:sp>
        <p:nvSpPr>
          <p:cNvPr id="7" name="Rectangle 6"/>
          <p:cNvSpPr/>
          <p:nvPr/>
        </p:nvSpPr>
        <p:spPr>
          <a:xfrm>
            <a:off x="6148552" y="5609162"/>
            <a:ext cx="5860579" cy="369332"/>
          </a:xfrm>
          <a:prstGeom prst="rect">
            <a:avLst/>
          </a:prstGeom>
        </p:spPr>
        <p:txBody>
          <a:bodyPr wrap="none">
            <a:spAutoFit/>
          </a:bodyPr>
          <a:lstStyle/>
          <a:p>
            <a:r>
              <a:rPr lang="en-US" b="1" dirty="0"/>
              <a:t>Note: </a:t>
            </a:r>
            <a:r>
              <a:rPr lang="en-US" dirty="0"/>
              <a:t>The total number of items = Cooler + AC + Others</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6" name="Rectangle 5"/>
          <p:cNvSpPr/>
          <p:nvPr/>
        </p:nvSpPr>
        <p:spPr>
          <a:xfrm>
            <a:off x="0" y="556947"/>
            <a:ext cx="11921542" cy="2554545"/>
          </a:xfrm>
          <a:prstGeom prst="rect">
            <a:avLst/>
          </a:prstGeom>
        </p:spPr>
        <p:txBody>
          <a:bodyPr wrap="square">
            <a:spAutoFit/>
          </a:bodyPr>
          <a:lstStyle/>
          <a:p>
            <a:r>
              <a:rPr lang="en-US" sz="2000" b="1" dirty="0" smtClean="0">
                <a:solidFill>
                  <a:schemeClr val="tx1">
                    <a:lumMod val="95000"/>
                    <a:lumOff val="5000"/>
                  </a:schemeClr>
                </a:solidFill>
              </a:rPr>
              <a:t> </a:t>
            </a:r>
            <a:r>
              <a:rPr lang="en-US" sz="2000" b="1" dirty="0" smtClean="0"/>
              <a:t>Directions: </a:t>
            </a:r>
            <a:r>
              <a:rPr lang="en-US" sz="2000" dirty="0"/>
              <a:t>Study </a:t>
            </a:r>
            <a:r>
              <a:rPr lang="en-US" sz="2000" dirty="0" smtClean="0"/>
              <a:t>the </a:t>
            </a:r>
            <a:r>
              <a:rPr lang="en-US" sz="2000" dirty="0"/>
              <a:t>following information carefully and answer the question given below:</a:t>
            </a:r>
            <a:br>
              <a:rPr lang="en-US" sz="2000" dirty="0"/>
            </a:br>
            <a:r>
              <a:rPr lang="en-US" sz="2000" dirty="0"/>
              <a:t> </a:t>
            </a:r>
          </a:p>
          <a:p>
            <a:r>
              <a:rPr lang="en-US" sz="2000" dirty="0"/>
              <a:t>Pie chart shows the production of rice by 5 different factories and line chart shows the percentage of sale.</a:t>
            </a:r>
          </a:p>
          <a:p>
            <a:r>
              <a:rPr lang="en-US" sz="2000" dirty="0"/>
              <a:t/>
            </a:r>
            <a:br>
              <a:rPr lang="en-US" sz="2000" dirty="0"/>
            </a:br>
            <a:r>
              <a:rPr lang="en-US" sz="2000" dirty="0"/>
              <a:t>Total production = </a:t>
            </a:r>
            <a:r>
              <a:rPr lang="en-US" sz="2000" dirty="0" smtClean="0"/>
              <a:t>54</a:t>
            </a:r>
            <a:r>
              <a:rPr lang="en-US" sz="2000" dirty="0" smtClean="0"/>
              <a:t>00 </a:t>
            </a:r>
            <a:r>
              <a:rPr lang="en-US" sz="2000" dirty="0" smtClean="0"/>
              <a:t>kg</a:t>
            </a:r>
          </a:p>
          <a:p>
            <a:endParaRPr lang="en-US" sz="2000" dirty="0">
              <a:solidFill>
                <a:schemeClr val="tx1">
                  <a:lumMod val="95000"/>
                  <a:lumOff val="5000"/>
                </a:schemeClr>
              </a:solidFill>
            </a:endParaRPr>
          </a:p>
          <a:p>
            <a:endParaRPr lang="en-US" sz="2000" dirty="0">
              <a:solidFill>
                <a:schemeClr val="tx1">
                  <a:lumMod val="95000"/>
                  <a:lumOff val="5000"/>
                </a:schemeClr>
              </a:solidFill>
            </a:endParaRPr>
          </a:p>
        </p:txBody>
      </p:sp>
      <p:pic>
        <p:nvPicPr>
          <p:cNvPr id="5" name="Picture 4" descr="http://smartkeeda.com/Myfiles/images/17.png"/>
          <p:cNvPicPr/>
          <p:nvPr/>
        </p:nvPicPr>
        <p:blipFill>
          <a:blip r:embed="rId3">
            <a:extLst>
              <a:ext uri="{28A0092B-C50C-407E-A947-70E740481C1C}">
                <a14:useLocalDpi xmlns:a14="http://schemas.microsoft.com/office/drawing/2010/main" val="0"/>
              </a:ext>
            </a:extLst>
          </a:blip>
          <a:srcRect/>
          <a:stretch>
            <a:fillRect/>
          </a:stretch>
        </p:blipFill>
        <p:spPr bwMode="auto">
          <a:xfrm>
            <a:off x="6858001" y="1574715"/>
            <a:ext cx="5334000" cy="3424005"/>
          </a:xfrm>
          <a:prstGeom prst="rect">
            <a:avLst/>
          </a:prstGeom>
          <a:noFill/>
          <a:ln>
            <a:noFill/>
          </a:ln>
        </p:spPr>
      </p:pic>
      <p:pic>
        <p:nvPicPr>
          <p:cNvPr id="7" name="Picture 6" descr="http://smartkeeda.com/Myfiles/images/17-2(1).png"/>
          <p:cNvPicPr/>
          <p:nvPr/>
        </p:nvPicPr>
        <p:blipFill>
          <a:blip r:embed="rId4">
            <a:extLst>
              <a:ext uri="{28A0092B-C50C-407E-A947-70E740481C1C}">
                <a14:useLocalDpi xmlns:a14="http://schemas.microsoft.com/office/drawing/2010/main" val="0"/>
              </a:ext>
            </a:extLst>
          </a:blip>
          <a:srcRect/>
          <a:stretch>
            <a:fillRect/>
          </a:stretch>
        </p:blipFill>
        <p:spPr bwMode="auto">
          <a:xfrm>
            <a:off x="1173480" y="3304950"/>
            <a:ext cx="6888480" cy="3344779"/>
          </a:xfrm>
          <a:prstGeom prst="rect">
            <a:avLst/>
          </a:prstGeom>
          <a:noFill/>
          <a:ln>
            <a:noFill/>
          </a:ln>
        </p:spPr>
      </p:pic>
      <p:sp>
        <p:nvSpPr>
          <p:cNvPr id="2" name="Rectangle 1"/>
          <p:cNvSpPr/>
          <p:nvPr/>
        </p:nvSpPr>
        <p:spPr>
          <a:xfrm>
            <a:off x="0" y="2458452"/>
            <a:ext cx="6096000" cy="2031325"/>
          </a:xfrm>
          <a:prstGeom prst="rect">
            <a:avLst/>
          </a:prstGeom>
        </p:spPr>
        <p:txBody>
          <a:bodyPr>
            <a:spAutoFit/>
          </a:bodyPr>
          <a:lstStyle/>
          <a:p>
            <a:r>
              <a:rPr lang="en-US" dirty="0"/>
              <a:t>Q26.What is the ratio of rice sold by factory P to the rice sold by factory N? (</a:t>
            </a:r>
            <a:r>
              <a:rPr lang="en-US" b="1" dirty="0"/>
              <a:t>CO-5)-Difficult </a:t>
            </a:r>
            <a:endParaRPr lang="en-US" dirty="0"/>
          </a:p>
          <a:p>
            <a:r>
              <a:rPr lang="en-US" dirty="0"/>
              <a:t> A) 71: 54</a:t>
            </a:r>
          </a:p>
          <a:p>
            <a:r>
              <a:rPr lang="en-US" dirty="0"/>
              <a:t>B) 77: 51</a:t>
            </a:r>
          </a:p>
          <a:p>
            <a:r>
              <a:rPr lang="en-US" dirty="0"/>
              <a:t>C) 77: 48</a:t>
            </a:r>
          </a:p>
          <a:p>
            <a:r>
              <a:rPr lang="en-US" dirty="0"/>
              <a:t>D) 69: 47</a:t>
            </a:r>
          </a:p>
          <a:p>
            <a:endParaRPr lang="en-US"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6" name="Rectangle 5"/>
          <p:cNvSpPr/>
          <p:nvPr/>
        </p:nvSpPr>
        <p:spPr>
          <a:xfrm>
            <a:off x="0" y="556947"/>
            <a:ext cx="11193517" cy="1938992"/>
          </a:xfrm>
          <a:prstGeom prst="rect">
            <a:avLst/>
          </a:prstGeom>
        </p:spPr>
        <p:txBody>
          <a:bodyPr wrap="square">
            <a:spAutoFit/>
          </a:bodyPr>
          <a:lstStyle/>
          <a:p>
            <a:r>
              <a:rPr lang="en-US" sz="2000" b="1" dirty="0">
                <a:solidFill>
                  <a:schemeClr val="tx1">
                    <a:lumMod val="95000"/>
                    <a:lumOff val="5000"/>
                  </a:schemeClr>
                </a:solidFill>
              </a:rPr>
              <a:t>  </a:t>
            </a:r>
            <a:r>
              <a:rPr lang="en-US" sz="2000" b="1" dirty="0" smtClean="0"/>
              <a:t>Directions: </a:t>
            </a:r>
            <a:r>
              <a:rPr lang="en-US" sz="2000" dirty="0" smtClean="0"/>
              <a:t>Study </a:t>
            </a:r>
            <a:r>
              <a:rPr lang="en-US" sz="2000" dirty="0"/>
              <a:t>the following information carefully and answer the question given below:  </a:t>
            </a:r>
          </a:p>
          <a:p>
            <a:endParaRPr lang="en-US" sz="2000" dirty="0" smtClean="0"/>
          </a:p>
          <a:p>
            <a:r>
              <a:rPr lang="en-US" sz="2000" dirty="0" smtClean="0"/>
              <a:t>Pie </a:t>
            </a:r>
            <a:r>
              <a:rPr lang="en-US" sz="2000" dirty="0"/>
              <a:t>chart shows the production of rice by 5 different factories and line chart shows the percentage of sale.</a:t>
            </a:r>
          </a:p>
          <a:p>
            <a:r>
              <a:rPr lang="en-US" sz="2000" dirty="0"/>
              <a:t/>
            </a:r>
            <a:br>
              <a:rPr lang="en-US" sz="2000" dirty="0"/>
            </a:br>
            <a:r>
              <a:rPr lang="en-US" sz="2000" dirty="0"/>
              <a:t>Total production = </a:t>
            </a:r>
            <a:r>
              <a:rPr lang="en-US" sz="2000" dirty="0" smtClean="0"/>
              <a:t>54</a:t>
            </a:r>
            <a:r>
              <a:rPr lang="en-US" sz="2000" dirty="0" smtClean="0"/>
              <a:t>00 </a:t>
            </a:r>
            <a:r>
              <a:rPr lang="en-US" sz="2000" dirty="0"/>
              <a:t>kg</a:t>
            </a:r>
            <a:endParaRPr lang="en-US" sz="2000" dirty="0">
              <a:solidFill>
                <a:schemeClr val="tx1">
                  <a:lumMod val="95000"/>
                  <a:lumOff val="5000"/>
                </a:schemeClr>
              </a:solidFill>
            </a:endParaRPr>
          </a:p>
        </p:txBody>
      </p:sp>
      <p:pic>
        <p:nvPicPr>
          <p:cNvPr id="5" name="Picture 4" descr="http://smartkeeda.com/Myfiles/images/17.png"/>
          <p:cNvPicPr/>
          <p:nvPr/>
        </p:nvPicPr>
        <p:blipFill>
          <a:blip r:embed="rId3">
            <a:extLst>
              <a:ext uri="{28A0092B-C50C-407E-A947-70E740481C1C}">
                <a14:useLocalDpi xmlns:a14="http://schemas.microsoft.com/office/drawing/2010/main" val="0"/>
              </a:ext>
            </a:extLst>
          </a:blip>
          <a:srcRect/>
          <a:stretch>
            <a:fillRect/>
          </a:stretch>
        </p:blipFill>
        <p:spPr bwMode="auto">
          <a:xfrm>
            <a:off x="7502351" y="1382912"/>
            <a:ext cx="5183144" cy="3266172"/>
          </a:xfrm>
          <a:prstGeom prst="rect">
            <a:avLst/>
          </a:prstGeom>
          <a:noFill/>
          <a:ln>
            <a:noFill/>
          </a:ln>
        </p:spPr>
      </p:pic>
      <p:pic>
        <p:nvPicPr>
          <p:cNvPr id="7" name="Picture 6" descr="http://smartkeeda.com/Myfiles/images/17-2(1).png"/>
          <p:cNvPicPr/>
          <p:nvPr/>
        </p:nvPicPr>
        <p:blipFill>
          <a:blip r:embed="rId4">
            <a:extLst>
              <a:ext uri="{28A0092B-C50C-407E-A947-70E740481C1C}">
                <a14:useLocalDpi xmlns:a14="http://schemas.microsoft.com/office/drawing/2010/main" val="0"/>
              </a:ext>
            </a:extLst>
          </a:blip>
          <a:srcRect/>
          <a:stretch>
            <a:fillRect/>
          </a:stretch>
        </p:blipFill>
        <p:spPr bwMode="auto">
          <a:xfrm>
            <a:off x="1293858" y="3521717"/>
            <a:ext cx="7850142" cy="3336283"/>
          </a:xfrm>
          <a:prstGeom prst="rect">
            <a:avLst/>
          </a:prstGeom>
          <a:noFill/>
          <a:ln>
            <a:noFill/>
          </a:ln>
        </p:spPr>
      </p:pic>
      <p:sp>
        <p:nvSpPr>
          <p:cNvPr id="8" name="Rectangle 7"/>
          <p:cNvSpPr/>
          <p:nvPr/>
        </p:nvSpPr>
        <p:spPr>
          <a:xfrm>
            <a:off x="109182" y="2647666"/>
            <a:ext cx="8256896" cy="2280881"/>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Q27.If the cost price of rice is Rs. 45 per kg and profit earned by factory N on 1 kg rice is 20% of the cost price, find the total profit earned by factory N. (</a:t>
            </a:r>
            <a:r>
              <a:rPr lang="en-US" b="1" dirty="0">
                <a:latin typeface="Times New Roman" panose="02020603050405020304" pitchFamily="18" charset="0"/>
                <a:ea typeface="Calibri" panose="020F0502020204030204" pitchFamily="34" charset="0"/>
                <a:cs typeface="Times New Roman" panose="02020603050405020304" pitchFamily="18" charset="0"/>
              </a:rPr>
              <a:t>CO-5)-Difficult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 Rs. 4374</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B) Rs. 5256</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C) Rs. 5346</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D) Rs. 5697</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247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37675"/>
            <a:ext cx="11650718" cy="2677656"/>
          </a:xfrm>
          <a:prstGeom prst="rect">
            <a:avLst/>
          </a:prstGeom>
        </p:spPr>
        <p:txBody>
          <a:bodyPr wrap="square">
            <a:spAutoFit/>
          </a:bodyPr>
          <a:lstStyle/>
          <a:p>
            <a:r>
              <a:rPr lang="en-US" sz="2400" dirty="0" smtClean="0"/>
              <a:t>Q2.Which class has the highest percentage of boys and girls with respect to the total students in all the schools?</a:t>
            </a:r>
          </a:p>
          <a:p>
            <a:endParaRPr lang="en-US" sz="2400" dirty="0" smtClean="0"/>
          </a:p>
          <a:p>
            <a:r>
              <a:rPr lang="en-US" sz="2400" dirty="0" smtClean="0"/>
              <a:t>A) A                      </a:t>
            </a:r>
          </a:p>
          <a:p>
            <a:r>
              <a:rPr lang="en-US" sz="2400" dirty="0" smtClean="0"/>
              <a:t>B) B</a:t>
            </a:r>
          </a:p>
          <a:p>
            <a:r>
              <a:rPr lang="en-US" sz="2400" dirty="0" smtClean="0"/>
              <a:t>C) C                      </a:t>
            </a:r>
            <a:endParaRPr lang="en-US" sz="2400" dirty="0"/>
          </a:p>
          <a:p>
            <a:r>
              <a:rPr lang="en-US" sz="2400" dirty="0" smtClean="0"/>
              <a:t>D) D</a:t>
            </a:r>
            <a:endParaRPr lang="en-US" sz="2400" dirty="0"/>
          </a:p>
        </p:txBody>
      </p:sp>
      <p:pic>
        <p:nvPicPr>
          <p:cNvPr id="6" name="Picture 2" descr="C:\Users\good\Downloads\FIGURE3.png"/>
          <p:cNvPicPr>
            <a:picLocks noChangeAspect="1" noChangeArrowheads="1"/>
          </p:cNvPicPr>
          <p:nvPr/>
        </p:nvPicPr>
        <p:blipFill>
          <a:blip r:embed="rId3"/>
          <a:srcRect/>
          <a:stretch>
            <a:fillRect/>
          </a:stretch>
        </p:blipFill>
        <p:spPr bwMode="auto">
          <a:xfrm>
            <a:off x="5577840" y="1049141"/>
            <a:ext cx="5381141" cy="4442530"/>
          </a:xfrm>
          <a:prstGeom prst="rect">
            <a:avLst/>
          </a:prstGeom>
          <a:noFill/>
        </p:spPr>
      </p:pic>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6" name="Rectangle 5"/>
          <p:cNvSpPr/>
          <p:nvPr/>
        </p:nvSpPr>
        <p:spPr>
          <a:xfrm>
            <a:off x="0" y="556947"/>
            <a:ext cx="11193517" cy="1938992"/>
          </a:xfrm>
          <a:prstGeom prst="rect">
            <a:avLst/>
          </a:prstGeom>
        </p:spPr>
        <p:txBody>
          <a:bodyPr wrap="square">
            <a:spAutoFit/>
          </a:bodyPr>
          <a:lstStyle/>
          <a:p>
            <a:r>
              <a:rPr lang="en-US" sz="2000" b="1" dirty="0">
                <a:solidFill>
                  <a:schemeClr val="tx1">
                    <a:lumMod val="95000"/>
                    <a:lumOff val="5000"/>
                  </a:schemeClr>
                </a:solidFill>
              </a:rPr>
              <a:t> </a:t>
            </a:r>
            <a:r>
              <a:rPr lang="en-US" sz="2000" b="1" dirty="0" smtClean="0"/>
              <a:t>Directions: </a:t>
            </a:r>
            <a:r>
              <a:rPr lang="en-US" sz="2000" dirty="0" smtClean="0"/>
              <a:t>Study </a:t>
            </a:r>
            <a:r>
              <a:rPr lang="en-US" sz="2000" dirty="0"/>
              <a:t>the following information carefully and answer the question given below:  </a:t>
            </a:r>
          </a:p>
          <a:p>
            <a:endParaRPr lang="en-US" sz="2000" dirty="0" smtClean="0"/>
          </a:p>
          <a:p>
            <a:r>
              <a:rPr lang="en-US" sz="2000" dirty="0" smtClean="0"/>
              <a:t>Pie </a:t>
            </a:r>
            <a:r>
              <a:rPr lang="en-US" sz="2000" dirty="0"/>
              <a:t>chart shows the production of rice by 5 different factories and line chart shows the percentage of sale.</a:t>
            </a:r>
          </a:p>
          <a:p>
            <a:r>
              <a:rPr lang="en-US" sz="2000" dirty="0"/>
              <a:t/>
            </a:r>
            <a:br>
              <a:rPr lang="en-US" sz="2000" dirty="0"/>
            </a:br>
            <a:r>
              <a:rPr lang="en-US" sz="2000" dirty="0"/>
              <a:t>Total production = 3600 kg</a:t>
            </a:r>
            <a:endParaRPr lang="en-US" sz="2000" dirty="0">
              <a:solidFill>
                <a:schemeClr val="tx1">
                  <a:lumMod val="95000"/>
                  <a:lumOff val="5000"/>
                </a:schemeClr>
              </a:solidFill>
            </a:endParaRPr>
          </a:p>
        </p:txBody>
      </p:sp>
      <p:pic>
        <p:nvPicPr>
          <p:cNvPr id="5" name="Picture 4" descr="http://smartkeeda.com/Myfiles/images/17.png"/>
          <p:cNvPicPr/>
          <p:nvPr/>
        </p:nvPicPr>
        <p:blipFill>
          <a:blip r:embed="rId3">
            <a:extLst>
              <a:ext uri="{28A0092B-C50C-407E-A947-70E740481C1C}">
                <a14:useLocalDpi xmlns:a14="http://schemas.microsoft.com/office/drawing/2010/main" val="0"/>
              </a:ext>
            </a:extLst>
          </a:blip>
          <a:srcRect/>
          <a:stretch>
            <a:fillRect/>
          </a:stretch>
        </p:blipFill>
        <p:spPr bwMode="auto">
          <a:xfrm>
            <a:off x="6415087" y="1571625"/>
            <a:ext cx="4698401" cy="2294389"/>
          </a:xfrm>
          <a:prstGeom prst="rect">
            <a:avLst/>
          </a:prstGeom>
          <a:noFill/>
          <a:ln>
            <a:noFill/>
          </a:ln>
        </p:spPr>
      </p:pic>
      <p:pic>
        <p:nvPicPr>
          <p:cNvPr id="7" name="Picture 6" descr="http://smartkeeda.com/Myfiles/images/17-2(1).png"/>
          <p:cNvPicPr/>
          <p:nvPr/>
        </p:nvPicPr>
        <p:blipFill>
          <a:blip r:embed="rId4">
            <a:extLst>
              <a:ext uri="{28A0092B-C50C-407E-A947-70E740481C1C}">
                <a14:useLocalDpi xmlns:a14="http://schemas.microsoft.com/office/drawing/2010/main" val="0"/>
              </a:ext>
            </a:extLst>
          </a:blip>
          <a:srcRect/>
          <a:stretch>
            <a:fillRect/>
          </a:stretch>
        </p:blipFill>
        <p:spPr bwMode="auto">
          <a:xfrm>
            <a:off x="5857875" y="3899216"/>
            <a:ext cx="5148301" cy="2730184"/>
          </a:xfrm>
          <a:prstGeom prst="rect">
            <a:avLst/>
          </a:prstGeom>
          <a:noFill/>
          <a:ln>
            <a:noFill/>
          </a:ln>
        </p:spPr>
      </p:pic>
      <p:sp>
        <p:nvSpPr>
          <p:cNvPr id="2" name="Rectangle 1"/>
          <p:cNvSpPr/>
          <p:nvPr/>
        </p:nvSpPr>
        <p:spPr>
          <a:xfrm>
            <a:off x="-8021" y="2606555"/>
            <a:ext cx="6096000" cy="2585323"/>
          </a:xfrm>
          <a:prstGeom prst="rect">
            <a:avLst/>
          </a:prstGeom>
        </p:spPr>
        <p:txBody>
          <a:bodyPr>
            <a:spAutoFit/>
          </a:bodyPr>
          <a:lstStyle/>
          <a:p>
            <a:endParaRPr lang="en-US" b="1" dirty="0" smtClean="0"/>
          </a:p>
          <a:p>
            <a:r>
              <a:rPr lang="en-US" b="1" dirty="0" smtClean="0"/>
              <a:t>If </a:t>
            </a:r>
            <a:r>
              <a:rPr lang="en-US" b="1" dirty="0"/>
              <a:t>the cost price of rice is </a:t>
            </a:r>
            <a:r>
              <a:rPr lang="en-US" b="1" dirty="0" smtClean="0"/>
              <a:t>Rs. </a:t>
            </a:r>
            <a:r>
              <a:rPr lang="en-US" b="1" dirty="0"/>
              <a:t>45 per kg and profit earned by factory O on 1 kg rice is 20% of the cost price, find the total profit earned by factory O.</a:t>
            </a:r>
            <a:endParaRPr lang="en-US" dirty="0"/>
          </a:p>
          <a:p>
            <a:r>
              <a:rPr lang="en-US" dirty="0"/>
              <a:t> </a:t>
            </a:r>
          </a:p>
          <a:p>
            <a:r>
              <a:rPr lang="en-US" dirty="0" smtClean="0"/>
              <a:t>A) Rs. </a:t>
            </a:r>
            <a:r>
              <a:rPr lang="en-US" dirty="0"/>
              <a:t>4374</a:t>
            </a:r>
          </a:p>
          <a:p>
            <a:r>
              <a:rPr lang="en-US" dirty="0" smtClean="0"/>
              <a:t>B) Rs. </a:t>
            </a:r>
            <a:r>
              <a:rPr lang="en-US" dirty="0"/>
              <a:t>5256</a:t>
            </a:r>
          </a:p>
          <a:p>
            <a:r>
              <a:rPr lang="en-US" dirty="0" smtClean="0"/>
              <a:t>C) Rs. </a:t>
            </a:r>
            <a:r>
              <a:rPr lang="en-US" dirty="0"/>
              <a:t>5346</a:t>
            </a:r>
          </a:p>
          <a:p>
            <a:r>
              <a:rPr lang="en-US" dirty="0" smtClean="0"/>
              <a:t>D) Rs. </a:t>
            </a:r>
            <a:r>
              <a:rPr lang="en-US" dirty="0"/>
              <a:t>5697</a:t>
            </a:r>
          </a:p>
        </p:txBody>
      </p:sp>
    </p:spTree>
    <p:extLst>
      <p:ext uri="{BB962C8B-B14F-4D97-AF65-F5344CB8AC3E}">
        <p14:creationId xmlns:p14="http://schemas.microsoft.com/office/powerpoint/2010/main" val="31024705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6" name="Rectangle 5"/>
          <p:cNvSpPr/>
          <p:nvPr/>
        </p:nvSpPr>
        <p:spPr>
          <a:xfrm>
            <a:off x="0" y="556947"/>
            <a:ext cx="11193517" cy="1631216"/>
          </a:xfrm>
          <a:prstGeom prst="rect">
            <a:avLst/>
          </a:prstGeom>
        </p:spPr>
        <p:txBody>
          <a:bodyPr wrap="square">
            <a:spAutoFit/>
          </a:bodyPr>
          <a:lstStyle/>
          <a:p>
            <a:r>
              <a:rPr lang="en-US" sz="2000" b="1" dirty="0">
                <a:solidFill>
                  <a:schemeClr val="tx1">
                    <a:lumMod val="95000"/>
                    <a:lumOff val="5000"/>
                  </a:schemeClr>
                </a:solidFill>
              </a:rPr>
              <a:t> </a:t>
            </a:r>
            <a:r>
              <a:rPr lang="en-US" sz="2000" b="1" dirty="0" smtClean="0"/>
              <a:t>Directions: </a:t>
            </a:r>
            <a:r>
              <a:rPr lang="en-US" sz="2000" dirty="0" smtClean="0"/>
              <a:t>Study </a:t>
            </a:r>
            <a:r>
              <a:rPr lang="en-US" sz="2000" dirty="0"/>
              <a:t>the following information carefully and answer the question given below:  </a:t>
            </a:r>
          </a:p>
          <a:p>
            <a:r>
              <a:rPr lang="en-US" sz="2000" dirty="0"/>
              <a:t>Pie chart shows the production of rice by 5 different factories and line chart shows the percentage of sale.</a:t>
            </a:r>
          </a:p>
          <a:p>
            <a:r>
              <a:rPr lang="en-US" sz="2000" dirty="0"/>
              <a:t/>
            </a:r>
            <a:br>
              <a:rPr lang="en-US" sz="2000" dirty="0"/>
            </a:br>
            <a:r>
              <a:rPr lang="en-US" sz="2000" dirty="0"/>
              <a:t>Total production = 3600 kg</a:t>
            </a:r>
            <a:endParaRPr lang="en-US" sz="2000" dirty="0">
              <a:solidFill>
                <a:schemeClr val="tx1">
                  <a:lumMod val="95000"/>
                  <a:lumOff val="5000"/>
                </a:schemeClr>
              </a:solidFill>
            </a:endParaRPr>
          </a:p>
        </p:txBody>
      </p:sp>
      <p:pic>
        <p:nvPicPr>
          <p:cNvPr id="5" name="Picture 4" descr="http://smartkeeda.com/Myfiles/images/17.png"/>
          <p:cNvPicPr/>
          <p:nvPr/>
        </p:nvPicPr>
        <p:blipFill>
          <a:blip r:embed="rId3">
            <a:extLst>
              <a:ext uri="{28A0092B-C50C-407E-A947-70E740481C1C}">
                <a14:useLocalDpi xmlns:a14="http://schemas.microsoft.com/office/drawing/2010/main" val="0"/>
              </a:ext>
            </a:extLst>
          </a:blip>
          <a:srcRect/>
          <a:stretch>
            <a:fillRect/>
          </a:stretch>
        </p:blipFill>
        <p:spPr bwMode="auto">
          <a:xfrm>
            <a:off x="6534807" y="1470043"/>
            <a:ext cx="3882329" cy="2610638"/>
          </a:xfrm>
          <a:prstGeom prst="rect">
            <a:avLst/>
          </a:prstGeom>
          <a:noFill/>
          <a:ln>
            <a:noFill/>
          </a:ln>
        </p:spPr>
      </p:pic>
      <p:pic>
        <p:nvPicPr>
          <p:cNvPr id="7" name="Picture 6" descr="http://smartkeeda.com/Myfiles/images/17-2(1).png"/>
          <p:cNvPicPr/>
          <p:nvPr/>
        </p:nvPicPr>
        <p:blipFill>
          <a:blip r:embed="rId4">
            <a:extLst>
              <a:ext uri="{28A0092B-C50C-407E-A947-70E740481C1C}">
                <a14:useLocalDpi xmlns:a14="http://schemas.microsoft.com/office/drawing/2010/main" val="0"/>
              </a:ext>
            </a:extLst>
          </a:blip>
          <a:srcRect/>
          <a:stretch>
            <a:fillRect/>
          </a:stretch>
        </p:blipFill>
        <p:spPr bwMode="auto">
          <a:xfrm>
            <a:off x="5629275" y="4080681"/>
            <a:ext cx="6395473" cy="2415655"/>
          </a:xfrm>
          <a:prstGeom prst="rect">
            <a:avLst/>
          </a:prstGeom>
          <a:noFill/>
          <a:ln>
            <a:noFill/>
          </a:ln>
        </p:spPr>
      </p:pic>
      <p:sp>
        <p:nvSpPr>
          <p:cNvPr id="2" name="Rectangle 1"/>
          <p:cNvSpPr/>
          <p:nvPr/>
        </p:nvSpPr>
        <p:spPr>
          <a:xfrm>
            <a:off x="-8021" y="2485748"/>
            <a:ext cx="6096000" cy="2031325"/>
          </a:xfrm>
          <a:prstGeom prst="rect">
            <a:avLst/>
          </a:prstGeom>
        </p:spPr>
        <p:txBody>
          <a:bodyPr>
            <a:spAutoFit/>
          </a:bodyPr>
          <a:lstStyle/>
          <a:p>
            <a:r>
              <a:rPr lang="en-US" b="1" dirty="0" smtClean="0"/>
              <a:t>Rice </a:t>
            </a:r>
            <a:r>
              <a:rPr lang="en-US" b="1" dirty="0"/>
              <a:t>sold by factory M and N together is how much percent more than the production of rice by factory N?</a:t>
            </a:r>
            <a:endParaRPr lang="en-US" dirty="0"/>
          </a:p>
          <a:p>
            <a:r>
              <a:rPr lang="en-US" dirty="0"/>
              <a:t> </a:t>
            </a:r>
          </a:p>
          <a:p>
            <a:r>
              <a:rPr lang="en-US" dirty="0" smtClean="0"/>
              <a:t>A) 30</a:t>
            </a:r>
            <a:r>
              <a:rPr lang="en-US" dirty="0"/>
              <a:t>%</a:t>
            </a:r>
          </a:p>
          <a:p>
            <a:r>
              <a:rPr lang="en-US" dirty="0" smtClean="0"/>
              <a:t>B) 60</a:t>
            </a:r>
            <a:r>
              <a:rPr lang="en-US" dirty="0"/>
              <a:t>% </a:t>
            </a:r>
          </a:p>
          <a:p>
            <a:r>
              <a:rPr lang="en-US" dirty="0" smtClean="0"/>
              <a:t>C) 10</a:t>
            </a:r>
            <a:r>
              <a:rPr lang="en-US" dirty="0"/>
              <a:t>% </a:t>
            </a:r>
          </a:p>
          <a:p>
            <a:r>
              <a:rPr lang="en-US" dirty="0" smtClean="0"/>
              <a:t>D) 20</a:t>
            </a:r>
            <a:r>
              <a:rPr lang="en-US" dirty="0"/>
              <a:t>%</a:t>
            </a:r>
          </a:p>
        </p:txBody>
      </p:sp>
    </p:spTree>
    <p:extLst>
      <p:ext uri="{BB962C8B-B14F-4D97-AF65-F5344CB8AC3E}">
        <p14:creationId xmlns:p14="http://schemas.microsoft.com/office/powerpoint/2010/main" val="31024705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6" name="Rectangle 5"/>
          <p:cNvSpPr/>
          <p:nvPr/>
        </p:nvSpPr>
        <p:spPr>
          <a:xfrm>
            <a:off x="0" y="556947"/>
            <a:ext cx="11193517" cy="1938992"/>
          </a:xfrm>
          <a:prstGeom prst="rect">
            <a:avLst/>
          </a:prstGeom>
        </p:spPr>
        <p:txBody>
          <a:bodyPr wrap="square">
            <a:spAutoFit/>
          </a:bodyPr>
          <a:lstStyle/>
          <a:p>
            <a:r>
              <a:rPr lang="en-US" sz="2000" b="1" dirty="0">
                <a:solidFill>
                  <a:schemeClr val="tx1">
                    <a:lumMod val="95000"/>
                    <a:lumOff val="5000"/>
                  </a:schemeClr>
                </a:solidFill>
              </a:rPr>
              <a:t> </a:t>
            </a:r>
            <a:r>
              <a:rPr lang="en-US" sz="2000" b="1" dirty="0" smtClean="0"/>
              <a:t>Directions: </a:t>
            </a:r>
            <a:r>
              <a:rPr lang="en-US" sz="2000" dirty="0" smtClean="0"/>
              <a:t>Study </a:t>
            </a:r>
            <a:r>
              <a:rPr lang="en-US" sz="2000" dirty="0"/>
              <a:t>the following information carefully and answer the question given below:</a:t>
            </a:r>
            <a:br>
              <a:rPr lang="en-US" sz="2000" dirty="0"/>
            </a:br>
            <a:r>
              <a:rPr lang="en-US" sz="2000" dirty="0"/>
              <a:t> </a:t>
            </a:r>
          </a:p>
          <a:p>
            <a:r>
              <a:rPr lang="en-US" sz="2000" dirty="0"/>
              <a:t>Pie chart shows the production of rice by 5 different factories and line chart shows the percentage of sale.</a:t>
            </a:r>
          </a:p>
          <a:p>
            <a:r>
              <a:rPr lang="en-US" sz="2000" dirty="0"/>
              <a:t/>
            </a:r>
            <a:br>
              <a:rPr lang="en-US" sz="2000" dirty="0"/>
            </a:br>
            <a:r>
              <a:rPr lang="en-US" sz="2000" dirty="0"/>
              <a:t>Total production = 3600 kg</a:t>
            </a:r>
            <a:endParaRPr lang="en-US" sz="2000" dirty="0">
              <a:solidFill>
                <a:schemeClr val="tx1">
                  <a:lumMod val="95000"/>
                  <a:lumOff val="5000"/>
                </a:schemeClr>
              </a:solidFill>
            </a:endParaRPr>
          </a:p>
        </p:txBody>
      </p:sp>
      <p:pic>
        <p:nvPicPr>
          <p:cNvPr id="5" name="Picture 4" descr="http://smartkeeda.com/Myfiles/images/17.png"/>
          <p:cNvPicPr/>
          <p:nvPr/>
        </p:nvPicPr>
        <p:blipFill>
          <a:blip r:embed="rId3">
            <a:extLst>
              <a:ext uri="{28A0092B-C50C-407E-A947-70E740481C1C}">
                <a14:useLocalDpi xmlns:a14="http://schemas.microsoft.com/office/drawing/2010/main" val="0"/>
              </a:ext>
            </a:extLst>
          </a:blip>
          <a:srcRect/>
          <a:stretch>
            <a:fillRect/>
          </a:stretch>
        </p:blipFill>
        <p:spPr bwMode="auto">
          <a:xfrm>
            <a:off x="6772276" y="1725272"/>
            <a:ext cx="3796604" cy="2355409"/>
          </a:xfrm>
          <a:prstGeom prst="rect">
            <a:avLst/>
          </a:prstGeom>
          <a:noFill/>
          <a:ln>
            <a:noFill/>
          </a:ln>
        </p:spPr>
      </p:pic>
      <p:pic>
        <p:nvPicPr>
          <p:cNvPr id="7" name="Picture 6" descr="http://smartkeeda.com/Myfiles/images/17-2(1).png"/>
          <p:cNvPicPr/>
          <p:nvPr/>
        </p:nvPicPr>
        <p:blipFill>
          <a:blip r:embed="rId4">
            <a:extLst>
              <a:ext uri="{28A0092B-C50C-407E-A947-70E740481C1C}">
                <a14:useLocalDpi xmlns:a14="http://schemas.microsoft.com/office/drawing/2010/main" val="0"/>
              </a:ext>
            </a:extLst>
          </a:blip>
          <a:srcRect/>
          <a:stretch>
            <a:fillRect/>
          </a:stretch>
        </p:blipFill>
        <p:spPr bwMode="auto">
          <a:xfrm>
            <a:off x="4434841" y="4080681"/>
            <a:ext cx="7589908" cy="2415655"/>
          </a:xfrm>
          <a:prstGeom prst="rect">
            <a:avLst/>
          </a:prstGeom>
          <a:noFill/>
          <a:ln>
            <a:noFill/>
          </a:ln>
        </p:spPr>
      </p:pic>
      <p:sp>
        <p:nvSpPr>
          <p:cNvPr id="2" name="Rectangle 1"/>
          <p:cNvSpPr/>
          <p:nvPr/>
        </p:nvSpPr>
        <p:spPr>
          <a:xfrm>
            <a:off x="0" y="2883554"/>
            <a:ext cx="6096000" cy="1754326"/>
          </a:xfrm>
          <a:prstGeom prst="rect">
            <a:avLst/>
          </a:prstGeom>
        </p:spPr>
        <p:txBody>
          <a:bodyPr>
            <a:spAutoFit/>
          </a:bodyPr>
          <a:lstStyle/>
          <a:p>
            <a:r>
              <a:rPr lang="en-US" b="1" dirty="0" smtClean="0"/>
              <a:t>In </a:t>
            </a:r>
            <a:r>
              <a:rPr lang="en-US" b="1" dirty="0"/>
              <a:t>which of the following factory the sale of rice is the lowest?</a:t>
            </a:r>
            <a:endParaRPr lang="en-US" dirty="0"/>
          </a:p>
          <a:p>
            <a:r>
              <a:rPr lang="en-US" dirty="0" smtClean="0"/>
              <a:t>A) Factory </a:t>
            </a:r>
            <a:r>
              <a:rPr lang="en-US" dirty="0"/>
              <a:t>P</a:t>
            </a:r>
          </a:p>
          <a:p>
            <a:r>
              <a:rPr lang="en-US" dirty="0" smtClean="0"/>
              <a:t>B) Factory </a:t>
            </a:r>
            <a:r>
              <a:rPr lang="en-US" dirty="0"/>
              <a:t>Q</a:t>
            </a:r>
          </a:p>
          <a:p>
            <a:r>
              <a:rPr lang="en-US" dirty="0" smtClean="0"/>
              <a:t>C) Factory </a:t>
            </a:r>
            <a:r>
              <a:rPr lang="en-US" dirty="0"/>
              <a:t>M</a:t>
            </a:r>
          </a:p>
          <a:p>
            <a:r>
              <a:rPr lang="en-US" dirty="0" smtClean="0"/>
              <a:t>D) Factory </a:t>
            </a:r>
            <a:r>
              <a:rPr lang="en-US" dirty="0"/>
              <a:t>O</a:t>
            </a:r>
          </a:p>
        </p:txBody>
      </p:sp>
    </p:spTree>
    <p:extLst>
      <p:ext uri="{BB962C8B-B14F-4D97-AF65-F5344CB8AC3E}">
        <p14:creationId xmlns:p14="http://schemas.microsoft.com/office/powerpoint/2010/main" val="31024705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4850" y="366712"/>
            <a:ext cx="10446331" cy="2590801"/>
          </a:xfrm>
          <a:prstGeom prst="rect">
            <a:avLst/>
          </a:prstGeom>
        </p:spPr>
      </p:pic>
      <p:sp>
        <p:nvSpPr>
          <p:cNvPr id="8" name="Rectangle 7"/>
          <p:cNvSpPr/>
          <p:nvPr/>
        </p:nvSpPr>
        <p:spPr>
          <a:xfrm>
            <a:off x="871538" y="2957512"/>
            <a:ext cx="8272462" cy="2031325"/>
          </a:xfrm>
          <a:prstGeom prst="rect">
            <a:avLst/>
          </a:prstGeom>
        </p:spPr>
        <p:txBody>
          <a:bodyPr wrap="square">
            <a:spAutoFit/>
          </a:bodyPr>
          <a:lstStyle/>
          <a:p>
            <a:r>
              <a:rPr lang="en-US" dirty="0"/>
              <a:t>Q21. Approximately what is the percentage of the 12th grade girls at Portland High School who are not enrolled in Biology? (</a:t>
            </a:r>
            <a:r>
              <a:rPr lang="en-US" b="1" dirty="0"/>
              <a:t>CO-4)-Difficult </a:t>
            </a:r>
            <a:endParaRPr lang="en-US" dirty="0"/>
          </a:p>
          <a:p>
            <a:r>
              <a:rPr lang="en-US" dirty="0"/>
              <a:t>A.43%</a:t>
            </a:r>
          </a:p>
          <a:p>
            <a:r>
              <a:rPr lang="en-US" dirty="0"/>
              <a:t>B.56.52%</a:t>
            </a:r>
          </a:p>
          <a:p>
            <a:r>
              <a:rPr lang="en-US" dirty="0"/>
              <a:t>C.42%</a:t>
            </a:r>
          </a:p>
          <a:p>
            <a:r>
              <a:rPr lang="en-US" dirty="0"/>
              <a:t>D.48%</a:t>
            </a:r>
          </a:p>
          <a:p>
            <a:pPr algn="just"/>
            <a:endParaRPr lang="en-US" dirty="0">
              <a:solidFill>
                <a:srgbClr val="212529"/>
              </a:solidFill>
              <a:latin typeface="Poppins"/>
            </a:endParaRPr>
          </a:p>
        </p:txBody>
      </p:sp>
    </p:spTree>
    <p:extLst>
      <p:ext uri="{BB962C8B-B14F-4D97-AF65-F5344CB8AC3E}">
        <p14:creationId xmlns:p14="http://schemas.microsoft.com/office/powerpoint/2010/main" val="36454021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4850" y="366712"/>
            <a:ext cx="10446331" cy="2590801"/>
          </a:xfrm>
          <a:prstGeom prst="rect">
            <a:avLst/>
          </a:prstGeom>
        </p:spPr>
      </p:pic>
      <p:sp>
        <p:nvSpPr>
          <p:cNvPr id="2" name="Rectangle 1"/>
          <p:cNvSpPr/>
          <p:nvPr/>
        </p:nvSpPr>
        <p:spPr>
          <a:xfrm>
            <a:off x="842963" y="2957513"/>
            <a:ext cx="10308218" cy="2031325"/>
          </a:xfrm>
          <a:prstGeom prst="rect">
            <a:avLst/>
          </a:prstGeom>
        </p:spPr>
        <p:txBody>
          <a:bodyPr wrap="square">
            <a:spAutoFit/>
          </a:bodyPr>
          <a:lstStyle/>
          <a:p>
            <a:r>
              <a:rPr lang="en-US" dirty="0"/>
              <a:t>Q22. What is the fraction of the girls in the 12th grade at Portland High School who are enrolled in Biology? (</a:t>
            </a:r>
            <a:r>
              <a:rPr lang="en-US" b="1" dirty="0"/>
              <a:t>CO-4)-Difficult </a:t>
            </a:r>
            <a:endParaRPr lang="en-US" dirty="0"/>
          </a:p>
          <a:p>
            <a:r>
              <a:rPr lang="en-US" dirty="0"/>
              <a:t>A.20/99</a:t>
            </a:r>
          </a:p>
          <a:p>
            <a:r>
              <a:rPr lang="en-US" dirty="0"/>
              <a:t>B.21/99</a:t>
            </a:r>
          </a:p>
          <a:p>
            <a:r>
              <a:rPr lang="en-US" dirty="0"/>
              <a:t>C.26/99</a:t>
            </a:r>
          </a:p>
          <a:p>
            <a:r>
              <a:rPr lang="en-US" dirty="0"/>
              <a:t>D.22/99</a:t>
            </a:r>
          </a:p>
          <a:p>
            <a:pPr algn="just"/>
            <a:endParaRPr lang="en-US" b="0" i="0" dirty="0">
              <a:solidFill>
                <a:srgbClr val="212529"/>
              </a:solidFill>
              <a:effectLst/>
              <a:latin typeface="Poppins"/>
            </a:endParaRPr>
          </a:p>
        </p:txBody>
      </p:sp>
    </p:spTree>
    <p:extLst>
      <p:ext uri="{BB962C8B-B14F-4D97-AF65-F5344CB8AC3E}">
        <p14:creationId xmlns:p14="http://schemas.microsoft.com/office/powerpoint/2010/main" val="1866307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4850" y="366712"/>
            <a:ext cx="10446331" cy="2590801"/>
          </a:xfrm>
          <a:prstGeom prst="rect">
            <a:avLst/>
          </a:prstGeom>
        </p:spPr>
      </p:pic>
      <p:sp>
        <p:nvSpPr>
          <p:cNvPr id="2" name="Rectangle 1"/>
          <p:cNvSpPr/>
          <p:nvPr/>
        </p:nvSpPr>
        <p:spPr>
          <a:xfrm>
            <a:off x="704849" y="2957512"/>
            <a:ext cx="10446331" cy="1754326"/>
          </a:xfrm>
          <a:prstGeom prst="rect">
            <a:avLst/>
          </a:prstGeom>
        </p:spPr>
        <p:txBody>
          <a:bodyPr wrap="square">
            <a:spAutoFit/>
          </a:bodyPr>
          <a:lstStyle/>
          <a:p>
            <a:r>
              <a:rPr lang="en-US"/>
              <a:t>Q23. </a:t>
            </a:r>
            <a:r>
              <a:rPr lang="en-US" dirty="0"/>
              <a:t>What is the ratio of the 12th grade girls who are enrolled in Biology compared to all the 12th grade students at Portland High School? (</a:t>
            </a:r>
            <a:r>
              <a:rPr lang="en-US" b="1" dirty="0"/>
              <a:t>CO-4)-Difficult </a:t>
            </a:r>
            <a:endParaRPr lang="en-US" dirty="0"/>
          </a:p>
          <a:p>
            <a:r>
              <a:rPr lang="en-US" dirty="0"/>
              <a:t>A.20:23</a:t>
            </a:r>
          </a:p>
          <a:p>
            <a:r>
              <a:rPr lang="en-US" dirty="0"/>
              <a:t>B.20:99</a:t>
            </a:r>
          </a:p>
          <a:p>
            <a:r>
              <a:rPr lang="en-US" dirty="0"/>
              <a:t>C.23:99</a:t>
            </a:r>
          </a:p>
          <a:p>
            <a:r>
              <a:rPr lang="en-US" dirty="0"/>
              <a:t>D.30:99</a:t>
            </a:r>
            <a:endParaRPr lang="en-US" b="0" i="0" dirty="0">
              <a:solidFill>
                <a:srgbClr val="212529"/>
              </a:solidFill>
              <a:effectLst/>
              <a:latin typeface="Poppins"/>
            </a:endParaRPr>
          </a:p>
        </p:txBody>
      </p:sp>
    </p:spTree>
    <p:extLst>
      <p:ext uri="{BB962C8B-B14F-4D97-AF65-F5344CB8AC3E}">
        <p14:creationId xmlns:p14="http://schemas.microsoft.com/office/powerpoint/2010/main" val="3824704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4850" y="366712"/>
            <a:ext cx="10446331" cy="2590801"/>
          </a:xfrm>
          <a:prstGeom prst="rect">
            <a:avLst/>
          </a:prstGeom>
        </p:spPr>
      </p:pic>
      <p:sp>
        <p:nvSpPr>
          <p:cNvPr id="2" name="Rectangle 1"/>
          <p:cNvSpPr/>
          <p:nvPr/>
        </p:nvSpPr>
        <p:spPr>
          <a:xfrm>
            <a:off x="704849" y="2957512"/>
            <a:ext cx="10446331" cy="2031325"/>
          </a:xfrm>
          <a:prstGeom prst="rect">
            <a:avLst/>
          </a:prstGeom>
        </p:spPr>
        <p:txBody>
          <a:bodyPr wrap="square">
            <a:spAutoFit/>
          </a:bodyPr>
          <a:lstStyle/>
          <a:p>
            <a:r>
              <a:rPr lang="en-US" dirty="0"/>
              <a:t>Q24.Find the average number of girls admitted in Portland school on the basis of category mentioned here? (</a:t>
            </a:r>
            <a:r>
              <a:rPr lang="en-US" b="1" dirty="0"/>
              <a:t>CO-4)-Difficult </a:t>
            </a:r>
            <a:endParaRPr lang="en-US" dirty="0"/>
          </a:p>
          <a:p>
            <a:r>
              <a:rPr lang="en-US" dirty="0"/>
              <a:t>A.30</a:t>
            </a:r>
          </a:p>
          <a:p>
            <a:r>
              <a:rPr lang="en-US" dirty="0"/>
              <a:t>B.23</a:t>
            </a:r>
          </a:p>
          <a:p>
            <a:r>
              <a:rPr lang="en-US" dirty="0"/>
              <a:t>C.28</a:t>
            </a:r>
          </a:p>
          <a:p>
            <a:r>
              <a:rPr lang="en-US" dirty="0"/>
              <a:t>D.20</a:t>
            </a:r>
          </a:p>
          <a:p>
            <a:pPr algn="just"/>
            <a:endParaRPr lang="en-US" b="0" i="0" dirty="0">
              <a:solidFill>
                <a:srgbClr val="212529"/>
              </a:solidFill>
              <a:effectLst/>
              <a:latin typeface="Poppins"/>
            </a:endParaRPr>
          </a:p>
        </p:txBody>
      </p:sp>
    </p:spTree>
    <p:extLst>
      <p:ext uri="{BB962C8B-B14F-4D97-AF65-F5344CB8AC3E}">
        <p14:creationId xmlns:p14="http://schemas.microsoft.com/office/powerpoint/2010/main" val="2772599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04850" y="366712"/>
            <a:ext cx="10446331" cy="2590801"/>
          </a:xfrm>
          <a:prstGeom prst="rect">
            <a:avLst/>
          </a:prstGeom>
        </p:spPr>
      </p:pic>
      <p:sp>
        <p:nvSpPr>
          <p:cNvPr id="2" name="Rectangle 1"/>
          <p:cNvSpPr/>
          <p:nvPr/>
        </p:nvSpPr>
        <p:spPr>
          <a:xfrm>
            <a:off x="704849" y="2957513"/>
            <a:ext cx="10446331" cy="1754326"/>
          </a:xfrm>
          <a:prstGeom prst="rect">
            <a:avLst/>
          </a:prstGeom>
        </p:spPr>
        <p:txBody>
          <a:bodyPr wrap="square">
            <a:spAutoFit/>
          </a:bodyPr>
          <a:lstStyle/>
          <a:p>
            <a:r>
              <a:rPr lang="en-US" dirty="0"/>
              <a:t>Q25.Find the percentage of total girls with respect to the total boys? (</a:t>
            </a:r>
            <a:r>
              <a:rPr lang="en-US" b="1" dirty="0"/>
              <a:t>CO-4)-Difficult </a:t>
            </a:r>
            <a:endParaRPr lang="en-US" dirty="0"/>
          </a:p>
          <a:p>
            <a:r>
              <a:rPr lang="en-US" dirty="0"/>
              <a:t>A.86.79%</a:t>
            </a:r>
          </a:p>
          <a:p>
            <a:r>
              <a:rPr lang="en-US" dirty="0"/>
              <a:t>B.47%</a:t>
            </a:r>
          </a:p>
          <a:p>
            <a:r>
              <a:rPr lang="en-US" dirty="0"/>
              <a:t>C.52.63%</a:t>
            </a:r>
          </a:p>
          <a:p>
            <a:r>
              <a:rPr lang="en-US" dirty="0"/>
              <a:t>D.52%</a:t>
            </a:r>
          </a:p>
          <a:p>
            <a:pPr algn="just"/>
            <a:endParaRPr lang="en-US" b="0" i="0" dirty="0">
              <a:solidFill>
                <a:srgbClr val="212529"/>
              </a:solidFill>
              <a:effectLst/>
              <a:latin typeface="Poppins"/>
            </a:endParaRPr>
          </a:p>
        </p:txBody>
      </p:sp>
    </p:spTree>
    <p:extLst>
      <p:ext uri="{BB962C8B-B14F-4D97-AF65-F5344CB8AC3E}">
        <p14:creationId xmlns:p14="http://schemas.microsoft.com/office/powerpoint/2010/main" val="2180629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58</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2761862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28145"/>
            <a:ext cx="11571889" cy="2308324"/>
          </a:xfrm>
          <a:prstGeom prst="rect">
            <a:avLst/>
          </a:prstGeom>
        </p:spPr>
        <p:txBody>
          <a:bodyPr wrap="square">
            <a:spAutoFit/>
          </a:bodyPr>
          <a:lstStyle/>
          <a:p>
            <a:r>
              <a:rPr lang="en-US" sz="2400" dirty="0" smtClean="0"/>
              <a:t>Q3.Which school has the lowest number of students?</a:t>
            </a:r>
          </a:p>
          <a:p>
            <a:endParaRPr lang="en-US" sz="2400" dirty="0" smtClean="0"/>
          </a:p>
          <a:p>
            <a:r>
              <a:rPr lang="en-US" sz="2400" dirty="0" smtClean="0"/>
              <a:t>A) A                      </a:t>
            </a:r>
          </a:p>
          <a:p>
            <a:r>
              <a:rPr lang="en-US" sz="2400" dirty="0" smtClean="0"/>
              <a:t>B) B</a:t>
            </a:r>
          </a:p>
          <a:p>
            <a:r>
              <a:rPr lang="en-US" sz="2400" dirty="0" smtClean="0"/>
              <a:t>C) C                      </a:t>
            </a:r>
          </a:p>
          <a:p>
            <a:r>
              <a:rPr lang="en-US" sz="2400" dirty="0" smtClean="0"/>
              <a:t>D) D</a:t>
            </a:r>
            <a:endParaRPr lang="en-US" sz="2400" dirty="0"/>
          </a:p>
        </p:txBody>
      </p:sp>
      <p:pic>
        <p:nvPicPr>
          <p:cNvPr id="6" name="Picture 2" descr="C:\Users\good\Downloads\FIGURE3.png"/>
          <p:cNvPicPr>
            <a:picLocks noChangeAspect="1" noChangeArrowheads="1"/>
          </p:cNvPicPr>
          <p:nvPr/>
        </p:nvPicPr>
        <p:blipFill>
          <a:blip r:embed="rId3"/>
          <a:srcRect/>
          <a:stretch>
            <a:fillRect/>
          </a:stretch>
        </p:blipFill>
        <p:spPr bwMode="auto">
          <a:xfrm>
            <a:off x="5785944" y="1039701"/>
            <a:ext cx="5312981" cy="4386259"/>
          </a:xfrm>
          <a:prstGeom prst="rect">
            <a:avLst/>
          </a:prstGeom>
          <a:noFill/>
        </p:spPr>
      </p:pic>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28145"/>
            <a:ext cx="11571889" cy="2308324"/>
          </a:xfrm>
          <a:prstGeom prst="rect">
            <a:avLst/>
          </a:prstGeom>
        </p:spPr>
        <p:txBody>
          <a:bodyPr wrap="square">
            <a:spAutoFit/>
          </a:bodyPr>
          <a:lstStyle/>
          <a:p>
            <a:r>
              <a:rPr lang="en-US" sz="2400" dirty="0" smtClean="0"/>
              <a:t>Q4.What is the percentage of girls in school B w.r.t boys of school D?</a:t>
            </a:r>
          </a:p>
          <a:p>
            <a:endParaRPr lang="en-US" sz="2400" dirty="0" smtClean="0"/>
          </a:p>
          <a:p>
            <a:r>
              <a:rPr lang="en-US" sz="2400" dirty="0" smtClean="0"/>
              <a:t>A) 88.89%                   </a:t>
            </a:r>
          </a:p>
          <a:p>
            <a:r>
              <a:rPr lang="en-US" sz="2400" dirty="0" smtClean="0"/>
              <a:t>B)  78.89%</a:t>
            </a:r>
          </a:p>
          <a:p>
            <a:r>
              <a:rPr lang="en-US" sz="2400" dirty="0" smtClean="0"/>
              <a:t>C)  66.67%                     </a:t>
            </a:r>
          </a:p>
          <a:p>
            <a:r>
              <a:rPr lang="en-US" sz="2400" dirty="0" smtClean="0"/>
              <a:t>D) 82.22%</a:t>
            </a:r>
            <a:endParaRPr lang="en-US" sz="2400" dirty="0"/>
          </a:p>
        </p:txBody>
      </p:sp>
      <p:pic>
        <p:nvPicPr>
          <p:cNvPr id="6" name="Picture 2" descr="C:\Users\good\Downloads\FIGURE3.png"/>
          <p:cNvPicPr>
            <a:picLocks noChangeAspect="1" noChangeArrowheads="1"/>
          </p:cNvPicPr>
          <p:nvPr/>
        </p:nvPicPr>
        <p:blipFill>
          <a:blip r:embed="rId3"/>
          <a:srcRect/>
          <a:stretch>
            <a:fillRect/>
          </a:stretch>
        </p:blipFill>
        <p:spPr bwMode="auto">
          <a:xfrm>
            <a:off x="6087979" y="1039701"/>
            <a:ext cx="5312981" cy="4386259"/>
          </a:xfrm>
          <a:prstGeom prst="rect">
            <a:avLst/>
          </a:prstGeom>
          <a:noFill/>
        </p:spPr>
      </p:pic>
    </p:spTree>
    <p:extLst>
      <p:ext uri="{BB962C8B-B14F-4D97-AF65-F5344CB8AC3E}">
        <p14:creationId xmlns:p14="http://schemas.microsoft.com/office/powerpoint/2010/main" val="3188203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28145"/>
            <a:ext cx="11571889" cy="2308324"/>
          </a:xfrm>
          <a:prstGeom prst="rect">
            <a:avLst/>
          </a:prstGeom>
        </p:spPr>
        <p:txBody>
          <a:bodyPr wrap="square">
            <a:spAutoFit/>
          </a:bodyPr>
          <a:lstStyle/>
          <a:p>
            <a:r>
              <a:rPr lang="en-US" sz="2400" dirty="0" smtClean="0"/>
              <a:t>Q5.What is the ratio of 40% boys of school A to 30% girl of school C?</a:t>
            </a:r>
          </a:p>
          <a:p>
            <a:endParaRPr lang="en-US" sz="2400" dirty="0" smtClean="0"/>
          </a:p>
          <a:p>
            <a:r>
              <a:rPr lang="en-US" sz="2400" dirty="0" smtClean="0"/>
              <a:t>A) 4: 3                      </a:t>
            </a:r>
          </a:p>
          <a:p>
            <a:r>
              <a:rPr lang="en-US" sz="2400" dirty="0" smtClean="0"/>
              <a:t>B) 2: 3</a:t>
            </a:r>
          </a:p>
          <a:p>
            <a:r>
              <a:rPr lang="en-US" sz="2400" dirty="0" smtClean="0"/>
              <a:t>C) 3: 4                    </a:t>
            </a:r>
          </a:p>
          <a:p>
            <a:r>
              <a:rPr lang="en-US" sz="2400" dirty="0" smtClean="0"/>
              <a:t>D) 4: 5</a:t>
            </a:r>
            <a:endParaRPr lang="en-US" sz="2400" dirty="0"/>
          </a:p>
        </p:txBody>
      </p:sp>
      <p:pic>
        <p:nvPicPr>
          <p:cNvPr id="6" name="Picture 2" descr="C:\Users\good\Downloads\FIGURE3.png"/>
          <p:cNvPicPr>
            <a:picLocks noChangeAspect="1" noChangeArrowheads="1"/>
          </p:cNvPicPr>
          <p:nvPr/>
        </p:nvPicPr>
        <p:blipFill>
          <a:blip r:embed="rId3"/>
          <a:srcRect/>
          <a:stretch>
            <a:fillRect/>
          </a:stretch>
        </p:blipFill>
        <p:spPr bwMode="auto">
          <a:xfrm>
            <a:off x="5677465" y="1037477"/>
            <a:ext cx="5312981" cy="4386259"/>
          </a:xfrm>
          <a:prstGeom prst="rect">
            <a:avLst/>
          </a:prstGeom>
          <a:noFill/>
        </p:spPr>
      </p:pic>
    </p:spTree>
    <p:extLst>
      <p:ext uri="{BB962C8B-B14F-4D97-AF65-F5344CB8AC3E}">
        <p14:creationId xmlns:p14="http://schemas.microsoft.com/office/powerpoint/2010/main" val="2599361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smtClean="0">
                <a:latin typeface="Times New Roman" pitchFamily="18" charset="0"/>
                <a:cs typeface="Times New Roman" pitchFamily="18" charset="0"/>
              </a:rPr>
              <a:t> </a:t>
            </a:r>
          </a:p>
        </p:txBody>
      </p:sp>
      <p:sp>
        <p:nvSpPr>
          <p:cNvPr id="4" name="Rectangle 3"/>
          <p:cNvSpPr/>
          <p:nvPr/>
        </p:nvSpPr>
        <p:spPr>
          <a:xfrm>
            <a:off x="2317531" y="134007"/>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solidFill>
                  <a:schemeClr val="bg1"/>
                </a:solidFill>
              </a:rPr>
              <a:t>Data Interpretation</a:t>
            </a:r>
            <a:endParaRPr lang="en-US" sz="2800" b="1" dirty="0">
              <a:solidFill>
                <a:schemeClr val="bg1"/>
              </a:solidFill>
            </a:endParaRPr>
          </a:p>
        </p:txBody>
      </p:sp>
      <p:sp>
        <p:nvSpPr>
          <p:cNvPr id="5" name="Rectangle 4"/>
          <p:cNvSpPr/>
          <p:nvPr/>
        </p:nvSpPr>
        <p:spPr>
          <a:xfrm>
            <a:off x="0" y="528145"/>
            <a:ext cx="10168758" cy="1200329"/>
          </a:xfrm>
          <a:prstGeom prst="rect">
            <a:avLst/>
          </a:prstGeom>
        </p:spPr>
        <p:txBody>
          <a:bodyPr wrap="square">
            <a:spAutoFit/>
          </a:bodyPr>
          <a:lstStyle/>
          <a:p>
            <a:r>
              <a:rPr lang="en-US" sz="2400" b="1" dirty="0" smtClean="0"/>
              <a:t>Directions: </a:t>
            </a:r>
            <a:r>
              <a:rPr lang="en-US" sz="2400" dirty="0" smtClean="0"/>
              <a:t>In the given figure number of mobiles prepared by two different companies is given from 2004 to 2009. Answer the questions based on the figure below. (the values are in thousands)</a:t>
            </a:r>
            <a:endParaRPr lang="en-US" sz="2400" dirty="0"/>
          </a:p>
        </p:txBody>
      </p:sp>
      <p:pic>
        <p:nvPicPr>
          <p:cNvPr id="50178" name="Picture 2" descr="C:\Users\good\Downloads\FIGURE2.png"/>
          <p:cNvPicPr>
            <a:picLocks noChangeAspect="1" noChangeArrowheads="1"/>
          </p:cNvPicPr>
          <p:nvPr/>
        </p:nvPicPr>
        <p:blipFill>
          <a:blip r:embed="rId3"/>
          <a:srcRect/>
          <a:stretch>
            <a:fillRect/>
          </a:stretch>
        </p:blipFill>
        <p:spPr bwMode="auto">
          <a:xfrm>
            <a:off x="851338" y="1876097"/>
            <a:ext cx="10452538" cy="4540469"/>
          </a:xfrm>
          <a:prstGeom prst="rect">
            <a:avLst/>
          </a:prstGeom>
          <a:noFill/>
        </p:spPr>
      </p:pic>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3197</TotalTime>
  <Words>3121</Words>
  <Application>Microsoft Office PowerPoint</Application>
  <PresentationFormat>Widescreen</PresentationFormat>
  <Paragraphs>735</Paragraphs>
  <Slides>58</Slides>
  <Notes>35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Arial</vt:lpstr>
      <vt:lpstr>Calibri</vt:lpstr>
      <vt:lpstr>Century Gothic</vt:lpstr>
      <vt:lpstr>Courier New</vt:lpstr>
      <vt:lpstr>open sans</vt:lpstr>
      <vt:lpstr>Palatino Linotype</vt:lpstr>
      <vt:lpstr>Poppins</vt:lpstr>
      <vt:lpstr>Roboto</vt:lpstr>
      <vt:lpstr>Times New Roman</vt:lpstr>
      <vt:lpstr>Executive</vt:lpstr>
      <vt:lpstr>Data Interpretation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Amjad Ali</cp:lastModifiedBy>
  <cp:revision>619</cp:revision>
  <dcterms:created xsi:type="dcterms:W3CDTF">2017-07-13T07:57:18Z</dcterms:created>
  <dcterms:modified xsi:type="dcterms:W3CDTF">2022-02-07T07:32:57Z</dcterms:modified>
</cp:coreProperties>
</file>