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1" r:id="rId19"/>
    <p:sldId id="275" r:id="rId20"/>
    <p:sldId id="276" r:id="rId21"/>
    <p:sldId id="277" r:id="rId22"/>
    <p:sldId id="279" r:id="rId23"/>
    <p:sldId id="280" r:id="rId24"/>
    <p:sldId id="309" r:id="rId25"/>
    <p:sldId id="310" r:id="rId26"/>
    <p:sldId id="311" r:id="rId27"/>
    <p:sldId id="312" r:id="rId28"/>
    <p:sldId id="313" r:id="rId29"/>
    <p:sldId id="314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89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9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15" r:id="rId59"/>
    <p:sldId id="316" r:id="rId60"/>
    <p:sldId id="317" r:id="rId61"/>
    <p:sldId id="318" r:id="rId62"/>
    <p:sldId id="31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4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2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6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9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9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0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D98FEE-406D-45B0-950C-E26466BCCE8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A111A-5F1C-4F4F-97D2-AFE1CB86A9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7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xplain-the-components-of-bootstrap/" TargetMode="Externa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CBAC-B7E0-4370-AFF8-774EA29D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741" y="1848505"/>
            <a:ext cx="9144000" cy="2387600"/>
          </a:xfrm>
        </p:spPr>
        <p:txBody>
          <a:bodyPr>
            <a:normAutofit/>
          </a:bodyPr>
          <a:lstStyle/>
          <a:p>
            <a:r>
              <a:rPr lang="en-IN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UNIT - 6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538CDE89-E775-42A9-A5F0-16D502F0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5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55EAA-8B5C-4BE5-AED7-740A814C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4" y="291025"/>
            <a:ext cx="8463170" cy="2622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ACC4F8-4CE1-44DD-97DF-1E182711A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54" y="3514718"/>
            <a:ext cx="9673405" cy="2751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963618A8-C6CB-41F2-AF76-8266BEBA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615A81-1ED4-4470-BF88-5B04D76B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2" y="1375361"/>
            <a:ext cx="10469177" cy="3358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B849BD64-7947-49EE-8962-DB97F0E7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5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2CD1C6-43D3-4559-A005-1BF2E48F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43" y="2118885"/>
            <a:ext cx="9386046" cy="3391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2C2FEF-39AA-40BC-A471-F9CBAEDA7E68}"/>
              </a:ext>
            </a:extLst>
          </p:cNvPr>
          <p:cNvSpPr/>
          <p:nvPr/>
        </p:nvSpPr>
        <p:spPr>
          <a:xfrm>
            <a:off x="1111624" y="788895"/>
            <a:ext cx="4984376" cy="67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Window Object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C0A2A334-6D7A-4D11-A904-C9293229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9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B6EEA6-37FF-4F6C-A12E-1BBF63F6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8" y="289734"/>
            <a:ext cx="8866608" cy="1305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CDF97B-FF51-4FF3-9C80-B64B3EF35812}"/>
              </a:ext>
            </a:extLst>
          </p:cNvPr>
          <p:cNvSpPr/>
          <p:nvPr/>
        </p:nvSpPr>
        <p:spPr>
          <a:xfrm>
            <a:off x="412376" y="2390071"/>
            <a:ext cx="75572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&lt;h2&gt;The Navigator Object&lt;/h2&gt;</a:t>
            </a:r>
          </a:p>
          <a:p>
            <a:r>
              <a:rPr lang="en-IN" dirty="0"/>
              <a:t>&lt;p&gt;The </a:t>
            </a:r>
            <a:r>
              <a:rPr lang="en-IN" dirty="0" err="1"/>
              <a:t>cookieEnabled</a:t>
            </a:r>
            <a:r>
              <a:rPr lang="en-IN" dirty="0"/>
              <a:t> property returns true if cookies are enabled:&lt;/p&gt;</a:t>
            </a:r>
          </a:p>
          <a:p>
            <a:r>
              <a:rPr lang="en-IN" dirty="0"/>
              <a:t>&lt;p id="demo"&gt;&lt;/p&gt;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</a:t>
            </a:r>
          </a:p>
          <a:p>
            <a:r>
              <a:rPr lang="en-IN" dirty="0"/>
              <a:t>"</a:t>
            </a:r>
            <a:r>
              <a:rPr lang="en-IN" dirty="0" err="1"/>
              <a:t>navigator.cookieEnabled</a:t>
            </a:r>
            <a:r>
              <a:rPr lang="en-IN" dirty="0"/>
              <a:t> is " + </a:t>
            </a:r>
            <a:r>
              <a:rPr lang="en-IN" dirty="0" err="1"/>
              <a:t>navigator.cookieEnabled</a:t>
            </a:r>
            <a:r>
              <a:rPr lang="en-IN" dirty="0"/>
              <a:t>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3CE5F-C3BA-4B9A-9198-DDCCFB989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365" y="4375230"/>
            <a:ext cx="4625741" cy="1295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57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109B5B-3469-4B80-9804-DF0451CD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9" y="317528"/>
            <a:ext cx="7644223" cy="1059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A18308-24F0-464E-8D19-C38568BA4DF4}"/>
              </a:ext>
            </a:extLst>
          </p:cNvPr>
          <p:cNvSpPr/>
          <p:nvPr/>
        </p:nvSpPr>
        <p:spPr>
          <a:xfrm>
            <a:off x="385482" y="1628978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&lt;h2&gt;The Navigator Object&lt;/h2&gt;</a:t>
            </a:r>
          </a:p>
          <a:p>
            <a:r>
              <a:rPr lang="en-IN" dirty="0"/>
              <a:t>&lt;p&gt;The </a:t>
            </a:r>
            <a:r>
              <a:rPr lang="en-IN" dirty="0" err="1"/>
              <a:t>appName</a:t>
            </a:r>
            <a:r>
              <a:rPr lang="en-IN" dirty="0"/>
              <a:t> property returns the application name of the browser:&lt;/p&gt;</a:t>
            </a:r>
          </a:p>
          <a:p>
            <a:r>
              <a:rPr lang="en-IN" dirty="0"/>
              <a:t>&lt;p id="demo"&gt;&lt;/p&gt;</a:t>
            </a:r>
          </a:p>
          <a:p>
            <a:r>
              <a:rPr lang="en-IN" dirty="0"/>
              <a:t>&lt;p&gt;Strange enough, "Netscape" is the application name for IE11, Chrome, Firefox, and Safari.&lt;/p&gt;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</a:p>
          <a:p>
            <a:r>
              <a:rPr lang="en-IN" dirty="0"/>
              <a:t>"</a:t>
            </a:r>
            <a:r>
              <a:rPr lang="en-IN" dirty="0" err="1"/>
              <a:t>navigator.appName</a:t>
            </a:r>
            <a:r>
              <a:rPr lang="en-IN" dirty="0"/>
              <a:t> is " + </a:t>
            </a:r>
            <a:r>
              <a:rPr lang="en-IN" dirty="0" err="1"/>
              <a:t>navigator.appName</a:t>
            </a:r>
            <a:r>
              <a:rPr lang="en-IN" dirty="0"/>
              <a:t>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2E353-8589-43FB-8728-F7E65982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58" y="4106846"/>
            <a:ext cx="6157494" cy="1806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istance Education Courses in Ludhiana | Dotway Educators">
            <a:extLst>
              <a:ext uri="{FF2B5EF4-FFF2-40B4-BE49-F238E27FC236}">
                <a16:creationId xmlns:a16="http://schemas.microsoft.com/office/drawing/2014/main" id="{9C225D82-D131-4E6C-82DF-ACB9B06D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3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51082D-C03C-4E95-BDF9-BB34BF7E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83" y="391935"/>
            <a:ext cx="7686841" cy="1089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2F1CE6-BD34-4168-8C4E-663E2995F7DE}"/>
              </a:ext>
            </a:extLst>
          </p:cNvPr>
          <p:cNvSpPr/>
          <p:nvPr/>
        </p:nvSpPr>
        <p:spPr>
          <a:xfrm>
            <a:off x="1990166" y="2050319"/>
            <a:ext cx="73958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&lt;h2&gt;JavaScript Navigator&lt;/h2&gt;</a:t>
            </a:r>
          </a:p>
          <a:p>
            <a:r>
              <a:rPr lang="en-IN" dirty="0"/>
              <a:t>&lt;p&gt;The </a:t>
            </a:r>
            <a:r>
              <a:rPr lang="en-IN" dirty="0" err="1"/>
              <a:t>appCodeName</a:t>
            </a:r>
            <a:r>
              <a:rPr lang="en-IN" dirty="0"/>
              <a:t> property returns the code name of the browser.&lt;/p&gt;</a:t>
            </a:r>
          </a:p>
          <a:p>
            <a:r>
              <a:rPr lang="en-IN" dirty="0"/>
              <a:t>&lt;p&gt;Do not rely on it! "Mozilla" is the application code name for Chrome, Firefox, IE, Safari, and Opera.&lt;/p&gt;</a:t>
            </a:r>
          </a:p>
          <a:p>
            <a:r>
              <a:rPr lang="en-IN" dirty="0"/>
              <a:t>&lt;p id="demo"&gt;&lt;/p&gt;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</a:p>
          <a:p>
            <a:r>
              <a:rPr lang="en-IN" dirty="0"/>
              <a:t>"</a:t>
            </a:r>
            <a:r>
              <a:rPr lang="en-IN" dirty="0" err="1"/>
              <a:t>navigator.appCodeName</a:t>
            </a:r>
            <a:r>
              <a:rPr lang="en-IN" dirty="0"/>
              <a:t> is " + </a:t>
            </a:r>
            <a:r>
              <a:rPr lang="en-IN" dirty="0" err="1"/>
              <a:t>navigator.appCodeName</a:t>
            </a:r>
            <a:r>
              <a:rPr lang="en-IN" dirty="0"/>
              <a:t>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7409D455-BE13-4279-A696-E0E745D1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1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23354-085C-4B93-9458-C0BBD44D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35" y="392964"/>
            <a:ext cx="8830236" cy="1699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9C4C8D-AE13-4544-B909-58A47DE9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35" y="2912047"/>
            <a:ext cx="9018495" cy="3185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40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EDF9BF-7382-48CF-87C4-D84F066E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0" y="-18969"/>
            <a:ext cx="8462946" cy="329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A68999-C3C5-4750-AD5B-B06D7508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82" y="3429000"/>
            <a:ext cx="9196030" cy="3223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99C9EF2E-CFBE-45FE-85EB-A2BDD8F0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0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tance Education Courses in Ludhiana | Dotway Educators">
            <a:extLst>
              <a:ext uri="{FF2B5EF4-FFF2-40B4-BE49-F238E27FC236}">
                <a16:creationId xmlns:a16="http://schemas.microsoft.com/office/drawing/2014/main" id="{59DD513B-2878-49B6-A8C5-2CE25A0F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157A80-F930-4474-A9ED-A6766A24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47" y="311292"/>
            <a:ext cx="7135466" cy="230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FE3F6-C498-4BA1-893B-0E77803A9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118" y="3512943"/>
            <a:ext cx="8875057" cy="232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65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68DD74-33F7-4059-A359-014D0EE3CBDB}"/>
              </a:ext>
            </a:extLst>
          </p:cNvPr>
          <p:cNvSpPr/>
          <p:nvPr/>
        </p:nvSpPr>
        <p:spPr>
          <a:xfrm>
            <a:off x="430306" y="1116176"/>
            <a:ext cx="609600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&lt;h1&gt;The Window Location Object&lt;/h1&gt;</a:t>
            </a:r>
          </a:p>
          <a:p>
            <a:r>
              <a:rPr lang="en-IN" dirty="0"/>
              <a:t>&lt;h2&gt;The origin Property&lt;/h2&gt;</a:t>
            </a:r>
          </a:p>
          <a:p>
            <a:r>
              <a:rPr lang="en-IN" dirty="0"/>
              <a:t>&lt;p id="demo"&gt;&lt;/p&gt;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let origin = </a:t>
            </a:r>
            <a:r>
              <a:rPr lang="en-IN" dirty="0" err="1"/>
              <a:t>window.location.origin</a:t>
            </a:r>
            <a:r>
              <a:rPr lang="en-IN" dirty="0"/>
              <a:t>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origin;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FA2F0-1111-4EF5-9FDA-BDD2B198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170" y="1780771"/>
            <a:ext cx="4404742" cy="153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B69BD24A-CA3F-4C00-9E4D-F7804C29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7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7EF12-AFA9-4FA7-8B12-044E07D6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87" y="385867"/>
            <a:ext cx="9135131" cy="181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5849A3-542E-4A96-9727-54986C48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29" y="2777900"/>
            <a:ext cx="7888942" cy="375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67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825233-4012-498B-8AC7-5963DA4A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0" y="177473"/>
            <a:ext cx="5105842" cy="640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A489E3-9548-4622-B6B9-8666D7AA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3" y="1084761"/>
            <a:ext cx="4587909" cy="11026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103E1-B5F2-4FB5-85E3-B4B995259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655" y="501207"/>
            <a:ext cx="2581835" cy="990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1387E3-16A5-411F-B4BF-F4761B414D75}"/>
              </a:ext>
            </a:extLst>
          </p:cNvPr>
          <p:cNvSpPr/>
          <p:nvPr/>
        </p:nvSpPr>
        <p:spPr>
          <a:xfrm>
            <a:off x="602655" y="2166178"/>
            <a:ext cx="6096000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&lt;h1&gt;The Window Location Object&lt;/h1&gt;</a:t>
            </a:r>
          </a:p>
          <a:p>
            <a:r>
              <a:rPr lang="en-IN" dirty="0"/>
              <a:t>&lt;h2&gt;The assign Property&lt;/h2&gt;</a:t>
            </a:r>
          </a:p>
          <a:p>
            <a:endParaRPr lang="en-IN" dirty="0"/>
          </a:p>
          <a:p>
            <a:r>
              <a:rPr lang="en-IN" dirty="0"/>
              <a:t>&lt;button onclick="</a:t>
            </a:r>
            <a:r>
              <a:rPr lang="en-IN" dirty="0" err="1"/>
              <a:t>myFunction</a:t>
            </a:r>
            <a:r>
              <a:rPr lang="en-IN" dirty="0"/>
              <a:t>()"&gt;Load new document&lt;/button&gt;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r>
              <a:rPr lang="en-IN" dirty="0"/>
              <a:t>  </a:t>
            </a:r>
            <a:r>
              <a:rPr lang="en-IN" dirty="0" err="1"/>
              <a:t>location.assign</a:t>
            </a:r>
            <a:r>
              <a:rPr lang="en-IN" dirty="0"/>
              <a:t>("https://www.w3schools.com");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FE9F9-4E54-4EAB-89E0-5DD1E1E4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653" y="2949316"/>
            <a:ext cx="4534293" cy="1676545"/>
          </a:xfrm>
          <a:prstGeom prst="rect">
            <a:avLst/>
          </a:prstGeom>
        </p:spPr>
      </p:pic>
      <p:pic>
        <p:nvPicPr>
          <p:cNvPr id="7" name="Picture 6" descr="Distance Education Courses in Ludhiana | Dotway Educators">
            <a:extLst>
              <a:ext uri="{FF2B5EF4-FFF2-40B4-BE49-F238E27FC236}">
                <a16:creationId xmlns:a16="http://schemas.microsoft.com/office/drawing/2014/main" id="{2ABA054C-C95B-4548-A3D7-ADFF15BC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4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57487-6EFB-4056-9C3A-50B18095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3" y="70340"/>
            <a:ext cx="5204911" cy="746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ED87F9-CC26-4515-8E55-3842E8F8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3" y="1078211"/>
            <a:ext cx="6188338" cy="6071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3A8BAB-CF89-44DE-8F22-2895AE50F7EA}"/>
              </a:ext>
            </a:extLst>
          </p:cNvPr>
          <p:cNvSpPr/>
          <p:nvPr/>
        </p:nvSpPr>
        <p:spPr>
          <a:xfrm>
            <a:off x="1013012" y="2327994"/>
            <a:ext cx="6096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&lt;h1&gt;The Window Location Object&lt;/h1&gt;</a:t>
            </a:r>
          </a:p>
          <a:p>
            <a:r>
              <a:rPr lang="en-IN" dirty="0"/>
              <a:t>&lt;h2&gt;The replace Property&lt;/h2&gt;</a:t>
            </a:r>
          </a:p>
          <a:p>
            <a:r>
              <a:rPr lang="en-IN" dirty="0"/>
              <a:t>&lt;button onclick="</a:t>
            </a:r>
            <a:r>
              <a:rPr lang="en-IN" dirty="0" err="1"/>
              <a:t>myFunction</a:t>
            </a:r>
            <a:r>
              <a:rPr lang="en-IN" dirty="0"/>
              <a:t>()"&gt;Replace document&lt;/button&gt;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r>
              <a:rPr lang="en-IN" dirty="0"/>
              <a:t>  </a:t>
            </a:r>
            <a:r>
              <a:rPr lang="en-IN" dirty="0" err="1"/>
              <a:t>location.replace</a:t>
            </a:r>
            <a:r>
              <a:rPr lang="en-IN" dirty="0"/>
              <a:t>("https://www.w3schools.com")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3A21F-B763-4B16-8632-C4F36415C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875" y="2941251"/>
            <a:ext cx="4458086" cy="1585097"/>
          </a:xfrm>
          <a:prstGeom prst="rect">
            <a:avLst/>
          </a:prstGeom>
        </p:spPr>
      </p:pic>
      <p:pic>
        <p:nvPicPr>
          <p:cNvPr id="7" name="Picture 6" descr="Distance Education Courses in Ludhiana | Dotway Educators">
            <a:extLst>
              <a:ext uri="{FF2B5EF4-FFF2-40B4-BE49-F238E27FC236}">
                <a16:creationId xmlns:a16="http://schemas.microsoft.com/office/drawing/2014/main" id="{2398376A-3433-421F-83C5-8A5BEFD61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65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4A6847-B50C-4B77-A5D8-0429B58C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70" y="1563817"/>
            <a:ext cx="8955741" cy="2156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D1324E67-3709-4414-8206-4F3AF691A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3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0BE07-213D-447C-BE3D-F5DDABE5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5" y="254346"/>
            <a:ext cx="4930567" cy="6477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AED4EC-637B-4187-BA69-9BF6BE59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05" y="1377245"/>
            <a:ext cx="7406235" cy="9641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46930-B832-493E-B87F-1FA5EA7EEA48}"/>
              </a:ext>
            </a:extLst>
          </p:cNvPr>
          <p:cNvSpPr/>
          <p:nvPr/>
        </p:nvSpPr>
        <p:spPr>
          <a:xfrm>
            <a:off x="2671472" y="2816577"/>
            <a:ext cx="6096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&lt;h1&gt;The Window Location Object&lt;/h1&gt;</a:t>
            </a:r>
          </a:p>
          <a:p>
            <a:r>
              <a:rPr lang="en-IN" dirty="0"/>
              <a:t>&lt;h2&gt;The reload Property&lt;/h2&gt;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location.reload</a:t>
            </a:r>
            <a:r>
              <a:rPr lang="en-IN" dirty="0"/>
              <a:t>();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</p:txBody>
      </p:sp>
      <p:pic>
        <p:nvPicPr>
          <p:cNvPr id="5" name="Picture 4" descr="Distance Education Courses in Ludhiana | Dotway Educators">
            <a:extLst>
              <a:ext uri="{FF2B5EF4-FFF2-40B4-BE49-F238E27FC236}">
                <a16:creationId xmlns:a16="http://schemas.microsoft.com/office/drawing/2014/main" id="{7B4469AF-75B5-45F7-8F0F-34BE5C8D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84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283CD-4BFE-4C92-9A05-583D9BF7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6" y="2079811"/>
            <a:ext cx="8866095" cy="3097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8D7067-9D83-4290-900E-61E7A8747A88}"/>
              </a:ext>
            </a:extLst>
          </p:cNvPr>
          <p:cNvSpPr/>
          <p:nvPr/>
        </p:nvSpPr>
        <p:spPr>
          <a:xfrm>
            <a:off x="1443316" y="376518"/>
            <a:ext cx="3612778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History Object</a:t>
            </a:r>
          </a:p>
        </p:txBody>
      </p:sp>
    </p:spTree>
    <p:extLst>
      <p:ext uri="{BB962C8B-B14F-4D97-AF65-F5344CB8AC3E}">
        <p14:creationId xmlns:p14="http://schemas.microsoft.com/office/powerpoint/2010/main" val="202760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D4974D-002B-465B-A874-E64FFCA1D8FA}"/>
              </a:ext>
            </a:extLst>
          </p:cNvPr>
          <p:cNvSpPr/>
          <p:nvPr/>
        </p:nvSpPr>
        <p:spPr>
          <a:xfrm>
            <a:off x="484094" y="424586"/>
            <a:ext cx="6096000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&lt;h1&gt;The Window History Object&lt;/h1&gt;</a:t>
            </a:r>
          </a:p>
          <a:p>
            <a:r>
              <a:rPr lang="en-IN" dirty="0"/>
              <a:t>&lt;h2&gt;The </a:t>
            </a:r>
            <a:r>
              <a:rPr lang="en-IN" dirty="0" err="1"/>
              <a:t>history.length</a:t>
            </a:r>
            <a:r>
              <a:rPr lang="en-IN" dirty="0"/>
              <a:t> Property&lt;/h2&gt;</a:t>
            </a:r>
          </a:p>
          <a:p>
            <a:endParaRPr lang="en-IN" dirty="0"/>
          </a:p>
          <a:p>
            <a:r>
              <a:rPr lang="en-IN" dirty="0"/>
              <a:t>&lt;p&gt;Number of URLs in history list:&lt;/p&gt;</a:t>
            </a:r>
          </a:p>
          <a:p>
            <a:r>
              <a:rPr lang="en-IN" dirty="0"/>
              <a:t>&lt;p id="demo"&gt;&lt;/p&gt;</a:t>
            </a:r>
          </a:p>
          <a:p>
            <a:endParaRPr lang="en-IN" dirty="0"/>
          </a:p>
          <a:p>
            <a:r>
              <a:rPr lang="en-IN" dirty="0"/>
              <a:t>&lt;p&gt;Since this is a new window frame, </a:t>
            </a:r>
            <a:r>
              <a:rPr lang="en-IN" dirty="0" err="1"/>
              <a:t>history.length</a:t>
            </a:r>
            <a:r>
              <a:rPr lang="en-IN" dirty="0"/>
              <a:t> will always return 1.&lt;/p&gt;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let length = </a:t>
            </a:r>
            <a:r>
              <a:rPr lang="en-IN" dirty="0" err="1"/>
              <a:t>history.length</a:t>
            </a:r>
            <a:r>
              <a:rPr lang="en-IN" dirty="0"/>
              <a:t>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length;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3C2D8-F9AE-41C3-8F8D-7B0FE396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668" y="2020770"/>
            <a:ext cx="5105842" cy="227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383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B5B05C-A711-4EC0-A57A-7DF3BA13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156447"/>
            <a:ext cx="9681882" cy="3989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52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F25398-00EB-463B-949C-2FA92F0A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07" y="220029"/>
            <a:ext cx="4412362" cy="7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0D4191-2D88-440F-A081-FF53F8AF1684}"/>
              </a:ext>
            </a:extLst>
          </p:cNvPr>
          <p:cNvSpPr/>
          <p:nvPr/>
        </p:nvSpPr>
        <p:spPr>
          <a:xfrm>
            <a:off x="903707" y="1283301"/>
            <a:ext cx="6096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&lt;h1&gt;The Window History Object&lt;/h1&gt;</a:t>
            </a:r>
          </a:p>
          <a:p>
            <a:r>
              <a:rPr lang="en-IN" dirty="0"/>
              <a:t>&lt;h2&gt;The </a:t>
            </a:r>
            <a:r>
              <a:rPr lang="en-IN" dirty="0" err="1"/>
              <a:t>history.back</a:t>
            </a:r>
            <a:r>
              <a:rPr lang="en-IN" dirty="0"/>
              <a:t>() Method&lt;/h2&gt;</a:t>
            </a:r>
          </a:p>
          <a:p>
            <a:endParaRPr lang="en-IN" dirty="0"/>
          </a:p>
          <a:p>
            <a:r>
              <a:rPr lang="en-IN" dirty="0"/>
              <a:t>&lt;button onclick="</a:t>
            </a:r>
            <a:r>
              <a:rPr lang="en-IN" dirty="0" err="1"/>
              <a:t>history.back</a:t>
            </a:r>
            <a:r>
              <a:rPr lang="en-IN" dirty="0"/>
              <a:t>()"&gt;Go Back&lt;/button&gt;</a:t>
            </a:r>
          </a:p>
          <a:p>
            <a:endParaRPr lang="en-IN" dirty="0"/>
          </a:p>
          <a:p>
            <a:r>
              <a:rPr lang="en-IN" dirty="0"/>
              <a:t>&lt;p&gt;Clicking "Go Back" will not result in any action, because there is no previous page in the history list.&lt;/p&gt;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2A845-E774-4680-9533-917C19EB8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225" y="4761931"/>
            <a:ext cx="6889077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65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7E6F6-6159-48EE-9332-5B74C92F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9" y="2052918"/>
            <a:ext cx="8274424" cy="34313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DC9CB-8204-47A8-8171-FDC0506712A7}"/>
              </a:ext>
            </a:extLst>
          </p:cNvPr>
          <p:cNvSpPr/>
          <p:nvPr/>
        </p:nvSpPr>
        <p:spPr>
          <a:xfrm>
            <a:off x="1156447" y="502024"/>
            <a:ext cx="5836024" cy="65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/>
              <a:t>history.forward</a:t>
            </a:r>
            <a:r>
              <a:rPr lang="en-IN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384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002CF8-0F65-4040-B1D6-A507D723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9" y="2303930"/>
            <a:ext cx="9628094" cy="2489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3D44F6-464C-468C-B63C-B2E7251CD42D}"/>
              </a:ext>
            </a:extLst>
          </p:cNvPr>
          <p:cNvSpPr/>
          <p:nvPr/>
        </p:nvSpPr>
        <p:spPr>
          <a:xfrm>
            <a:off x="797859" y="753035"/>
            <a:ext cx="4796117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err="1"/>
              <a:t>History.length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8416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5E0375-E2A1-4A6C-8610-D763FB80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5" y="1900518"/>
            <a:ext cx="9637059" cy="3756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C7176A9A-272F-4094-83DA-C560D679D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52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5BA951-68D9-4F98-9B52-19B72714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1" y="143436"/>
            <a:ext cx="11080377" cy="56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0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12006-98AE-4C5C-9DF6-4162C47A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484094"/>
            <a:ext cx="10838329" cy="5435517"/>
          </a:xfrm>
          <a:prstGeom prst="rect">
            <a:avLst/>
          </a:prstGeom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7B0F7C10-BE72-43A3-9AE6-2F4F28AB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795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3E20C-FC9C-4C55-BC37-AA1AA112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1" y="233082"/>
            <a:ext cx="10563521" cy="52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24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E3AED4-7426-4192-8FFE-28BA5A7A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304800"/>
            <a:ext cx="11340353" cy="56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7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0B6566-6AD4-43B8-A45B-67BEC60B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439272"/>
            <a:ext cx="10659035" cy="61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9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EB188F-1B4E-4317-B9C5-6D9EB278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4" y="1156448"/>
            <a:ext cx="9565340" cy="3884322"/>
          </a:xfrm>
          <a:prstGeom prst="rect">
            <a:avLst/>
          </a:prstGeom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691A9AED-0738-4B47-867B-F60D1ED2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2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2F4D9-942B-49DE-A694-DD9928B18D69}"/>
              </a:ext>
            </a:extLst>
          </p:cNvPr>
          <p:cNvSpPr/>
          <p:nvPr/>
        </p:nvSpPr>
        <p:spPr>
          <a:xfrm>
            <a:off x="977153" y="331694"/>
            <a:ext cx="4625788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Email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ADE84-FBE1-4627-A4CD-BC1ACD81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" y="1595718"/>
            <a:ext cx="10488706" cy="4347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06FB47F6-855D-4A1C-8D8D-325668B01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43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A411AC-EF85-4B73-813D-1F8E95B0165C}"/>
              </a:ext>
            </a:extLst>
          </p:cNvPr>
          <p:cNvSpPr/>
          <p:nvPr/>
        </p:nvSpPr>
        <p:spPr>
          <a:xfrm>
            <a:off x="878541" y="67812"/>
            <a:ext cx="1066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&lt;meta charset="utf-8"&gt;</a:t>
            </a:r>
          </a:p>
          <a:p>
            <a:r>
              <a:rPr lang="en-IN" dirty="0"/>
              <a:t>&lt;title&gt;JavaScript form validation - checking email&lt;/title&gt;</a:t>
            </a:r>
          </a:p>
          <a:p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='stylesheet' </a:t>
            </a:r>
            <a:r>
              <a:rPr lang="en-IN" dirty="0" err="1"/>
              <a:t>href</a:t>
            </a:r>
            <a:r>
              <a:rPr lang="en-IN" dirty="0"/>
              <a:t>='form-style.css' type='text/</a:t>
            </a:r>
            <a:r>
              <a:rPr lang="en-IN" dirty="0" err="1"/>
              <a:t>css</a:t>
            </a:r>
            <a:r>
              <a:rPr lang="en-IN" dirty="0"/>
              <a:t>' /&gt;      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 onload='document.form1.text1.focus()'&gt;</a:t>
            </a:r>
          </a:p>
          <a:p>
            <a:r>
              <a:rPr lang="en-IN" dirty="0"/>
              <a:t>&lt;div class="mail"&gt;</a:t>
            </a:r>
          </a:p>
          <a:p>
            <a:r>
              <a:rPr lang="en-IN" dirty="0"/>
              <a:t>&lt;h2&gt;Input an email and Submit&lt;/h2&gt;</a:t>
            </a:r>
          </a:p>
          <a:p>
            <a:r>
              <a:rPr lang="en-IN" dirty="0"/>
              <a:t>&lt;form name="form1" action="#"&gt; </a:t>
            </a:r>
          </a:p>
          <a:p>
            <a:r>
              <a:rPr lang="en-IN" dirty="0"/>
              <a:t>&lt;ul&gt;</a:t>
            </a:r>
          </a:p>
          <a:p>
            <a:r>
              <a:rPr lang="en-IN" dirty="0"/>
              <a:t>&lt;li&gt;&lt;input type='text' name='text1'/&gt;&lt;/li&gt;</a:t>
            </a:r>
          </a:p>
          <a:p>
            <a:r>
              <a:rPr lang="en-IN" dirty="0"/>
              <a:t>&lt;li&gt;&amp;</a:t>
            </a:r>
            <a:r>
              <a:rPr lang="en-IN" dirty="0" err="1"/>
              <a:t>nbsp</a:t>
            </a:r>
            <a:r>
              <a:rPr lang="en-IN" dirty="0"/>
              <a:t>;&lt;/li&gt;</a:t>
            </a:r>
          </a:p>
          <a:p>
            <a:r>
              <a:rPr lang="en-IN" dirty="0"/>
              <a:t>&lt;li class="submit"&gt;&lt;input type="submit" name="submit" value="Submit" onclick="</a:t>
            </a:r>
            <a:r>
              <a:rPr lang="en-IN" dirty="0" err="1"/>
              <a:t>ValidateEmail</a:t>
            </a:r>
            <a:r>
              <a:rPr lang="en-IN" dirty="0"/>
              <a:t>(document.form1.text1)"/&gt;&lt;/li&gt;</a:t>
            </a:r>
          </a:p>
          <a:p>
            <a:r>
              <a:rPr lang="en-IN" dirty="0"/>
              <a:t>&lt;li&gt;&amp;</a:t>
            </a:r>
            <a:r>
              <a:rPr lang="en-IN" dirty="0" err="1"/>
              <a:t>nbsp</a:t>
            </a:r>
            <a:r>
              <a:rPr lang="en-IN" dirty="0"/>
              <a:t>;&lt;/li&gt;</a:t>
            </a:r>
          </a:p>
          <a:p>
            <a:r>
              <a:rPr lang="en-IN" dirty="0"/>
              <a:t>&lt;/ul&gt;</a:t>
            </a:r>
          </a:p>
          <a:p>
            <a:r>
              <a:rPr lang="en-IN" dirty="0"/>
              <a:t>&lt;/form&gt;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="email-validation.js"&gt;&lt;/script&gt;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57468-CBA7-45FC-A4CF-050A8267FDB7}"/>
              </a:ext>
            </a:extLst>
          </p:cNvPr>
          <p:cNvSpPr/>
          <p:nvPr/>
        </p:nvSpPr>
        <p:spPr>
          <a:xfrm>
            <a:off x="8453718" y="1685364"/>
            <a:ext cx="3092823" cy="60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Code</a:t>
            </a:r>
          </a:p>
        </p:txBody>
      </p:sp>
      <p:pic>
        <p:nvPicPr>
          <p:cNvPr id="5" name="Picture 4" descr="Distance Education Courses in Ludhiana | Dotway Educators">
            <a:extLst>
              <a:ext uri="{FF2B5EF4-FFF2-40B4-BE49-F238E27FC236}">
                <a16:creationId xmlns:a16="http://schemas.microsoft.com/office/drawing/2014/main" id="{8D8C058F-3B9E-4C94-A73F-08ABB672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95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6D7FD-3271-48FF-8D17-B7AFA300E62E}"/>
              </a:ext>
            </a:extLst>
          </p:cNvPr>
          <p:cNvSpPr/>
          <p:nvPr/>
        </p:nvSpPr>
        <p:spPr>
          <a:xfrm>
            <a:off x="735107" y="284273"/>
            <a:ext cx="923364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function </a:t>
            </a:r>
            <a:r>
              <a:rPr lang="en-IN" sz="2400" dirty="0" err="1"/>
              <a:t>ValidateEmail</a:t>
            </a:r>
            <a:r>
              <a:rPr lang="en-IN" sz="2400" dirty="0"/>
              <a:t>(</a:t>
            </a:r>
            <a:r>
              <a:rPr lang="en-IN" sz="2400" dirty="0" err="1"/>
              <a:t>inputText</a:t>
            </a:r>
            <a:r>
              <a:rPr lang="en-IN" sz="2400" dirty="0"/>
              <a:t>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var </a:t>
            </a:r>
            <a:r>
              <a:rPr lang="en-IN" sz="2400" dirty="0" err="1"/>
              <a:t>mailformat</a:t>
            </a:r>
            <a:r>
              <a:rPr lang="en-IN" sz="2400" dirty="0"/>
              <a:t> = /^\w+([\.-]?\w+)*@\w+([\.-]?\w+)*(\.\w{2,3})+$/;</a:t>
            </a:r>
          </a:p>
          <a:p>
            <a:r>
              <a:rPr lang="en-IN" sz="2400" dirty="0"/>
              <a:t>if(</a:t>
            </a:r>
            <a:r>
              <a:rPr lang="en-IN" sz="2400" dirty="0" err="1"/>
              <a:t>inputText.value.match</a:t>
            </a:r>
            <a:r>
              <a:rPr lang="en-IN" sz="2400" dirty="0"/>
              <a:t>(</a:t>
            </a:r>
            <a:r>
              <a:rPr lang="en-IN" sz="2400" dirty="0" err="1"/>
              <a:t>mailformat</a:t>
            </a:r>
            <a:r>
              <a:rPr lang="en-IN" sz="2400" dirty="0"/>
              <a:t>))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alert("Valid email address!");</a:t>
            </a:r>
          </a:p>
          <a:p>
            <a:r>
              <a:rPr lang="en-IN" sz="2400" dirty="0"/>
              <a:t>document.form1.text1.focus();</a:t>
            </a:r>
          </a:p>
          <a:p>
            <a:r>
              <a:rPr lang="en-IN" sz="2400" dirty="0"/>
              <a:t>return true;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else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alert("You have entered an invalid email address!");</a:t>
            </a:r>
          </a:p>
          <a:p>
            <a:r>
              <a:rPr lang="en-IN" sz="2400" dirty="0"/>
              <a:t>document.form1.text1.focus();</a:t>
            </a:r>
          </a:p>
          <a:p>
            <a:r>
              <a:rPr lang="en-IN" sz="2400" dirty="0"/>
              <a:t>return false;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3CD08-69D1-41BF-93B1-E0142C1132F0}"/>
              </a:ext>
            </a:extLst>
          </p:cNvPr>
          <p:cNvSpPr/>
          <p:nvPr/>
        </p:nvSpPr>
        <p:spPr>
          <a:xfrm>
            <a:off x="8050306" y="2232212"/>
            <a:ext cx="3254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JavaScript Code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367245EE-BA62-4998-8DB3-B7D9D947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00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FD7FC0-EF07-4D69-AD9F-F0BD85B2FCAB}"/>
              </a:ext>
            </a:extLst>
          </p:cNvPr>
          <p:cNvSpPr/>
          <p:nvPr/>
        </p:nvSpPr>
        <p:spPr>
          <a:xfrm>
            <a:off x="1093694" y="779930"/>
            <a:ext cx="5540189" cy="923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Bootstrap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CF29E-B399-411A-8A38-A34852F2ED09}"/>
              </a:ext>
            </a:extLst>
          </p:cNvPr>
          <p:cNvSpPr/>
          <p:nvPr/>
        </p:nvSpPr>
        <p:spPr>
          <a:xfrm>
            <a:off x="1093694" y="2521059"/>
            <a:ext cx="100046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73239"/>
                </a:solidFill>
                <a:latin typeface="Nunito"/>
              </a:rPr>
              <a:t>Bootstrap is a widely-used open-source front-end framework for web development, providing a collection of HTML, CSS, and JavaScript components and tools that enable developers to build responsive, mobile-first websites with ease.</a:t>
            </a:r>
            <a:endParaRPr lang="en-IN" sz="2800" dirty="0"/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CF9491FB-B72D-450A-96A9-FF44BF0CB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6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32C5C7-A47E-4699-BF5B-3855D39A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5" y="254253"/>
            <a:ext cx="11071410" cy="3038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3D2D71-5DC4-4BEC-84B8-8BD041983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5" y="3732559"/>
            <a:ext cx="11071410" cy="278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36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D585C-C16B-4B84-A6B6-5AF394F9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806824"/>
            <a:ext cx="10327341" cy="462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819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884522-0213-4F2C-9514-714566C5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4" y="609600"/>
            <a:ext cx="10614211" cy="5391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319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634353-B0A5-4587-9A53-A4769B78F033}"/>
              </a:ext>
            </a:extLst>
          </p:cNvPr>
          <p:cNvSpPr/>
          <p:nvPr/>
        </p:nvSpPr>
        <p:spPr>
          <a:xfrm>
            <a:off x="188261" y="197346"/>
            <a:ext cx="54953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&lt;title&gt;Bootstrap Example&lt;/title&gt;</a:t>
            </a:r>
          </a:p>
          <a:p>
            <a:r>
              <a:rPr lang="en-IN" dirty="0"/>
              <a:t>  &lt;meta charset="utf-8"&gt;</a:t>
            </a:r>
          </a:p>
          <a:p>
            <a:r>
              <a:rPr lang="en-IN" dirty="0"/>
              <a:t>  &lt;meta name="viewport" content="width=device-width, initial-scale=1"&gt;</a:t>
            </a:r>
          </a:p>
          <a:p>
            <a:r>
              <a:rPr lang="en-IN" dirty="0"/>
              <a:t>  &lt;link </a:t>
            </a:r>
            <a:r>
              <a:rPr lang="en-IN" dirty="0" err="1"/>
              <a:t>href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/bootstrap@5.1.1/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css</a:t>
            </a:r>
            <a:r>
              <a:rPr lang="en-IN" dirty="0"/>
              <a:t>/bootstrap.min.css" </a:t>
            </a:r>
            <a:r>
              <a:rPr lang="en-IN" dirty="0" err="1"/>
              <a:t>rel</a:t>
            </a:r>
            <a:r>
              <a:rPr lang="en-IN" dirty="0"/>
              <a:t>="stylesheet"&gt;</a:t>
            </a:r>
          </a:p>
          <a:p>
            <a:endParaRPr lang="en-IN" dirty="0"/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&lt;div class="</a:t>
            </a:r>
            <a:r>
              <a:rPr lang="en-IN" dirty="0" err="1"/>
              <a:t>bg</a:t>
            </a:r>
            <a:r>
              <a:rPr lang="en-IN" dirty="0"/>
              <a:t>-primary text-white p-5 text-</a:t>
            </a:r>
            <a:r>
              <a:rPr lang="en-IN" dirty="0" err="1"/>
              <a:t>center</a:t>
            </a:r>
            <a:r>
              <a:rPr lang="en-IN" dirty="0"/>
              <a:t>"&gt;</a:t>
            </a:r>
          </a:p>
          <a:p>
            <a:r>
              <a:rPr lang="en-IN" dirty="0"/>
              <a:t>  &lt;h1&gt;My First Bootstrap Page&lt;/h1&gt;</a:t>
            </a:r>
          </a:p>
          <a:p>
            <a:r>
              <a:rPr lang="en-IN" dirty="0"/>
              <a:t>  &lt;p&gt;Resize this page to see the responsive effect!&lt;/p&gt; 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&lt;div class="container"&gt;</a:t>
            </a:r>
          </a:p>
          <a:p>
            <a:r>
              <a:rPr lang="en-IN" dirty="0"/>
              <a:t>  &lt;div class="row"&gt;</a:t>
            </a:r>
          </a:p>
          <a:p>
            <a:r>
              <a:rPr lang="en-IN" dirty="0"/>
              <a:t>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B4FEB-3D56-409F-802A-FCE197341CBC}"/>
              </a:ext>
            </a:extLst>
          </p:cNvPr>
          <p:cNvSpPr/>
          <p:nvPr/>
        </p:nvSpPr>
        <p:spPr>
          <a:xfrm>
            <a:off x="6096000" y="53306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&lt;div class="col-sm-4"&gt;</a:t>
            </a:r>
          </a:p>
          <a:p>
            <a:r>
              <a:rPr lang="en-IN" dirty="0"/>
              <a:t>      &lt;h2&gt;London&lt;/h2&gt;</a:t>
            </a:r>
          </a:p>
          <a:p>
            <a:r>
              <a:rPr lang="en-IN" dirty="0"/>
              <a:t>      &lt;p&gt;London is the most populous city in the United Kingdom,</a:t>
            </a:r>
          </a:p>
          <a:p>
            <a:r>
              <a:rPr lang="en-IN" dirty="0"/>
              <a:t>      with a metropolitan area of over 13 million inhabitants.&lt;/p&gt;</a:t>
            </a:r>
          </a:p>
          <a:p>
            <a:r>
              <a:rPr lang="en-IN" dirty="0"/>
              <a:t>    &lt;/div&gt;</a:t>
            </a:r>
          </a:p>
          <a:p>
            <a:r>
              <a:rPr lang="en-IN" dirty="0"/>
              <a:t>    &lt;div class="col-sm-4"&gt;</a:t>
            </a:r>
          </a:p>
          <a:p>
            <a:r>
              <a:rPr lang="en-IN" dirty="0"/>
              <a:t>      &lt;h2&gt;Paris&lt;/h2&gt;</a:t>
            </a:r>
          </a:p>
          <a:p>
            <a:r>
              <a:rPr lang="en-IN" dirty="0"/>
              <a:t>      &lt;p&gt;The Paris area is one of the largest population </a:t>
            </a:r>
            <a:r>
              <a:rPr lang="en-IN" dirty="0" err="1"/>
              <a:t>centers</a:t>
            </a:r>
            <a:r>
              <a:rPr lang="en-IN" dirty="0"/>
              <a:t> in Europe,</a:t>
            </a:r>
          </a:p>
          <a:p>
            <a:r>
              <a:rPr lang="en-IN" dirty="0"/>
              <a:t>      </a:t>
            </a:r>
            <a:r>
              <a:rPr lang="en-IN" dirty="0" err="1"/>
              <a:t>ith</a:t>
            </a:r>
            <a:r>
              <a:rPr lang="en-IN" dirty="0"/>
              <a:t> more than 12 million inhabitants.&lt;/p&gt;</a:t>
            </a:r>
          </a:p>
          <a:p>
            <a:r>
              <a:rPr lang="en-IN" dirty="0"/>
              <a:t>    &lt;/div&gt;</a:t>
            </a:r>
          </a:p>
          <a:p>
            <a:r>
              <a:rPr lang="en-IN" dirty="0"/>
              <a:t>    &lt;div class="col-sm-4"&gt;</a:t>
            </a:r>
          </a:p>
          <a:p>
            <a:r>
              <a:rPr lang="en-IN" dirty="0"/>
              <a:t>      &lt;h2&gt;Tokyo&lt;/h2&gt;</a:t>
            </a:r>
          </a:p>
          <a:p>
            <a:r>
              <a:rPr lang="en-IN" dirty="0"/>
              <a:t>      &lt;p&gt;Tokyo is the </a:t>
            </a:r>
            <a:r>
              <a:rPr lang="en-IN" dirty="0" err="1"/>
              <a:t>center</a:t>
            </a:r>
            <a:r>
              <a:rPr lang="en-IN" dirty="0"/>
              <a:t> of the Greater Tokyo Area,</a:t>
            </a:r>
          </a:p>
          <a:p>
            <a:r>
              <a:rPr lang="en-IN" dirty="0"/>
              <a:t>      and the most populous metropolitan area in the world.&lt;/p&gt;</a:t>
            </a:r>
          </a:p>
          <a:p>
            <a:r>
              <a:rPr lang="en-IN" dirty="0"/>
              <a:t>    &lt;/div&gt;</a:t>
            </a:r>
          </a:p>
          <a:p>
            <a:r>
              <a:rPr lang="en-IN" dirty="0"/>
              <a:t>  &lt;/div&gt;</a:t>
            </a:r>
          </a:p>
          <a:p>
            <a:r>
              <a:rPr lang="en-IN" dirty="0"/>
              <a:t>&lt;/div&gt;&lt;/body&gt;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E849D4E0-4040-4675-8BD3-399A924F7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594" y="68466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880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1888A5-F8A4-43C1-B678-5DAD1DE1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747"/>
            <a:ext cx="12192000" cy="3820505"/>
          </a:xfrm>
          <a:prstGeom prst="rect">
            <a:avLst/>
          </a:prstGeom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60456BEC-109D-4A9B-81A4-84721330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B31599-46D5-4376-B989-81E9E7BB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379" y="134471"/>
            <a:ext cx="5883150" cy="1356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6C69-0927-48ED-A83C-8B1ED17DFDE2}"/>
              </a:ext>
            </a:extLst>
          </p:cNvPr>
          <p:cNvSpPr/>
          <p:nvPr/>
        </p:nvSpPr>
        <p:spPr>
          <a:xfrm>
            <a:off x="206189" y="678239"/>
            <a:ext cx="972670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&lt;title&gt;Bootstrap Example&lt;/title&gt;</a:t>
            </a:r>
          </a:p>
          <a:p>
            <a:r>
              <a:rPr lang="en-IN" dirty="0"/>
              <a:t>  &lt;meta charset="utf-8"&gt;</a:t>
            </a:r>
          </a:p>
          <a:p>
            <a:r>
              <a:rPr lang="en-IN" dirty="0"/>
              <a:t>  &lt;meta name="viewport" content="width=device-width, initial-scale=1"&gt;</a:t>
            </a:r>
          </a:p>
          <a:p>
            <a:r>
              <a:rPr lang="en-IN" dirty="0"/>
              <a:t>  &lt;link </a:t>
            </a:r>
            <a:r>
              <a:rPr lang="en-IN" dirty="0" err="1"/>
              <a:t>href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/bootstrap@5.1.1/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css</a:t>
            </a:r>
            <a:r>
              <a:rPr lang="en-IN" dirty="0"/>
              <a:t>/bootstrap.min.css" </a:t>
            </a:r>
            <a:r>
              <a:rPr lang="en-IN" dirty="0" err="1"/>
              <a:t>rel</a:t>
            </a:r>
            <a:r>
              <a:rPr lang="en-IN" dirty="0"/>
              <a:t>="stylesheet"&gt;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/bootstrap@5.1.1/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js</a:t>
            </a:r>
            <a:r>
              <a:rPr lang="en-IN" dirty="0"/>
              <a:t>/bootstrap.bundle.min.js"&gt;&lt;/script&gt;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&lt;div&gt; </a:t>
            </a:r>
          </a:p>
          <a:p>
            <a:r>
              <a:rPr lang="en-IN" dirty="0"/>
              <a:t>  &lt;h2&gt;Without a Container&lt;/h2&gt;</a:t>
            </a:r>
          </a:p>
          <a:p>
            <a:r>
              <a:rPr lang="en-IN" dirty="0"/>
              <a:t>  &lt;p&gt;The container class is one of the most important Bootstrap classes.&lt;/p&gt;</a:t>
            </a:r>
          </a:p>
          <a:p>
            <a:r>
              <a:rPr lang="en-IN" dirty="0"/>
              <a:t>  &lt;p&gt;It provides margins, padding, alignments, and more, to HTML elements.&lt;/p&gt;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&lt;div class="container-fluid"&gt; </a:t>
            </a:r>
          </a:p>
          <a:p>
            <a:r>
              <a:rPr lang="en-IN" dirty="0"/>
              <a:t>  &lt;h2&gt;With a Container&lt;/h2&gt;</a:t>
            </a:r>
          </a:p>
          <a:p>
            <a:r>
              <a:rPr lang="en-IN" dirty="0"/>
              <a:t>  &lt;p&gt;The container class is one of the most important Bootstrap classes.&lt;/p&gt;</a:t>
            </a:r>
          </a:p>
          <a:p>
            <a:r>
              <a:rPr lang="en-IN" dirty="0"/>
              <a:t>  &lt;p&gt;It provides margins, padding, alignments, and more, to HTML elements.&lt;/p&gt;</a:t>
            </a:r>
          </a:p>
          <a:p>
            <a:r>
              <a:rPr lang="en-IN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57762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1F42A-7DEE-4B76-BF3C-2BE98D0E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3" y="1425388"/>
            <a:ext cx="8794376" cy="3137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0AB923BA-F308-4543-846C-AAA2E527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674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79326E-497D-4C06-99C6-53481E36A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58" y="139148"/>
            <a:ext cx="2621507" cy="66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00BF4F-F1C7-42DC-889C-8EFA45F56D15}"/>
              </a:ext>
            </a:extLst>
          </p:cNvPr>
          <p:cNvSpPr/>
          <p:nvPr/>
        </p:nvSpPr>
        <p:spPr>
          <a:xfrm>
            <a:off x="555811" y="1102578"/>
            <a:ext cx="1067696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&lt;body&gt;&lt;div class="container mt-3"&gt;</a:t>
            </a:r>
          </a:p>
          <a:p>
            <a:r>
              <a:rPr lang="en-IN" sz="1600" dirty="0"/>
              <a:t>  &lt;h2&gt;Bootstrap </a:t>
            </a:r>
            <a:r>
              <a:rPr lang="en-IN" sz="1600" dirty="0" err="1"/>
              <a:t>Colors</a:t>
            </a:r>
            <a:r>
              <a:rPr lang="en-IN" sz="1600" dirty="0"/>
              <a:t>&lt;/h2&gt;</a:t>
            </a:r>
          </a:p>
          <a:p>
            <a:r>
              <a:rPr lang="en-IN" sz="1600" dirty="0"/>
              <a:t>&lt;/div&gt;&lt;div class="container </a:t>
            </a:r>
            <a:r>
              <a:rPr lang="en-IN" sz="1600" dirty="0" err="1"/>
              <a:t>bg</a:t>
            </a:r>
            <a:r>
              <a:rPr lang="en-IN" sz="1600" dirty="0"/>
              <a:t>-primary text-white p-4"&gt;</a:t>
            </a:r>
          </a:p>
          <a:p>
            <a:r>
              <a:rPr lang="en-IN" sz="1600" dirty="0"/>
              <a:t>  &lt;p&gt;London is the most populous city in the United Kingdom, with a metropolitan area of over 9 million inhabitants.&lt;/p&gt;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class="container </a:t>
            </a:r>
            <a:r>
              <a:rPr lang="en-IN" sz="1600" dirty="0" err="1"/>
              <a:t>bg</a:t>
            </a:r>
            <a:r>
              <a:rPr lang="en-IN" sz="1600" dirty="0"/>
              <a:t>-success text-white p-4"&gt;</a:t>
            </a:r>
          </a:p>
          <a:p>
            <a:r>
              <a:rPr lang="en-IN" sz="1600" dirty="0"/>
              <a:t>  &lt;p&gt;London is the most populous city in the United Kingdom, with a metropolitan area of over 9 million inhabitants.&lt;/p&gt;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class="container </a:t>
            </a:r>
            <a:r>
              <a:rPr lang="en-IN" sz="1600" dirty="0" err="1"/>
              <a:t>bg</a:t>
            </a:r>
            <a:r>
              <a:rPr lang="en-IN" sz="1600" dirty="0"/>
              <a:t>-info text-white p-4"&gt;</a:t>
            </a:r>
          </a:p>
          <a:p>
            <a:r>
              <a:rPr lang="en-IN" sz="1600" dirty="0"/>
              <a:t>  &lt;p&gt;London is the most populous city in the United Kingdom, with a metropolitan area of over 9 million inhabitants.&lt;/p&gt;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class="container </a:t>
            </a:r>
            <a:r>
              <a:rPr lang="en-IN" sz="1600" dirty="0" err="1"/>
              <a:t>bg</a:t>
            </a:r>
            <a:r>
              <a:rPr lang="en-IN" sz="1600" dirty="0"/>
              <a:t>-warning text-white p-4"&gt;</a:t>
            </a:r>
          </a:p>
          <a:p>
            <a:r>
              <a:rPr lang="en-IN" sz="1600" dirty="0"/>
              <a:t>  &lt;p&gt;London is the most populous city in the United Kingdom, with a metropolitan area of over 9 million inhabitants.&lt;/p&gt;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class="container </a:t>
            </a:r>
            <a:r>
              <a:rPr lang="en-IN" sz="1600" dirty="0" err="1"/>
              <a:t>bg</a:t>
            </a:r>
            <a:r>
              <a:rPr lang="en-IN" sz="1600" dirty="0"/>
              <a:t>-danger text-white p-4"&gt;</a:t>
            </a:r>
          </a:p>
          <a:p>
            <a:r>
              <a:rPr lang="en-IN" sz="1600" dirty="0"/>
              <a:t>  &lt;p&gt;London is the most populous city in the United Kingdom, with a metropolitan area of over 9 million inhabitants.&lt;/p&gt;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class="container </a:t>
            </a:r>
            <a:r>
              <a:rPr lang="en-IN" sz="1600" dirty="0" err="1"/>
              <a:t>bg</a:t>
            </a:r>
            <a:r>
              <a:rPr lang="en-IN" sz="1600" dirty="0"/>
              <a:t>-secondary text-white p-4"&gt;</a:t>
            </a:r>
          </a:p>
          <a:p>
            <a:r>
              <a:rPr lang="en-IN" sz="1600" dirty="0"/>
              <a:t>  &lt;p&gt;London is the most populous city in the United Kingdom, with a metropolitan area of over 9 million inhabitants.&lt;/p&gt;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class="container </a:t>
            </a:r>
            <a:r>
              <a:rPr lang="en-IN" sz="1600" dirty="0" err="1"/>
              <a:t>bg</a:t>
            </a:r>
            <a:r>
              <a:rPr lang="en-IN" sz="1600" dirty="0"/>
              <a:t>-dark text-white p-4"&gt;</a:t>
            </a:r>
          </a:p>
          <a:p>
            <a:r>
              <a:rPr lang="en-IN" sz="1600" dirty="0"/>
              <a:t>  &lt;p&gt;London is the most populous city in the United Kingdom, with a metropolitan area of over 9 million inhabitants.&lt;/p&gt;</a:t>
            </a:r>
          </a:p>
          <a:p>
            <a:r>
              <a:rPr lang="en-IN" sz="1600" dirty="0"/>
              <a:t>&lt;/div&gt;&lt;/body&gt;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875401FB-35DE-42D7-89D2-F7BD10D08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03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2F1AD-0E43-457E-9831-BC1AF085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786"/>
            <a:ext cx="12192000" cy="5069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C5AC4-60EF-4783-9B06-74673371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6479"/>
            <a:ext cx="12174071" cy="18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13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8C15D1-D7EE-468D-9CC7-EF6AE0B4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0" y="390276"/>
            <a:ext cx="6562167" cy="3154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CEFCB7-DE9D-4033-A080-F157D3B8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78" y="3287272"/>
            <a:ext cx="7279340" cy="2745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67E1F3A4-CAAA-4165-90B5-780705D6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77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AAC6D-D7B0-4493-A8D2-13198FC7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7" y="607987"/>
            <a:ext cx="5922985" cy="998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030854-A372-4981-9A18-B69839C47419}"/>
              </a:ext>
            </a:extLst>
          </p:cNvPr>
          <p:cNvSpPr/>
          <p:nvPr/>
        </p:nvSpPr>
        <p:spPr>
          <a:xfrm>
            <a:off x="986117" y="2668884"/>
            <a:ext cx="7978588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&lt;body&gt;</a:t>
            </a:r>
          </a:p>
          <a:p>
            <a:r>
              <a:rPr lang="en-IN" dirty="0"/>
              <a:t>&lt;div class="container-fluid"&gt;</a:t>
            </a:r>
          </a:p>
          <a:p>
            <a:r>
              <a:rPr lang="en-IN" dirty="0"/>
              <a:t>  &lt;h1&gt;Hello World!&lt;/h1&gt;</a:t>
            </a:r>
          </a:p>
          <a:p>
            <a:r>
              <a:rPr lang="en-IN" dirty="0"/>
              <a:t>  &lt;p&gt;Three equal width columns! Try to add a new div with class="col" inside the row class - this will create four equal-width columns.&lt;/p&gt;</a:t>
            </a:r>
          </a:p>
          <a:p>
            <a:r>
              <a:rPr lang="en-IN" dirty="0"/>
              <a:t>  &lt;div class="row"&gt;</a:t>
            </a:r>
          </a:p>
          <a:p>
            <a:r>
              <a:rPr lang="en-IN" dirty="0"/>
              <a:t>    &lt;div class="col" style="</a:t>
            </a:r>
            <a:r>
              <a:rPr lang="en-IN" dirty="0" err="1"/>
              <a:t>background-color:lavender</a:t>
            </a:r>
            <a:r>
              <a:rPr lang="en-IN" dirty="0"/>
              <a:t>;"&gt;.col&lt;/div&gt;</a:t>
            </a:r>
          </a:p>
          <a:p>
            <a:r>
              <a:rPr lang="en-IN" dirty="0"/>
              <a:t>    &lt;div class="col" style="</a:t>
            </a:r>
            <a:r>
              <a:rPr lang="en-IN" dirty="0" err="1"/>
              <a:t>background-color:orange</a:t>
            </a:r>
            <a:r>
              <a:rPr lang="en-IN" dirty="0"/>
              <a:t>;"&gt;.col&lt;/div&gt;</a:t>
            </a:r>
          </a:p>
          <a:p>
            <a:r>
              <a:rPr lang="en-IN" dirty="0"/>
              <a:t>    &lt;div class="col" style="</a:t>
            </a:r>
            <a:r>
              <a:rPr lang="en-IN" dirty="0" err="1"/>
              <a:t>background-color:lavender</a:t>
            </a:r>
            <a:r>
              <a:rPr lang="en-IN" dirty="0"/>
              <a:t>;"&gt;.col&lt;/div&gt;</a:t>
            </a:r>
          </a:p>
          <a:p>
            <a:r>
              <a:rPr lang="en-IN" dirty="0"/>
              <a:t>  &lt;/div&gt;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&lt;/body&gt;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5E5C571B-3591-4E4A-A7B6-B422CADD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3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DCFE5-31A3-41D4-864D-5C028E5F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95" y="229560"/>
            <a:ext cx="10270335" cy="511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C384382-8B2A-43AF-8DA7-03B4A840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79" y="5793129"/>
            <a:ext cx="1000764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above,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while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29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73F202-4535-42F8-9C3F-B6D19E1F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9921"/>
            <a:ext cx="12192000" cy="1582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BB6A12-0964-46B5-AC48-F0BB20699379}"/>
              </a:ext>
            </a:extLst>
          </p:cNvPr>
          <p:cNvSpPr/>
          <p:nvPr/>
        </p:nvSpPr>
        <p:spPr>
          <a:xfrm>
            <a:off x="1013012" y="394447"/>
            <a:ext cx="3926541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OUTPUT 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F6CFF5DC-6A18-4160-8EE9-532BB30A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89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8D3650-E746-402D-B4DC-8828BCE9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1380216"/>
            <a:ext cx="10587318" cy="319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8BDB2E0D-22B0-4BF9-BFCF-AF7B0EB8B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43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7E3DD8-0118-4813-ADF1-53CB6B238283}"/>
              </a:ext>
            </a:extLst>
          </p:cNvPr>
          <p:cNvSpPr/>
          <p:nvPr/>
        </p:nvSpPr>
        <p:spPr>
          <a:xfrm>
            <a:off x="215153" y="214368"/>
            <a:ext cx="5334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&lt;title&gt;Bootstrap Example&lt;/title&gt;</a:t>
            </a:r>
          </a:p>
          <a:p>
            <a:r>
              <a:rPr lang="en-IN" dirty="0"/>
              <a:t>  &lt;meta charset="utf-8"&gt;</a:t>
            </a:r>
          </a:p>
          <a:p>
            <a:r>
              <a:rPr lang="en-IN" dirty="0"/>
              <a:t>  &lt;meta name="viewport" content="width=device-width, initial-scale=1"&gt;</a:t>
            </a:r>
          </a:p>
          <a:p>
            <a:r>
              <a:rPr lang="en-IN" dirty="0"/>
              <a:t>  &lt;link </a:t>
            </a:r>
            <a:r>
              <a:rPr lang="en-IN" dirty="0" err="1"/>
              <a:t>href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/bootstrap@5.1.1/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css</a:t>
            </a:r>
            <a:r>
              <a:rPr lang="en-IN" dirty="0"/>
              <a:t>/bootstrap.min.css" </a:t>
            </a:r>
            <a:r>
              <a:rPr lang="en-IN" dirty="0" err="1"/>
              <a:t>rel</a:t>
            </a:r>
            <a:r>
              <a:rPr lang="en-IN" dirty="0"/>
              <a:t>="stylesheet"&gt;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/bootstrap@5.1.1/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js</a:t>
            </a:r>
            <a:r>
              <a:rPr lang="en-IN" dirty="0"/>
              <a:t>/bootstrap.bundle.min.js"&gt;&lt;/script&gt;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&lt;div class="container"&gt;</a:t>
            </a:r>
          </a:p>
          <a:p>
            <a:r>
              <a:rPr lang="en-IN" dirty="0"/>
              <a:t>  &lt;h2&gt;Bordered Table&lt;/h2&gt;</a:t>
            </a:r>
          </a:p>
          <a:p>
            <a:r>
              <a:rPr lang="en-IN" dirty="0"/>
              <a:t>  &lt;p&gt;The table-striped creates zebra-striped rows.&lt;/p&gt;            </a:t>
            </a:r>
          </a:p>
          <a:p>
            <a:r>
              <a:rPr lang="en-IN" dirty="0"/>
              <a:t>  &lt;p&gt;The table-bordered class adds borders to all cells.&lt;/p&gt;            </a:t>
            </a:r>
          </a:p>
          <a:p>
            <a:r>
              <a:rPr lang="en-IN" dirty="0"/>
              <a:t>  &lt;table class="table table-striped table-bordered"&gt;</a:t>
            </a:r>
          </a:p>
          <a:p>
            <a:r>
              <a:rPr lang="en-IN" dirty="0"/>
              <a:t>    &lt;</a:t>
            </a:r>
            <a:r>
              <a:rPr lang="en-IN" dirty="0" err="1"/>
              <a:t>thead</a:t>
            </a:r>
            <a:r>
              <a:rPr lang="en-IN" dirty="0"/>
              <a:t>&gt;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A22C2-6890-41A5-A569-85EC9BDBC40E}"/>
              </a:ext>
            </a:extLst>
          </p:cNvPr>
          <p:cNvSpPr/>
          <p:nvPr/>
        </p:nvSpPr>
        <p:spPr>
          <a:xfrm>
            <a:off x="6642848" y="0"/>
            <a:ext cx="51815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&lt;tr&gt;&lt;</a:t>
            </a:r>
            <a:r>
              <a:rPr lang="en-IN" dirty="0" err="1"/>
              <a:t>th</a:t>
            </a:r>
            <a:r>
              <a:rPr lang="en-IN" dirty="0"/>
              <a:t>&gt;</a:t>
            </a:r>
            <a:r>
              <a:rPr lang="en-IN" dirty="0" err="1"/>
              <a:t>Firstname</a:t>
            </a:r>
            <a:r>
              <a:rPr lang="en-IN" dirty="0"/>
              <a:t>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    &lt;</a:t>
            </a:r>
            <a:r>
              <a:rPr lang="en-IN" dirty="0" err="1"/>
              <a:t>th</a:t>
            </a:r>
            <a:r>
              <a:rPr lang="en-IN" dirty="0"/>
              <a:t>&gt;</a:t>
            </a:r>
            <a:r>
              <a:rPr lang="en-IN" dirty="0" err="1"/>
              <a:t>Lastname</a:t>
            </a:r>
            <a:r>
              <a:rPr lang="en-IN" dirty="0"/>
              <a:t>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    &lt;</a:t>
            </a:r>
            <a:r>
              <a:rPr lang="en-IN" dirty="0" err="1"/>
              <a:t>th</a:t>
            </a:r>
            <a:r>
              <a:rPr lang="en-IN" dirty="0"/>
              <a:t>&gt;Email&lt;/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  &lt;/tr&gt;</a:t>
            </a:r>
          </a:p>
          <a:p>
            <a:r>
              <a:rPr lang="en-IN" dirty="0"/>
              <a:t>    &lt;/</a:t>
            </a:r>
            <a:r>
              <a:rPr lang="en-IN" dirty="0" err="1"/>
              <a:t>thead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tbody</a:t>
            </a:r>
            <a:r>
              <a:rPr lang="en-IN" dirty="0"/>
              <a:t>&gt;</a:t>
            </a:r>
          </a:p>
          <a:p>
            <a:r>
              <a:rPr lang="en-IN" dirty="0"/>
              <a:t>      &lt;tr&gt;</a:t>
            </a:r>
          </a:p>
          <a:p>
            <a:r>
              <a:rPr lang="en-IN" dirty="0"/>
              <a:t>        &lt;td&gt;John&lt;/td&gt;</a:t>
            </a:r>
          </a:p>
          <a:p>
            <a:r>
              <a:rPr lang="en-IN" dirty="0"/>
              <a:t>        &lt;td&gt;Doe&lt;/td&gt;</a:t>
            </a:r>
          </a:p>
          <a:p>
            <a:r>
              <a:rPr lang="en-IN" dirty="0"/>
              <a:t>        &lt;td&gt;john@example.com&lt;/td&gt;</a:t>
            </a:r>
          </a:p>
          <a:p>
            <a:r>
              <a:rPr lang="en-IN" dirty="0"/>
              <a:t>      &lt;/tr&gt;</a:t>
            </a:r>
          </a:p>
          <a:p>
            <a:r>
              <a:rPr lang="en-IN" dirty="0"/>
              <a:t>      &lt;tr&gt;</a:t>
            </a:r>
          </a:p>
          <a:p>
            <a:r>
              <a:rPr lang="en-IN" dirty="0"/>
              <a:t>        &lt;td&gt;Mary&lt;/td&gt;</a:t>
            </a:r>
          </a:p>
          <a:p>
            <a:r>
              <a:rPr lang="en-IN" dirty="0"/>
              <a:t>        &lt;td&gt;Moe&lt;/td&gt;</a:t>
            </a:r>
          </a:p>
          <a:p>
            <a:r>
              <a:rPr lang="en-IN" dirty="0"/>
              <a:t>        &lt;td&gt;mary@example.com&lt;/td&gt;</a:t>
            </a:r>
          </a:p>
          <a:p>
            <a:r>
              <a:rPr lang="en-IN" dirty="0"/>
              <a:t>      &lt;/tr&gt; &lt;tr&gt;</a:t>
            </a:r>
          </a:p>
          <a:p>
            <a:r>
              <a:rPr lang="en-IN" dirty="0"/>
              <a:t>        &lt;td&gt;July&lt;/td&gt;</a:t>
            </a:r>
          </a:p>
          <a:p>
            <a:r>
              <a:rPr lang="en-IN" dirty="0"/>
              <a:t>        &lt;td&gt;Dooley&lt;/td&gt;</a:t>
            </a:r>
          </a:p>
          <a:p>
            <a:r>
              <a:rPr lang="en-IN" dirty="0"/>
              <a:t>        &lt;td&gt;july@example.com&lt;/td&gt;</a:t>
            </a:r>
          </a:p>
          <a:p>
            <a:r>
              <a:rPr lang="en-IN" dirty="0"/>
              <a:t>      &lt;/tr&gt;</a:t>
            </a:r>
          </a:p>
          <a:p>
            <a:r>
              <a:rPr lang="en-IN" dirty="0"/>
              <a:t>    &lt;/</a:t>
            </a:r>
            <a:r>
              <a:rPr lang="en-IN" dirty="0" err="1"/>
              <a:t>tbody</a:t>
            </a:r>
            <a:r>
              <a:rPr lang="en-IN" dirty="0"/>
              <a:t>&gt;</a:t>
            </a:r>
          </a:p>
          <a:p>
            <a:r>
              <a:rPr lang="en-IN" dirty="0"/>
              <a:t>  &lt;/table&gt;</a:t>
            </a:r>
          </a:p>
          <a:p>
            <a:r>
              <a:rPr lang="en-IN" dirty="0"/>
              <a:t>&lt;/div&gt;/body&gt;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15B7078F-ED4A-4BE7-9392-D50C922F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00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7C69EA-020B-4287-87BD-3A820959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422"/>
            <a:ext cx="12192000" cy="47173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505C84-B0F9-4BC7-B589-4CB1A3EE29D8}"/>
              </a:ext>
            </a:extLst>
          </p:cNvPr>
          <p:cNvSpPr/>
          <p:nvPr/>
        </p:nvSpPr>
        <p:spPr>
          <a:xfrm>
            <a:off x="797859" y="188259"/>
            <a:ext cx="4141694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Bootstrap Alerts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7A668-0696-4930-8DDD-1C35D5A80A59}"/>
              </a:ext>
            </a:extLst>
          </p:cNvPr>
          <p:cNvSpPr/>
          <p:nvPr/>
        </p:nvSpPr>
        <p:spPr>
          <a:xfrm>
            <a:off x="7622965" y="2742311"/>
            <a:ext cx="248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class="alert alert-danger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3C65C-6A3D-4D73-942B-4EBC35624A0C}"/>
              </a:ext>
            </a:extLst>
          </p:cNvPr>
          <p:cNvSpPr/>
          <p:nvPr/>
        </p:nvSpPr>
        <p:spPr>
          <a:xfrm>
            <a:off x="7622965" y="3957082"/>
            <a:ext cx="258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class="alert alert-warning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F7B2C-97F3-41BC-81E5-5966809365DE}"/>
              </a:ext>
            </a:extLst>
          </p:cNvPr>
          <p:cNvSpPr/>
          <p:nvPr/>
        </p:nvSpPr>
        <p:spPr>
          <a:xfrm>
            <a:off x="7586738" y="5167317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class="alert alert-success"</a:t>
            </a:r>
          </a:p>
        </p:txBody>
      </p:sp>
      <p:pic>
        <p:nvPicPr>
          <p:cNvPr id="8" name="Picture 7" descr="Distance Education Courses in Ludhiana | Dotway Educators">
            <a:extLst>
              <a:ext uri="{FF2B5EF4-FFF2-40B4-BE49-F238E27FC236}">
                <a16:creationId xmlns:a16="http://schemas.microsoft.com/office/drawing/2014/main" id="{889E3F37-CC30-461F-AB15-AAB12249D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8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7561B5-3D8D-43CB-92AA-7E949B3B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38" y="437632"/>
            <a:ext cx="8078627" cy="1875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2C502-753A-4C98-A555-CDF41BDB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68" y="3325907"/>
            <a:ext cx="9064743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7FEDEF43-1EE5-4188-ADD6-130A1730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63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9BB394-306B-4B75-805A-BFFD6B0A2EAC}"/>
              </a:ext>
            </a:extLst>
          </p:cNvPr>
          <p:cNvSpPr/>
          <p:nvPr/>
        </p:nvSpPr>
        <p:spPr>
          <a:xfrm>
            <a:off x="1021976" y="1927935"/>
            <a:ext cx="9726706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&lt;div class="</a:t>
            </a:r>
            <a:r>
              <a:rPr lang="en-IN" b="1" dirty="0"/>
              <a:t>container</a:t>
            </a:r>
            <a:r>
              <a:rPr lang="en-IN" dirty="0"/>
              <a:t>"&gt;</a:t>
            </a:r>
          </a:p>
          <a:p>
            <a:r>
              <a:rPr lang="en-IN" dirty="0"/>
              <a:t>  &lt;h2&gt;Card Classes&lt;/h2&gt;</a:t>
            </a:r>
          </a:p>
          <a:p>
            <a:r>
              <a:rPr lang="en-IN" dirty="0"/>
              <a:t>  &lt;p&gt;The card class </a:t>
            </a:r>
            <a:r>
              <a:rPr lang="en-IN"/>
              <a:t>is suitable </a:t>
            </a:r>
            <a:r>
              <a:rPr lang="en-IN" dirty="0"/>
              <a:t>for both images and notes:&lt;/p&gt;</a:t>
            </a:r>
          </a:p>
          <a:p>
            <a:r>
              <a:rPr lang="en-IN" dirty="0"/>
              <a:t>  &lt;div class="</a:t>
            </a:r>
            <a:r>
              <a:rPr lang="en-IN" b="1" dirty="0"/>
              <a:t>card</a:t>
            </a:r>
            <a:r>
              <a:rPr lang="en-IN" dirty="0"/>
              <a:t>" style="width:300px"&gt;</a:t>
            </a:r>
          </a:p>
          <a:p>
            <a:r>
              <a:rPr lang="en-IN" dirty="0"/>
              <a:t>   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="img_avatar1.png" alt="Image" style="width:100%"&gt;</a:t>
            </a:r>
          </a:p>
          <a:p>
            <a:r>
              <a:rPr lang="en-IN" dirty="0"/>
              <a:t>    &lt;div class="</a:t>
            </a:r>
            <a:r>
              <a:rPr lang="en-IN" b="1" dirty="0"/>
              <a:t>card-body</a:t>
            </a:r>
            <a:r>
              <a:rPr lang="en-IN" dirty="0"/>
              <a:t>"&gt;</a:t>
            </a:r>
          </a:p>
          <a:p>
            <a:r>
              <a:rPr lang="en-IN" dirty="0"/>
              <a:t>      &lt;h4 class="</a:t>
            </a:r>
            <a:r>
              <a:rPr lang="en-IN" b="1" dirty="0"/>
              <a:t>card-title</a:t>
            </a:r>
            <a:r>
              <a:rPr lang="en-IN" dirty="0"/>
              <a:t>"&gt;John Doe&lt;/h4&gt;</a:t>
            </a:r>
          </a:p>
          <a:p>
            <a:r>
              <a:rPr lang="en-IN" dirty="0"/>
              <a:t>      &lt;p class="</a:t>
            </a:r>
            <a:r>
              <a:rPr lang="en-IN" b="1" dirty="0"/>
              <a:t>card-text</a:t>
            </a:r>
            <a:r>
              <a:rPr lang="en-IN" dirty="0"/>
              <a:t>"&gt;Some example text some example text. John Doe is an architect and engineer&lt;/p&gt;</a:t>
            </a:r>
          </a:p>
          <a:p>
            <a:r>
              <a:rPr lang="en-IN" dirty="0"/>
              <a:t>      &lt;a </a:t>
            </a:r>
            <a:r>
              <a:rPr lang="en-IN" dirty="0" err="1"/>
              <a:t>href</a:t>
            </a:r>
            <a:r>
              <a:rPr lang="en-IN" dirty="0"/>
              <a:t>="#" class="</a:t>
            </a:r>
            <a:r>
              <a:rPr lang="en-IN" b="1" dirty="0" err="1"/>
              <a:t>btn</a:t>
            </a:r>
            <a:r>
              <a:rPr lang="en-IN" b="1" dirty="0"/>
              <a:t> </a:t>
            </a:r>
            <a:r>
              <a:rPr lang="en-IN" b="1" dirty="0" err="1"/>
              <a:t>btn</a:t>
            </a:r>
            <a:r>
              <a:rPr lang="en-IN" b="1" dirty="0"/>
              <a:t>-primary</a:t>
            </a:r>
            <a:r>
              <a:rPr lang="en-IN" dirty="0"/>
              <a:t>"&gt;See Profile&lt;/a&gt;</a:t>
            </a:r>
          </a:p>
          <a:p>
            <a:r>
              <a:rPr lang="en-IN" dirty="0"/>
              <a:t>    &lt;/div&gt;</a:t>
            </a:r>
          </a:p>
          <a:p>
            <a:r>
              <a:rPr lang="en-IN" dirty="0"/>
              <a:t>  &lt;/div&gt;</a:t>
            </a:r>
          </a:p>
          <a:p>
            <a:r>
              <a:rPr lang="en-IN" dirty="0"/>
              <a:t>&lt;/div&gt;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C65970-BADE-411D-A1C5-BB6E5719DA39}"/>
              </a:ext>
            </a:extLst>
          </p:cNvPr>
          <p:cNvSpPr/>
          <p:nvPr/>
        </p:nvSpPr>
        <p:spPr>
          <a:xfrm>
            <a:off x="1111624" y="304800"/>
            <a:ext cx="4607858" cy="60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Bootstrap Cards</a:t>
            </a:r>
          </a:p>
        </p:txBody>
      </p:sp>
      <p:pic>
        <p:nvPicPr>
          <p:cNvPr id="4" name="Picture 3" descr="Distance Education Courses in Ludhiana | Dotway Educators">
            <a:extLst>
              <a:ext uri="{FF2B5EF4-FFF2-40B4-BE49-F238E27FC236}">
                <a16:creationId xmlns:a16="http://schemas.microsoft.com/office/drawing/2014/main" id="{EC19E04A-05A8-4947-AC53-3C9B964F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277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77201-3B0C-4291-B9A2-B9E98DC3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10" y="428495"/>
            <a:ext cx="3924640" cy="557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39E3F526-3B17-4720-A276-A998664E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266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41EC3-7F4C-4B0F-8001-D8C8A1F59EC5}"/>
              </a:ext>
            </a:extLst>
          </p:cNvPr>
          <p:cNvSpPr/>
          <p:nvPr/>
        </p:nvSpPr>
        <p:spPr>
          <a:xfrm>
            <a:off x="833718" y="1859741"/>
            <a:ext cx="107038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73239"/>
                </a:solidFill>
                <a:latin typeface="Nunito"/>
              </a:rPr>
              <a:t>Bootstrap 4 provides a variety of customizable and reusable components which makes the development faster and easier.</a:t>
            </a:r>
          </a:p>
          <a:p>
            <a:r>
              <a:rPr lang="en-US" sz="2800" dirty="0"/>
              <a:t>They are heavily based on the </a:t>
            </a:r>
            <a:r>
              <a:rPr lang="en-US" sz="2800" b="1" i="1" dirty="0"/>
              <a:t>base modifier nomenclature</a:t>
            </a:r>
            <a:r>
              <a:rPr lang="en-US" sz="2800" dirty="0"/>
              <a:t> i.e. the base class has many groups of shared properties together while the modifier class has a group of individual styles. </a:t>
            </a:r>
          </a:p>
          <a:p>
            <a:r>
              <a:rPr lang="en-US" sz="2800" dirty="0"/>
              <a:t>For example, .</a:t>
            </a:r>
            <a:r>
              <a:rPr lang="en-US" sz="2800" dirty="0" err="1"/>
              <a:t>btn</a:t>
            </a:r>
            <a:r>
              <a:rPr lang="en-US" sz="2800" dirty="0"/>
              <a:t> is a </a:t>
            </a:r>
            <a:r>
              <a:rPr lang="en-US" sz="2800" i="1" dirty="0"/>
              <a:t>base class</a:t>
            </a:r>
            <a:r>
              <a:rPr lang="en-US" sz="2800" dirty="0"/>
              <a:t> and .</a:t>
            </a:r>
            <a:r>
              <a:rPr lang="en-US" sz="2800" dirty="0" err="1"/>
              <a:t>btn</a:t>
            </a:r>
            <a:r>
              <a:rPr lang="en-US" sz="2800" dirty="0"/>
              <a:t>-primary or .</a:t>
            </a:r>
            <a:r>
              <a:rPr lang="en-US" sz="2800" dirty="0" err="1"/>
              <a:t>btn</a:t>
            </a:r>
            <a:r>
              <a:rPr lang="en-US" sz="2800" dirty="0"/>
              <a:t>-success is a </a:t>
            </a:r>
            <a:r>
              <a:rPr lang="en-US" sz="2800" i="1" dirty="0"/>
              <a:t>modifier class</a:t>
            </a:r>
            <a:r>
              <a:rPr lang="en-US" sz="2800" dirty="0"/>
              <a:t>. The bootstrap components range from alerts, buttons, badges, cards to various other components.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03717-EFA6-4C2F-A046-4E385C05944A}"/>
              </a:ext>
            </a:extLst>
          </p:cNvPr>
          <p:cNvSpPr/>
          <p:nvPr/>
        </p:nvSpPr>
        <p:spPr>
          <a:xfrm>
            <a:off x="986118" y="340659"/>
            <a:ext cx="4679576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Bootstrap Components</a:t>
            </a:r>
          </a:p>
        </p:txBody>
      </p:sp>
    </p:spTree>
    <p:extLst>
      <p:ext uri="{BB962C8B-B14F-4D97-AF65-F5344CB8AC3E}">
        <p14:creationId xmlns:p14="http://schemas.microsoft.com/office/powerpoint/2010/main" val="1792651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BCD546-B0B0-4DF4-9FE3-8BC3E39E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18" y="1120588"/>
            <a:ext cx="8543364" cy="4087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828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7F5D4-32BC-4F40-A19A-E7BFE25A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833718"/>
            <a:ext cx="10004612" cy="4903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33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F96062-B98D-43DB-A5E2-8A1717FF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766619"/>
            <a:ext cx="10982037" cy="5043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129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6AA7C-B7BE-495A-9614-BFDF5BF3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871"/>
            <a:ext cx="10515599" cy="4806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64AF1E-9181-4555-B26F-BD079A32670A}"/>
              </a:ext>
            </a:extLst>
          </p:cNvPr>
          <p:cNvSpPr/>
          <p:nvPr/>
        </p:nvSpPr>
        <p:spPr>
          <a:xfrm>
            <a:off x="2698376" y="5571130"/>
            <a:ext cx="7333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Examples:-  </a:t>
            </a: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https://www.geeksforgeeks.org/explain-the-components-of-bootstrap/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124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7B0325-E8D8-4F8A-9FCD-1AA8120090F3}"/>
              </a:ext>
            </a:extLst>
          </p:cNvPr>
          <p:cNvSpPr/>
          <p:nvPr/>
        </p:nvSpPr>
        <p:spPr>
          <a:xfrm>
            <a:off x="968188" y="80682"/>
            <a:ext cx="4258235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Carousel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8857E-02ED-449B-B22E-60C5A5CBA84C}"/>
              </a:ext>
            </a:extLst>
          </p:cNvPr>
          <p:cNvSpPr/>
          <p:nvPr/>
        </p:nvSpPr>
        <p:spPr>
          <a:xfrm>
            <a:off x="896470" y="1111728"/>
            <a:ext cx="7360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Carousel is a slideshow for cycling through elements.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08CE69-78B3-4D08-8833-4A4097CC6484}"/>
              </a:ext>
            </a:extLst>
          </p:cNvPr>
          <p:cNvSpPr/>
          <p:nvPr/>
        </p:nvSpPr>
        <p:spPr>
          <a:xfrm>
            <a:off x="403411" y="1687353"/>
            <a:ext cx="11636189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&lt;title&gt;Bootstrap Example&lt;/title&gt;</a:t>
            </a:r>
          </a:p>
          <a:p>
            <a:r>
              <a:rPr lang="en-IN" dirty="0"/>
              <a:t>  &lt;meta charset="utf-8"&gt;</a:t>
            </a:r>
          </a:p>
          <a:p>
            <a:r>
              <a:rPr lang="en-IN" dirty="0"/>
              <a:t>  &lt;meta name="viewport" content="width=device-width, initial-scale=1"&gt;</a:t>
            </a:r>
          </a:p>
          <a:p>
            <a:r>
              <a:rPr lang="en-IN" dirty="0"/>
              <a:t>  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/bootstrap@4.6.2/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css</a:t>
            </a:r>
            <a:r>
              <a:rPr lang="en-IN" dirty="0"/>
              <a:t>/bootstrap.min.css"&gt;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/jquery@3.7.1/</a:t>
            </a:r>
            <a:r>
              <a:rPr lang="en-IN" dirty="0" err="1"/>
              <a:t>dist</a:t>
            </a:r>
            <a:r>
              <a:rPr lang="en-IN" dirty="0"/>
              <a:t>/jquery.slim.min.js"&gt;&lt;/script&gt;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/popper.js@1.16.1/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umd</a:t>
            </a:r>
            <a:r>
              <a:rPr lang="en-IN" dirty="0"/>
              <a:t>/popper.min.js"&gt;&lt;/script&gt;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/bootstrap@4.6.2/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js</a:t>
            </a:r>
            <a:r>
              <a:rPr lang="en-IN" dirty="0"/>
              <a:t>/bootstrap.bundle.min.js"&gt;&lt;/script&gt;</a:t>
            </a:r>
          </a:p>
          <a:p>
            <a:r>
              <a:rPr lang="en-IN" dirty="0"/>
              <a:t>  &lt;style&gt;</a:t>
            </a:r>
          </a:p>
          <a:p>
            <a:r>
              <a:rPr lang="en-IN" dirty="0"/>
              <a:t>  /* Make the image fully responsive */</a:t>
            </a:r>
          </a:p>
          <a:p>
            <a:r>
              <a:rPr lang="en-IN" dirty="0"/>
              <a:t>  .carousel-inner </a:t>
            </a:r>
            <a:r>
              <a:rPr lang="en-IN" dirty="0" err="1"/>
              <a:t>img</a:t>
            </a:r>
            <a:r>
              <a:rPr lang="en-IN" dirty="0"/>
              <a:t> {</a:t>
            </a:r>
          </a:p>
          <a:p>
            <a:r>
              <a:rPr lang="en-IN" dirty="0"/>
              <a:t>    width: 100%;</a:t>
            </a:r>
          </a:p>
          <a:p>
            <a:r>
              <a:rPr lang="en-IN" dirty="0"/>
              <a:t>    height: 100%;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&lt;/style&gt;</a:t>
            </a:r>
          </a:p>
          <a:p>
            <a:r>
              <a:rPr lang="en-IN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340103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6D22BC-D680-434E-9FF3-398932F5D98F}"/>
              </a:ext>
            </a:extLst>
          </p:cNvPr>
          <p:cNvSpPr/>
          <p:nvPr/>
        </p:nvSpPr>
        <p:spPr>
          <a:xfrm>
            <a:off x="1" y="197346"/>
            <a:ext cx="666077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&lt;body&gt;</a:t>
            </a:r>
          </a:p>
          <a:p>
            <a:r>
              <a:rPr lang="en-IN" dirty="0"/>
              <a:t>&lt;div id="demo" class="carousel slide" data-ride="carousel"&gt;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b="1" dirty="0"/>
              <a:t>&lt;!-- Indicators --&gt;</a:t>
            </a:r>
          </a:p>
          <a:p>
            <a:r>
              <a:rPr lang="en-IN" dirty="0"/>
              <a:t>  &lt;ul class="carousel-indicators"&gt;</a:t>
            </a:r>
          </a:p>
          <a:p>
            <a:r>
              <a:rPr lang="en-IN" dirty="0"/>
              <a:t>    &lt;li data-target="#demo" data-slide-to="0" class="active"&gt;&lt;/li&gt;</a:t>
            </a:r>
          </a:p>
          <a:p>
            <a:r>
              <a:rPr lang="en-IN" dirty="0"/>
              <a:t>    &lt;li data-target="#demo" data-slide-to="1"&gt;&lt;/li&gt;</a:t>
            </a:r>
          </a:p>
          <a:p>
            <a:r>
              <a:rPr lang="en-IN" dirty="0"/>
              <a:t>    &lt;li data-target="#demo" data-slide-to="2"&gt;&lt;/li&gt;</a:t>
            </a:r>
          </a:p>
          <a:p>
            <a:r>
              <a:rPr lang="en-IN" dirty="0"/>
              <a:t>  &lt;/ul&gt;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</a:t>
            </a:r>
            <a:r>
              <a:rPr lang="en-IN" b="1" dirty="0"/>
              <a:t>&lt;!-- The slideshow --&gt;</a:t>
            </a:r>
          </a:p>
          <a:p>
            <a:r>
              <a:rPr lang="en-IN" dirty="0"/>
              <a:t>  &lt;div class="carousel-inner"&gt;</a:t>
            </a:r>
          </a:p>
          <a:p>
            <a:r>
              <a:rPr lang="en-IN" dirty="0"/>
              <a:t>    &lt;div class="carousel-item active"&gt;</a:t>
            </a:r>
          </a:p>
          <a:p>
            <a:r>
              <a:rPr lang="en-IN" dirty="0"/>
              <a:t>     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="la.jpg" alt="Los Angeles" width="1100" height="500"&gt;</a:t>
            </a:r>
          </a:p>
          <a:p>
            <a:r>
              <a:rPr lang="en-IN" dirty="0"/>
              <a:t>    &lt;/div&gt;</a:t>
            </a:r>
          </a:p>
          <a:p>
            <a:r>
              <a:rPr lang="en-IN" dirty="0"/>
              <a:t>    &lt;div class="carousel-item"&gt;</a:t>
            </a:r>
          </a:p>
          <a:p>
            <a:r>
              <a:rPr lang="en-IN" dirty="0"/>
              <a:t>     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="chicago.jpg" alt="Chicago" width="1100" height="500"&gt;</a:t>
            </a:r>
          </a:p>
          <a:p>
            <a:r>
              <a:rPr lang="en-IN" dirty="0"/>
              <a:t>    &lt;/div&gt;</a:t>
            </a:r>
          </a:p>
          <a:p>
            <a:r>
              <a:rPr lang="en-IN" dirty="0"/>
              <a:t>    &lt;div class="carousel-item"&gt;</a:t>
            </a:r>
          </a:p>
          <a:p>
            <a:r>
              <a:rPr lang="en-IN" dirty="0"/>
              <a:t>     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="ny.jpg" alt="New York" width="1100" height="500"&gt;</a:t>
            </a:r>
          </a:p>
          <a:p>
            <a:r>
              <a:rPr lang="en-IN" dirty="0"/>
              <a:t>    &lt;/div&gt;</a:t>
            </a:r>
          </a:p>
          <a:p>
            <a:r>
              <a:rPr lang="en-IN" dirty="0"/>
              <a:t>  &lt;/div&gt;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493A9-E670-4EFB-B7CA-1F6A1658E2DA}"/>
              </a:ext>
            </a:extLst>
          </p:cNvPr>
          <p:cNvSpPr/>
          <p:nvPr/>
        </p:nvSpPr>
        <p:spPr>
          <a:xfrm>
            <a:off x="8014448" y="927917"/>
            <a:ext cx="3612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&lt;!-- Left and right controls --&gt;</a:t>
            </a:r>
          </a:p>
          <a:p>
            <a:r>
              <a:rPr lang="en-IN" dirty="0"/>
              <a:t>  &lt;a class="carousel-control-</a:t>
            </a:r>
            <a:r>
              <a:rPr lang="en-IN" dirty="0" err="1"/>
              <a:t>prev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="#demo" data-slide="</a:t>
            </a:r>
            <a:r>
              <a:rPr lang="en-IN" dirty="0" err="1"/>
              <a:t>prev</a:t>
            </a:r>
            <a:r>
              <a:rPr lang="en-IN" dirty="0"/>
              <a:t>"&gt;</a:t>
            </a:r>
          </a:p>
          <a:p>
            <a:r>
              <a:rPr lang="en-IN" dirty="0"/>
              <a:t>    &lt;span class="carousel-control-</a:t>
            </a:r>
            <a:r>
              <a:rPr lang="en-IN" dirty="0" err="1"/>
              <a:t>prev</a:t>
            </a:r>
            <a:r>
              <a:rPr lang="en-IN" dirty="0"/>
              <a:t>-icon"&gt;&lt;/span&gt;</a:t>
            </a:r>
          </a:p>
          <a:p>
            <a:r>
              <a:rPr lang="en-IN" dirty="0"/>
              <a:t>  &lt;/a&gt;</a:t>
            </a:r>
          </a:p>
          <a:p>
            <a:r>
              <a:rPr lang="en-IN" dirty="0"/>
              <a:t>  &lt;a class="carousel-control-next" </a:t>
            </a:r>
            <a:r>
              <a:rPr lang="en-IN" dirty="0" err="1"/>
              <a:t>href</a:t>
            </a:r>
            <a:r>
              <a:rPr lang="en-IN" dirty="0"/>
              <a:t>="#demo" data-slide="next"&gt;</a:t>
            </a:r>
          </a:p>
          <a:p>
            <a:r>
              <a:rPr lang="en-IN" dirty="0"/>
              <a:t>    &lt;span class="carousel-control-next-icon"&gt;&lt;/span&gt;</a:t>
            </a:r>
          </a:p>
          <a:p>
            <a:r>
              <a:rPr lang="en-IN" dirty="0"/>
              <a:t>  &lt;/a&gt;</a:t>
            </a:r>
          </a:p>
          <a:p>
            <a:r>
              <a:rPr lang="en-IN" dirty="0"/>
              <a:t>&lt;/div&gt;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5418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E9EBFD-531F-4FEA-93F6-60154366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7" y="762000"/>
            <a:ext cx="10838330" cy="5298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98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F4733-39D6-4006-B541-D4DD7C78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47" y="2052918"/>
            <a:ext cx="10641105" cy="2501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Distance Education Courses in Ludhiana | Dotway Educators">
            <a:extLst>
              <a:ext uri="{FF2B5EF4-FFF2-40B4-BE49-F238E27FC236}">
                <a16:creationId xmlns:a16="http://schemas.microsoft.com/office/drawing/2014/main" id="{02598697-943B-40E5-AE26-B17E107E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35" y="113290"/>
            <a:ext cx="2438232" cy="7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31394A-D2D3-49D9-81B4-EFD66C79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70" y="126281"/>
            <a:ext cx="6401355" cy="556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73E73E-E5CF-4F0E-A6E4-0CE3E2EA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825540"/>
            <a:ext cx="8964542" cy="235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0884C7-A3A1-48FA-BF1E-984B4EFD7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58" y="3680013"/>
            <a:ext cx="10085129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369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</TotalTime>
  <Words>2788</Words>
  <Application>Microsoft Office PowerPoint</Application>
  <PresentationFormat>Widescreen</PresentationFormat>
  <Paragraphs>377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Algerian</vt:lpstr>
      <vt:lpstr>Arial</vt:lpstr>
      <vt:lpstr>Calibri</vt:lpstr>
      <vt:lpstr>Calibri Light</vt:lpstr>
      <vt:lpstr>Consolas</vt:lpstr>
      <vt:lpstr>Nunito</vt:lpstr>
      <vt:lpstr>Verdana</vt:lpstr>
      <vt:lpstr>Retrospect</vt:lpstr>
      <vt:lpstr>UNIT - 6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- 6</dc:title>
  <dc:creator>simrankaur08032000@gmail.com</dc:creator>
  <cp:lastModifiedBy>simrankaur08032000@gmail.com</cp:lastModifiedBy>
  <cp:revision>50</cp:revision>
  <dcterms:created xsi:type="dcterms:W3CDTF">2023-10-22T10:16:05Z</dcterms:created>
  <dcterms:modified xsi:type="dcterms:W3CDTF">2023-11-02T15:24:54Z</dcterms:modified>
</cp:coreProperties>
</file>