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48" r:id="rId2"/>
    <p:sldId id="450" r:id="rId3"/>
    <p:sldId id="452" r:id="rId4"/>
    <p:sldId id="453" r:id="rId5"/>
    <p:sldId id="454" r:id="rId6"/>
    <p:sldId id="455" r:id="rId7"/>
    <p:sldId id="451" r:id="rId8"/>
    <p:sldId id="456" r:id="rId9"/>
    <p:sldId id="462" r:id="rId10"/>
    <p:sldId id="461" r:id="rId11"/>
    <p:sldId id="460" r:id="rId12"/>
    <p:sldId id="463" r:id="rId13"/>
    <p:sldId id="464" r:id="rId14"/>
    <p:sldId id="465" r:id="rId15"/>
    <p:sldId id="459" r:id="rId16"/>
    <p:sldId id="449" r:id="rId17"/>
    <p:sldId id="324" r:id="rId18"/>
    <p:sldId id="468" r:id="rId19"/>
    <p:sldId id="469" r:id="rId20"/>
    <p:sldId id="470" r:id="rId21"/>
    <p:sldId id="472" r:id="rId22"/>
    <p:sldId id="471" r:id="rId23"/>
    <p:sldId id="473" r:id="rId24"/>
    <p:sldId id="474" r:id="rId25"/>
    <p:sldId id="493" r:id="rId26"/>
    <p:sldId id="494" r:id="rId27"/>
    <p:sldId id="475" r:id="rId28"/>
    <p:sldId id="476" r:id="rId29"/>
    <p:sldId id="477" r:id="rId30"/>
    <p:sldId id="478" r:id="rId31"/>
    <p:sldId id="479" r:id="rId32"/>
    <p:sldId id="480" r:id="rId33"/>
    <p:sldId id="481" r:id="rId34"/>
    <p:sldId id="482" r:id="rId35"/>
    <p:sldId id="483" r:id="rId36"/>
    <p:sldId id="484" r:id="rId37"/>
    <p:sldId id="325" r:id="rId38"/>
    <p:sldId id="326" r:id="rId39"/>
    <p:sldId id="327" r:id="rId40"/>
    <p:sldId id="328" r:id="rId41"/>
    <p:sldId id="329" r:id="rId42"/>
    <p:sldId id="333" r:id="rId43"/>
    <p:sldId id="335" r:id="rId44"/>
    <p:sldId id="33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685800"/>
            <a:ext cx="6859699" cy="4247317"/>
          </a:xfrm>
          <a:prstGeom prst="rect">
            <a:avLst/>
          </a:prstGeom>
        </p:spPr>
        <p:txBody>
          <a:bodyPr wrap="none">
            <a:spAutoFit/>
          </a:bodyPr>
          <a:lstStyle/>
          <a:p>
            <a:pPr algn="ctr"/>
            <a:r>
              <a:rPr lang="en-IN" sz="5400" b="1" dirty="0">
                <a:solidFill>
                  <a:srgbClr val="C00000"/>
                </a:solidFill>
              </a:rPr>
              <a:t>UNIT - 5</a:t>
            </a:r>
            <a:endParaRPr lang="en-US" sz="5400" b="1" dirty="0">
              <a:solidFill>
                <a:srgbClr val="C00000"/>
              </a:solidFill>
            </a:endParaRPr>
          </a:p>
          <a:p>
            <a:pPr algn="ctr"/>
            <a:endParaRPr lang="en-US" sz="5400" b="1" dirty="0">
              <a:solidFill>
                <a:srgbClr val="C00000"/>
              </a:solidFill>
            </a:endParaRPr>
          </a:p>
          <a:p>
            <a:pPr lvl="0" algn="ctr"/>
            <a:r>
              <a:rPr lang="en-US" sz="5400" b="1" dirty="0">
                <a:solidFill>
                  <a:srgbClr val="FF0000"/>
                </a:solidFill>
              </a:rPr>
              <a:t>JAVASCRIPT AND HTML</a:t>
            </a:r>
          </a:p>
          <a:p>
            <a:pPr algn="ctr"/>
            <a:endParaRPr lang="en-US" sz="5400" b="1" dirty="0">
              <a:solidFill>
                <a:srgbClr val="C00000"/>
              </a:solidFill>
            </a:endParaRPr>
          </a:p>
          <a:p>
            <a:pPr algn="ctr"/>
            <a:r>
              <a:rPr lang="en-US" sz="5400" b="1" dirty="0">
                <a:solidFill>
                  <a:srgbClr val="C00000"/>
                </a:solidFill>
              </a:rPr>
              <a:t>Browser Object Model</a:t>
            </a:r>
          </a:p>
        </p:txBody>
      </p:sp>
      <p:sp>
        <p:nvSpPr>
          <p:cNvPr id="3" name="Title 1"/>
          <p:cNvSpPr txBox="1">
            <a:spLocks/>
          </p:cNvSpPr>
          <p:nvPr/>
        </p:nvSpPr>
        <p:spPr>
          <a:xfrm>
            <a:off x="3505200" y="56388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995401" cy="369332"/>
          </a:xfrm>
          <a:prstGeom prst="rect">
            <a:avLst/>
          </a:prstGeom>
        </p:spPr>
        <p:txBody>
          <a:bodyPr wrap="none">
            <a:spAutoFit/>
          </a:bodyPr>
          <a:lstStyle/>
          <a:p>
            <a:r>
              <a:rPr lang="en-US" b="1" dirty="0">
                <a:solidFill>
                  <a:srgbClr val="FF0000"/>
                </a:solidFill>
              </a:rPr>
              <a:t>Example</a:t>
            </a:r>
          </a:p>
        </p:txBody>
      </p:sp>
      <p:sp>
        <p:nvSpPr>
          <p:cNvPr id="3" name="Rectangle 2"/>
          <p:cNvSpPr/>
          <p:nvPr/>
        </p:nvSpPr>
        <p:spPr>
          <a:xfrm>
            <a:off x="838200" y="914400"/>
            <a:ext cx="5791200" cy="1200329"/>
          </a:xfrm>
          <a:prstGeom prst="rect">
            <a:avLst/>
          </a:prstGeom>
          <a:ln>
            <a:solidFill>
              <a:srgbClr val="C00000"/>
            </a:solidFill>
          </a:ln>
        </p:spPr>
        <p:txBody>
          <a:bodyPr wrap="square">
            <a:spAutoFit/>
          </a:bodyPr>
          <a:lstStyle/>
          <a:p>
            <a:r>
              <a:rPr lang="en-GB" dirty="0" err="1"/>
              <a:t>history.back</a:t>
            </a:r>
            <a:r>
              <a:rPr lang="en-GB" dirty="0"/>
              <a:t>();		//for previous page  </a:t>
            </a:r>
          </a:p>
          <a:p>
            <a:r>
              <a:rPr lang="en-GB" dirty="0" err="1"/>
              <a:t>history.forward</a:t>
            </a:r>
            <a:r>
              <a:rPr lang="en-GB" dirty="0"/>
              <a:t>();		//for next page  </a:t>
            </a:r>
          </a:p>
          <a:p>
            <a:r>
              <a:rPr lang="en-GB" dirty="0" err="1"/>
              <a:t>history.go</a:t>
            </a:r>
            <a:r>
              <a:rPr lang="en-GB" dirty="0"/>
              <a:t>(2);		//for next 2nd page  </a:t>
            </a:r>
          </a:p>
          <a:p>
            <a:r>
              <a:rPr lang="en-GB" dirty="0" err="1"/>
              <a:t>history.go</a:t>
            </a:r>
            <a:r>
              <a:rPr lang="en-GB" dirty="0"/>
              <a:t>(-2);		//for previous 2nd page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152400"/>
            <a:ext cx="4266553" cy="523220"/>
          </a:xfrm>
          <a:prstGeom prst="rect">
            <a:avLst/>
          </a:prstGeom>
        </p:spPr>
        <p:txBody>
          <a:bodyPr wrap="none">
            <a:spAutoFit/>
          </a:bodyPr>
          <a:lstStyle/>
          <a:p>
            <a:r>
              <a:rPr lang="en-US" sz="2800" b="1" dirty="0">
                <a:solidFill>
                  <a:srgbClr val="FF0000"/>
                </a:solidFill>
              </a:rPr>
              <a:t>JavaScript Navigator Object</a:t>
            </a:r>
          </a:p>
        </p:txBody>
      </p:sp>
      <p:sp>
        <p:nvSpPr>
          <p:cNvPr id="3" name="Rectangle 2"/>
          <p:cNvSpPr/>
          <p:nvPr/>
        </p:nvSpPr>
        <p:spPr>
          <a:xfrm>
            <a:off x="304800" y="838200"/>
            <a:ext cx="8382000" cy="2308324"/>
          </a:xfrm>
          <a:prstGeom prst="rect">
            <a:avLst/>
          </a:prstGeom>
        </p:spPr>
        <p:txBody>
          <a:bodyPr wrap="square">
            <a:spAutoFit/>
          </a:bodyPr>
          <a:lstStyle/>
          <a:p>
            <a:r>
              <a:rPr lang="en-GB" dirty="0"/>
              <a:t>The </a:t>
            </a:r>
            <a:r>
              <a:rPr lang="en-GB" b="1" dirty="0"/>
              <a:t>JavaScript navigator object</a:t>
            </a:r>
            <a:r>
              <a:rPr lang="en-GB" dirty="0"/>
              <a:t> is used for browser detection. It can be used to get browser information such as </a:t>
            </a:r>
            <a:r>
              <a:rPr lang="en-GB" dirty="0" err="1"/>
              <a:t>appName</a:t>
            </a:r>
            <a:r>
              <a:rPr lang="en-GB" dirty="0"/>
              <a:t>, </a:t>
            </a:r>
            <a:r>
              <a:rPr lang="en-GB" dirty="0" err="1"/>
              <a:t>appCodeName</a:t>
            </a:r>
            <a:r>
              <a:rPr lang="en-GB" dirty="0"/>
              <a:t>, </a:t>
            </a:r>
            <a:r>
              <a:rPr lang="en-GB" dirty="0" err="1"/>
              <a:t>userAgent</a:t>
            </a:r>
            <a:r>
              <a:rPr lang="en-GB" dirty="0"/>
              <a:t> etc.</a:t>
            </a:r>
          </a:p>
          <a:p>
            <a:endParaRPr lang="en-GB" dirty="0"/>
          </a:p>
          <a:p>
            <a:r>
              <a:rPr lang="en-GB" dirty="0"/>
              <a:t>The navigator object is the window property, so it can be accessed by:</a:t>
            </a:r>
          </a:p>
          <a:p>
            <a:endParaRPr lang="en-GB" dirty="0"/>
          </a:p>
          <a:p>
            <a:r>
              <a:rPr lang="en-US" dirty="0" err="1"/>
              <a:t>window.navigator</a:t>
            </a:r>
            <a:r>
              <a:rPr lang="en-US" dirty="0"/>
              <a:t>  </a:t>
            </a:r>
          </a:p>
          <a:p>
            <a:r>
              <a:rPr lang="en-GB" dirty="0"/>
              <a:t>OR</a:t>
            </a:r>
          </a:p>
          <a:p>
            <a:r>
              <a:rPr lang="en-US" dirty="0"/>
              <a:t>navigator </a:t>
            </a:r>
            <a:endParaRPr lang="en-GB" dirty="0"/>
          </a:p>
        </p:txBody>
      </p:sp>
      <p:sp>
        <p:nvSpPr>
          <p:cNvPr id="4" name="Rectangle 3"/>
          <p:cNvSpPr/>
          <p:nvPr/>
        </p:nvSpPr>
        <p:spPr>
          <a:xfrm>
            <a:off x="381000" y="3276600"/>
            <a:ext cx="3878434" cy="369332"/>
          </a:xfrm>
          <a:prstGeom prst="rect">
            <a:avLst/>
          </a:prstGeom>
        </p:spPr>
        <p:txBody>
          <a:bodyPr wrap="none">
            <a:spAutoFit/>
          </a:bodyPr>
          <a:lstStyle/>
          <a:p>
            <a:r>
              <a:rPr lang="en-GB" b="1" dirty="0">
                <a:solidFill>
                  <a:srgbClr val="FF0000"/>
                </a:solidFill>
              </a:rPr>
              <a:t>Property of JavaScript navigator object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762000"/>
          <a:ext cx="8382000" cy="5628968"/>
        </p:xfrm>
        <a:graphic>
          <a:graphicData uri="http://schemas.openxmlformats.org/drawingml/2006/table">
            <a:tbl>
              <a:tblPr/>
              <a:tblGrid>
                <a:gridCol w="995881">
                  <a:extLst>
                    <a:ext uri="{9D8B030D-6E8A-4147-A177-3AD203B41FA5}">
                      <a16:colId xmlns:a16="http://schemas.microsoft.com/office/drawing/2014/main" val="20000"/>
                    </a:ext>
                  </a:extLst>
                </a:gridCol>
                <a:gridCol w="2406713">
                  <a:extLst>
                    <a:ext uri="{9D8B030D-6E8A-4147-A177-3AD203B41FA5}">
                      <a16:colId xmlns:a16="http://schemas.microsoft.com/office/drawing/2014/main" val="20001"/>
                    </a:ext>
                  </a:extLst>
                </a:gridCol>
                <a:gridCol w="4979406">
                  <a:extLst>
                    <a:ext uri="{9D8B030D-6E8A-4147-A177-3AD203B41FA5}">
                      <a16:colId xmlns:a16="http://schemas.microsoft.com/office/drawing/2014/main" val="20002"/>
                    </a:ext>
                  </a:extLst>
                </a:gridCol>
              </a:tblGrid>
              <a:tr h="236529">
                <a:tc>
                  <a:txBody>
                    <a:bodyPr/>
                    <a:lstStyle/>
                    <a:p>
                      <a:pPr algn="l" fontAlgn="t"/>
                      <a:r>
                        <a:rPr lang="en-US" sz="1600" b="1" dirty="0">
                          <a:solidFill>
                            <a:srgbClr val="FF0000"/>
                          </a:solidFill>
                          <a:latin typeface="times new roman"/>
                        </a:rPr>
                        <a:t>No.</a:t>
                      </a:r>
                    </a:p>
                  </a:txBody>
                  <a:tcPr marL="53757" marR="53757" marT="53757" marB="53757">
                    <a:lnL w="9525" cap="flat" cmpd="sng" algn="ctr">
                      <a:solidFill>
                        <a:srgbClr val="200AC1"/>
                      </a:solidFill>
                      <a:prstDash val="solid"/>
                      <a:round/>
                      <a:headEnd type="none" w="med" len="med"/>
                      <a:tailEnd type="none" w="med" len="med"/>
                    </a:lnL>
                    <a:lnR w="9525" cap="flat" cmpd="sng" algn="ctr">
                      <a:solidFill>
                        <a:srgbClr val="200AC1"/>
                      </a:solidFill>
                      <a:prstDash val="solid"/>
                      <a:round/>
                      <a:headEnd type="none" w="med" len="med"/>
                      <a:tailEnd type="none" w="med" len="med"/>
                    </a:lnR>
                    <a:lnT w="9525" cap="flat" cmpd="sng" algn="ctr">
                      <a:solidFill>
                        <a:srgbClr val="200AC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dirty="0">
                          <a:solidFill>
                            <a:srgbClr val="FF0000"/>
                          </a:solidFill>
                          <a:latin typeface="times new roman"/>
                        </a:rPr>
                        <a:t>Property</a:t>
                      </a:r>
                    </a:p>
                  </a:txBody>
                  <a:tcPr marL="53757" marR="53757" marT="53757" marB="53757">
                    <a:lnL w="9525" cap="flat" cmpd="sng" algn="ctr">
                      <a:solidFill>
                        <a:srgbClr val="200AC1"/>
                      </a:solidFill>
                      <a:prstDash val="solid"/>
                      <a:round/>
                      <a:headEnd type="none" w="med" len="med"/>
                      <a:tailEnd type="none" w="med" len="med"/>
                    </a:lnL>
                    <a:lnR w="9525" cap="flat" cmpd="sng" algn="ctr">
                      <a:solidFill>
                        <a:srgbClr val="200AC1"/>
                      </a:solidFill>
                      <a:prstDash val="solid"/>
                      <a:round/>
                      <a:headEnd type="none" w="med" len="med"/>
                      <a:tailEnd type="none" w="med" len="med"/>
                    </a:lnR>
                    <a:lnT w="9525" cap="flat" cmpd="sng" algn="ctr">
                      <a:solidFill>
                        <a:srgbClr val="200AC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dirty="0">
                          <a:solidFill>
                            <a:srgbClr val="FF0000"/>
                          </a:solidFill>
                          <a:latin typeface="times new roman"/>
                        </a:rPr>
                        <a:t>Description</a:t>
                      </a:r>
                    </a:p>
                  </a:txBody>
                  <a:tcPr marL="53757" marR="53757" marT="53757" marB="53757">
                    <a:lnL w="9525" cap="flat" cmpd="sng" algn="ctr">
                      <a:solidFill>
                        <a:srgbClr val="200AC1"/>
                      </a:solidFill>
                      <a:prstDash val="solid"/>
                      <a:round/>
                      <a:headEnd type="none" w="med" len="med"/>
                      <a:tailEnd type="none" w="med" len="med"/>
                    </a:lnL>
                    <a:lnR w="9525" cap="flat" cmpd="sng" algn="ctr">
                      <a:solidFill>
                        <a:srgbClr val="200AC1"/>
                      </a:solidFill>
                      <a:prstDash val="solid"/>
                      <a:round/>
                      <a:headEnd type="none" w="med" len="med"/>
                      <a:tailEnd type="none" w="med" len="med"/>
                    </a:lnR>
                    <a:lnT w="9525" cap="flat" cmpd="sng" algn="ctr">
                      <a:solidFill>
                        <a:srgbClr val="200AC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200691">
                <a:tc>
                  <a:txBody>
                    <a:bodyPr/>
                    <a:lstStyle/>
                    <a:p>
                      <a:pPr algn="l" fontAlgn="t"/>
                      <a:r>
                        <a:rPr lang="en-US" sz="1600">
                          <a:solidFill>
                            <a:srgbClr val="000000"/>
                          </a:solidFill>
                          <a:latin typeface="verdana"/>
                        </a:rPr>
                        <a:t>1</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latin typeface="verdana"/>
                        </a:rPr>
                        <a:t>appName</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latin typeface="verdana"/>
                        </a:rPr>
                        <a:t>returns the name</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00691">
                <a:tc>
                  <a:txBody>
                    <a:bodyPr/>
                    <a:lstStyle/>
                    <a:p>
                      <a:pPr algn="l" fontAlgn="t"/>
                      <a:r>
                        <a:rPr lang="en-US" sz="1600">
                          <a:solidFill>
                            <a:srgbClr val="000000"/>
                          </a:solidFill>
                          <a:latin typeface="verdana"/>
                        </a:rPr>
                        <a:t>2</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err="1">
                          <a:solidFill>
                            <a:srgbClr val="000000"/>
                          </a:solidFill>
                          <a:latin typeface="verdana"/>
                        </a:rPr>
                        <a:t>appVersion</a:t>
                      </a:r>
                      <a:endParaRPr lang="en-US" sz="1600" dirty="0">
                        <a:solidFill>
                          <a:srgbClr val="000000"/>
                        </a:solidFill>
                        <a:latin typeface="verdana"/>
                      </a:endParaRP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latin typeface="verdana"/>
                        </a:rPr>
                        <a:t>returns the version</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200691">
                <a:tc>
                  <a:txBody>
                    <a:bodyPr/>
                    <a:lstStyle/>
                    <a:p>
                      <a:pPr algn="l" fontAlgn="t"/>
                      <a:r>
                        <a:rPr lang="en-US" sz="1600">
                          <a:solidFill>
                            <a:srgbClr val="000000"/>
                          </a:solidFill>
                          <a:latin typeface="verdana"/>
                        </a:rPr>
                        <a:t>3</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latin typeface="verdana"/>
                        </a:rPr>
                        <a:t>appCodeName</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latin typeface="verdana"/>
                        </a:rPr>
                        <a:t>returns the code name</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29707">
                <a:tc>
                  <a:txBody>
                    <a:bodyPr/>
                    <a:lstStyle/>
                    <a:p>
                      <a:pPr algn="l" fontAlgn="t"/>
                      <a:r>
                        <a:rPr lang="en-US" sz="1600">
                          <a:solidFill>
                            <a:srgbClr val="000000"/>
                          </a:solidFill>
                          <a:latin typeface="verdana"/>
                        </a:rPr>
                        <a:t>4</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latin typeface="verdana"/>
                        </a:rPr>
                        <a:t>cookieEnabled</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600">
                          <a:solidFill>
                            <a:srgbClr val="000000"/>
                          </a:solidFill>
                          <a:latin typeface="verdana"/>
                        </a:rPr>
                        <a:t>returns true if cookie is enabled otherwise false</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200691">
                <a:tc>
                  <a:txBody>
                    <a:bodyPr/>
                    <a:lstStyle/>
                    <a:p>
                      <a:pPr algn="l" fontAlgn="t"/>
                      <a:r>
                        <a:rPr lang="en-US" sz="1600">
                          <a:solidFill>
                            <a:srgbClr val="000000"/>
                          </a:solidFill>
                          <a:latin typeface="verdana"/>
                        </a:rPr>
                        <a:t>5</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latin typeface="verdana"/>
                        </a:rPr>
                        <a:t>userAgent</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latin typeface="verdana"/>
                        </a:rPr>
                        <a:t>returns the user agent</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58723">
                <a:tc>
                  <a:txBody>
                    <a:bodyPr/>
                    <a:lstStyle/>
                    <a:p>
                      <a:pPr algn="l" fontAlgn="t"/>
                      <a:r>
                        <a:rPr lang="en-US" sz="1600">
                          <a:solidFill>
                            <a:srgbClr val="000000"/>
                          </a:solidFill>
                          <a:latin typeface="verdana"/>
                        </a:rPr>
                        <a:t>6</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latin typeface="verdana"/>
                        </a:rPr>
                        <a:t>language</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600">
                          <a:solidFill>
                            <a:srgbClr val="000000"/>
                          </a:solidFill>
                          <a:latin typeface="verdana"/>
                        </a:rPr>
                        <a:t>returns the language. It is supported in Netscape and Firefox only.</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29707">
                <a:tc>
                  <a:txBody>
                    <a:bodyPr/>
                    <a:lstStyle/>
                    <a:p>
                      <a:pPr algn="l" fontAlgn="t"/>
                      <a:r>
                        <a:rPr lang="en-US" sz="1600">
                          <a:solidFill>
                            <a:srgbClr val="000000"/>
                          </a:solidFill>
                          <a:latin typeface="verdana"/>
                        </a:rPr>
                        <a:t>7</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latin typeface="verdana"/>
                        </a:rPr>
                        <a:t>userLanguage</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latin typeface="verdana"/>
                        </a:rPr>
                        <a:t>returns the user language. It is supported in IE only.</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58723">
                <a:tc>
                  <a:txBody>
                    <a:bodyPr/>
                    <a:lstStyle/>
                    <a:p>
                      <a:pPr algn="l" fontAlgn="t"/>
                      <a:r>
                        <a:rPr lang="en-US" sz="1600">
                          <a:solidFill>
                            <a:srgbClr val="000000"/>
                          </a:solidFill>
                          <a:latin typeface="verdana"/>
                        </a:rPr>
                        <a:t>8</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latin typeface="verdana"/>
                        </a:rPr>
                        <a:t>plugins</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600">
                          <a:solidFill>
                            <a:srgbClr val="000000"/>
                          </a:solidFill>
                          <a:latin typeface="verdana"/>
                        </a:rPr>
                        <a:t>returns the plugins. It is supported in Netscape and Firefox only.</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29707">
                <a:tc>
                  <a:txBody>
                    <a:bodyPr/>
                    <a:lstStyle/>
                    <a:p>
                      <a:pPr algn="l" fontAlgn="t"/>
                      <a:r>
                        <a:rPr lang="en-US" sz="1600">
                          <a:solidFill>
                            <a:srgbClr val="000000"/>
                          </a:solidFill>
                          <a:latin typeface="verdana"/>
                        </a:rPr>
                        <a:t>9</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latin typeface="verdana"/>
                        </a:rPr>
                        <a:t>systemLanguage</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latin typeface="verdana"/>
                        </a:rPr>
                        <a:t>returns the system language. It is supported in IE only.</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458723">
                <a:tc>
                  <a:txBody>
                    <a:bodyPr/>
                    <a:lstStyle/>
                    <a:p>
                      <a:pPr algn="l" fontAlgn="t"/>
                      <a:r>
                        <a:rPr lang="en-US" sz="1600">
                          <a:solidFill>
                            <a:srgbClr val="000000"/>
                          </a:solidFill>
                          <a:latin typeface="verdana"/>
                        </a:rPr>
                        <a:t>10</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latin typeface="verdana"/>
                        </a:rPr>
                        <a:t>mimeTypes[]</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600">
                          <a:solidFill>
                            <a:srgbClr val="000000"/>
                          </a:solidFill>
                          <a:latin typeface="verdana"/>
                        </a:rPr>
                        <a:t>returns the array of mime type. It is supported in Netscape and Firefox only.</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29707">
                <a:tc>
                  <a:txBody>
                    <a:bodyPr/>
                    <a:lstStyle/>
                    <a:p>
                      <a:pPr algn="l" fontAlgn="t"/>
                      <a:r>
                        <a:rPr lang="en-US" sz="1600">
                          <a:solidFill>
                            <a:srgbClr val="000000"/>
                          </a:solidFill>
                          <a:latin typeface="verdana"/>
                        </a:rPr>
                        <a:t>11</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latin typeface="verdana"/>
                        </a:rPr>
                        <a:t>platform</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latin typeface="verdana"/>
                        </a:rPr>
                        <a:t>returns the platform e.g. Win32.</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29707">
                <a:tc>
                  <a:txBody>
                    <a:bodyPr/>
                    <a:lstStyle/>
                    <a:p>
                      <a:pPr algn="l" fontAlgn="t"/>
                      <a:r>
                        <a:rPr lang="en-US" sz="1600">
                          <a:solidFill>
                            <a:srgbClr val="000000"/>
                          </a:solidFill>
                          <a:latin typeface="verdana"/>
                        </a:rPr>
                        <a:t>12</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latin typeface="verdana"/>
                        </a:rPr>
                        <a:t>online</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600" dirty="0">
                          <a:solidFill>
                            <a:srgbClr val="000000"/>
                          </a:solidFill>
                          <a:latin typeface="verdana"/>
                        </a:rPr>
                        <a:t>returns true if browser is online otherwise false.</a:t>
                      </a:r>
                    </a:p>
                  </a:txBody>
                  <a:tcPr marL="35838" marR="35838" marT="35838" marB="358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bl>
          </a:graphicData>
        </a:graphic>
      </p:graphicFrame>
      <p:sp>
        <p:nvSpPr>
          <p:cNvPr id="5" name="Rectangle 4"/>
          <p:cNvSpPr/>
          <p:nvPr/>
        </p:nvSpPr>
        <p:spPr>
          <a:xfrm>
            <a:off x="2362200" y="0"/>
            <a:ext cx="5116593" cy="461665"/>
          </a:xfrm>
          <a:prstGeom prst="rect">
            <a:avLst/>
          </a:prstGeom>
        </p:spPr>
        <p:txBody>
          <a:bodyPr wrap="none">
            <a:spAutoFit/>
          </a:bodyPr>
          <a:lstStyle/>
          <a:p>
            <a:r>
              <a:rPr lang="en-GB" sz="2400" b="1" dirty="0">
                <a:solidFill>
                  <a:srgbClr val="FF0000"/>
                </a:solidFill>
              </a:rPr>
              <a:t>Property of JavaScript navigator object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3900491" cy="369332"/>
          </a:xfrm>
          <a:prstGeom prst="rect">
            <a:avLst/>
          </a:prstGeom>
        </p:spPr>
        <p:txBody>
          <a:bodyPr wrap="none">
            <a:spAutoFit/>
          </a:bodyPr>
          <a:lstStyle/>
          <a:p>
            <a:r>
              <a:rPr lang="en-GB" b="1" dirty="0">
                <a:solidFill>
                  <a:srgbClr val="FF0000"/>
                </a:solidFill>
              </a:rPr>
              <a:t>Methods of JavaScript navigator object</a:t>
            </a:r>
          </a:p>
        </p:txBody>
      </p:sp>
      <p:graphicFrame>
        <p:nvGraphicFramePr>
          <p:cNvPr id="5" name="Table 4"/>
          <p:cNvGraphicFramePr>
            <a:graphicFrameLocks noGrp="1"/>
          </p:cNvGraphicFramePr>
          <p:nvPr/>
        </p:nvGraphicFramePr>
        <p:xfrm>
          <a:off x="685800" y="990600"/>
          <a:ext cx="7543800" cy="1173338"/>
        </p:xfrm>
        <a:graphic>
          <a:graphicData uri="http://schemas.openxmlformats.org/drawingml/2006/table">
            <a:tbl>
              <a:tblPr/>
              <a:tblGrid>
                <a:gridCol w="942975">
                  <a:extLst>
                    <a:ext uri="{9D8B030D-6E8A-4147-A177-3AD203B41FA5}">
                      <a16:colId xmlns:a16="http://schemas.microsoft.com/office/drawing/2014/main" val="20000"/>
                    </a:ext>
                  </a:extLst>
                </a:gridCol>
                <a:gridCol w="2451735">
                  <a:extLst>
                    <a:ext uri="{9D8B030D-6E8A-4147-A177-3AD203B41FA5}">
                      <a16:colId xmlns:a16="http://schemas.microsoft.com/office/drawing/2014/main" val="20001"/>
                    </a:ext>
                  </a:extLst>
                </a:gridCol>
                <a:gridCol w="4149090">
                  <a:extLst>
                    <a:ext uri="{9D8B030D-6E8A-4147-A177-3AD203B41FA5}">
                      <a16:colId xmlns:a16="http://schemas.microsoft.com/office/drawing/2014/main" val="20002"/>
                    </a:ext>
                  </a:extLst>
                </a:gridCol>
              </a:tblGrid>
              <a:tr h="276836">
                <a:tc>
                  <a:txBody>
                    <a:bodyPr/>
                    <a:lstStyle/>
                    <a:p>
                      <a:pPr algn="l" fontAlgn="t"/>
                      <a:r>
                        <a:rPr lang="en-US" sz="1400" b="1" dirty="0">
                          <a:solidFill>
                            <a:srgbClr val="FF0000"/>
                          </a:solidFill>
                          <a:latin typeface="times new roman"/>
                        </a:rPr>
                        <a:t>No.</a:t>
                      </a:r>
                    </a:p>
                  </a:txBody>
                  <a:tcPr marL="62917" marR="62917" marT="62917" marB="62917">
                    <a:lnL w="9525" cap="flat" cmpd="sng" algn="ctr">
                      <a:solidFill>
                        <a:srgbClr val="A065F8"/>
                      </a:solidFill>
                      <a:prstDash val="solid"/>
                      <a:round/>
                      <a:headEnd type="none" w="med" len="med"/>
                      <a:tailEnd type="none" w="med" len="med"/>
                    </a:lnL>
                    <a:lnR w="9525" cap="flat" cmpd="sng" algn="ctr">
                      <a:solidFill>
                        <a:srgbClr val="A065F8"/>
                      </a:solidFill>
                      <a:prstDash val="solid"/>
                      <a:round/>
                      <a:headEnd type="none" w="med" len="med"/>
                      <a:tailEnd type="none" w="med" len="med"/>
                    </a:lnR>
                    <a:lnT w="9525" cap="flat" cmpd="sng" algn="ctr">
                      <a:solidFill>
                        <a:srgbClr val="A065F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b="1" dirty="0">
                          <a:solidFill>
                            <a:srgbClr val="FF0000"/>
                          </a:solidFill>
                          <a:latin typeface="times new roman"/>
                        </a:rPr>
                        <a:t>Method</a:t>
                      </a:r>
                    </a:p>
                  </a:txBody>
                  <a:tcPr marL="62917" marR="62917" marT="62917" marB="62917">
                    <a:lnL w="9525" cap="flat" cmpd="sng" algn="ctr">
                      <a:solidFill>
                        <a:srgbClr val="A065F8"/>
                      </a:solidFill>
                      <a:prstDash val="solid"/>
                      <a:round/>
                      <a:headEnd type="none" w="med" len="med"/>
                      <a:tailEnd type="none" w="med" len="med"/>
                    </a:lnL>
                    <a:lnR w="9525" cap="flat" cmpd="sng" algn="ctr">
                      <a:solidFill>
                        <a:srgbClr val="A065F8"/>
                      </a:solidFill>
                      <a:prstDash val="solid"/>
                      <a:round/>
                      <a:headEnd type="none" w="med" len="med"/>
                      <a:tailEnd type="none" w="med" len="med"/>
                    </a:lnR>
                    <a:lnT w="9525" cap="flat" cmpd="sng" algn="ctr">
                      <a:solidFill>
                        <a:srgbClr val="A065F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b="1" dirty="0">
                          <a:solidFill>
                            <a:srgbClr val="FF0000"/>
                          </a:solidFill>
                          <a:latin typeface="times new roman"/>
                        </a:rPr>
                        <a:t>Description</a:t>
                      </a:r>
                    </a:p>
                  </a:txBody>
                  <a:tcPr marL="62917" marR="62917" marT="62917" marB="62917">
                    <a:lnL w="9525" cap="flat" cmpd="sng" algn="ctr">
                      <a:solidFill>
                        <a:srgbClr val="A065F8"/>
                      </a:solidFill>
                      <a:prstDash val="solid"/>
                      <a:round/>
                      <a:headEnd type="none" w="med" len="med"/>
                      <a:tailEnd type="none" w="med" len="med"/>
                    </a:lnL>
                    <a:lnR w="9525" cap="flat" cmpd="sng" algn="ctr">
                      <a:solidFill>
                        <a:srgbClr val="A065F8"/>
                      </a:solidFill>
                      <a:prstDash val="solid"/>
                      <a:round/>
                      <a:headEnd type="none" w="med" len="med"/>
                      <a:tailEnd type="none" w="med" len="med"/>
                    </a:lnR>
                    <a:lnT w="9525" cap="flat" cmpd="sng" algn="ctr">
                      <a:solidFill>
                        <a:srgbClr val="A065F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234891">
                <a:tc>
                  <a:txBody>
                    <a:bodyPr/>
                    <a:lstStyle/>
                    <a:p>
                      <a:pPr algn="l" fontAlgn="t"/>
                      <a:r>
                        <a:rPr lang="en-US" sz="1400" b="1">
                          <a:solidFill>
                            <a:srgbClr val="000000"/>
                          </a:solidFill>
                          <a:latin typeface="verdana"/>
                        </a:rPr>
                        <a:t>1</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b="1" dirty="0" err="1">
                          <a:solidFill>
                            <a:srgbClr val="000000"/>
                          </a:solidFill>
                          <a:latin typeface="verdana"/>
                        </a:rPr>
                        <a:t>javaEnabled</a:t>
                      </a:r>
                      <a:r>
                        <a:rPr lang="en-US" sz="1400" b="1" dirty="0">
                          <a:solidFill>
                            <a:srgbClr val="000000"/>
                          </a:solidFill>
                          <a:latin typeface="verdana"/>
                        </a:rPr>
                        <a:t>()</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b="1">
                          <a:solidFill>
                            <a:srgbClr val="000000"/>
                          </a:solidFill>
                          <a:latin typeface="verdana"/>
                        </a:rPr>
                        <a:t>checks if java is enabled.</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6894">
                <a:tc>
                  <a:txBody>
                    <a:bodyPr/>
                    <a:lstStyle/>
                    <a:p>
                      <a:pPr algn="l" fontAlgn="t"/>
                      <a:r>
                        <a:rPr lang="en-US" sz="1400" b="1">
                          <a:solidFill>
                            <a:srgbClr val="000000"/>
                          </a:solidFill>
                          <a:latin typeface="verdana"/>
                        </a:rPr>
                        <a:t>2</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b="1" dirty="0" err="1">
                          <a:solidFill>
                            <a:srgbClr val="000000"/>
                          </a:solidFill>
                          <a:latin typeface="verdana"/>
                        </a:rPr>
                        <a:t>taintEnabled</a:t>
                      </a:r>
                      <a:r>
                        <a:rPr lang="en-US" sz="1400" b="1" dirty="0">
                          <a:solidFill>
                            <a:srgbClr val="000000"/>
                          </a:solidFill>
                          <a:latin typeface="verdana"/>
                        </a:rPr>
                        <a:t>()</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b="1" dirty="0">
                          <a:solidFill>
                            <a:srgbClr val="000000"/>
                          </a:solidFill>
                          <a:latin typeface="verdana"/>
                        </a:rPr>
                        <a:t>checks if taint is enabled. It is deprecated since JavaScript 1.2.</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6" name="Rectangle 5"/>
          <p:cNvSpPr/>
          <p:nvPr/>
        </p:nvSpPr>
        <p:spPr>
          <a:xfrm>
            <a:off x="228600" y="2590800"/>
            <a:ext cx="995401" cy="369332"/>
          </a:xfrm>
          <a:prstGeom prst="rect">
            <a:avLst/>
          </a:prstGeom>
        </p:spPr>
        <p:txBody>
          <a:bodyPr wrap="none">
            <a:spAutoFit/>
          </a:bodyPr>
          <a:lstStyle/>
          <a:p>
            <a:r>
              <a:rPr lang="en-US" b="1" dirty="0"/>
              <a:t>Example</a:t>
            </a:r>
          </a:p>
        </p:txBody>
      </p:sp>
      <p:sp>
        <p:nvSpPr>
          <p:cNvPr id="7" name="Rectangle 6"/>
          <p:cNvSpPr/>
          <p:nvPr/>
        </p:nvSpPr>
        <p:spPr>
          <a:xfrm>
            <a:off x="304800" y="3200400"/>
            <a:ext cx="8382000" cy="2862322"/>
          </a:xfrm>
          <a:prstGeom prst="rect">
            <a:avLst/>
          </a:prstGeom>
          <a:ln>
            <a:solidFill>
              <a:srgbClr val="C00000"/>
            </a:solidFill>
          </a:ln>
        </p:spPr>
        <p:txBody>
          <a:bodyPr wrap="square">
            <a:spAutoFit/>
          </a:bodyPr>
          <a:lstStyle/>
          <a:p>
            <a:r>
              <a:rPr lang="en-US" b="1" dirty="0"/>
              <a:t>&lt;script&gt;  </a:t>
            </a:r>
          </a:p>
          <a:p>
            <a:r>
              <a:rPr lang="en-US" b="1" dirty="0" err="1"/>
              <a:t>document.writeln</a:t>
            </a:r>
            <a:r>
              <a:rPr lang="en-US" b="1" dirty="0"/>
              <a:t>("&lt;</a:t>
            </a:r>
            <a:r>
              <a:rPr lang="en-US" b="1" dirty="0" err="1"/>
              <a:t>br</a:t>
            </a:r>
            <a:r>
              <a:rPr lang="en-US" b="1" dirty="0"/>
              <a:t>/&gt;</a:t>
            </a:r>
            <a:r>
              <a:rPr lang="en-US" b="1" dirty="0" err="1"/>
              <a:t>navigator.appCodeName</a:t>
            </a:r>
            <a:r>
              <a:rPr lang="en-US" b="1" dirty="0"/>
              <a:t>: "+</a:t>
            </a:r>
            <a:r>
              <a:rPr lang="en-US" b="1" dirty="0" err="1"/>
              <a:t>navigator.appCodeName</a:t>
            </a:r>
            <a:r>
              <a:rPr lang="en-US" b="1" dirty="0"/>
              <a:t>);  </a:t>
            </a:r>
          </a:p>
          <a:p>
            <a:r>
              <a:rPr lang="en-US" b="1" dirty="0" err="1"/>
              <a:t>document.writeln</a:t>
            </a:r>
            <a:r>
              <a:rPr lang="en-US" b="1" dirty="0"/>
              <a:t>("&lt;</a:t>
            </a:r>
            <a:r>
              <a:rPr lang="en-US" b="1" dirty="0" err="1"/>
              <a:t>br</a:t>
            </a:r>
            <a:r>
              <a:rPr lang="en-US" b="1" dirty="0"/>
              <a:t>/&gt;</a:t>
            </a:r>
            <a:r>
              <a:rPr lang="en-US" b="1" dirty="0" err="1"/>
              <a:t>navigator.appName</a:t>
            </a:r>
            <a:r>
              <a:rPr lang="en-US" b="1" dirty="0"/>
              <a:t>: "+</a:t>
            </a:r>
            <a:r>
              <a:rPr lang="en-US" b="1" dirty="0" err="1"/>
              <a:t>navigator.appName</a:t>
            </a:r>
            <a:r>
              <a:rPr lang="en-US" b="1" dirty="0"/>
              <a:t>);  </a:t>
            </a:r>
          </a:p>
          <a:p>
            <a:r>
              <a:rPr lang="en-US" b="1" dirty="0" err="1"/>
              <a:t>document.writeln</a:t>
            </a:r>
            <a:r>
              <a:rPr lang="en-US" b="1" dirty="0"/>
              <a:t>("&lt;</a:t>
            </a:r>
            <a:r>
              <a:rPr lang="en-US" b="1" dirty="0" err="1"/>
              <a:t>br</a:t>
            </a:r>
            <a:r>
              <a:rPr lang="en-US" b="1" dirty="0"/>
              <a:t>/&gt;</a:t>
            </a:r>
            <a:r>
              <a:rPr lang="en-US" b="1" dirty="0" err="1"/>
              <a:t>navigator.appVersion</a:t>
            </a:r>
            <a:r>
              <a:rPr lang="en-US" b="1" dirty="0"/>
              <a:t>: "+</a:t>
            </a:r>
            <a:r>
              <a:rPr lang="en-US" b="1" dirty="0" err="1"/>
              <a:t>navigator.appVersion</a:t>
            </a:r>
            <a:r>
              <a:rPr lang="en-US" b="1" dirty="0"/>
              <a:t>);  </a:t>
            </a:r>
          </a:p>
          <a:p>
            <a:r>
              <a:rPr lang="en-US" b="1" dirty="0" err="1"/>
              <a:t>document.writeln</a:t>
            </a:r>
            <a:r>
              <a:rPr lang="en-US" b="1" dirty="0"/>
              <a:t>("&lt;</a:t>
            </a:r>
            <a:r>
              <a:rPr lang="en-US" b="1" dirty="0" err="1"/>
              <a:t>br</a:t>
            </a:r>
            <a:r>
              <a:rPr lang="en-US" b="1" dirty="0"/>
              <a:t>/&gt;</a:t>
            </a:r>
            <a:r>
              <a:rPr lang="en-US" b="1" dirty="0" err="1"/>
              <a:t>navigator.cookieEnabled</a:t>
            </a:r>
            <a:r>
              <a:rPr lang="en-US" b="1" dirty="0"/>
              <a:t>: "+</a:t>
            </a:r>
            <a:r>
              <a:rPr lang="en-US" b="1" dirty="0" err="1"/>
              <a:t>navigator.cookieEnabled</a:t>
            </a:r>
            <a:r>
              <a:rPr lang="en-US" b="1" dirty="0"/>
              <a:t>);  </a:t>
            </a:r>
          </a:p>
          <a:p>
            <a:r>
              <a:rPr lang="en-US" b="1" dirty="0" err="1"/>
              <a:t>document.writeln</a:t>
            </a:r>
            <a:r>
              <a:rPr lang="en-US" b="1" dirty="0"/>
              <a:t>("&lt;</a:t>
            </a:r>
            <a:r>
              <a:rPr lang="en-US" b="1" dirty="0" err="1"/>
              <a:t>br</a:t>
            </a:r>
            <a:r>
              <a:rPr lang="en-US" b="1" dirty="0"/>
              <a:t>/&gt;</a:t>
            </a:r>
            <a:r>
              <a:rPr lang="en-US" b="1" dirty="0" err="1"/>
              <a:t>navigator.language</a:t>
            </a:r>
            <a:r>
              <a:rPr lang="en-US" b="1" dirty="0"/>
              <a:t>: "+</a:t>
            </a:r>
            <a:r>
              <a:rPr lang="en-US" b="1" dirty="0" err="1"/>
              <a:t>navigator.language</a:t>
            </a:r>
            <a:r>
              <a:rPr lang="en-US" b="1" dirty="0"/>
              <a:t>);  </a:t>
            </a:r>
          </a:p>
          <a:p>
            <a:r>
              <a:rPr lang="en-US" b="1" dirty="0" err="1"/>
              <a:t>document.writeln</a:t>
            </a:r>
            <a:r>
              <a:rPr lang="en-US" b="1" dirty="0"/>
              <a:t>("&lt;</a:t>
            </a:r>
            <a:r>
              <a:rPr lang="en-US" b="1" dirty="0" err="1"/>
              <a:t>br</a:t>
            </a:r>
            <a:r>
              <a:rPr lang="en-US" b="1" dirty="0"/>
              <a:t>/&gt;</a:t>
            </a:r>
            <a:r>
              <a:rPr lang="en-US" b="1" dirty="0" err="1"/>
              <a:t>navigator.userAgent</a:t>
            </a:r>
            <a:r>
              <a:rPr lang="en-US" b="1" dirty="0"/>
              <a:t>: "+</a:t>
            </a:r>
            <a:r>
              <a:rPr lang="en-US" b="1" dirty="0" err="1"/>
              <a:t>navigator.userAgent</a:t>
            </a:r>
            <a:r>
              <a:rPr lang="en-US" b="1" dirty="0"/>
              <a:t>);  </a:t>
            </a:r>
          </a:p>
          <a:p>
            <a:r>
              <a:rPr lang="en-US" b="1" dirty="0" err="1"/>
              <a:t>document.writeln</a:t>
            </a:r>
            <a:r>
              <a:rPr lang="en-US" b="1" dirty="0"/>
              <a:t>("&lt;</a:t>
            </a:r>
            <a:r>
              <a:rPr lang="en-US" b="1" dirty="0" err="1"/>
              <a:t>br</a:t>
            </a:r>
            <a:r>
              <a:rPr lang="en-US" b="1" dirty="0"/>
              <a:t>/&gt;</a:t>
            </a:r>
            <a:r>
              <a:rPr lang="en-US" b="1" dirty="0" err="1"/>
              <a:t>navigator.platform</a:t>
            </a:r>
            <a:r>
              <a:rPr lang="en-US" b="1" dirty="0"/>
              <a:t>: "+</a:t>
            </a:r>
            <a:r>
              <a:rPr lang="en-US" b="1" dirty="0" err="1"/>
              <a:t>navigator.platform</a:t>
            </a:r>
            <a:r>
              <a:rPr lang="en-US" b="1" dirty="0"/>
              <a:t>);  </a:t>
            </a:r>
          </a:p>
          <a:p>
            <a:r>
              <a:rPr lang="en-US" b="1" dirty="0" err="1"/>
              <a:t>document.writeln</a:t>
            </a:r>
            <a:r>
              <a:rPr lang="en-US" b="1" dirty="0"/>
              <a:t>("&lt;</a:t>
            </a:r>
            <a:r>
              <a:rPr lang="en-US" b="1" dirty="0" err="1"/>
              <a:t>br</a:t>
            </a:r>
            <a:r>
              <a:rPr lang="en-US" b="1" dirty="0"/>
              <a:t>/&gt;</a:t>
            </a:r>
            <a:r>
              <a:rPr lang="en-US" b="1" dirty="0" err="1"/>
              <a:t>navigator.onLine</a:t>
            </a:r>
            <a:r>
              <a:rPr lang="en-US" b="1" dirty="0"/>
              <a:t>: "+</a:t>
            </a:r>
            <a:r>
              <a:rPr lang="en-US" b="1" dirty="0" err="1"/>
              <a:t>navigator.onLine</a:t>
            </a:r>
            <a:r>
              <a:rPr lang="en-US" b="1" dirty="0"/>
              <a:t>);  </a:t>
            </a:r>
          </a:p>
          <a:p>
            <a:r>
              <a:rPr lang="en-US" b="1" dirty="0"/>
              <a:t>&lt;/script&gt;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152400"/>
            <a:ext cx="3295389" cy="461665"/>
          </a:xfrm>
          <a:prstGeom prst="rect">
            <a:avLst/>
          </a:prstGeom>
        </p:spPr>
        <p:txBody>
          <a:bodyPr wrap="none">
            <a:spAutoFit/>
          </a:bodyPr>
          <a:lstStyle/>
          <a:p>
            <a:r>
              <a:rPr lang="en-US" sz="2400" b="1" dirty="0">
                <a:solidFill>
                  <a:srgbClr val="FF0000"/>
                </a:solidFill>
              </a:rPr>
              <a:t>JavaScript Screen Object</a:t>
            </a:r>
          </a:p>
        </p:txBody>
      </p:sp>
      <p:sp>
        <p:nvSpPr>
          <p:cNvPr id="5" name="Rectangle 4"/>
          <p:cNvSpPr/>
          <p:nvPr/>
        </p:nvSpPr>
        <p:spPr>
          <a:xfrm>
            <a:off x="609600" y="914400"/>
            <a:ext cx="8229600" cy="2308324"/>
          </a:xfrm>
          <a:prstGeom prst="rect">
            <a:avLst/>
          </a:prstGeom>
        </p:spPr>
        <p:txBody>
          <a:bodyPr wrap="square">
            <a:spAutoFit/>
          </a:bodyPr>
          <a:lstStyle/>
          <a:p>
            <a:r>
              <a:rPr lang="en-GB" dirty="0"/>
              <a:t>The </a:t>
            </a:r>
            <a:r>
              <a:rPr lang="en-GB" b="1" dirty="0"/>
              <a:t>JavaScript screen object</a:t>
            </a:r>
            <a:r>
              <a:rPr lang="en-GB" dirty="0"/>
              <a:t> holds information of browser screen. It can be used to display screen width, height, </a:t>
            </a:r>
            <a:r>
              <a:rPr lang="en-GB" dirty="0" err="1"/>
              <a:t>colorDepth</a:t>
            </a:r>
            <a:r>
              <a:rPr lang="en-GB" dirty="0"/>
              <a:t>, </a:t>
            </a:r>
            <a:r>
              <a:rPr lang="en-GB" dirty="0" err="1"/>
              <a:t>pixelDepth</a:t>
            </a:r>
            <a:r>
              <a:rPr lang="en-GB" dirty="0"/>
              <a:t> etc.</a:t>
            </a:r>
          </a:p>
          <a:p>
            <a:endParaRPr lang="en-GB" dirty="0"/>
          </a:p>
          <a:p>
            <a:r>
              <a:rPr lang="en-GB" dirty="0"/>
              <a:t>The navigator object is the window property, so it can be accessed by:</a:t>
            </a:r>
          </a:p>
          <a:p>
            <a:endParaRPr lang="en-GB" dirty="0"/>
          </a:p>
          <a:p>
            <a:r>
              <a:rPr lang="en-US" dirty="0" err="1"/>
              <a:t>window.screen</a:t>
            </a:r>
            <a:r>
              <a:rPr lang="en-US" dirty="0"/>
              <a:t> </a:t>
            </a:r>
          </a:p>
          <a:p>
            <a:r>
              <a:rPr lang="en-IN" dirty="0"/>
              <a:t>OR</a:t>
            </a:r>
          </a:p>
          <a:p>
            <a:r>
              <a:rPr lang="en-US" dirty="0"/>
              <a:t>screen </a:t>
            </a:r>
            <a:endParaRPr lang="en-GB" dirty="0"/>
          </a:p>
        </p:txBody>
      </p:sp>
      <p:sp>
        <p:nvSpPr>
          <p:cNvPr id="6" name="Rectangle 5"/>
          <p:cNvSpPr/>
          <p:nvPr/>
        </p:nvSpPr>
        <p:spPr>
          <a:xfrm>
            <a:off x="457200" y="3429000"/>
            <a:ext cx="3650230" cy="369332"/>
          </a:xfrm>
          <a:prstGeom prst="rect">
            <a:avLst/>
          </a:prstGeom>
        </p:spPr>
        <p:txBody>
          <a:bodyPr wrap="none">
            <a:spAutoFit/>
          </a:bodyPr>
          <a:lstStyle/>
          <a:p>
            <a:r>
              <a:rPr lang="en-GB" b="1" dirty="0">
                <a:solidFill>
                  <a:srgbClr val="FF0000"/>
                </a:solidFill>
              </a:rPr>
              <a:t>Property of JavaScript Screen Object</a:t>
            </a:r>
          </a:p>
        </p:txBody>
      </p:sp>
      <p:graphicFrame>
        <p:nvGraphicFramePr>
          <p:cNvPr id="7" name="Table 6"/>
          <p:cNvGraphicFramePr>
            <a:graphicFrameLocks noGrp="1"/>
          </p:cNvGraphicFramePr>
          <p:nvPr/>
        </p:nvGraphicFramePr>
        <p:xfrm>
          <a:off x="609600" y="3962400"/>
          <a:ext cx="7924800" cy="2086618"/>
        </p:xfrm>
        <a:graphic>
          <a:graphicData uri="http://schemas.openxmlformats.org/drawingml/2006/table">
            <a:tbl>
              <a:tblPr/>
              <a:tblGrid>
                <a:gridCol w="990600">
                  <a:extLst>
                    <a:ext uri="{9D8B030D-6E8A-4147-A177-3AD203B41FA5}">
                      <a16:colId xmlns:a16="http://schemas.microsoft.com/office/drawing/2014/main" val="20000"/>
                    </a:ext>
                  </a:extLst>
                </a:gridCol>
                <a:gridCol w="2080260">
                  <a:extLst>
                    <a:ext uri="{9D8B030D-6E8A-4147-A177-3AD203B41FA5}">
                      <a16:colId xmlns:a16="http://schemas.microsoft.com/office/drawing/2014/main" val="20001"/>
                    </a:ext>
                  </a:extLst>
                </a:gridCol>
                <a:gridCol w="4853940">
                  <a:extLst>
                    <a:ext uri="{9D8B030D-6E8A-4147-A177-3AD203B41FA5}">
                      <a16:colId xmlns:a16="http://schemas.microsoft.com/office/drawing/2014/main" val="20002"/>
                    </a:ext>
                  </a:extLst>
                </a:gridCol>
              </a:tblGrid>
              <a:tr h="276836">
                <a:tc>
                  <a:txBody>
                    <a:bodyPr/>
                    <a:lstStyle/>
                    <a:p>
                      <a:pPr algn="l" fontAlgn="t"/>
                      <a:r>
                        <a:rPr lang="en-US" sz="1400" b="1" dirty="0">
                          <a:solidFill>
                            <a:srgbClr val="FF0000"/>
                          </a:solidFill>
                          <a:latin typeface="times new roman"/>
                        </a:rPr>
                        <a:t>No.</a:t>
                      </a:r>
                    </a:p>
                  </a:txBody>
                  <a:tcPr marL="62917" marR="62917" marT="62917" marB="62917">
                    <a:lnL w="9525" cap="flat" cmpd="sng" algn="ctr">
                      <a:solidFill>
                        <a:srgbClr val="C08167"/>
                      </a:solidFill>
                      <a:prstDash val="solid"/>
                      <a:round/>
                      <a:headEnd type="none" w="med" len="med"/>
                      <a:tailEnd type="none" w="med" len="med"/>
                    </a:lnL>
                    <a:lnR w="9525" cap="flat" cmpd="sng" algn="ctr">
                      <a:solidFill>
                        <a:srgbClr val="C08167"/>
                      </a:solidFill>
                      <a:prstDash val="solid"/>
                      <a:round/>
                      <a:headEnd type="none" w="med" len="med"/>
                      <a:tailEnd type="none" w="med" len="med"/>
                    </a:lnR>
                    <a:lnT w="9525" cap="flat" cmpd="sng" algn="ctr">
                      <a:solidFill>
                        <a:srgbClr val="C0816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b="1">
                          <a:solidFill>
                            <a:srgbClr val="FF0000"/>
                          </a:solidFill>
                          <a:latin typeface="times new roman"/>
                        </a:rPr>
                        <a:t>Property</a:t>
                      </a:r>
                    </a:p>
                  </a:txBody>
                  <a:tcPr marL="62917" marR="62917" marT="62917" marB="62917">
                    <a:lnL w="9525" cap="flat" cmpd="sng" algn="ctr">
                      <a:solidFill>
                        <a:srgbClr val="C08167"/>
                      </a:solidFill>
                      <a:prstDash val="solid"/>
                      <a:round/>
                      <a:headEnd type="none" w="med" len="med"/>
                      <a:tailEnd type="none" w="med" len="med"/>
                    </a:lnL>
                    <a:lnR w="9525" cap="flat" cmpd="sng" algn="ctr">
                      <a:solidFill>
                        <a:srgbClr val="C08167"/>
                      </a:solidFill>
                      <a:prstDash val="solid"/>
                      <a:round/>
                      <a:headEnd type="none" w="med" len="med"/>
                      <a:tailEnd type="none" w="med" len="med"/>
                    </a:lnR>
                    <a:lnT w="9525" cap="flat" cmpd="sng" algn="ctr">
                      <a:solidFill>
                        <a:srgbClr val="C0816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b="1" dirty="0">
                          <a:solidFill>
                            <a:srgbClr val="FF0000"/>
                          </a:solidFill>
                          <a:latin typeface="times new roman"/>
                        </a:rPr>
                        <a:t>Description</a:t>
                      </a:r>
                    </a:p>
                  </a:txBody>
                  <a:tcPr marL="62917" marR="62917" marT="62917" marB="62917">
                    <a:lnL w="9525" cap="flat" cmpd="sng" algn="ctr">
                      <a:solidFill>
                        <a:srgbClr val="C08167"/>
                      </a:solidFill>
                      <a:prstDash val="solid"/>
                      <a:round/>
                      <a:headEnd type="none" w="med" len="med"/>
                      <a:tailEnd type="none" w="med" len="med"/>
                    </a:lnL>
                    <a:lnR w="9525" cap="flat" cmpd="sng" algn="ctr">
                      <a:solidFill>
                        <a:srgbClr val="C08167"/>
                      </a:solidFill>
                      <a:prstDash val="solid"/>
                      <a:round/>
                      <a:headEnd type="none" w="med" len="med"/>
                      <a:tailEnd type="none" w="med" len="med"/>
                    </a:lnR>
                    <a:lnT w="9525" cap="flat" cmpd="sng" algn="ctr">
                      <a:solidFill>
                        <a:srgbClr val="C0816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85892">
                <a:tc>
                  <a:txBody>
                    <a:bodyPr/>
                    <a:lstStyle/>
                    <a:p>
                      <a:pPr algn="l" fontAlgn="t"/>
                      <a:r>
                        <a:rPr lang="en-US" sz="1050" b="1">
                          <a:solidFill>
                            <a:srgbClr val="000000"/>
                          </a:solidFill>
                          <a:latin typeface="verdana"/>
                        </a:rPr>
                        <a:t>1</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50" b="1">
                          <a:solidFill>
                            <a:srgbClr val="000000"/>
                          </a:solidFill>
                          <a:latin typeface="verdana"/>
                        </a:rPr>
                        <a:t>width</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050" b="1">
                          <a:solidFill>
                            <a:srgbClr val="000000"/>
                          </a:solidFill>
                          <a:latin typeface="verdana"/>
                        </a:rPr>
                        <a:t>returns the width of the screen</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85892">
                <a:tc>
                  <a:txBody>
                    <a:bodyPr/>
                    <a:lstStyle/>
                    <a:p>
                      <a:pPr algn="l" fontAlgn="t"/>
                      <a:r>
                        <a:rPr lang="en-US" sz="1050" b="1">
                          <a:solidFill>
                            <a:srgbClr val="000000"/>
                          </a:solidFill>
                          <a:latin typeface="verdana"/>
                        </a:rPr>
                        <a:t>2</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50" b="1">
                          <a:solidFill>
                            <a:srgbClr val="000000"/>
                          </a:solidFill>
                          <a:latin typeface="verdana"/>
                        </a:rPr>
                        <a:t>height</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050" b="1">
                          <a:solidFill>
                            <a:srgbClr val="000000"/>
                          </a:solidFill>
                          <a:latin typeface="verdana"/>
                        </a:rPr>
                        <a:t>returns the height of the screen</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234891">
                <a:tc>
                  <a:txBody>
                    <a:bodyPr/>
                    <a:lstStyle/>
                    <a:p>
                      <a:pPr algn="l" fontAlgn="t"/>
                      <a:r>
                        <a:rPr lang="en-US" sz="1050" b="1">
                          <a:solidFill>
                            <a:srgbClr val="000000"/>
                          </a:solidFill>
                          <a:latin typeface="verdana"/>
                        </a:rPr>
                        <a:t>3</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50" b="1">
                          <a:solidFill>
                            <a:srgbClr val="000000"/>
                          </a:solidFill>
                          <a:latin typeface="verdana"/>
                        </a:rPr>
                        <a:t>availWidth</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50" b="1">
                          <a:solidFill>
                            <a:srgbClr val="000000"/>
                          </a:solidFill>
                          <a:latin typeface="verdana"/>
                        </a:rPr>
                        <a:t>returns the available width</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34891">
                <a:tc>
                  <a:txBody>
                    <a:bodyPr/>
                    <a:lstStyle/>
                    <a:p>
                      <a:pPr algn="l" fontAlgn="t"/>
                      <a:r>
                        <a:rPr lang="en-US" sz="1050" b="1">
                          <a:solidFill>
                            <a:srgbClr val="000000"/>
                          </a:solidFill>
                          <a:latin typeface="verdana"/>
                        </a:rPr>
                        <a:t>4</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50" b="1">
                          <a:solidFill>
                            <a:srgbClr val="000000"/>
                          </a:solidFill>
                          <a:latin typeface="verdana"/>
                        </a:rPr>
                        <a:t>availHeight</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50" b="1">
                          <a:solidFill>
                            <a:srgbClr val="000000"/>
                          </a:solidFill>
                          <a:latin typeface="verdana"/>
                        </a:rPr>
                        <a:t>returns the available height</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234891">
                <a:tc>
                  <a:txBody>
                    <a:bodyPr/>
                    <a:lstStyle/>
                    <a:p>
                      <a:pPr algn="l" fontAlgn="t"/>
                      <a:r>
                        <a:rPr lang="en-US" sz="1050" b="1">
                          <a:solidFill>
                            <a:srgbClr val="000000"/>
                          </a:solidFill>
                          <a:latin typeface="verdana"/>
                        </a:rPr>
                        <a:t>5</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50" b="1">
                          <a:solidFill>
                            <a:srgbClr val="000000"/>
                          </a:solidFill>
                          <a:latin typeface="verdana"/>
                        </a:rPr>
                        <a:t>colorDepth</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50" b="1">
                          <a:solidFill>
                            <a:srgbClr val="000000"/>
                          </a:solidFill>
                          <a:latin typeface="verdana"/>
                        </a:rPr>
                        <a:t>returns the color depth</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34891">
                <a:tc>
                  <a:txBody>
                    <a:bodyPr/>
                    <a:lstStyle/>
                    <a:p>
                      <a:pPr algn="l" fontAlgn="t"/>
                      <a:r>
                        <a:rPr lang="en-US" sz="1050" b="1">
                          <a:solidFill>
                            <a:srgbClr val="000000"/>
                          </a:solidFill>
                          <a:latin typeface="verdana"/>
                        </a:rPr>
                        <a:t>6</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50" b="1">
                          <a:solidFill>
                            <a:srgbClr val="000000"/>
                          </a:solidFill>
                          <a:latin typeface="verdana"/>
                        </a:rPr>
                        <a:t>pixelDepth</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50" b="1" dirty="0">
                          <a:solidFill>
                            <a:srgbClr val="000000"/>
                          </a:solidFill>
                          <a:latin typeface="verdana"/>
                        </a:rPr>
                        <a:t>returns the pixel depth.</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8077200" cy="2308324"/>
          </a:xfrm>
          <a:prstGeom prst="rect">
            <a:avLst/>
          </a:prstGeom>
          <a:ln>
            <a:solidFill>
              <a:srgbClr val="C00000"/>
            </a:solidFill>
          </a:ln>
        </p:spPr>
        <p:txBody>
          <a:bodyPr wrap="square">
            <a:spAutoFit/>
          </a:bodyPr>
          <a:lstStyle/>
          <a:p>
            <a:r>
              <a:rPr lang="en-US" b="1" dirty="0"/>
              <a:t>&lt;script&gt;  </a:t>
            </a:r>
          </a:p>
          <a:p>
            <a:r>
              <a:rPr lang="en-US" b="1" dirty="0" err="1"/>
              <a:t>document.writeln</a:t>
            </a:r>
            <a:r>
              <a:rPr lang="en-US" b="1" dirty="0"/>
              <a:t>("&lt;</a:t>
            </a:r>
            <a:r>
              <a:rPr lang="en-US" b="1" dirty="0" err="1"/>
              <a:t>br</a:t>
            </a:r>
            <a:r>
              <a:rPr lang="en-US" b="1" dirty="0"/>
              <a:t>/&gt;</a:t>
            </a:r>
            <a:r>
              <a:rPr lang="en-US" b="1" dirty="0" err="1"/>
              <a:t>screen.width</a:t>
            </a:r>
            <a:r>
              <a:rPr lang="en-US" b="1" dirty="0"/>
              <a:t>: "+</a:t>
            </a:r>
            <a:r>
              <a:rPr lang="en-US" b="1" dirty="0" err="1"/>
              <a:t>screen.width</a:t>
            </a:r>
            <a:r>
              <a:rPr lang="en-US" b="1" dirty="0"/>
              <a:t>);  </a:t>
            </a:r>
          </a:p>
          <a:p>
            <a:r>
              <a:rPr lang="en-US" b="1" dirty="0" err="1"/>
              <a:t>document.writeln</a:t>
            </a:r>
            <a:r>
              <a:rPr lang="en-US" b="1" dirty="0"/>
              <a:t>("&lt;</a:t>
            </a:r>
            <a:r>
              <a:rPr lang="en-US" b="1" dirty="0" err="1"/>
              <a:t>br</a:t>
            </a:r>
            <a:r>
              <a:rPr lang="en-US" b="1" dirty="0"/>
              <a:t>/&gt;</a:t>
            </a:r>
            <a:r>
              <a:rPr lang="en-US" b="1" dirty="0" err="1"/>
              <a:t>screen.height</a:t>
            </a:r>
            <a:r>
              <a:rPr lang="en-US" b="1" dirty="0"/>
              <a:t>: "+</a:t>
            </a:r>
            <a:r>
              <a:rPr lang="en-US" b="1" dirty="0" err="1"/>
              <a:t>screen.height</a:t>
            </a:r>
            <a:r>
              <a:rPr lang="en-US" b="1" dirty="0"/>
              <a:t>);  </a:t>
            </a:r>
          </a:p>
          <a:p>
            <a:r>
              <a:rPr lang="en-US" b="1" dirty="0" err="1"/>
              <a:t>document.writeln</a:t>
            </a:r>
            <a:r>
              <a:rPr lang="en-US" b="1" dirty="0"/>
              <a:t>("&lt;</a:t>
            </a:r>
            <a:r>
              <a:rPr lang="en-US" b="1" dirty="0" err="1"/>
              <a:t>br</a:t>
            </a:r>
            <a:r>
              <a:rPr lang="en-US" b="1" dirty="0"/>
              <a:t>/&gt;</a:t>
            </a:r>
            <a:r>
              <a:rPr lang="en-US" b="1" dirty="0" err="1"/>
              <a:t>screen.availWidth</a:t>
            </a:r>
            <a:r>
              <a:rPr lang="en-US" b="1" dirty="0"/>
              <a:t>: "+</a:t>
            </a:r>
            <a:r>
              <a:rPr lang="en-US" b="1" dirty="0" err="1"/>
              <a:t>screen.availWidth</a:t>
            </a:r>
            <a:r>
              <a:rPr lang="en-US" b="1" dirty="0"/>
              <a:t>);  </a:t>
            </a:r>
          </a:p>
          <a:p>
            <a:r>
              <a:rPr lang="en-US" b="1" dirty="0" err="1"/>
              <a:t>document.writeln</a:t>
            </a:r>
            <a:r>
              <a:rPr lang="en-US" b="1" dirty="0"/>
              <a:t>("&lt;</a:t>
            </a:r>
            <a:r>
              <a:rPr lang="en-US" b="1" dirty="0" err="1"/>
              <a:t>br</a:t>
            </a:r>
            <a:r>
              <a:rPr lang="en-US" b="1" dirty="0"/>
              <a:t>/&gt;</a:t>
            </a:r>
            <a:r>
              <a:rPr lang="en-US" b="1" dirty="0" err="1"/>
              <a:t>screen.availHeight</a:t>
            </a:r>
            <a:r>
              <a:rPr lang="en-US" b="1" dirty="0"/>
              <a:t>: "+</a:t>
            </a:r>
            <a:r>
              <a:rPr lang="en-US" b="1" dirty="0" err="1"/>
              <a:t>screen.availHeight</a:t>
            </a:r>
            <a:r>
              <a:rPr lang="en-US" b="1" dirty="0"/>
              <a:t>);  </a:t>
            </a:r>
          </a:p>
          <a:p>
            <a:r>
              <a:rPr lang="en-US" b="1" dirty="0" err="1"/>
              <a:t>document.writeln</a:t>
            </a:r>
            <a:r>
              <a:rPr lang="en-US" b="1" dirty="0"/>
              <a:t>("&lt;</a:t>
            </a:r>
            <a:r>
              <a:rPr lang="en-US" b="1" dirty="0" err="1"/>
              <a:t>br</a:t>
            </a:r>
            <a:r>
              <a:rPr lang="en-US" b="1" dirty="0"/>
              <a:t>/&gt;</a:t>
            </a:r>
            <a:r>
              <a:rPr lang="en-US" b="1" dirty="0" err="1"/>
              <a:t>screen.colorDepth</a:t>
            </a:r>
            <a:r>
              <a:rPr lang="en-US" b="1" dirty="0"/>
              <a:t>: "+</a:t>
            </a:r>
            <a:r>
              <a:rPr lang="en-US" b="1" dirty="0" err="1"/>
              <a:t>screen.colorDepth</a:t>
            </a:r>
            <a:r>
              <a:rPr lang="en-US" b="1" dirty="0"/>
              <a:t>);  </a:t>
            </a:r>
          </a:p>
          <a:p>
            <a:r>
              <a:rPr lang="en-US" b="1" dirty="0" err="1"/>
              <a:t>document.writeln</a:t>
            </a:r>
            <a:r>
              <a:rPr lang="en-US" b="1" dirty="0"/>
              <a:t>("&lt;</a:t>
            </a:r>
            <a:r>
              <a:rPr lang="en-US" b="1" dirty="0" err="1"/>
              <a:t>br</a:t>
            </a:r>
            <a:r>
              <a:rPr lang="en-US" b="1" dirty="0"/>
              <a:t>/&gt;</a:t>
            </a:r>
            <a:r>
              <a:rPr lang="en-US" b="1" dirty="0" err="1"/>
              <a:t>screen.pixelDepth</a:t>
            </a:r>
            <a:r>
              <a:rPr lang="en-US" b="1" dirty="0"/>
              <a:t>: "+</a:t>
            </a:r>
            <a:r>
              <a:rPr lang="en-US" b="1" dirty="0" err="1"/>
              <a:t>screen.pixelDepth</a:t>
            </a:r>
            <a:r>
              <a:rPr lang="en-US" b="1" dirty="0"/>
              <a:t>);  </a:t>
            </a:r>
          </a:p>
          <a:p>
            <a:r>
              <a:rPr lang="en-US" b="1" dirty="0"/>
              <a:t>&lt;/script&gt; </a:t>
            </a:r>
          </a:p>
        </p:txBody>
      </p:sp>
      <p:pic>
        <p:nvPicPr>
          <p:cNvPr id="72705" name="Picture 1"/>
          <p:cNvPicPr>
            <a:picLocks noChangeAspect="1" noChangeArrowheads="1"/>
          </p:cNvPicPr>
          <p:nvPr/>
        </p:nvPicPr>
        <p:blipFill>
          <a:blip r:embed="rId2" cstate="print"/>
          <a:srcRect/>
          <a:stretch>
            <a:fillRect/>
          </a:stretch>
        </p:blipFill>
        <p:spPr bwMode="auto">
          <a:xfrm>
            <a:off x="3886200" y="4038600"/>
            <a:ext cx="4781550" cy="25812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438400"/>
            <a:ext cx="7247497" cy="2585323"/>
          </a:xfrm>
          <a:prstGeom prst="rect">
            <a:avLst/>
          </a:prstGeom>
        </p:spPr>
        <p:txBody>
          <a:bodyPr wrap="none">
            <a:spAutoFit/>
          </a:bodyPr>
          <a:lstStyle/>
          <a:p>
            <a:pPr algn="ctr"/>
            <a:r>
              <a:rPr lang="en-US" sz="5400" b="1" dirty="0">
                <a:solidFill>
                  <a:srgbClr val="C00000"/>
                </a:solidFill>
              </a:rPr>
              <a:t>JavaScript DOM</a:t>
            </a:r>
          </a:p>
          <a:p>
            <a:pPr algn="ctr"/>
            <a:r>
              <a:rPr lang="en-US" sz="5400" b="1" dirty="0"/>
              <a:t>Document Object Model</a:t>
            </a:r>
          </a:p>
          <a:p>
            <a:pPr algn="ctr"/>
            <a:endParaRPr lang="en-US" sz="5400" b="1" dirty="0">
              <a:solidFill>
                <a:srgbClr val="C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0" y="0"/>
            <a:ext cx="2535759" cy="523220"/>
          </a:xfrm>
          <a:prstGeom prst="rect">
            <a:avLst/>
          </a:prstGeom>
        </p:spPr>
        <p:txBody>
          <a:bodyPr wrap="none">
            <a:spAutoFit/>
          </a:bodyPr>
          <a:lstStyle/>
          <a:p>
            <a:r>
              <a:rPr lang="en-US" sz="2800" b="1" dirty="0">
                <a:solidFill>
                  <a:srgbClr val="C00000"/>
                </a:solidFill>
              </a:rPr>
              <a:t>JavaScript DOM</a:t>
            </a:r>
          </a:p>
        </p:txBody>
      </p:sp>
      <p:sp>
        <p:nvSpPr>
          <p:cNvPr id="3" name="Rectangle 2"/>
          <p:cNvSpPr/>
          <p:nvPr/>
        </p:nvSpPr>
        <p:spPr>
          <a:xfrm>
            <a:off x="381000" y="838200"/>
            <a:ext cx="8534400" cy="1477328"/>
          </a:xfrm>
          <a:prstGeom prst="rect">
            <a:avLst/>
          </a:prstGeom>
        </p:spPr>
        <p:txBody>
          <a:bodyPr wrap="square">
            <a:spAutoFit/>
          </a:bodyPr>
          <a:lstStyle/>
          <a:p>
            <a:r>
              <a:rPr lang="en-GB" b="1" dirty="0"/>
              <a:t>What is DOM in JavaScript?</a:t>
            </a:r>
          </a:p>
          <a:p>
            <a:endParaRPr lang="en-GB" b="1" dirty="0"/>
          </a:p>
          <a:p>
            <a:r>
              <a:rPr lang="en-GB" dirty="0"/>
              <a:t>JavaScript can access all the elements in a webpage making use of Document Object Model (DOM). In fact, the web browser creates a DOM of the webpage when the page is loaded. The DOM model is created as a tree of objects like this:</a:t>
            </a:r>
          </a:p>
        </p:txBody>
      </p:sp>
      <p:pic>
        <p:nvPicPr>
          <p:cNvPr id="88066" name="Picture 2" descr="https://www.guru99.com/images/JavaScript/javascript8_1.png"/>
          <p:cNvPicPr>
            <a:picLocks noChangeAspect="1" noChangeArrowheads="1"/>
          </p:cNvPicPr>
          <p:nvPr/>
        </p:nvPicPr>
        <p:blipFill>
          <a:blip r:embed="rId2" cstate="print"/>
          <a:srcRect/>
          <a:stretch>
            <a:fillRect/>
          </a:stretch>
        </p:blipFill>
        <p:spPr bwMode="auto">
          <a:xfrm>
            <a:off x="1447800" y="2362200"/>
            <a:ext cx="5848350" cy="4000501"/>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990600"/>
            <a:ext cx="7848600" cy="3416320"/>
          </a:xfrm>
          <a:prstGeom prst="rect">
            <a:avLst/>
          </a:prstGeom>
        </p:spPr>
        <p:txBody>
          <a:bodyPr wrap="square">
            <a:spAutoFit/>
          </a:bodyPr>
          <a:lstStyle/>
          <a:p>
            <a:pPr marL="342900" indent="-342900">
              <a:buFont typeface="Arial" pitchFamily="34" charset="0"/>
              <a:buChar char="•"/>
            </a:pPr>
            <a:r>
              <a:rPr lang="en-GB" b="1" dirty="0"/>
              <a:t>The document object represents the whole html document.</a:t>
            </a:r>
          </a:p>
          <a:p>
            <a:pPr marL="342900" indent="-342900">
              <a:buFont typeface="Arial" pitchFamily="34" charset="0"/>
              <a:buChar char="•"/>
            </a:pPr>
            <a:endParaRPr lang="en-GB" b="1" dirty="0"/>
          </a:p>
          <a:p>
            <a:pPr marL="342900" indent="-342900">
              <a:buFont typeface="Arial" pitchFamily="34" charset="0"/>
              <a:buChar char="•"/>
            </a:pPr>
            <a:r>
              <a:rPr lang="en-GB" b="1" dirty="0"/>
              <a:t>When html document is loaded in the browser, it becomes a document object. </a:t>
            </a:r>
          </a:p>
          <a:p>
            <a:pPr marL="342900" indent="-342900">
              <a:buFont typeface="Arial" pitchFamily="34" charset="0"/>
              <a:buChar char="•"/>
            </a:pPr>
            <a:endParaRPr lang="en-GB" b="1" dirty="0"/>
          </a:p>
          <a:p>
            <a:pPr marL="342900" indent="-342900">
              <a:buFont typeface="Arial" pitchFamily="34" charset="0"/>
              <a:buChar char="•"/>
            </a:pPr>
            <a:r>
              <a:rPr lang="en-GB" b="1" dirty="0"/>
              <a:t>It is the root element that represents the html document. It has properties and methods. </a:t>
            </a:r>
          </a:p>
          <a:p>
            <a:pPr marL="342900" indent="-342900">
              <a:buFont typeface="Arial" pitchFamily="34" charset="0"/>
              <a:buChar char="•"/>
            </a:pPr>
            <a:endParaRPr lang="en-GB" b="1" dirty="0"/>
          </a:p>
          <a:p>
            <a:pPr marL="342900" indent="-342900">
              <a:buFont typeface="Arial" pitchFamily="34" charset="0"/>
              <a:buChar char="•"/>
            </a:pPr>
            <a:r>
              <a:rPr lang="en-GB" b="1" dirty="0"/>
              <a:t>By the help of document object, we can add dynamic content to our web page.</a:t>
            </a:r>
          </a:p>
          <a:p>
            <a:pPr marL="342900" indent="-342900">
              <a:buFont typeface="Arial" pitchFamily="34" charset="0"/>
              <a:buChar char="•"/>
            </a:pPr>
            <a:endParaRPr lang="en-GB" b="1" dirty="0"/>
          </a:p>
          <a:p>
            <a:pPr marL="342900" indent="-342900">
              <a:buFont typeface="Arial" pitchFamily="34" charset="0"/>
              <a:buChar char="•"/>
            </a:pPr>
            <a:r>
              <a:rPr lang="en-GB" b="1" dirty="0"/>
              <a:t>As mentioned earlier, it is the object of window.</a:t>
            </a:r>
          </a:p>
        </p:txBody>
      </p:sp>
      <p:sp>
        <p:nvSpPr>
          <p:cNvPr id="5" name="Rectangle 4"/>
          <p:cNvSpPr/>
          <p:nvPr/>
        </p:nvSpPr>
        <p:spPr>
          <a:xfrm>
            <a:off x="2133600" y="4495800"/>
            <a:ext cx="3048000" cy="923330"/>
          </a:xfrm>
          <a:prstGeom prst="rect">
            <a:avLst/>
          </a:prstGeom>
          <a:ln>
            <a:solidFill>
              <a:srgbClr val="C00000"/>
            </a:solidFill>
          </a:ln>
        </p:spPr>
        <p:txBody>
          <a:bodyPr wrap="square">
            <a:spAutoFit/>
          </a:bodyPr>
          <a:lstStyle/>
          <a:p>
            <a:r>
              <a:rPr lang="en-US" b="1" dirty="0" err="1">
                <a:solidFill>
                  <a:srgbClr val="C00000"/>
                </a:solidFill>
              </a:rPr>
              <a:t>window.document</a:t>
            </a:r>
            <a:r>
              <a:rPr lang="en-US" b="1" dirty="0">
                <a:solidFill>
                  <a:srgbClr val="C00000"/>
                </a:solidFill>
              </a:rPr>
              <a:t>  </a:t>
            </a:r>
          </a:p>
          <a:p>
            <a:r>
              <a:rPr lang="en-GB" b="1" dirty="0">
                <a:solidFill>
                  <a:srgbClr val="C00000"/>
                </a:solidFill>
              </a:rPr>
              <a:t>OR</a:t>
            </a:r>
          </a:p>
          <a:p>
            <a:r>
              <a:rPr lang="en-US" b="1" dirty="0">
                <a:solidFill>
                  <a:srgbClr val="C00000"/>
                </a:solidFill>
              </a:rPr>
              <a:t>document </a:t>
            </a:r>
            <a:endParaRPr lang="en-GB" b="1" dirty="0">
              <a:solidFill>
                <a:srgbClr val="C00000"/>
              </a:solidFill>
            </a:endParaRPr>
          </a:p>
        </p:txBody>
      </p:sp>
      <p:sp>
        <p:nvSpPr>
          <p:cNvPr id="6" name="Rectangle 5"/>
          <p:cNvSpPr/>
          <p:nvPr/>
        </p:nvSpPr>
        <p:spPr>
          <a:xfrm>
            <a:off x="304800" y="5629870"/>
            <a:ext cx="8534400" cy="923330"/>
          </a:xfrm>
          <a:prstGeom prst="rect">
            <a:avLst/>
          </a:prstGeom>
        </p:spPr>
        <p:txBody>
          <a:bodyPr wrap="square">
            <a:spAutoFit/>
          </a:bodyPr>
          <a:lstStyle/>
          <a:p>
            <a:r>
              <a:rPr lang="en-GB" b="1" dirty="0"/>
              <a:t>"The W3C </a:t>
            </a:r>
            <a:r>
              <a:rPr lang="en-GB" b="1" dirty="0">
                <a:solidFill>
                  <a:srgbClr val="C00000"/>
                </a:solidFill>
              </a:rPr>
              <a:t>Document Object Model (DOM) </a:t>
            </a:r>
            <a:r>
              <a:rPr lang="en-GB" b="1" dirty="0"/>
              <a:t>is a platform and language-neutral interface that allows programs and scripts to dynamically access and update the content, structure, and style of a document."</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81000"/>
            <a:ext cx="3431645" cy="400110"/>
          </a:xfrm>
          <a:prstGeom prst="rect">
            <a:avLst/>
          </a:prstGeom>
        </p:spPr>
        <p:txBody>
          <a:bodyPr wrap="none">
            <a:spAutoFit/>
          </a:bodyPr>
          <a:lstStyle/>
          <a:p>
            <a:r>
              <a:rPr lang="en-US" sz="2000" b="1" dirty="0">
                <a:solidFill>
                  <a:srgbClr val="C00000"/>
                </a:solidFill>
              </a:rPr>
              <a:t>Properties of document object</a:t>
            </a:r>
          </a:p>
        </p:txBody>
      </p:sp>
      <p:pic>
        <p:nvPicPr>
          <p:cNvPr id="79874" name="Picture 2" descr="javascript document object"/>
          <p:cNvPicPr>
            <a:picLocks noChangeAspect="1" noChangeArrowheads="1"/>
          </p:cNvPicPr>
          <p:nvPr/>
        </p:nvPicPr>
        <p:blipFill>
          <a:blip r:embed="rId2" cstate="print"/>
          <a:srcRect/>
          <a:stretch>
            <a:fillRect/>
          </a:stretch>
        </p:blipFill>
        <p:spPr bwMode="auto">
          <a:xfrm>
            <a:off x="381000" y="914400"/>
            <a:ext cx="8149470" cy="59436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2200" y="71735"/>
            <a:ext cx="3966279" cy="461665"/>
          </a:xfrm>
          <a:prstGeom prst="rect">
            <a:avLst/>
          </a:prstGeom>
        </p:spPr>
        <p:txBody>
          <a:bodyPr wrap="none">
            <a:spAutoFit/>
          </a:bodyPr>
          <a:lstStyle/>
          <a:p>
            <a:r>
              <a:rPr lang="en-US" sz="2400" b="1" dirty="0">
                <a:solidFill>
                  <a:srgbClr val="C00000"/>
                </a:solidFill>
              </a:rPr>
              <a:t>Browser Object Model (BOM)</a:t>
            </a:r>
          </a:p>
        </p:txBody>
      </p:sp>
      <p:sp>
        <p:nvSpPr>
          <p:cNvPr id="6" name="Rectangle 5"/>
          <p:cNvSpPr/>
          <p:nvPr/>
        </p:nvSpPr>
        <p:spPr>
          <a:xfrm>
            <a:off x="533400" y="990600"/>
            <a:ext cx="8001000" cy="830997"/>
          </a:xfrm>
          <a:prstGeom prst="rect">
            <a:avLst/>
          </a:prstGeom>
        </p:spPr>
        <p:txBody>
          <a:bodyPr wrap="square">
            <a:spAutoFit/>
          </a:bodyPr>
          <a:lstStyle/>
          <a:p>
            <a:r>
              <a:rPr lang="en-GB" sz="2400" b="1" dirty="0"/>
              <a:t>The Browser Object Model (BOM) is used to interact with the browser.</a:t>
            </a:r>
            <a:endParaRPr lang="en-US" sz="2400" b="1" dirty="0"/>
          </a:p>
        </p:txBody>
      </p:sp>
      <p:sp>
        <p:nvSpPr>
          <p:cNvPr id="7" name="Rectangle 6"/>
          <p:cNvSpPr/>
          <p:nvPr/>
        </p:nvSpPr>
        <p:spPr>
          <a:xfrm>
            <a:off x="1676400" y="1905000"/>
            <a:ext cx="3463705" cy="369332"/>
          </a:xfrm>
          <a:prstGeom prst="rect">
            <a:avLst/>
          </a:prstGeom>
          <a:ln>
            <a:solidFill>
              <a:srgbClr val="C00000"/>
            </a:solidFill>
          </a:ln>
        </p:spPr>
        <p:txBody>
          <a:bodyPr wrap="none">
            <a:spAutoFit/>
          </a:bodyPr>
          <a:lstStyle/>
          <a:p>
            <a:r>
              <a:rPr lang="en-US" b="1" dirty="0" err="1"/>
              <a:t>window.alert</a:t>
            </a:r>
            <a:r>
              <a:rPr lang="en-US" b="1" dirty="0"/>
              <a:t>("hello </a:t>
            </a:r>
            <a:r>
              <a:rPr lang="en-US" b="1" dirty="0" err="1"/>
              <a:t>javatpoint</a:t>
            </a:r>
            <a:r>
              <a:rPr lang="en-US" b="1" dirty="0"/>
              <a:t>");  </a:t>
            </a:r>
          </a:p>
        </p:txBody>
      </p:sp>
      <p:sp>
        <p:nvSpPr>
          <p:cNvPr id="8" name="Rectangle 7"/>
          <p:cNvSpPr/>
          <p:nvPr/>
        </p:nvSpPr>
        <p:spPr>
          <a:xfrm>
            <a:off x="1752600" y="2819400"/>
            <a:ext cx="2541401" cy="369332"/>
          </a:xfrm>
          <a:prstGeom prst="rect">
            <a:avLst/>
          </a:prstGeom>
          <a:ln>
            <a:solidFill>
              <a:srgbClr val="C00000"/>
            </a:solidFill>
          </a:ln>
        </p:spPr>
        <p:txBody>
          <a:bodyPr wrap="none">
            <a:spAutoFit/>
          </a:bodyPr>
          <a:lstStyle/>
          <a:p>
            <a:r>
              <a:rPr lang="en-US" b="1" dirty="0"/>
              <a:t>alert("hello </a:t>
            </a:r>
            <a:r>
              <a:rPr lang="en-US" b="1" dirty="0" err="1"/>
              <a:t>javatpoint</a:t>
            </a:r>
            <a:r>
              <a:rPr lang="en-US" b="1" dirty="0"/>
              <a:t>");</a:t>
            </a:r>
          </a:p>
        </p:txBody>
      </p:sp>
      <p:sp>
        <p:nvSpPr>
          <p:cNvPr id="9" name="Rectangle 8"/>
          <p:cNvSpPr/>
          <p:nvPr/>
        </p:nvSpPr>
        <p:spPr>
          <a:xfrm>
            <a:off x="2667000" y="2362200"/>
            <a:ext cx="914400" cy="369332"/>
          </a:xfrm>
          <a:prstGeom prst="rect">
            <a:avLst/>
          </a:prstGeom>
        </p:spPr>
        <p:txBody>
          <a:bodyPr wrap="square">
            <a:spAutoFit/>
          </a:bodyPr>
          <a:lstStyle/>
          <a:p>
            <a:r>
              <a:rPr lang="en-US" b="1" dirty="0"/>
              <a:t>OR</a:t>
            </a:r>
          </a:p>
        </p:txBody>
      </p:sp>
      <p:sp>
        <p:nvSpPr>
          <p:cNvPr id="10" name="Rectangle 9"/>
          <p:cNvSpPr/>
          <p:nvPr/>
        </p:nvSpPr>
        <p:spPr>
          <a:xfrm>
            <a:off x="609600" y="3657600"/>
            <a:ext cx="5867400" cy="646331"/>
          </a:xfrm>
          <a:prstGeom prst="rect">
            <a:avLst/>
          </a:prstGeom>
        </p:spPr>
        <p:txBody>
          <a:bodyPr wrap="square">
            <a:spAutoFit/>
          </a:bodyPr>
          <a:lstStyle/>
          <a:p>
            <a:pPr marL="342900" indent="-342900">
              <a:buFont typeface="Arial" pitchFamily="34" charset="0"/>
              <a:buChar char="•"/>
            </a:pPr>
            <a:r>
              <a:rPr lang="en-US" b="1" dirty="0"/>
              <a:t>The document object represents an html document. </a:t>
            </a:r>
          </a:p>
          <a:p>
            <a:pPr marL="342900" indent="-342900">
              <a:buFont typeface="Arial" pitchFamily="34" charset="0"/>
              <a:buChar char="•"/>
            </a:pPr>
            <a:r>
              <a:rPr lang="en-US" b="1" dirty="0"/>
              <a:t>It forms DOM (Document Object Model).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101025"/>
            <a:ext cx="5140959" cy="584775"/>
          </a:xfrm>
          <a:prstGeom prst="rect">
            <a:avLst/>
          </a:prstGeom>
        </p:spPr>
        <p:txBody>
          <a:bodyPr wrap="none">
            <a:spAutoFit/>
          </a:bodyPr>
          <a:lstStyle/>
          <a:p>
            <a:r>
              <a:rPr lang="en-US" sz="3200" b="1" dirty="0">
                <a:solidFill>
                  <a:srgbClr val="C00000"/>
                </a:solidFill>
              </a:rPr>
              <a:t>Methods of document object</a:t>
            </a:r>
          </a:p>
        </p:txBody>
      </p:sp>
      <p:graphicFrame>
        <p:nvGraphicFramePr>
          <p:cNvPr id="5" name="Table 4"/>
          <p:cNvGraphicFramePr>
            <a:graphicFrameLocks noGrp="1"/>
          </p:cNvGraphicFramePr>
          <p:nvPr/>
        </p:nvGraphicFramePr>
        <p:xfrm>
          <a:off x="304800" y="838200"/>
          <a:ext cx="8382000" cy="5410199"/>
        </p:xfrm>
        <a:graphic>
          <a:graphicData uri="http://schemas.openxmlformats.org/drawingml/2006/table">
            <a:tbl>
              <a:tblPr/>
              <a:tblGrid>
                <a:gridCol w="35814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562551">
                <a:tc>
                  <a:txBody>
                    <a:bodyPr/>
                    <a:lstStyle/>
                    <a:p>
                      <a:pPr algn="ctr" fontAlgn="t"/>
                      <a:r>
                        <a:rPr lang="en-US" sz="2800" b="1" dirty="0">
                          <a:solidFill>
                            <a:srgbClr val="C00000"/>
                          </a:solidFill>
                          <a:latin typeface="times new roman"/>
                        </a:rPr>
                        <a:t>Method</a:t>
                      </a:r>
                    </a:p>
                  </a:txBody>
                  <a:tcPr marL="62917" marR="62917" marT="62917" marB="62917">
                    <a:lnL w="9525" cap="flat" cmpd="sng" algn="ctr">
                      <a:solidFill>
                        <a:srgbClr val="D06FC3"/>
                      </a:solidFill>
                      <a:prstDash val="solid"/>
                      <a:round/>
                      <a:headEnd type="none" w="med" len="med"/>
                      <a:tailEnd type="none" w="med" len="med"/>
                    </a:lnL>
                    <a:lnR w="9525" cap="flat" cmpd="sng" algn="ctr">
                      <a:solidFill>
                        <a:srgbClr val="D06FC3"/>
                      </a:solidFill>
                      <a:prstDash val="solid"/>
                      <a:round/>
                      <a:headEnd type="none" w="med" len="med"/>
                      <a:tailEnd type="none" w="med" len="med"/>
                    </a:lnR>
                    <a:lnT w="9525" cap="flat" cmpd="sng" algn="ctr">
                      <a:solidFill>
                        <a:srgbClr val="D06FC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800" b="1" dirty="0">
                          <a:solidFill>
                            <a:srgbClr val="C00000"/>
                          </a:solidFill>
                          <a:latin typeface="times new roman"/>
                        </a:rPr>
                        <a:t>Description</a:t>
                      </a:r>
                    </a:p>
                  </a:txBody>
                  <a:tcPr marL="62917" marR="62917" marT="62917" marB="62917">
                    <a:lnL w="9525" cap="flat" cmpd="sng" algn="ctr">
                      <a:solidFill>
                        <a:srgbClr val="D06FC3"/>
                      </a:solidFill>
                      <a:prstDash val="solid"/>
                      <a:round/>
                      <a:headEnd type="none" w="med" len="med"/>
                      <a:tailEnd type="none" w="med" len="med"/>
                    </a:lnL>
                    <a:lnR w="9525" cap="flat" cmpd="sng" algn="ctr">
                      <a:solidFill>
                        <a:srgbClr val="D06FC3"/>
                      </a:solidFill>
                      <a:prstDash val="solid"/>
                      <a:round/>
                      <a:headEnd type="none" w="med" len="med"/>
                      <a:tailEnd type="none" w="med" len="med"/>
                    </a:lnR>
                    <a:lnT w="9525" cap="flat" cmpd="sng" algn="ctr">
                      <a:solidFill>
                        <a:srgbClr val="D06FC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98723">
                <a:tc>
                  <a:txBody>
                    <a:bodyPr/>
                    <a:lstStyle/>
                    <a:p>
                      <a:pPr algn="l" fontAlgn="t"/>
                      <a:r>
                        <a:rPr lang="en-US" sz="1600" b="1">
                          <a:solidFill>
                            <a:srgbClr val="000000"/>
                          </a:solidFill>
                          <a:latin typeface="verdana"/>
                        </a:rPr>
                        <a:t>write("string")</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b="1">
                          <a:solidFill>
                            <a:srgbClr val="000000"/>
                          </a:solidFill>
                          <a:latin typeface="verdana"/>
                        </a:rPr>
                        <a:t>writes the given string on the doucment.</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69785">
                <a:tc>
                  <a:txBody>
                    <a:bodyPr/>
                    <a:lstStyle/>
                    <a:p>
                      <a:pPr algn="l" fontAlgn="t"/>
                      <a:r>
                        <a:rPr lang="en-US" sz="1600" b="1" dirty="0" err="1">
                          <a:solidFill>
                            <a:srgbClr val="000000"/>
                          </a:solidFill>
                          <a:latin typeface="verdana"/>
                        </a:rPr>
                        <a:t>writeln</a:t>
                      </a:r>
                      <a:r>
                        <a:rPr lang="en-US" sz="1600" b="1" dirty="0">
                          <a:solidFill>
                            <a:srgbClr val="000000"/>
                          </a:solidFill>
                          <a:latin typeface="verdana"/>
                        </a:rPr>
                        <a:t>("string")</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600" b="1">
                          <a:solidFill>
                            <a:srgbClr val="000000"/>
                          </a:solidFill>
                          <a:latin typeface="verdana"/>
                        </a:rPr>
                        <a:t>writes the given string on the doucment with newline character at the end.</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869785">
                <a:tc>
                  <a:txBody>
                    <a:bodyPr/>
                    <a:lstStyle/>
                    <a:p>
                      <a:pPr algn="l" fontAlgn="t"/>
                      <a:r>
                        <a:rPr lang="en-US" sz="1600" b="1">
                          <a:solidFill>
                            <a:srgbClr val="000000"/>
                          </a:solidFill>
                          <a:latin typeface="verdana"/>
                        </a:rPr>
                        <a:t>getElementById()</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b="1">
                          <a:solidFill>
                            <a:srgbClr val="000000"/>
                          </a:solidFill>
                          <a:latin typeface="verdana"/>
                        </a:rPr>
                        <a:t>returns the element having the given id value.</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69785">
                <a:tc>
                  <a:txBody>
                    <a:bodyPr/>
                    <a:lstStyle/>
                    <a:p>
                      <a:pPr algn="l" fontAlgn="t"/>
                      <a:r>
                        <a:rPr lang="en-US" sz="1600" b="1">
                          <a:solidFill>
                            <a:srgbClr val="000000"/>
                          </a:solidFill>
                          <a:latin typeface="verdana"/>
                        </a:rPr>
                        <a:t>getElementsByName()</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600" b="1">
                          <a:solidFill>
                            <a:srgbClr val="000000"/>
                          </a:solidFill>
                          <a:latin typeface="verdana"/>
                        </a:rPr>
                        <a:t>returns all the elements having the given name value.</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869785">
                <a:tc>
                  <a:txBody>
                    <a:bodyPr/>
                    <a:lstStyle/>
                    <a:p>
                      <a:pPr algn="l" fontAlgn="t"/>
                      <a:r>
                        <a:rPr lang="en-US" sz="1600" b="1">
                          <a:solidFill>
                            <a:srgbClr val="000000"/>
                          </a:solidFill>
                          <a:latin typeface="verdana"/>
                        </a:rPr>
                        <a:t>getElementsByTagName()</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b="1">
                          <a:solidFill>
                            <a:srgbClr val="000000"/>
                          </a:solidFill>
                          <a:latin typeface="verdana"/>
                        </a:rPr>
                        <a:t>returns all the elements having the given tag name.</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869785">
                <a:tc>
                  <a:txBody>
                    <a:bodyPr/>
                    <a:lstStyle/>
                    <a:p>
                      <a:pPr algn="l" fontAlgn="t"/>
                      <a:r>
                        <a:rPr lang="en-US" sz="1600" b="1">
                          <a:solidFill>
                            <a:srgbClr val="000000"/>
                          </a:solidFill>
                          <a:latin typeface="verdana"/>
                        </a:rPr>
                        <a:t>getElementsByClassName()</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600" b="1" dirty="0">
                          <a:solidFill>
                            <a:srgbClr val="000000"/>
                          </a:solidFill>
                          <a:latin typeface="verdana"/>
                        </a:rPr>
                        <a:t>returns all the elements having the given class name.</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0"/>
            <a:ext cx="7172989" cy="584775"/>
          </a:xfrm>
          <a:prstGeom prst="rect">
            <a:avLst/>
          </a:prstGeom>
        </p:spPr>
        <p:txBody>
          <a:bodyPr wrap="none">
            <a:spAutoFit/>
          </a:bodyPr>
          <a:lstStyle/>
          <a:p>
            <a:r>
              <a:rPr lang="en-GB" sz="3200" b="1" dirty="0">
                <a:solidFill>
                  <a:srgbClr val="C00000"/>
                </a:solidFill>
              </a:rPr>
              <a:t>Accessing field value by document object</a:t>
            </a:r>
          </a:p>
        </p:txBody>
      </p:sp>
      <p:sp>
        <p:nvSpPr>
          <p:cNvPr id="3" name="Rectangle 2"/>
          <p:cNvSpPr/>
          <p:nvPr/>
        </p:nvSpPr>
        <p:spPr>
          <a:xfrm>
            <a:off x="533400" y="838200"/>
            <a:ext cx="8229600" cy="3139321"/>
          </a:xfrm>
          <a:prstGeom prst="rect">
            <a:avLst/>
          </a:prstGeom>
        </p:spPr>
        <p:txBody>
          <a:bodyPr wrap="square">
            <a:spAutoFit/>
          </a:bodyPr>
          <a:lstStyle/>
          <a:p>
            <a:pPr marL="342900" indent="-342900">
              <a:buFont typeface="Arial" pitchFamily="34" charset="0"/>
              <a:buChar char="•"/>
            </a:pPr>
            <a:r>
              <a:rPr lang="en-GB" dirty="0"/>
              <a:t>In this example, we are going to get the value of input text by user. </a:t>
            </a:r>
          </a:p>
          <a:p>
            <a:pPr marL="342900" indent="-342900">
              <a:buFont typeface="Arial" pitchFamily="34" charset="0"/>
              <a:buChar char="•"/>
            </a:pPr>
            <a:endParaRPr lang="en-GB" dirty="0"/>
          </a:p>
          <a:p>
            <a:pPr marL="342900" indent="-342900">
              <a:buFont typeface="Arial" pitchFamily="34" charset="0"/>
              <a:buChar char="•"/>
            </a:pPr>
            <a:r>
              <a:rPr lang="en-GB" dirty="0"/>
              <a:t>Here, we are using </a:t>
            </a:r>
            <a:r>
              <a:rPr lang="en-GB" b="1" dirty="0"/>
              <a:t>document.form1.name.value</a:t>
            </a:r>
            <a:r>
              <a:rPr lang="en-GB" dirty="0"/>
              <a:t> to get the value of name field.</a:t>
            </a:r>
          </a:p>
          <a:p>
            <a:pPr marL="342900" indent="-342900">
              <a:buFont typeface="Arial" pitchFamily="34" charset="0"/>
              <a:buChar char="•"/>
            </a:pPr>
            <a:endParaRPr lang="en-GB" dirty="0"/>
          </a:p>
          <a:p>
            <a:pPr marL="342900" indent="-342900">
              <a:buFont typeface="Arial" pitchFamily="34" charset="0"/>
              <a:buChar char="•"/>
            </a:pPr>
            <a:r>
              <a:rPr lang="en-GB" dirty="0"/>
              <a:t>Here, </a:t>
            </a:r>
            <a:r>
              <a:rPr lang="en-GB" b="1" dirty="0"/>
              <a:t>document</a:t>
            </a:r>
            <a:r>
              <a:rPr lang="en-GB" dirty="0"/>
              <a:t> is the root element that represents the html document.</a:t>
            </a:r>
          </a:p>
          <a:p>
            <a:pPr marL="342900" indent="-342900">
              <a:buFont typeface="Arial" pitchFamily="34" charset="0"/>
              <a:buChar char="•"/>
            </a:pPr>
            <a:endParaRPr lang="en-GB" b="1" dirty="0"/>
          </a:p>
          <a:p>
            <a:pPr marL="342900" indent="-342900">
              <a:buFont typeface="Arial" pitchFamily="34" charset="0"/>
              <a:buChar char="•"/>
            </a:pPr>
            <a:r>
              <a:rPr lang="en-GB" b="1" dirty="0"/>
              <a:t>form1</a:t>
            </a:r>
            <a:r>
              <a:rPr lang="en-GB" dirty="0"/>
              <a:t> is the name of the form.</a:t>
            </a:r>
          </a:p>
          <a:p>
            <a:pPr marL="342900" indent="-342900">
              <a:buFont typeface="Arial" pitchFamily="34" charset="0"/>
              <a:buChar char="•"/>
            </a:pPr>
            <a:endParaRPr lang="en-GB" b="1" dirty="0"/>
          </a:p>
          <a:p>
            <a:pPr marL="342900" indent="-342900">
              <a:buFont typeface="Arial" pitchFamily="34" charset="0"/>
              <a:buChar char="•"/>
            </a:pPr>
            <a:r>
              <a:rPr lang="en-GB" b="1" dirty="0"/>
              <a:t>name</a:t>
            </a:r>
            <a:r>
              <a:rPr lang="en-GB" dirty="0"/>
              <a:t> is the attribute name of the input text.</a:t>
            </a:r>
          </a:p>
          <a:p>
            <a:pPr marL="342900" indent="-342900">
              <a:buFont typeface="Arial" pitchFamily="34" charset="0"/>
              <a:buChar char="•"/>
            </a:pPr>
            <a:endParaRPr lang="en-GB" b="1" dirty="0"/>
          </a:p>
          <a:p>
            <a:pPr marL="342900" indent="-342900">
              <a:buFont typeface="Arial" pitchFamily="34" charset="0"/>
              <a:buChar char="•"/>
            </a:pPr>
            <a:r>
              <a:rPr lang="en-GB" b="1" dirty="0"/>
              <a:t>value</a:t>
            </a:r>
            <a:r>
              <a:rPr lang="en-GB" dirty="0"/>
              <a:t> is the property, that returns the value of the input text.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8763000" cy="400110"/>
          </a:xfrm>
          <a:prstGeom prst="rect">
            <a:avLst/>
          </a:prstGeom>
        </p:spPr>
        <p:txBody>
          <a:bodyPr wrap="square">
            <a:spAutoFit/>
          </a:bodyPr>
          <a:lstStyle/>
          <a:p>
            <a:r>
              <a:rPr lang="en-GB" sz="2000" b="1" dirty="0">
                <a:solidFill>
                  <a:srgbClr val="C00000"/>
                </a:solidFill>
              </a:rPr>
              <a:t>simple example of document object that prints name with welcome message.</a:t>
            </a:r>
            <a:endParaRPr lang="en-US" sz="2000" b="1" dirty="0">
              <a:solidFill>
                <a:srgbClr val="C00000"/>
              </a:solidFill>
            </a:endParaRPr>
          </a:p>
        </p:txBody>
      </p:sp>
      <p:sp>
        <p:nvSpPr>
          <p:cNvPr id="5" name="Rectangle 4"/>
          <p:cNvSpPr/>
          <p:nvPr/>
        </p:nvSpPr>
        <p:spPr>
          <a:xfrm>
            <a:off x="609600" y="914400"/>
            <a:ext cx="7162800" cy="3139321"/>
          </a:xfrm>
          <a:prstGeom prst="rect">
            <a:avLst/>
          </a:prstGeom>
          <a:ln>
            <a:solidFill>
              <a:srgbClr val="C00000"/>
            </a:solidFill>
          </a:ln>
        </p:spPr>
        <p:txBody>
          <a:bodyPr wrap="square">
            <a:spAutoFit/>
          </a:bodyPr>
          <a:lstStyle/>
          <a:p>
            <a:r>
              <a:rPr lang="en-US" b="1" dirty="0"/>
              <a:t>&lt;script type="text/</a:t>
            </a:r>
            <a:r>
              <a:rPr lang="en-US" b="1" dirty="0" err="1"/>
              <a:t>javascript</a:t>
            </a:r>
            <a:r>
              <a:rPr lang="en-US" b="1" dirty="0"/>
              <a:t>"&gt;  </a:t>
            </a:r>
          </a:p>
          <a:p>
            <a:r>
              <a:rPr lang="en-US" b="1" dirty="0"/>
              <a:t>function </a:t>
            </a:r>
            <a:r>
              <a:rPr lang="en-US" b="1" dirty="0" err="1"/>
              <a:t>printvalue</a:t>
            </a:r>
            <a:r>
              <a:rPr lang="en-US" b="1" dirty="0"/>
              <a:t>(){  </a:t>
            </a:r>
          </a:p>
          <a:p>
            <a:r>
              <a:rPr lang="en-US" b="1" dirty="0" err="1"/>
              <a:t>var</a:t>
            </a:r>
            <a:r>
              <a:rPr lang="en-US" b="1" dirty="0"/>
              <a:t> name=document.form1.name.value;  </a:t>
            </a:r>
          </a:p>
          <a:p>
            <a:r>
              <a:rPr lang="en-US" b="1" dirty="0"/>
              <a:t>alert("Welcome: "+name);  </a:t>
            </a:r>
          </a:p>
          <a:p>
            <a:r>
              <a:rPr lang="en-US" b="1" dirty="0"/>
              <a:t>}  </a:t>
            </a:r>
          </a:p>
          <a:p>
            <a:r>
              <a:rPr lang="en-US" b="1" dirty="0"/>
              <a:t>&lt;/script&gt;  </a:t>
            </a:r>
          </a:p>
          <a:p>
            <a:r>
              <a:rPr lang="en-US" b="1" dirty="0"/>
              <a:t>  </a:t>
            </a:r>
          </a:p>
          <a:p>
            <a:r>
              <a:rPr lang="en-US" b="1" dirty="0"/>
              <a:t>&lt;form name="form1"&gt;  </a:t>
            </a:r>
          </a:p>
          <a:p>
            <a:r>
              <a:rPr lang="en-US" b="1" dirty="0"/>
              <a:t>Enter Name:&lt;input type="text" name="name"/&gt;  </a:t>
            </a:r>
          </a:p>
          <a:p>
            <a:r>
              <a:rPr lang="en-US" b="1" dirty="0"/>
              <a:t>&lt;input type="button" </a:t>
            </a:r>
            <a:r>
              <a:rPr lang="en-US" b="1" dirty="0" err="1"/>
              <a:t>onclick</a:t>
            </a:r>
            <a:r>
              <a:rPr lang="en-US" b="1" dirty="0"/>
              <a:t>="</a:t>
            </a:r>
            <a:r>
              <a:rPr lang="en-US" b="1" dirty="0" err="1"/>
              <a:t>printvalue</a:t>
            </a:r>
            <a:r>
              <a:rPr lang="en-US" b="1" dirty="0"/>
              <a:t>()" value="print name"/&gt;  </a:t>
            </a:r>
          </a:p>
          <a:p>
            <a:r>
              <a:rPr lang="en-US" b="1" dirty="0"/>
              <a:t>&lt;/form&gt;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4859279" cy="461665"/>
          </a:xfrm>
          <a:prstGeom prst="rect">
            <a:avLst/>
          </a:prstGeom>
        </p:spPr>
        <p:txBody>
          <a:bodyPr wrap="none">
            <a:spAutoFit/>
          </a:bodyPr>
          <a:lstStyle/>
          <a:p>
            <a:r>
              <a:rPr lang="en-US" sz="2400" b="1" dirty="0" err="1">
                <a:solidFill>
                  <a:srgbClr val="C00000"/>
                </a:solidFill>
              </a:rPr>
              <a:t>document.getElementById</a:t>
            </a:r>
            <a:r>
              <a:rPr lang="en-US" sz="2400" b="1" dirty="0">
                <a:solidFill>
                  <a:srgbClr val="C00000"/>
                </a:solidFill>
              </a:rPr>
              <a:t>() method</a:t>
            </a:r>
          </a:p>
        </p:txBody>
      </p:sp>
      <p:sp>
        <p:nvSpPr>
          <p:cNvPr id="3" name="Rectangle 2"/>
          <p:cNvSpPr/>
          <p:nvPr/>
        </p:nvSpPr>
        <p:spPr>
          <a:xfrm>
            <a:off x="685800" y="1219200"/>
            <a:ext cx="8001000" cy="2123658"/>
          </a:xfrm>
          <a:prstGeom prst="rect">
            <a:avLst/>
          </a:prstGeom>
        </p:spPr>
        <p:txBody>
          <a:bodyPr wrap="square">
            <a:spAutoFit/>
          </a:bodyPr>
          <a:lstStyle/>
          <a:p>
            <a:pPr marL="342900" indent="-342900">
              <a:buFont typeface="Arial" pitchFamily="34" charset="0"/>
              <a:buChar char="•"/>
            </a:pPr>
            <a:r>
              <a:rPr lang="en-GB" dirty="0"/>
              <a:t>The </a:t>
            </a:r>
            <a:r>
              <a:rPr lang="en-GB" b="1" dirty="0" err="1"/>
              <a:t>document.getElementById</a:t>
            </a:r>
            <a:r>
              <a:rPr lang="en-GB" b="1" dirty="0"/>
              <a:t>()</a:t>
            </a:r>
            <a:r>
              <a:rPr lang="en-GB" dirty="0"/>
              <a:t> method returns the element of specified id.</a:t>
            </a:r>
          </a:p>
          <a:p>
            <a:pPr marL="342900" indent="-342900">
              <a:buFont typeface="Arial" pitchFamily="34" charset="0"/>
              <a:buChar char="•"/>
            </a:pPr>
            <a:endParaRPr lang="en-GB" dirty="0"/>
          </a:p>
          <a:p>
            <a:pPr marL="342900" indent="-342900">
              <a:buFont typeface="Arial" pitchFamily="34" charset="0"/>
              <a:buChar char="•"/>
            </a:pPr>
            <a:r>
              <a:rPr lang="en-GB" dirty="0"/>
              <a:t>The </a:t>
            </a:r>
            <a:r>
              <a:rPr lang="en-GB" b="1" dirty="0"/>
              <a:t>document.form1.name.value</a:t>
            </a:r>
            <a:r>
              <a:rPr lang="en-GB" dirty="0"/>
              <a:t> is used to get the value of the input value. Instead of this, we can use </a:t>
            </a:r>
            <a:r>
              <a:rPr lang="en-GB" sz="2400" b="1" dirty="0" err="1">
                <a:solidFill>
                  <a:srgbClr val="002060"/>
                </a:solidFill>
              </a:rPr>
              <a:t>document.getElementById</a:t>
            </a:r>
            <a:r>
              <a:rPr lang="en-GB" sz="2400" b="1" dirty="0">
                <a:solidFill>
                  <a:srgbClr val="002060"/>
                </a:solidFill>
              </a:rPr>
              <a:t>() </a:t>
            </a:r>
            <a:r>
              <a:rPr lang="en-GB" dirty="0"/>
              <a:t>method to get value of the input text. </a:t>
            </a:r>
          </a:p>
          <a:p>
            <a:pPr marL="342900" indent="-342900">
              <a:buFont typeface="Arial" pitchFamily="34" charset="0"/>
              <a:buChar char="•"/>
            </a:pPr>
            <a:endParaRPr lang="en-GB" dirty="0"/>
          </a:p>
          <a:p>
            <a:pPr marL="342900" indent="-342900">
              <a:buFont typeface="Arial" pitchFamily="34" charset="0"/>
              <a:buChar char="•"/>
            </a:pPr>
            <a:r>
              <a:rPr lang="en-GB" dirty="0"/>
              <a:t>But we need to define id for the input field.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305800" cy="830997"/>
          </a:xfrm>
          <a:prstGeom prst="rect">
            <a:avLst/>
          </a:prstGeom>
        </p:spPr>
        <p:txBody>
          <a:bodyPr wrap="square">
            <a:spAutoFit/>
          </a:bodyPr>
          <a:lstStyle/>
          <a:p>
            <a:r>
              <a:rPr lang="en-GB" sz="2400" b="1" dirty="0"/>
              <a:t>simple example of </a:t>
            </a:r>
            <a:r>
              <a:rPr lang="en-GB" sz="2400" b="1" dirty="0" err="1">
                <a:solidFill>
                  <a:srgbClr val="FF0000"/>
                </a:solidFill>
              </a:rPr>
              <a:t>document.getElementById</a:t>
            </a:r>
            <a:r>
              <a:rPr lang="en-GB" sz="2400" b="1" dirty="0">
                <a:solidFill>
                  <a:srgbClr val="FF0000"/>
                </a:solidFill>
              </a:rPr>
              <a:t>() </a:t>
            </a:r>
            <a:r>
              <a:rPr lang="en-GB" sz="2400" b="1" dirty="0"/>
              <a:t>method that prints cube of the given number.</a:t>
            </a:r>
            <a:endParaRPr lang="en-US" sz="2400" b="1" dirty="0"/>
          </a:p>
        </p:txBody>
      </p:sp>
      <p:sp>
        <p:nvSpPr>
          <p:cNvPr id="3" name="Rectangle 2"/>
          <p:cNvSpPr/>
          <p:nvPr/>
        </p:nvSpPr>
        <p:spPr>
          <a:xfrm>
            <a:off x="990600" y="1905000"/>
            <a:ext cx="7086600" cy="3477875"/>
          </a:xfrm>
          <a:prstGeom prst="rect">
            <a:avLst/>
          </a:prstGeom>
          <a:ln>
            <a:solidFill>
              <a:srgbClr val="C00000"/>
            </a:solidFill>
          </a:ln>
        </p:spPr>
        <p:txBody>
          <a:bodyPr wrap="square">
            <a:spAutoFit/>
          </a:bodyPr>
          <a:lstStyle/>
          <a:p>
            <a:r>
              <a:rPr lang="en-US" sz="2000" b="1" dirty="0"/>
              <a:t>&lt;script type="text/</a:t>
            </a:r>
            <a:r>
              <a:rPr lang="en-US" sz="2000" b="1" dirty="0" err="1"/>
              <a:t>javascript</a:t>
            </a:r>
            <a:r>
              <a:rPr lang="en-US" sz="2000" b="1" dirty="0"/>
              <a:t>"&gt;  </a:t>
            </a:r>
          </a:p>
          <a:p>
            <a:r>
              <a:rPr lang="en-US" sz="2000" b="1" dirty="0"/>
              <a:t>function </a:t>
            </a:r>
            <a:r>
              <a:rPr lang="en-US" sz="2000" b="1" dirty="0" err="1"/>
              <a:t>getcube</a:t>
            </a:r>
            <a:r>
              <a:rPr lang="en-US" sz="2000" b="1" dirty="0"/>
              <a:t>(){  </a:t>
            </a:r>
          </a:p>
          <a:p>
            <a:r>
              <a:rPr lang="en-US" sz="2000" b="1" dirty="0" err="1"/>
              <a:t>var</a:t>
            </a:r>
            <a:r>
              <a:rPr lang="en-US" sz="2000" b="1" dirty="0"/>
              <a:t> number=</a:t>
            </a:r>
            <a:r>
              <a:rPr lang="en-US" sz="2000" b="1" dirty="0" err="1"/>
              <a:t>document.getElementById</a:t>
            </a:r>
            <a:r>
              <a:rPr lang="en-US" sz="2000" b="1" dirty="0"/>
              <a:t>("number").value;  </a:t>
            </a:r>
          </a:p>
          <a:p>
            <a:r>
              <a:rPr lang="en-US" sz="2000" b="1" dirty="0"/>
              <a:t>alert(number*number*number);  </a:t>
            </a:r>
          </a:p>
          <a:p>
            <a:r>
              <a:rPr lang="en-US" sz="2000" b="1" dirty="0"/>
              <a:t>}  </a:t>
            </a:r>
          </a:p>
          <a:p>
            <a:r>
              <a:rPr lang="en-US" sz="2000" b="1" dirty="0"/>
              <a:t>&lt;/script&gt;  </a:t>
            </a:r>
          </a:p>
          <a:p>
            <a:r>
              <a:rPr lang="en-US" sz="2000" b="1" dirty="0"/>
              <a:t>&lt;form&gt;  </a:t>
            </a:r>
          </a:p>
          <a:p>
            <a:r>
              <a:rPr lang="en-US" sz="2000" b="1" dirty="0"/>
              <a:t>Enter No:&lt;input type="text" id="number" name="number"/&gt;&lt;</a:t>
            </a:r>
            <a:r>
              <a:rPr lang="en-US" sz="2000" b="1" dirty="0" err="1"/>
              <a:t>br</a:t>
            </a:r>
            <a:r>
              <a:rPr lang="en-US" sz="2000" b="1" dirty="0"/>
              <a:t>/&gt;  </a:t>
            </a:r>
          </a:p>
          <a:p>
            <a:r>
              <a:rPr lang="en-US" sz="2000" b="1" dirty="0"/>
              <a:t>&lt;input type="button" value="cube" </a:t>
            </a:r>
            <a:r>
              <a:rPr lang="en-US" sz="2000" b="1" dirty="0" err="1"/>
              <a:t>onclick</a:t>
            </a:r>
            <a:r>
              <a:rPr lang="en-US" sz="2000" b="1" dirty="0"/>
              <a:t>="</a:t>
            </a:r>
            <a:r>
              <a:rPr lang="en-US" sz="2000" b="1" dirty="0" err="1"/>
              <a:t>getcube</a:t>
            </a:r>
            <a:r>
              <a:rPr lang="en-US" sz="2000" b="1" dirty="0"/>
              <a:t>()"/&gt;  </a:t>
            </a:r>
          </a:p>
          <a:p>
            <a:r>
              <a:rPr lang="en-US" sz="2000" b="1" dirty="0"/>
              <a:t>&lt;/form&gt;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
            <a:ext cx="6553200" cy="6555641"/>
          </a:xfrm>
          <a:prstGeom prst="rect">
            <a:avLst/>
          </a:prstGeom>
          <a:ln>
            <a:solidFill>
              <a:srgbClr val="C00000"/>
            </a:solidFill>
          </a:ln>
        </p:spPr>
        <p:txBody>
          <a:bodyPr wrap="square">
            <a:spAutoFit/>
          </a:bodyPr>
          <a:lstStyle/>
          <a:p>
            <a:r>
              <a:rPr lang="en-US" sz="1200" b="1" dirty="0"/>
              <a:t>&lt;!DOCTYPE html&gt;</a:t>
            </a:r>
          </a:p>
          <a:p>
            <a:r>
              <a:rPr lang="en-US" sz="1200" b="1" dirty="0"/>
              <a:t>&lt;html </a:t>
            </a:r>
            <a:r>
              <a:rPr lang="en-US" sz="1200" b="1" dirty="0" err="1"/>
              <a:t>lang</a:t>
            </a:r>
            <a:r>
              <a:rPr lang="en-US" sz="1200" b="1" dirty="0"/>
              <a:t>="en" dir="</a:t>
            </a:r>
            <a:r>
              <a:rPr lang="en-US" sz="1200" b="1" dirty="0" err="1"/>
              <a:t>ltr</a:t>
            </a:r>
            <a:r>
              <a:rPr lang="en-US" sz="1200" b="1" dirty="0"/>
              <a:t>"&gt;</a:t>
            </a:r>
          </a:p>
          <a:p>
            <a:r>
              <a:rPr lang="en-US" sz="1200" b="1" dirty="0"/>
              <a:t>&lt;head&gt;</a:t>
            </a:r>
          </a:p>
          <a:p>
            <a:r>
              <a:rPr lang="en-US" sz="1200" b="1" dirty="0"/>
              <a:t>&lt;meta </a:t>
            </a:r>
            <a:r>
              <a:rPr lang="en-US" sz="1200" b="1" dirty="0" err="1"/>
              <a:t>charset</a:t>
            </a:r>
            <a:r>
              <a:rPr lang="en-US" sz="1200" b="1" dirty="0"/>
              <a:t>="utf-8"&gt;</a:t>
            </a:r>
          </a:p>
          <a:p>
            <a:r>
              <a:rPr lang="en-US" sz="1200" b="1" dirty="0"/>
              <a:t>&lt;title&gt;&lt;/title&gt;</a:t>
            </a:r>
          </a:p>
          <a:p>
            <a:r>
              <a:rPr lang="en-US" sz="1200" b="1" dirty="0"/>
              <a:t>&lt;/head&gt;</a:t>
            </a:r>
          </a:p>
          <a:p>
            <a:r>
              <a:rPr lang="en-US" sz="1200" b="1" dirty="0"/>
              <a:t>&lt;body&gt;</a:t>
            </a:r>
          </a:p>
          <a:p>
            <a:r>
              <a:rPr lang="en-US" sz="1200" b="1" dirty="0"/>
              <a:t>&lt;script type="text/</a:t>
            </a:r>
            <a:r>
              <a:rPr lang="en-US" sz="1200" b="1" dirty="0" err="1"/>
              <a:t>javascript</a:t>
            </a:r>
            <a:r>
              <a:rPr lang="en-US" sz="1200" b="1" dirty="0"/>
              <a:t>"&gt;</a:t>
            </a:r>
          </a:p>
          <a:p>
            <a:r>
              <a:rPr lang="en-US" sz="1200" b="1" dirty="0"/>
              <a:t>function add(){</a:t>
            </a:r>
          </a:p>
          <a:p>
            <a:r>
              <a:rPr lang="en-US" sz="1200" b="1" dirty="0" err="1"/>
              <a:t>var</a:t>
            </a:r>
            <a:r>
              <a:rPr lang="en-US" sz="1200" b="1" dirty="0"/>
              <a:t> number=</a:t>
            </a:r>
            <a:r>
              <a:rPr lang="en-US" sz="1200" b="1" dirty="0" err="1"/>
              <a:t>parseInt</a:t>
            </a:r>
            <a:r>
              <a:rPr lang="en-US" sz="1200" b="1" dirty="0"/>
              <a:t>(</a:t>
            </a:r>
            <a:r>
              <a:rPr lang="en-US" sz="1200" b="1" dirty="0" err="1"/>
              <a:t>document.getElementById</a:t>
            </a:r>
            <a:r>
              <a:rPr lang="en-US" sz="1200" b="1" dirty="0"/>
              <a:t>("number").value);</a:t>
            </a:r>
          </a:p>
          <a:p>
            <a:r>
              <a:rPr lang="en-US" sz="1200" b="1" dirty="0" err="1"/>
              <a:t>var</a:t>
            </a:r>
            <a:r>
              <a:rPr lang="en-US" sz="1200" b="1" dirty="0"/>
              <a:t> number2=</a:t>
            </a:r>
            <a:r>
              <a:rPr lang="en-US" sz="1200" b="1" dirty="0" err="1"/>
              <a:t>parseInt</a:t>
            </a:r>
            <a:r>
              <a:rPr lang="en-US" sz="1200" b="1" dirty="0"/>
              <a:t>(</a:t>
            </a:r>
            <a:r>
              <a:rPr lang="en-US" sz="1200" b="1" dirty="0" err="1"/>
              <a:t>document.getElementById</a:t>
            </a:r>
            <a:r>
              <a:rPr lang="en-US" sz="1200" b="1" dirty="0"/>
              <a:t>("number2").value);</a:t>
            </a:r>
          </a:p>
          <a:p>
            <a:r>
              <a:rPr lang="en-US" sz="1200" b="1" dirty="0"/>
              <a:t>alert(number+number2);</a:t>
            </a:r>
          </a:p>
          <a:p>
            <a:r>
              <a:rPr lang="en-US" sz="1200" b="1" dirty="0"/>
              <a:t>}</a:t>
            </a:r>
          </a:p>
          <a:p>
            <a:r>
              <a:rPr lang="en-US" sz="1200" b="1" dirty="0"/>
              <a:t>function sub(){</a:t>
            </a:r>
          </a:p>
          <a:p>
            <a:r>
              <a:rPr lang="en-US" sz="1200" b="1" dirty="0" err="1"/>
              <a:t>var</a:t>
            </a:r>
            <a:r>
              <a:rPr lang="en-US" sz="1200" b="1" dirty="0"/>
              <a:t> number1=</a:t>
            </a:r>
            <a:r>
              <a:rPr lang="en-US" sz="1200" b="1" dirty="0" err="1"/>
              <a:t>parseInt</a:t>
            </a:r>
            <a:r>
              <a:rPr lang="en-US" sz="1200" b="1" dirty="0"/>
              <a:t>(</a:t>
            </a:r>
            <a:r>
              <a:rPr lang="en-US" sz="1200" b="1" dirty="0" err="1"/>
              <a:t>document.getElementById</a:t>
            </a:r>
            <a:r>
              <a:rPr lang="en-US" sz="1200" b="1" dirty="0"/>
              <a:t>("number1").value);</a:t>
            </a:r>
          </a:p>
          <a:p>
            <a:r>
              <a:rPr lang="en-US" sz="1200" b="1" dirty="0" err="1"/>
              <a:t>var</a:t>
            </a:r>
            <a:r>
              <a:rPr lang="en-US" sz="1200" b="1" dirty="0"/>
              <a:t> number2=</a:t>
            </a:r>
            <a:r>
              <a:rPr lang="en-US" sz="1200" b="1" dirty="0" err="1"/>
              <a:t>parseInt</a:t>
            </a:r>
            <a:r>
              <a:rPr lang="en-US" sz="1200" b="1" dirty="0"/>
              <a:t>(</a:t>
            </a:r>
            <a:r>
              <a:rPr lang="en-US" sz="1200" b="1" dirty="0" err="1"/>
              <a:t>document.getElementById</a:t>
            </a:r>
            <a:r>
              <a:rPr lang="en-US" sz="1200" b="1" dirty="0"/>
              <a:t>("number2").value);</a:t>
            </a:r>
          </a:p>
          <a:p>
            <a:r>
              <a:rPr lang="en-US" sz="1200" b="1" dirty="0"/>
              <a:t>alert(number-number2);</a:t>
            </a:r>
          </a:p>
          <a:p>
            <a:r>
              <a:rPr lang="en-US" sz="1200" b="1" dirty="0"/>
              <a:t>}</a:t>
            </a:r>
          </a:p>
          <a:p>
            <a:r>
              <a:rPr lang="en-US" sz="1200" b="1" dirty="0"/>
              <a:t>function </a:t>
            </a:r>
            <a:r>
              <a:rPr lang="en-US" sz="1200" b="1" dirty="0" err="1"/>
              <a:t>mul</a:t>
            </a:r>
            <a:r>
              <a:rPr lang="en-US" sz="1200" b="1" dirty="0"/>
              <a:t>(){</a:t>
            </a:r>
          </a:p>
          <a:p>
            <a:r>
              <a:rPr lang="en-US" sz="1200" b="1" dirty="0" err="1"/>
              <a:t>var</a:t>
            </a:r>
            <a:r>
              <a:rPr lang="en-US" sz="1200" b="1" dirty="0"/>
              <a:t> number1=</a:t>
            </a:r>
            <a:r>
              <a:rPr lang="en-US" sz="1200" b="1" dirty="0" err="1"/>
              <a:t>parseInt</a:t>
            </a:r>
            <a:r>
              <a:rPr lang="en-US" sz="1200" b="1" dirty="0"/>
              <a:t>(</a:t>
            </a:r>
            <a:r>
              <a:rPr lang="en-US" sz="1200" b="1" dirty="0" err="1"/>
              <a:t>document.getElementById</a:t>
            </a:r>
            <a:r>
              <a:rPr lang="en-US" sz="1200" b="1" dirty="0"/>
              <a:t>("number1").value);</a:t>
            </a:r>
          </a:p>
          <a:p>
            <a:r>
              <a:rPr lang="en-US" sz="1200" b="1" dirty="0" err="1"/>
              <a:t>var</a:t>
            </a:r>
            <a:r>
              <a:rPr lang="en-US" sz="1200" b="1" dirty="0"/>
              <a:t> number2=</a:t>
            </a:r>
            <a:r>
              <a:rPr lang="en-US" sz="1200" b="1" dirty="0" err="1"/>
              <a:t>parseInt</a:t>
            </a:r>
            <a:r>
              <a:rPr lang="en-US" sz="1200" b="1" dirty="0"/>
              <a:t>(</a:t>
            </a:r>
            <a:r>
              <a:rPr lang="en-US" sz="1200" b="1" dirty="0" err="1"/>
              <a:t>document.getElementById</a:t>
            </a:r>
            <a:r>
              <a:rPr lang="en-US" sz="1200" b="1" dirty="0"/>
              <a:t>("number2").value);</a:t>
            </a:r>
          </a:p>
          <a:p>
            <a:r>
              <a:rPr lang="en-US" sz="1200" b="1" dirty="0"/>
              <a:t>alert(number*number2);</a:t>
            </a:r>
          </a:p>
          <a:p>
            <a:r>
              <a:rPr lang="en-US" sz="1200" b="1" dirty="0"/>
              <a:t>}</a:t>
            </a:r>
          </a:p>
          <a:p>
            <a:r>
              <a:rPr lang="en-US" sz="1200" b="1" dirty="0"/>
              <a:t>&lt;/script&gt;</a:t>
            </a:r>
          </a:p>
          <a:p>
            <a:r>
              <a:rPr lang="en-US" sz="1200" b="1" dirty="0"/>
              <a:t>&lt;form&gt;</a:t>
            </a:r>
          </a:p>
          <a:p>
            <a:endParaRPr lang="en-US" sz="1200" b="1" dirty="0"/>
          </a:p>
          <a:p>
            <a:r>
              <a:rPr lang="en-US" sz="1200" b="1" dirty="0" err="1"/>
              <a:t>Entern</a:t>
            </a:r>
            <a:r>
              <a:rPr lang="en-US" sz="1200" b="1" dirty="0"/>
              <a:t> No: &lt;input </a:t>
            </a:r>
            <a:r>
              <a:rPr lang="en-US" sz="1200" b="1" dirty="0" err="1"/>
              <a:t>typ"text</a:t>
            </a:r>
            <a:r>
              <a:rPr lang="en-US" sz="1200" b="1" dirty="0"/>
              <a:t>" id="number1" name="number1"/&gt;&lt;</a:t>
            </a:r>
            <a:r>
              <a:rPr lang="en-US" sz="1200" b="1" dirty="0" err="1"/>
              <a:t>br</a:t>
            </a:r>
            <a:r>
              <a:rPr lang="en-US" sz="1200" b="1" dirty="0"/>
              <a:t>/&gt;</a:t>
            </a:r>
          </a:p>
          <a:p>
            <a:r>
              <a:rPr lang="en-US" sz="1200" b="1" dirty="0" err="1"/>
              <a:t>Entern</a:t>
            </a:r>
            <a:r>
              <a:rPr lang="en-US" sz="1200" b="1" dirty="0"/>
              <a:t> No: &lt;input </a:t>
            </a:r>
            <a:r>
              <a:rPr lang="en-US" sz="1200" b="1" dirty="0" err="1"/>
              <a:t>typ"text</a:t>
            </a:r>
            <a:r>
              <a:rPr lang="en-US" sz="1200" b="1" dirty="0"/>
              <a:t>" id="number2" name="number2"/&gt;&lt;</a:t>
            </a:r>
            <a:r>
              <a:rPr lang="en-US" sz="1200" b="1" dirty="0" err="1"/>
              <a:t>br</a:t>
            </a:r>
            <a:r>
              <a:rPr lang="en-US" sz="1200" b="1" dirty="0"/>
              <a:t>/&gt;</a:t>
            </a:r>
          </a:p>
          <a:p>
            <a:r>
              <a:rPr lang="en-US" sz="1200" b="1" dirty="0"/>
              <a:t>&lt;input type="button" value="add" </a:t>
            </a:r>
            <a:r>
              <a:rPr lang="en-US" sz="1200" b="1" dirty="0" err="1"/>
              <a:t>onclick</a:t>
            </a:r>
            <a:r>
              <a:rPr lang="en-US" sz="1200" b="1" dirty="0"/>
              <a:t>="add()"/&gt;</a:t>
            </a:r>
          </a:p>
          <a:p>
            <a:r>
              <a:rPr lang="en-US" sz="1200" b="1" dirty="0"/>
              <a:t>&lt;input type="button" value="sub" </a:t>
            </a:r>
            <a:r>
              <a:rPr lang="en-US" sz="1200" b="1" dirty="0" err="1"/>
              <a:t>onclick</a:t>
            </a:r>
            <a:r>
              <a:rPr lang="en-US" sz="1200" b="1" dirty="0"/>
              <a:t>="sub()"/&gt;</a:t>
            </a:r>
          </a:p>
          <a:p>
            <a:r>
              <a:rPr lang="en-US" sz="1200" b="1" dirty="0"/>
              <a:t>&lt;input type="button" value="</a:t>
            </a:r>
            <a:r>
              <a:rPr lang="en-US" sz="1200" b="1" dirty="0" err="1"/>
              <a:t>mul</a:t>
            </a:r>
            <a:r>
              <a:rPr lang="en-US" sz="1200" b="1" dirty="0"/>
              <a:t>" </a:t>
            </a:r>
            <a:r>
              <a:rPr lang="en-US" sz="1200" b="1" dirty="0" err="1"/>
              <a:t>onclick</a:t>
            </a:r>
            <a:r>
              <a:rPr lang="en-US" sz="1200" b="1" dirty="0"/>
              <a:t>="</a:t>
            </a:r>
            <a:r>
              <a:rPr lang="en-US" sz="1200" b="1" dirty="0" err="1"/>
              <a:t>mul</a:t>
            </a:r>
            <a:r>
              <a:rPr lang="en-US" sz="1200" b="1" dirty="0"/>
              <a:t>()"/&gt;</a:t>
            </a:r>
          </a:p>
          <a:p>
            <a:endParaRPr lang="en-US" sz="1200" b="1" dirty="0"/>
          </a:p>
          <a:p>
            <a:r>
              <a:rPr lang="en-US" sz="1200" b="1" dirty="0"/>
              <a:t>&lt;/form&gt;</a:t>
            </a:r>
          </a:p>
          <a:p>
            <a:r>
              <a:rPr lang="en-US" sz="1200" b="1" dirty="0"/>
              <a:t>&lt;/body&gt;</a:t>
            </a:r>
          </a:p>
          <a:p>
            <a:r>
              <a:rPr lang="en-US" sz="1200" b="1" dirty="0"/>
              <a:t>&lt;/html&gt;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6629400" cy="6124754"/>
          </a:xfrm>
          <a:prstGeom prst="rect">
            <a:avLst/>
          </a:prstGeom>
          <a:ln>
            <a:solidFill>
              <a:srgbClr val="C00000"/>
            </a:solidFill>
          </a:ln>
        </p:spPr>
        <p:txBody>
          <a:bodyPr wrap="square">
            <a:spAutoFit/>
          </a:bodyPr>
          <a:lstStyle/>
          <a:p>
            <a:r>
              <a:rPr lang="en-US" sz="1400" b="1" dirty="0"/>
              <a:t>&lt;html&gt;</a:t>
            </a:r>
          </a:p>
          <a:p>
            <a:r>
              <a:rPr lang="en-US" sz="1400" b="1" dirty="0"/>
              <a:t>&lt;head&gt;</a:t>
            </a:r>
          </a:p>
          <a:p>
            <a:r>
              <a:rPr lang="en-US" sz="1400" b="1" dirty="0"/>
              <a:t>&lt;title&gt;</a:t>
            </a:r>
            <a:r>
              <a:rPr lang="en-US" sz="1400" b="1" dirty="0" err="1"/>
              <a:t>getElementById</a:t>
            </a:r>
            <a:r>
              <a:rPr lang="en-US" sz="1400" b="1" dirty="0"/>
              <a:t>&lt;/title&gt;</a:t>
            </a:r>
          </a:p>
          <a:p>
            <a:r>
              <a:rPr lang="en-US" sz="1400" b="1" dirty="0"/>
              <a:t>&lt;script&gt;</a:t>
            </a:r>
          </a:p>
          <a:p>
            <a:r>
              <a:rPr lang="en-US" sz="1400" b="1" dirty="0"/>
              <a:t>function calculate(sign){</a:t>
            </a:r>
          </a:p>
          <a:p>
            <a:r>
              <a:rPr lang="en-US" sz="1400" b="1" dirty="0" err="1"/>
              <a:t>var</a:t>
            </a:r>
            <a:r>
              <a:rPr lang="en-US" sz="1400" b="1" dirty="0"/>
              <a:t> number1 = </a:t>
            </a:r>
            <a:r>
              <a:rPr lang="en-US" sz="1400" b="1" dirty="0" err="1"/>
              <a:t>parseInt</a:t>
            </a:r>
            <a:r>
              <a:rPr lang="en-US" sz="1400" b="1" dirty="0"/>
              <a:t>(</a:t>
            </a:r>
            <a:r>
              <a:rPr lang="en-US" sz="1400" b="1" dirty="0" err="1"/>
              <a:t>document.getElementById</a:t>
            </a:r>
            <a:r>
              <a:rPr lang="en-US" sz="1400" b="1" dirty="0"/>
              <a:t>("number1").value);</a:t>
            </a:r>
          </a:p>
          <a:p>
            <a:r>
              <a:rPr lang="en-US" sz="1400" b="1" dirty="0" err="1"/>
              <a:t>var</a:t>
            </a:r>
            <a:r>
              <a:rPr lang="en-US" sz="1400" b="1" dirty="0"/>
              <a:t> number2 = </a:t>
            </a:r>
            <a:r>
              <a:rPr lang="en-US" sz="1400" b="1" dirty="0" err="1"/>
              <a:t>parseInt</a:t>
            </a:r>
            <a:r>
              <a:rPr lang="en-US" sz="1400" b="1" dirty="0"/>
              <a:t>(</a:t>
            </a:r>
            <a:r>
              <a:rPr lang="en-US" sz="1400" b="1" dirty="0" err="1"/>
              <a:t>document.getElementById</a:t>
            </a:r>
            <a:r>
              <a:rPr lang="en-US" sz="1400" b="1" dirty="0"/>
              <a:t>("number2").value);</a:t>
            </a:r>
          </a:p>
          <a:p>
            <a:r>
              <a:rPr lang="en-US" sz="1400" b="1" dirty="0"/>
              <a:t>if(sign == '+')</a:t>
            </a:r>
          </a:p>
          <a:p>
            <a:r>
              <a:rPr lang="en-US" sz="1400" b="1" dirty="0"/>
              <a:t>answer = number1+number2;</a:t>
            </a:r>
          </a:p>
          <a:p>
            <a:r>
              <a:rPr lang="en-US" sz="1400" b="1" dirty="0"/>
              <a:t>else if(sign == '-')</a:t>
            </a:r>
          </a:p>
          <a:p>
            <a:r>
              <a:rPr lang="en-US" sz="1400" b="1" dirty="0"/>
              <a:t>answer = number1 - number2;</a:t>
            </a:r>
          </a:p>
          <a:p>
            <a:r>
              <a:rPr lang="en-US" sz="1400" b="1" dirty="0"/>
              <a:t>else if(sign == '*')</a:t>
            </a:r>
          </a:p>
          <a:p>
            <a:r>
              <a:rPr lang="en-US" sz="1400" b="1" dirty="0"/>
              <a:t>answer = number1*number2;</a:t>
            </a:r>
          </a:p>
          <a:p>
            <a:r>
              <a:rPr lang="en-US" sz="1400" b="1" dirty="0" err="1"/>
              <a:t>document.getElementById</a:t>
            </a:r>
            <a:r>
              <a:rPr lang="en-US" sz="1400" b="1" dirty="0"/>
              <a:t>("answer").value = answer;</a:t>
            </a:r>
          </a:p>
          <a:p>
            <a:r>
              <a:rPr lang="en-US" sz="1400" b="1" dirty="0"/>
              <a:t>}</a:t>
            </a:r>
          </a:p>
          <a:p>
            <a:r>
              <a:rPr lang="en-US" sz="1400" b="1" dirty="0"/>
              <a:t>&lt;/script&gt;</a:t>
            </a:r>
          </a:p>
          <a:p>
            <a:r>
              <a:rPr lang="en-US" sz="1400" b="1" dirty="0"/>
              <a:t>&lt;/head&gt;</a:t>
            </a:r>
          </a:p>
          <a:p>
            <a:r>
              <a:rPr lang="en-US" sz="1400" b="1" dirty="0"/>
              <a:t>&lt;body&gt;</a:t>
            </a:r>
          </a:p>
          <a:p>
            <a:r>
              <a:rPr lang="en-US" sz="1400" b="1" dirty="0"/>
              <a:t>&lt;form&gt;</a:t>
            </a:r>
          </a:p>
          <a:p>
            <a:r>
              <a:rPr lang="en-US" sz="1400" b="1" dirty="0"/>
              <a:t>Enter 1st no: &lt;input type="text" id = "number1" name = "number1"/&gt;&lt;</a:t>
            </a:r>
            <a:r>
              <a:rPr lang="en-US" sz="1400" b="1" dirty="0" err="1"/>
              <a:t>br</a:t>
            </a:r>
            <a:r>
              <a:rPr lang="en-US" sz="1400" b="1" dirty="0"/>
              <a:t>/&gt;</a:t>
            </a:r>
          </a:p>
          <a:p>
            <a:r>
              <a:rPr lang="en-US" sz="1400" b="1" dirty="0"/>
              <a:t>Enter 2nd no: &lt;input type="text" id = "number2" name = "number2"/&gt;&lt;</a:t>
            </a:r>
            <a:r>
              <a:rPr lang="en-US" sz="1400" b="1" dirty="0" err="1"/>
              <a:t>br</a:t>
            </a:r>
            <a:r>
              <a:rPr lang="en-US" sz="1400" b="1" dirty="0"/>
              <a:t>/&gt;</a:t>
            </a:r>
          </a:p>
          <a:p>
            <a:r>
              <a:rPr lang="en-US" sz="1400" b="1" dirty="0"/>
              <a:t>&lt;input type="button" value="+" </a:t>
            </a:r>
            <a:r>
              <a:rPr lang="en-US" sz="1400" b="1" dirty="0" err="1"/>
              <a:t>onclick</a:t>
            </a:r>
            <a:r>
              <a:rPr lang="en-US" sz="1400" b="1" dirty="0"/>
              <a:t>="calculate('+')"/&gt;</a:t>
            </a:r>
          </a:p>
          <a:p>
            <a:r>
              <a:rPr lang="en-US" sz="1400" b="1" dirty="0"/>
              <a:t>&lt;input type="button" value="-" </a:t>
            </a:r>
            <a:r>
              <a:rPr lang="en-US" sz="1400" b="1" dirty="0" err="1"/>
              <a:t>onclick</a:t>
            </a:r>
            <a:r>
              <a:rPr lang="en-US" sz="1400" b="1" dirty="0"/>
              <a:t>="calculate('-')"/&gt;</a:t>
            </a:r>
          </a:p>
          <a:p>
            <a:r>
              <a:rPr lang="en-US" sz="1400" b="1" dirty="0"/>
              <a:t>&lt;input type="button" value="*" </a:t>
            </a:r>
            <a:r>
              <a:rPr lang="en-US" sz="1400" b="1" dirty="0" err="1"/>
              <a:t>onclick</a:t>
            </a:r>
            <a:r>
              <a:rPr lang="en-US" sz="1400" b="1" dirty="0"/>
              <a:t>="calculate('*')"/&gt;</a:t>
            </a:r>
          </a:p>
          <a:p>
            <a:r>
              <a:rPr lang="en-US" sz="1400" b="1" dirty="0"/>
              <a:t>&lt;input type="text" id = "answer"/&gt;</a:t>
            </a:r>
          </a:p>
          <a:p>
            <a:r>
              <a:rPr lang="en-US" sz="1400" b="1" dirty="0"/>
              <a:t>&lt;/form&gt;</a:t>
            </a:r>
          </a:p>
          <a:p>
            <a:r>
              <a:rPr lang="en-US" sz="1400" b="1" dirty="0"/>
              <a:t>&lt;/body&gt;</a:t>
            </a:r>
          </a:p>
          <a:p>
            <a:r>
              <a:rPr lang="en-US" sz="1400" b="1" dirty="0"/>
              <a:t>&lt;/html&gt;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0"/>
            <a:ext cx="5495672" cy="461665"/>
          </a:xfrm>
          <a:prstGeom prst="rect">
            <a:avLst/>
          </a:prstGeom>
        </p:spPr>
        <p:txBody>
          <a:bodyPr wrap="none">
            <a:spAutoFit/>
          </a:bodyPr>
          <a:lstStyle/>
          <a:p>
            <a:r>
              <a:rPr lang="en-US" sz="2400" b="1" dirty="0" err="1">
                <a:solidFill>
                  <a:srgbClr val="FF0000"/>
                </a:solidFill>
              </a:rPr>
              <a:t>document.getElementsByName</a:t>
            </a:r>
            <a:r>
              <a:rPr lang="en-US" sz="2400" b="1" dirty="0">
                <a:solidFill>
                  <a:srgbClr val="FF0000"/>
                </a:solidFill>
              </a:rPr>
              <a:t>() method</a:t>
            </a:r>
          </a:p>
        </p:txBody>
      </p:sp>
      <p:sp>
        <p:nvSpPr>
          <p:cNvPr id="3" name="Rectangle 2"/>
          <p:cNvSpPr/>
          <p:nvPr/>
        </p:nvSpPr>
        <p:spPr>
          <a:xfrm>
            <a:off x="685800" y="1066800"/>
            <a:ext cx="7924800" cy="2215991"/>
          </a:xfrm>
          <a:prstGeom prst="rect">
            <a:avLst/>
          </a:prstGeom>
        </p:spPr>
        <p:txBody>
          <a:bodyPr wrap="square">
            <a:spAutoFit/>
          </a:bodyPr>
          <a:lstStyle/>
          <a:p>
            <a:r>
              <a:rPr lang="en-GB" dirty="0"/>
              <a:t>The </a:t>
            </a:r>
            <a:r>
              <a:rPr lang="en-GB" b="1" dirty="0" err="1"/>
              <a:t>document.getElementsByName</a:t>
            </a:r>
            <a:r>
              <a:rPr lang="en-GB" b="1" dirty="0"/>
              <a:t>()</a:t>
            </a:r>
            <a:r>
              <a:rPr lang="en-GB" dirty="0"/>
              <a:t> method returns all the element of specified name.</a:t>
            </a:r>
          </a:p>
          <a:p>
            <a:endParaRPr lang="en-GB" dirty="0"/>
          </a:p>
          <a:p>
            <a:r>
              <a:rPr lang="en-GB" dirty="0"/>
              <a:t>The syntax of the </a:t>
            </a:r>
            <a:r>
              <a:rPr lang="en-GB" dirty="0" err="1"/>
              <a:t>getElementsByName</a:t>
            </a:r>
            <a:r>
              <a:rPr lang="en-GB" dirty="0"/>
              <a:t>() method is given below:</a:t>
            </a:r>
          </a:p>
          <a:p>
            <a:endParaRPr lang="en-GB" sz="2400" b="1" dirty="0">
              <a:solidFill>
                <a:srgbClr val="002060"/>
              </a:solidFill>
            </a:endParaRPr>
          </a:p>
          <a:p>
            <a:r>
              <a:rPr lang="en-US" sz="2400" b="1" dirty="0" err="1">
                <a:solidFill>
                  <a:srgbClr val="002060"/>
                </a:solidFill>
              </a:rPr>
              <a:t>document.getElementsByName</a:t>
            </a:r>
            <a:r>
              <a:rPr lang="en-US" sz="2400" b="1" dirty="0">
                <a:solidFill>
                  <a:srgbClr val="002060"/>
                </a:solidFill>
              </a:rPr>
              <a:t>("name")  </a:t>
            </a:r>
          </a:p>
          <a:p>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7696200" cy="461665"/>
          </a:xfrm>
          <a:prstGeom prst="rect">
            <a:avLst/>
          </a:prstGeom>
        </p:spPr>
        <p:txBody>
          <a:bodyPr wrap="square">
            <a:spAutoFit/>
          </a:bodyPr>
          <a:lstStyle/>
          <a:p>
            <a:r>
              <a:rPr lang="en-US" sz="2400" b="1" dirty="0">
                <a:solidFill>
                  <a:srgbClr val="FF0000"/>
                </a:solidFill>
              </a:rPr>
              <a:t>Example of </a:t>
            </a:r>
            <a:r>
              <a:rPr lang="en-US" sz="2400" b="1" dirty="0" err="1">
                <a:solidFill>
                  <a:srgbClr val="FF0000"/>
                </a:solidFill>
              </a:rPr>
              <a:t>document.getElementsByName</a:t>
            </a:r>
            <a:r>
              <a:rPr lang="en-US" sz="2400" b="1" dirty="0">
                <a:solidFill>
                  <a:srgbClr val="FF0000"/>
                </a:solidFill>
              </a:rPr>
              <a:t>() method</a:t>
            </a:r>
          </a:p>
        </p:txBody>
      </p:sp>
      <p:sp>
        <p:nvSpPr>
          <p:cNvPr id="3" name="Rectangle 2"/>
          <p:cNvSpPr/>
          <p:nvPr/>
        </p:nvSpPr>
        <p:spPr>
          <a:xfrm>
            <a:off x="381000" y="914400"/>
            <a:ext cx="8458200" cy="646331"/>
          </a:xfrm>
          <a:prstGeom prst="rect">
            <a:avLst/>
          </a:prstGeom>
        </p:spPr>
        <p:txBody>
          <a:bodyPr wrap="square">
            <a:spAutoFit/>
          </a:bodyPr>
          <a:lstStyle/>
          <a:p>
            <a:r>
              <a:rPr lang="en-GB" b="1" dirty="0"/>
              <a:t>To count total number of genders. Here, we are using </a:t>
            </a:r>
            <a:r>
              <a:rPr lang="en-GB" b="1" dirty="0" err="1"/>
              <a:t>getElementsByName</a:t>
            </a:r>
            <a:r>
              <a:rPr lang="en-GB" b="1" dirty="0"/>
              <a:t>() method to get all the genders.</a:t>
            </a:r>
            <a:endParaRPr lang="en-US" b="1" dirty="0"/>
          </a:p>
        </p:txBody>
      </p:sp>
      <p:sp>
        <p:nvSpPr>
          <p:cNvPr id="4" name="Rectangle 3"/>
          <p:cNvSpPr/>
          <p:nvPr/>
        </p:nvSpPr>
        <p:spPr>
          <a:xfrm>
            <a:off x="609600" y="1981200"/>
            <a:ext cx="7391400" cy="3693319"/>
          </a:xfrm>
          <a:prstGeom prst="rect">
            <a:avLst/>
          </a:prstGeom>
          <a:ln>
            <a:solidFill>
              <a:srgbClr val="C00000"/>
            </a:solidFill>
          </a:ln>
        </p:spPr>
        <p:txBody>
          <a:bodyPr wrap="square">
            <a:spAutoFit/>
          </a:bodyPr>
          <a:lstStyle/>
          <a:p>
            <a:r>
              <a:rPr lang="en-US" b="1" dirty="0"/>
              <a:t>&lt;script type="text/</a:t>
            </a:r>
            <a:r>
              <a:rPr lang="en-US" b="1" dirty="0" err="1"/>
              <a:t>javascript</a:t>
            </a:r>
            <a:r>
              <a:rPr lang="en-US" b="1" dirty="0"/>
              <a:t>"&gt;  </a:t>
            </a:r>
          </a:p>
          <a:p>
            <a:r>
              <a:rPr lang="en-US" b="1" dirty="0"/>
              <a:t>function </a:t>
            </a:r>
            <a:r>
              <a:rPr lang="en-US" b="1" dirty="0" err="1"/>
              <a:t>totalelements</a:t>
            </a:r>
            <a:r>
              <a:rPr lang="en-US" b="1" dirty="0"/>
              <a:t>()  </a:t>
            </a:r>
          </a:p>
          <a:p>
            <a:r>
              <a:rPr lang="en-US" b="1" dirty="0"/>
              <a:t>{  </a:t>
            </a:r>
          </a:p>
          <a:p>
            <a:r>
              <a:rPr lang="en-US" b="1" dirty="0" err="1"/>
              <a:t>var</a:t>
            </a:r>
            <a:r>
              <a:rPr lang="en-US" b="1" dirty="0"/>
              <a:t> </a:t>
            </a:r>
            <a:r>
              <a:rPr lang="en-US" b="1" dirty="0" err="1"/>
              <a:t>allgenders</a:t>
            </a:r>
            <a:r>
              <a:rPr lang="en-US" b="1" dirty="0"/>
              <a:t>=</a:t>
            </a:r>
            <a:r>
              <a:rPr lang="en-US" b="1" dirty="0" err="1"/>
              <a:t>document.getElementsByName</a:t>
            </a:r>
            <a:r>
              <a:rPr lang="en-US" b="1" dirty="0"/>
              <a:t>("gender");  </a:t>
            </a:r>
          </a:p>
          <a:p>
            <a:r>
              <a:rPr lang="en-US" b="1" dirty="0"/>
              <a:t>alert("Total Genders:"+</a:t>
            </a:r>
            <a:r>
              <a:rPr lang="en-US" b="1" dirty="0" err="1"/>
              <a:t>allgenders.length</a:t>
            </a:r>
            <a:r>
              <a:rPr lang="en-US" b="1" dirty="0"/>
              <a:t>);  </a:t>
            </a:r>
          </a:p>
          <a:p>
            <a:r>
              <a:rPr lang="en-US" b="1" dirty="0"/>
              <a:t>}  </a:t>
            </a:r>
          </a:p>
          <a:p>
            <a:r>
              <a:rPr lang="en-US" b="1" dirty="0"/>
              <a:t>&lt;/script&gt;  </a:t>
            </a:r>
          </a:p>
          <a:p>
            <a:r>
              <a:rPr lang="en-US" b="1" dirty="0"/>
              <a:t>&lt;form&gt;  </a:t>
            </a:r>
          </a:p>
          <a:p>
            <a:r>
              <a:rPr lang="en-US" b="1" dirty="0"/>
              <a:t>Male:&lt;input type="radio" name="gender" value="male"&gt;  </a:t>
            </a:r>
          </a:p>
          <a:p>
            <a:r>
              <a:rPr lang="en-US" b="1" dirty="0"/>
              <a:t>Female:&lt;input type="radio" name="gender" value="female"&gt;  </a:t>
            </a:r>
          </a:p>
          <a:p>
            <a:r>
              <a:rPr lang="en-US" b="1" dirty="0"/>
              <a:t>  </a:t>
            </a:r>
          </a:p>
          <a:p>
            <a:r>
              <a:rPr lang="en-US" b="1" dirty="0"/>
              <a:t>&lt;input type="button" </a:t>
            </a:r>
            <a:r>
              <a:rPr lang="en-US" b="1" dirty="0" err="1"/>
              <a:t>onclick</a:t>
            </a:r>
            <a:r>
              <a:rPr lang="en-US" b="1" dirty="0"/>
              <a:t>="</a:t>
            </a:r>
            <a:r>
              <a:rPr lang="en-US" b="1" dirty="0" err="1"/>
              <a:t>totalelements</a:t>
            </a:r>
            <a:r>
              <a:rPr lang="en-US" b="1" dirty="0"/>
              <a:t>()" value="Total Genders"&gt;  </a:t>
            </a:r>
          </a:p>
          <a:p>
            <a:r>
              <a:rPr lang="en-US" b="1" dirty="0"/>
              <a:t>&lt;/form&gt;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0"/>
            <a:ext cx="6877139" cy="523220"/>
          </a:xfrm>
          <a:prstGeom prst="rect">
            <a:avLst/>
          </a:prstGeom>
        </p:spPr>
        <p:txBody>
          <a:bodyPr wrap="none">
            <a:spAutoFit/>
          </a:bodyPr>
          <a:lstStyle/>
          <a:p>
            <a:r>
              <a:rPr lang="en-US" sz="2800" b="1" dirty="0" err="1">
                <a:solidFill>
                  <a:srgbClr val="FF0000"/>
                </a:solidFill>
              </a:rPr>
              <a:t>document.getElementsByTagName</a:t>
            </a:r>
            <a:r>
              <a:rPr lang="en-US" sz="2800" b="1" dirty="0">
                <a:solidFill>
                  <a:srgbClr val="FF0000"/>
                </a:solidFill>
              </a:rPr>
              <a:t>() method</a:t>
            </a:r>
          </a:p>
        </p:txBody>
      </p:sp>
      <p:sp>
        <p:nvSpPr>
          <p:cNvPr id="3" name="Rectangle 2"/>
          <p:cNvSpPr/>
          <p:nvPr/>
        </p:nvSpPr>
        <p:spPr>
          <a:xfrm>
            <a:off x="685800" y="762000"/>
            <a:ext cx="7772400" cy="2308324"/>
          </a:xfrm>
          <a:prstGeom prst="rect">
            <a:avLst/>
          </a:prstGeom>
        </p:spPr>
        <p:txBody>
          <a:bodyPr wrap="square">
            <a:spAutoFit/>
          </a:bodyPr>
          <a:lstStyle/>
          <a:p>
            <a:r>
              <a:rPr lang="en-GB" dirty="0"/>
              <a:t>The </a:t>
            </a:r>
            <a:r>
              <a:rPr lang="en-GB" b="1" dirty="0" err="1"/>
              <a:t>document.getElementsByTagName</a:t>
            </a:r>
            <a:r>
              <a:rPr lang="en-GB" b="1" dirty="0"/>
              <a:t>()</a:t>
            </a:r>
            <a:r>
              <a:rPr lang="en-GB" dirty="0"/>
              <a:t> method returns all the element of specified tag name.</a:t>
            </a:r>
          </a:p>
          <a:p>
            <a:endParaRPr lang="en-GB" dirty="0"/>
          </a:p>
          <a:p>
            <a:r>
              <a:rPr lang="en-GB" dirty="0"/>
              <a:t>The syntax of the </a:t>
            </a:r>
            <a:r>
              <a:rPr lang="en-GB" dirty="0" err="1"/>
              <a:t>getElementsByTagName</a:t>
            </a:r>
            <a:r>
              <a:rPr lang="en-GB" dirty="0"/>
              <a:t>() method is given below:</a:t>
            </a:r>
          </a:p>
          <a:p>
            <a:endParaRPr lang="en-GB" dirty="0"/>
          </a:p>
          <a:p>
            <a:r>
              <a:rPr lang="en-US" dirty="0" err="1"/>
              <a:t>document.getElementsByTagName</a:t>
            </a:r>
            <a:r>
              <a:rPr lang="en-US" dirty="0"/>
              <a:t>("name")</a:t>
            </a:r>
          </a:p>
          <a:p>
            <a:endParaRPr lang="en-IN" dirty="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0"/>
            <a:ext cx="2506712" cy="523220"/>
          </a:xfrm>
          <a:prstGeom prst="rect">
            <a:avLst/>
          </a:prstGeom>
        </p:spPr>
        <p:txBody>
          <a:bodyPr wrap="none">
            <a:spAutoFit/>
          </a:bodyPr>
          <a:lstStyle/>
          <a:p>
            <a:r>
              <a:rPr lang="en-US" sz="2800" b="1" dirty="0">
                <a:solidFill>
                  <a:srgbClr val="C00000"/>
                </a:solidFill>
              </a:rPr>
              <a:t>Window Object</a:t>
            </a:r>
          </a:p>
        </p:txBody>
      </p:sp>
      <p:sp>
        <p:nvSpPr>
          <p:cNvPr id="3" name="Rectangle 2"/>
          <p:cNvSpPr/>
          <p:nvPr/>
        </p:nvSpPr>
        <p:spPr>
          <a:xfrm>
            <a:off x="609600" y="914400"/>
            <a:ext cx="8001000" cy="1477328"/>
          </a:xfrm>
          <a:prstGeom prst="rect">
            <a:avLst/>
          </a:prstGeom>
        </p:spPr>
        <p:txBody>
          <a:bodyPr wrap="square">
            <a:spAutoFit/>
          </a:bodyPr>
          <a:lstStyle/>
          <a:p>
            <a:pPr marL="342900" indent="-342900">
              <a:buFont typeface="Arial" pitchFamily="34" charset="0"/>
              <a:buChar char="•"/>
            </a:pPr>
            <a:r>
              <a:rPr lang="en-GB" dirty="0"/>
              <a:t>The </a:t>
            </a:r>
            <a:r>
              <a:rPr lang="en-GB" b="1" dirty="0"/>
              <a:t>window object</a:t>
            </a:r>
            <a:r>
              <a:rPr lang="en-GB" dirty="0"/>
              <a:t> represents a window in browser. An object of window is created automatically by the browser.</a:t>
            </a:r>
          </a:p>
          <a:p>
            <a:pPr marL="342900" indent="-342900">
              <a:buFont typeface="Arial" pitchFamily="34" charset="0"/>
              <a:buChar char="•"/>
            </a:pPr>
            <a:endParaRPr lang="en-GB" dirty="0"/>
          </a:p>
          <a:p>
            <a:pPr marL="342900" indent="-342900">
              <a:buFont typeface="Arial" pitchFamily="34" charset="0"/>
              <a:buChar char="•"/>
            </a:pPr>
            <a:r>
              <a:rPr lang="en-GB" dirty="0"/>
              <a:t>Window is the object of browser, </a:t>
            </a:r>
            <a:r>
              <a:rPr lang="en-GB" b="1" dirty="0"/>
              <a:t>it is not the object of </a:t>
            </a:r>
            <a:r>
              <a:rPr lang="en-GB" b="1" dirty="0" err="1"/>
              <a:t>javascript</a:t>
            </a:r>
            <a:r>
              <a:rPr lang="en-GB" dirty="0"/>
              <a:t>. The </a:t>
            </a:r>
            <a:r>
              <a:rPr lang="en-GB" dirty="0" err="1"/>
              <a:t>javascript</a:t>
            </a:r>
            <a:r>
              <a:rPr lang="en-GB" dirty="0"/>
              <a:t> objects are string, array, date etc.</a:t>
            </a:r>
          </a:p>
        </p:txBody>
      </p:sp>
      <p:sp>
        <p:nvSpPr>
          <p:cNvPr id="4" name="Rectangle 3"/>
          <p:cNvSpPr/>
          <p:nvPr/>
        </p:nvSpPr>
        <p:spPr>
          <a:xfrm>
            <a:off x="457200" y="2667000"/>
            <a:ext cx="3631635" cy="461665"/>
          </a:xfrm>
          <a:prstGeom prst="rect">
            <a:avLst/>
          </a:prstGeom>
        </p:spPr>
        <p:txBody>
          <a:bodyPr wrap="none">
            <a:spAutoFit/>
          </a:bodyPr>
          <a:lstStyle/>
          <a:p>
            <a:r>
              <a:rPr lang="en-US" sz="2400" b="1" dirty="0">
                <a:solidFill>
                  <a:srgbClr val="C00000"/>
                </a:solidFill>
              </a:rPr>
              <a:t>Methods of window object</a:t>
            </a:r>
          </a:p>
        </p:txBody>
      </p:sp>
      <p:graphicFrame>
        <p:nvGraphicFramePr>
          <p:cNvPr id="5" name="Table 4"/>
          <p:cNvGraphicFramePr>
            <a:graphicFrameLocks noGrp="1"/>
          </p:cNvGraphicFramePr>
          <p:nvPr/>
        </p:nvGraphicFramePr>
        <p:xfrm>
          <a:off x="533400" y="3352800"/>
          <a:ext cx="8229600" cy="2787658"/>
        </p:xfrm>
        <a:graphic>
          <a:graphicData uri="http://schemas.openxmlformats.org/drawingml/2006/table">
            <a:tbl>
              <a:tblPr/>
              <a:tblGrid>
                <a:gridCol w="2097741">
                  <a:extLst>
                    <a:ext uri="{9D8B030D-6E8A-4147-A177-3AD203B41FA5}">
                      <a16:colId xmlns:a16="http://schemas.microsoft.com/office/drawing/2014/main" val="20000"/>
                    </a:ext>
                  </a:extLst>
                </a:gridCol>
                <a:gridCol w="6131859">
                  <a:extLst>
                    <a:ext uri="{9D8B030D-6E8A-4147-A177-3AD203B41FA5}">
                      <a16:colId xmlns:a16="http://schemas.microsoft.com/office/drawing/2014/main" val="20001"/>
                    </a:ext>
                  </a:extLst>
                </a:gridCol>
              </a:tblGrid>
              <a:tr h="276836">
                <a:tc>
                  <a:txBody>
                    <a:bodyPr/>
                    <a:lstStyle/>
                    <a:p>
                      <a:pPr algn="ctr" fontAlgn="t"/>
                      <a:r>
                        <a:rPr lang="en-US" sz="1800" b="1">
                          <a:solidFill>
                            <a:srgbClr val="C00000"/>
                          </a:solidFill>
                          <a:latin typeface="times new roman"/>
                        </a:rPr>
                        <a:t>Method</a:t>
                      </a:r>
                    </a:p>
                  </a:txBody>
                  <a:tcPr marL="62917" marR="62917" marT="62917" marB="62917">
                    <a:lnL w="9525" cap="flat" cmpd="sng" algn="ctr">
                      <a:solidFill>
                        <a:srgbClr val="A08C17"/>
                      </a:solidFill>
                      <a:prstDash val="solid"/>
                      <a:round/>
                      <a:headEnd type="none" w="med" len="med"/>
                      <a:tailEnd type="none" w="med" len="med"/>
                    </a:lnL>
                    <a:lnR w="9525" cap="flat" cmpd="sng" algn="ctr">
                      <a:solidFill>
                        <a:srgbClr val="A08C17"/>
                      </a:solidFill>
                      <a:prstDash val="solid"/>
                      <a:round/>
                      <a:headEnd type="none" w="med" len="med"/>
                      <a:tailEnd type="none" w="med" len="med"/>
                    </a:lnR>
                    <a:lnT w="9525" cap="flat" cmpd="sng" algn="ctr">
                      <a:solidFill>
                        <a:srgbClr val="A08C1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800" b="1" dirty="0">
                          <a:solidFill>
                            <a:srgbClr val="C00000"/>
                          </a:solidFill>
                          <a:latin typeface="times new roman"/>
                        </a:rPr>
                        <a:t>Description</a:t>
                      </a:r>
                    </a:p>
                  </a:txBody>
                  <a:tcPr marL="62917" marR="62917" marT="62917" marB="62917">
                    <a:lnL w="9525" cap="flat" cmpd="sng" algn="ctr">
                      <a:solidFill>
                        <a:srgbClr val="A08C17"/>
                      </a:solidFill>
                      <a:prstDash val="solid"/>
                      <a:round/>
                      <a:headEnd type="none" w="med" len="med"/>
                      <a:tailEnd type="none" w="med" len="med"/>
                    </a:lnL>
                    <a:lnR w="9525" cap="flat" cmpd="sng" algn="ctr">
                      <a:solidFill>
                        <a:srgbClr val="A08C17"/>
                      </a:solidFill>
                      <a:prstDash val="solid"/>
                      <a:round/>
                      <a:headEnd type="none" w="med" len="med"/>
                      <a:tailEnd type="none" w="med" len="med"/>
                    </a:lnR>
                    <a:lnT w="9525" cap="flat" cmpd="sng" algn="ctr">
                      <a:solidFill>
                        <a:srgbClr val="A08C1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85892">
                <a:tc>
                  <a:txBody>
                    <a:bodyPr/>
                    <a:lstStyle/>
                    <a:p>
                      <a:pPr algn="l" fontAlgn="t"/>
                      <a:r>
                        <a:rPr lang="en-US" sz="1400" b="1" dirty="0">
                          <a:solidFill>
                            <a:srgbClr val="7030A0"/>
                          </a:solidFill>
                          <a:latin typeface="verdana"/>
                        </a:rPr>
                        <a:t>alert()</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b="1">
                          <a:solidFill>
                            <a:srgbClr val="000000"/>
                          </a:solidFill>
                          <a:latin typeface="verdana"/>
                        </a:rPr>
                        <a:t>displays the alert box containing message with ok button.</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85892">
                <a:tc>
                  <a:txBody>
                    <a:bodyPr/>
                    <a:lstStyle/>
                    <a:p>
                      <a:pPr algn="l" fontAlgn="t"/>
                      <a:r>
                        <a:rPr lang="en-US" sz="1400" b="1">
                          <a:solidFill>
                            <a:srgbClr val="7030A0"/>
                          </a:solidFill>
                          <a:latin typeface="verdana"/>
                        </a:rPr>
                        <a:t>confirm()</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b="1" dirty="0">
                          <a:solidFill>
                            <a:srgbClr val="000000"/>
                          </a:solidFill>
                          <a:latin typeface="verdana"/>
                        </a:rPr>
                        <a:t>displays the confirm dialog box containing message with ok and cancel button.</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85892">
                <a:tc>
                  <a:txBody>
                    <a:bodyPr/>
                    <a:lstStyle/>
                    <a:p>
                      <a:pPr algn="l" fontAlgn="t"/>
                      <a:r>
                        <a:rPr lang="en-US" sz="1400" b="1">
                          <a:solidFill>
                            <a:srgbClr val="7030A0"/>
                          </a:solidFill>
                          <a:latin typeface="verdana"/>
                        </a:rPr>
                        <a:t>prompt()</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b="1">
                          <a:solidFill>
                            <a:srgbClr val="000000"/>
                          </a:solidFill>
                          <a:latin typeface="verdana"/>
                        </a:rPr>
                        <a:t>displays a dialog box to get input from the user.</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34891">
                <a:tc>
                  <a:txBody>
                    <a:bodyPr/>
                    <a:lstStyle/>
                    <a:p>
                      <a:pPr algn="l" fontAlgn="t"/>
                      <a:r>
                        <a:rPr lang="en-US" sz="1400" b="1">
                          <a:solidFill>
                            <a:srgbClr val="7030A0"/>
                          </a:solidFill>
                          <a:latin typeface="verdana"/>
                        </a:rPr>
                        <a:t>open()</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b="1">
                          <a:solidFill>
                            <a:srgbClr val="000000"/>
                          </a:solidFill>
                          <a:latin typeface="verdana"/>
                        </a:rPr>
                        <a:t>opens the new window.</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234891">
                <a:tc>
                  <a:txBody>
                    <a:bodyPr/>
                    <a:lstStyle/>
                    <a:p>
                      <a:pPr algn="l" fontAlgn="t"/>
                      <a:r>
                        <a:rPr lang="en-US" sz="1400" b="1">
                          <a:solidFill>
                            <a:srgbClr val="7030A0"/>
                          </a:solidFill>
                          <a:latin typeface="verdana"/>
                        </a:rPr>
                        <a:t>close()</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b="1">
                          <a:solidFill>
                            <a:srgbClr val="000000"/>
                          </a:solidFill>
                          <a:latin typeface="verdana"/>
                        </a:rPr>
                        <a:t>closes the current window.</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85892">
                <a:tc>
                  <a:txBody>
                    <a:bodyPr/>
                    <a:lstStyle/>
                    <a:p>
                      <a:pPr algn="l" fontAlgn="t"/>
                      <a:r>
                        <a:rPr lang="en-US" sz="1400" b="1" dirty="0" err="1">
                          <a:solidFill>
                            <a:srgbClr val="7030A0"/>
                          </a:solidFill>
                          <a:latin typeface="verdana"/>
                        </a:rPr>
                        <a:t>setTimeout</a:t>
                      </a:r>
                      <a:r>
                        <a:rPr lang="en-US" sz="1400" b="1" dirty="0">
                          <a:solidFill>
                            <a:srgbClr val="7030A0"/>
                          </a:solidFill>
                          <a:latin typeface="verdana"/>
                        </a:rPr>
                        <a:t>()</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b="1" dirty="0">
                          <a:solidFill>
                            <a:srgbClr val="000000"/>
                          </a:solidFill>
                          <a:latin typeface="verdana"/>
                        </a:rPr>
                        <a:t>performs action after specified time like calling function, evaluating expressions etc.</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0"/>
            <a:ext cx="7620000" cy="461665"/>
          </a:xfrm>
          <a:prstGeom prst="rect">
            <a:avLst/>
          </a:prstGeom>
        </p:spPr>
        <p:txBody>
          <a:bodyPr wrap="square">
            <a:spAutoFit/>
          </a:bodyPr>
          <a:lstStyle/>
          <a:p>
            <a:r>
              <a:rPr lang="en-US" sz="2400" b="1" dirty="0">
                <a:solidFill>
                  <a:srgbClr val="FF0000"/>
                </a:solidFill>
              </a:rPr>
              <a:t>Example of </a:t>
            </a:r>
            <a:r>
              <a:rPr lang="en-US" sz="2400" b="1" dirty="0" err="1">
                <a:solidFill>
                  <a:srgbClr val="FF0000"/>
                </a:solidFill>
              </a:rPr>
              <a:t>document.getElementsByTagName</a:t>
            </a:r>
            <a:r>
              <a:rPr lang="en-US" sz="2400" b="1" dirty="0">
                <a:solidFill>
                  <a:srgbClr val="FF0000"/>
                </a:solidFill>
              </a:rPr>
              <a:t>() method</a:t>
            </a:r>
          </a:p>
        </p:txBody>
      </p:sp>
      <p:sp>
        <p:nvSpPr>
          <p:cNvPr id="3" name="Rectangle 2"/>
          <p:cNvSpPr/>
          <p:nvPr/>
        </p:nvSpPr>
        <p:spPr>
          <a:xfrm>
            <a:off x="304800" y="762000"/>
            <a:ext cx="8610600" cy="923330"/>
          </a:xfrm>
          <a:prstGeom prst="rect">
            <a:avLst/>
          </a:prstGeom>
        </p:spPr>
        <p:txBody>
          <a:bodyPr wrap="square">
            <a:spAutoFit/>
          </a:bodyPr>
          <a:lstStyle/>
          <a:p>
            <a:r>
              <a:rPr lang="en-GB" dirty="0"/>
              <a:t>To count total number of paragraphs used in the document. </a:t>
            </a:r>
          </a:p>
          <a:p>
            <a:r>
              <a:rPr lang="en-GB" dirty="0"/>
              <a:t>To do this, we have called the </a:t>
            </a:r>
            <a:r>
              <a:rPr lang="en-GB" b="1" dirty="0" err="1"/>
              <a:t>document.getElementsByTagName</a:t>
            </a:r>
            <a:r>
              <a:rPr lang="en-GB" b="1" dirty="0"/>
              <a:t>("p") </a:t>
            </a:r>
            <a:r>
              <a:rPr lang="en-GB" dirty="0"/>
              <a:t>method that returns the total paragraphs.</a:t>
            </a:r>
            <a:endParaRPr lang="en-US" dirty="0"/>
          </a:p>
        </p:txBody>
      </p:sp>
      <p:sp>
        <p:nvSpPr>
          <p:cNvPr id="4" name="Rectangle 3"/>
          <p:cNvSpPr/>
          <p:nvPr/>
        </p:nvSpPr>
        <p:spPr>
          <a:xfrm>
            <a:off x="533400" y="1981200"/>
            <a:ext cx="7239000" cy="3416320"/>
          </a:xfrm>
          <a:prstGeom prst="rect">
            <a:avLst/>
          </a:prstGeom>
          <a:ln>
            <a:solidFill>
              <a:srgbClr val="C00000"/>
            </a:solidFill>
          </a:ln>
        </p:spPr>
        <p:txBody>
          <a:bodyPr wrap="square">
            <a:spAutoFit/>
          </a:bodyPr>
          <a:lstStyle/>
          <a:p>
            <a:r>
              <a:rPr lang="en-US" b="1" dirty="0"/>
              <a:t>&lt;script type="text/</a:t>
            </a:r>
            <a:r>
              <a:rPr lang="en-US" b="1" dirty="0" err="1"/>
              <a:t>javascript</a:t>
            </a:r>
            <a:r>
              <a:rPr lang="en-US" b="1" dirty="0"/>
              <a:t>"&gt;  </a:t>
            </a:r>
          </a:p>
          <a:p>
            <a:r>
              <a:rPr lang="en-US" b="1" dirty="0"/>
              <a:t>function </a:t>
            </a:r>
            <a:r>
              <a:rPr lang="en-US" b="1" dirty="0" err="1"/>
              <a:t>countpara</a:t>
            </a:r>
            <a:r>
              <a:rPr lang="en-US" b="1" dirty="0"/>
              <a:t>(){  </a:t>
            </a:r>
          </a:p>
          <a:p>
            <a:r>
              <a:rPr lang="en-US" b="1" dirty="0" err="1"/>
              <a:t>var</a:t>
            </a:r>
            <a:r>
              <a:rPr lang="en-US" b="1" dirty="0"/>
              <a:t> </a:t>
            </a:r>
            <a:r>
              <a:rPr lang="en-US" b="1" dirty="0" err="1"/>
              <a:t>totalpara</a:t>
            </a:r>
            <a:r>
              <a:rPr lang="en-US" b="1" dirty="0"/>
              <a:t>=</a:t>
            </a:r>
            <a:r>
              <a:rPr lang="en-US" b="1" dirty="0" err="1"/>
              <a:t>document.getElementsByTagName</a:t>
            </a:r>
            <a:r>
              <a:rPr lang="en-US" b="1" dirty="0"/>
              <a:t>("p");  </a:t>
            </a:r>
          </a:p>
          <a:p>
            <a:r>
              <a:rPr lang="en-US" b="1" dirty="0"/>
              <a:t>alert("total p tags are: "+</a:t>
            </a:r>
            <a:r>
              <a:rPr lang="en-US" b="1" dirty="0" err="1"/>
              <a:t>totalpara.length</a:t>
            </a:r>
            <a:r>
              <a:rPr lang="en-US" b="1" dirty="0"/>
              <a:t>);  </a:t>
            </a:r>
          </a:p>
          <a:p>
            <a:r>
              <a:rPr lang="en-US" b="1" dirty="0"/>
              <a:t>  </a:t>
            </a:r>
          </a:p>
          <a:p>
            <a:r>
              <a:rPr lang="en-US" b="1" dirty="0"/>
              <a:t>}  </a:t>
            </a:r>
          </a:p>
          <a:p>
            <a:r>
              <a:rPr lang="en-US" b="1" dirty="0"/>
              <a:t>&lt;/script&gt;  </a:t>
            </a:r>
          </a:p>
          <a:p>
            <a:r>
              <a:rPr lang="en-US" b="1" dirty="0"/>
              <a:t>&lt;p&gt;This is a </a:t>
            </a:r>
            <a:r>
              <a:rPr lang="en-US" b="1" dirty="0" err="1"/>
              <a:t>pragraph</a:t>
            </a:r>
            <a:r>
              <a:rPr lang="en-US" b="1" dirty="0"/>
              <a:t>&lt;/p&gt;  </a:t>
            </a:r>
          </a:p>
          <a:p>
            <a:r>
              <a:rPr lang="en-US" b="1" dirty="0"/>
              <a:t>&lt;p&gt;Here we are going to count total number of paragraphs by </a:t>
            </a:r>
            <a:r>
              <a:rPr lang="en-US" b="1" dirty="0" err="1"/>
              <a:t>getElementByTagName</a:t>
            </a:r>
            <a:r>
              <a:rPr lang="en-US" b="1" dirty="0"/>
              <a:t>() method.&lt;/p&gt;  </a:t>
            </a:r>
          </a:p>
          <a:p>
            <a:r>
              <a:rPr lang="en-US" b="1" dirty="0"/>
              <a:t>&lt;p&gt;Let's see the simple example&lt;/p&gt;  </a:t>
            </a:r>
          </a:p>
          <a:p>
            <a:r>
              <a:rPr lang="en-US" b="1" dirty="0"/>
              <a:t>&lt;button </a:t>
            </a:r>
            <a:r>
              <a:rPr lang="en-US" b="1" dirty="0" err="1"/>
              <a:t>onclick</a:t>
            </a:r>
            <a:r>
              <a:rPr lang="en-US" b="1" dirty="0"/>
              <a:t>="</a:t>
            </a:r>
            <a:r>
              <a:rPr lang="en-US" b="1" dirty="0" err="1"/>
              <a:t>countpara</a:t>
            </a:r>
            <a:r>
              <a:rPr lang="en-US" b="1" dirty="0"/>
              <a:t>()"&gt;count paragraph&lt;/button&gt;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001000" cy="461665"/>
          </a:xfrm>
          <a:prstGeom prst="rect">
            <a:avLst/>
          </a:prstGeom>
        </p:spPr>
        <p:txBody>
          <a:bodyPr wrap="square">
            <a:spAutoFit/>
          </a:bodyPr>
          <a:lstStyle/>
          <a:p>
            <a:pPr algn="ctr"/>
            <a:r>
              <a:rPr lang="en-GB" sz="2400" b="1" dirty="0">
                <a:solidFill>
                  <a:srgbClr val="FF0000"/>
                </a:solidFill>
              </a:rPr>
              <a:t>Example2:  </a:t>
            </a:r>
            <a:r>
              <a:rPr lang="en-GB" sz="2400" b="1" dirty="0" err="1">
                <a:solidFill>
                  <a:srgbClr val="FF0000"/>
                </a:solidFill>
              </a:rPr>
              <a:t>document.getElementsByTagName</a:t>
            </a:r>
            <a:r>
              <a:rPr lang="en-GB" sz="2400" b="1" dirty="0">
                <a:solidFill>
                  <a:srgbClr val="FF0000"/>
                </a:solidFill>
              </a:rPr>
              <a:t>() method</a:t>
            </a:r>
          </a:p>
        </p:txBody>
      </p:sp>
      <p:sp>
        <p:nvSpPr>
          <p:cNvPr id="3" name="Rectangle 2"/>
          <p:cNvSpPr/>
          <p:nvPr/>
        </p:nvSpPr>
        <p:spPr>
          <a:xfrm>
            <a:off x="304800" y="762000"/>
            <a:ext cx="8534400" cy="369332"/>
          </a:xfrm>
          <a:prstGeom prst="rect">
            <a:avLst/>
          </a:prstGeom>
        </p:spPr>
        <p:txBody>
          <a:bodyPr wrap="square">
            <a:spAutoFit/>
          </a:bodyPr>
          <a:lstStyle/>
          <a:p>
            <a:r>
              <a:rPr lang="en-GB" b="1" dirty="0"/>
              <a:t>To count total number of h2 and h3 tags used in the document.</a:t>
            </a:r>
            <a:endParaRPr lang="en-US" b="1" dirty="0"/>
          </a:p>
        </p:txBody>
      </p:sp>
      <p:sp>
        <p:nvSpPr>
          <p:cNvPr id="4" name="Rectangle 3"/>
          <p:cNvSpPr/>
          <p:nvPr/>
        </p:nvSpPr>
        <p:spPr>
          <a:xfrm>
            <a:off x="457200" y="1295400"/>
            <a:ext cx="7924800" cy="4801314"/>
          </a:xfrm>
          <a:prstGeom prst="rect">
            <a:avLst/>
          </a:prstGeom>
          <a:ln>
            <a:solidFill>
              <a:srgbClr val="C00000"/>
            </a:solidFill>
          </a:ln>
        </p:spPr>
        <p:txBody>
          <a:bodyPr wrap="square">
            <a:spAutoFit/>
          </a:bodyPr>
          <a:lstStyle/>
          <a:p>
            <a:r>
              <a:rPr lang="en-US" b="1" dirty="0"/>
              <a:t>&lt;script type="text/</a:t>
            </a:r>
            <a:r>
              <a:rPr lang="en-US" b="1" dirty="0" err="1"/>
              <a:t>javascript</a:t>
            </a:r>
            <a:r>
              <a:rPr lang="en-US" b="1" dirty="0"/>
              <a:t>"&gt;  </a:t>
            </a:r>
          </a:p>
          <a:p>
            <a:r>
              <a:rPr lang="en-US" b="1" dirty="0"/>
              <a:t>function counth2(){  </a:t>
            </a:r>
          </a:p>
          <a:p>
            <a:r>
              <a:rPr lang="en-US" b="1" dirty="0" err="1"/>
              <a:t>var</a:t>
            </a:r>
            <a:r>
              <a:rPr lang="en-US" b="1" dirty="0"/>
              <a:t> totalh2=</a:t>
            </a:r>
            <a:r>
              <a:rPr lang="en-US" b="1" dirty="0" err="1"/>
              <a:t>document.getElementsByTagName</a:t>
            </a:r>
            <a:r>
              <a:rPr lang="en-US" b="1" dirty="0"/>
              <a:t>("h2");  </a:t>
            </a:r>
          </a:p>
          <a:p>
            <a:r>
              <a:rPr lang="en-US" b="1" dirty="0"/>
              <a:t>alert("total h2 tags are: "+totalh2.length);  </a:t>
            </a:r>
          </a:p>
          <a:p>
            <a:r>
              <a:rPr lang="en-US" b="1" dirty="0"/>
              <a:t>}  </a:t>
            </a:r>
          </a:p>
          <a:p>
            <a:r>
              <a:rPr lang="en-US" b="1" dirty="0"/>
              <a:t>function counth3(){  </a:t>
            </a:r>
          </a:p>
          <a:p>
            <a:r>
              <a:rPr lang="en-US" b="1" dirty="0" err="1"/>
              <a:t>var</a:t>
            </a:r>
            <a:r>
              <a:rPr lang="en-US" b="1" dirty="0"/>
              <a:t> totalh3=</a:t>
            </a:r>
            <a:r>
              <a:rPr lang="en-US" b="1" dirty="0" err="1"/>
              <a:t>document.getElementsByTagName</a:t>
            </a:r>
            <a:r>
              <a:rPr lang="en-US" b="1" dirty="0"/>
              <a:t>("h3");  </a:t>
            </a:r>
          </a:p>
          <a:p>
            <a:r>
              <a:rPr lang="en-US" b="1" dirty="0"/>
              <a:t>alert("total h3 tags are: "+totalh3.length);  </a:t>
            </a:r>
          </a:p>
          <a:p>
            <a:r>
              <a:rPr lang="en-US" b="1" dirty="0"/>
              <a:t>}  </a:t>
            </a:r>
          </a:p>
          <a:p>
            <a:r>
              <a:rPr lang="en-US" b="1" dirty="0"/>
              <a:t>&lt;/script&gt;  </a:t>
            </a:r>
          </a:p>
          <a:p>
            <a:r>
              <a:rPr lang="en-US" b="1" dirty="0"/>
              <a:t>&lt;h2&gt;This is h2 tag&lt;/h2&gt;  </a:t>
            </a:r>
          </a:p>
          <a:p>
            <a:r>
              <a:rPr lang="en-US" b="1" dirty="0"/>
              <a:t>&lt;h2&gt;This is h2 tag&lt;/h2&gt;  </a:t>
            </a:r>
          </a:p>
          <a:p>
            <a:r>
              <a:rPr lang="en-US" b="1" dirty="0"/>
              <a:t>&lt;h3&gt;This is h3 tag&lt;/h3&gt;  </a:t>
            </a:r>
          </a:p>
          <a:p>
            <a:r>
              <a:rPr lang="en-US" b="1" dirty="0"/>
              <a:t>&lt;h3&gt;This is h3 tag&lt;/h3&gt;  </a:t>
            </a:r>
          </a:p>
          <a:p>
            <a:r>
              <a:rPr lang="en-US" b="1" dirty="0"/>
              <a:t>&lt;h3&gt;This is h3 tag&lt;/h3&gt;  </a:t>
            </a:r>
          </a:p>
          <a:p>
            <a:r>
              <a:rPr lang="en-US" b="1" dirty="0"/>
              <a:t>&lt;button </a:t>
            </a:r>
            <a:r>
              <a:rPr lang="en-US" b="1" dirty="0" err="1"/>
              <a:t>onclick</a:t>
            </a:r>
            <a:r>
              <a:rPr lang="en-US" b="1" dirty="0"/>
              <a:t>="counth2()"&gt;count h2&lt;/button&gt;  </a:t>
            </a:r>
          </a:p>
          <a:p>
            <a:r>
              <a:rPr lang="en-US" b="1" dirty="0"/>
              <a:t>&lt;button </a:t>
            </a:r>
            <a:r>
              <a:rPr lang="en-US" b="1" dirty="0" err="1"/>
              <a:t>onclick</a:t>
            </a:r>
            <a:r>
              <a:rPr lang="en-US" b="1" dirty="0"/>
              <a:t>="counth3()"&gt;count h3&lt;/button&gt; </a:t>
            </a:r>
          </a:p>
        </p:txBody>
      </p:sp>
      <p:sp>
        <p:nvSpPr>
          <p:cNvPr id="5" name="Rectangle 4"/>
          <p:cNvSpPr/>
          <p:nvPr/>
        </p:nvSpPr>
        <p:spPr>
          <a:xfrm>
            <a:off x="0" y="6211669"/>
            <a:ext cx="9144000" cy="646331"/>
          </a:xfrm>
          <a:prstGeom prst="rect">
            <a:avLst/>
          </a:prstGeom>
          <a:ln>
            <a:solidFill>
              <a:srgbClr val="C00000"/>
            </a:solidFill>
          </a:ln>
        </p:spPr>
        <p:txBody>
          <a:bodyPr wrap="square">
            <a:spAutoFit/>
          </a:bodyPr>
          <a:lstStyle/>
          <a:p>
            <a:r>
              <a:rPr lang="en-GB" dirty="0"/>
              <a:t>Note: Output of the given examples may differ on this page because it will count the total number of </a:t>
            </a:r>
            <a:r>
              <a:rPr lang="en-GB" dirty="0" err="1"/>
              <a:t>para</a:t>
            </a:r>
            <a:r>
              <a:rPr lang="en-GB" dirty="0"/>
              <a:t> , total number of h2 and total number of h3 tags used in this document.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0"/>
            <a:ext cx="3571299" cy="523220"/>
          </a:xfrm>
          <a:prstGeom prst="rect">
            <a:avLst/>
          </a:prstGeom>
        </p:spPr>
        <p:txBody>
          <a:bodyPr wrap="none">
            <a:spAutoFit/>
          </a:bodyPr>
          <a:lstStyle/>
          <a:p>
            <a:r>
              <a:rPr lang="en-US" sz="2800" b="1" dirty="0" err="1">
                <a:solidFill>
                  <a:srgbClr val="FF0000"/>
                </a:solidFill>
              </a:rPr>
              <a:t>Javascript</a:t>
            </a:r>
            <a:r>
              <a:rPr lang="en-US" sz="2800" b="1" dirty="0">
                <a:solidFill>
                  <a:srgbClr val="FF0000"/>
                </a:solidFill>
              </a:rPr>
              <a:t> - </a:t>
            </a:r>
            <a:r>
              <a:rPr lang="en-US" sz="2800" b="1" dirty="0" err="1">
                <a:solidFill>
                  <a:srgbClr val="FF0000"/>
                </a:solidFill>
              </a:rPr>
              <a:t>innerHTML</a:t>
            </a:r>
            <a:endParaRPr lang="en-US" sz="2800" b="1" dirty="0">
              <a:solidFill>
                <a:srgbClr val="FF0000"/>
              </a:solidFill>
            </a:endParaRPr>
          </a:p>
        </p:txBody>
      </p:sp>
      <p:sp>
        <p:nvSpPr>
          <p:cNvPr id="3" name="Rectangle 2"/>
          <p:cNvSpPr/>
          <p:nvPr/>
        </p:nvSpPr>
        <p:spPr>
          <a:xfrm>
            <a:off x="304800" y="685800"/>
            <a:ext cx="8534400" cy="1200329"/>
          </a:xfrm>
          <a:prstGeom prst="rect">
            <a:avLst/>
          </a:prstGeom>
        </p:spPr>
        <p:txBody>
          <a:bodyPr wrap="square">
            <a:spAutoFit/>
          </a:bodyPr>
          <a:lstStyle/>
          <a:p>
            <a:r>
              <a:rPr lang="en-GB" dirty="0"/>
              <a:t>The </a:t>
            </a:r>
            <a:r>
              <a:rPr lang="en-GB" b="1" dirty="0" err="1"/>
              <a:t>innerHTML</a:t>
            </a:r>
            <a:r>
              <a:rPr lang="en-GB" dirty="0"/>
              <a:t> property can be used to write the dynamic html on the html document.</a:t>
            </a:r>
          </a:p>
          <a:p>
            <a:endParaRPr lang="en-GB" dirty="0"/>
          </a:p>
          <a:p>
            <a:r>
              <a:rPr lang="en-GB" dirty="0"/>
              <a:t>It is used mostly in the web pages to generate the dynamic html such as registration form, comment form, links etc.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590800"/>
            <a:ext cx="8153400" cy="3416320"/>
          </a:xfrm>
          <a:prstGeom prst="rect">
            <a:avLst/>
          </a:prstGeom>
          <a:ln>
            <a:solidFill>
              <a:srgbClr val="C00000"/>
            </a:solidFill>
          </a:ln>
        </p:spPr>
        <p:txBody>
          <a:bodyPr wrap="square">
            <a:spAutoFit/>
          </a:bodyPr>
          <a:lstStyle/>
          <a:p>
            <a:r>
              <a:rPr lang="en-US" b="1" dirty="0"/>
              <a:t>&lt;script type="text/</a:t>
            </a:r>
            <a:r>
              <a:rPr lang="en-US" b="1" dirty="0" err="1"/>
              <a:t>javascript</a:t>
            </a:r>
            <a:r>
              <a:rPr lang="en-US" b="1" dirty="0"/>
              <a:t>" &gt;  </a:t>
            </a:r>
          </a:p>
          <a:p>
            <a:r>
              <a:rPr lang="en-US" b="1" dirty="0"/>
              <a:t>function </a:t>
            </a:r>
            <a:r>
              <a:rPr lang="en-US" b="1" dirty="0" err="1"/>
              <a:t>showcommentform</a:t>
            </a:r>
            <a:r>
              <a:rPr lang="en-US" b="1" dirty="0"/>
              <a:t>() {  </a:t>
            </a:r>
          </a:p>
          <a:p>
            <a:r>
              <a:rPr lang="en-US" b="1" dirty="0" err="1"/>
              <a:t>var</a:t>
            </a:r>
            <a:r>
              <a:rPr lang="en-US" b="1" dirty="0"/>
              <a:t> data="Name:&lt;input type='text' name='name'&gt;&lt;</a:t>
            </a:r>
            <a:r>
              <a:rPr lang="en-US" b="1" dirty="0" err="1"/>
              <a:t>br</a:t>
            </a:r>
            <a:r>
              <a:rPr lang="en-US" b="1" dirty="0"/>
              <a:t>&gt;Comment:&lt;</a:t>
            </a:r>
            <a:r>
              <a:rPr lang="en-US" b="1" dirty="0" err="1"/>
              <a:t>br</a:t>
            </a:r>
            <a:r>
              <a:rPr lang="en-US" b="1" dirty="0"/>
              <a:t>&gt;&lt;</a:t>
            </a:r>
            <a:r>
              <a:rPr lang="en-US" b="1" dirty="0" err="1"/>
              <a:t>textarea</a:t>
            </a:r>
            <a:r>
              <a:rPr lang="en-US" b="1" dirty="0"/>
              <a:t> rows='5' cols='80'&gt;&lt;/</a:t>
            </a:r>
            <a:r>
              <a:rPr lang="en-US" b="1" dirty="0" err="1"/>
              <a:t>textarea</a:t>
            </a:r>
            <a:r>
              <a:rPr lang="en-US" b="1" dirty="0"/>
              <a:t>&gt;  </a:t>
            </a:r>
          </a:p>
          <a:p>
            <a:r>
              <a:rPr lang="en-US" b="1" dirty="0"/>
              <a:t>&lt;</a:t>
            </a:r>
            <a:r>
              <a:rPr lang="en-US" b="1" dirty="0" err="1"/>
              <a:t>br</a:t>
            </a:r>
            <a:r>
              <a:rPr lang="en-US" b="1" dirty="0"/>
              <a:t>&gt;&lt;input type='submit' value='Post Comment'&gt;";  </a:t>
            </a:r>
          </a:p>
          <a:p>
            <a:r>
              <a:rPr lang="en-US" b="1" dirty="0" err="1"/>
              <a:t>document.getElementById</a:t>
            </a:r>
            <a:r>
              <a:rPr lang="en-US" b="1" dirty="0"/>
              <a:t>('</a:t>
            </a:r>
            <a:r>
              <a:rPr lang="en-US" b="1" dirty="0" err="1"/>
              <a:t>mylocation</a:t>
            </a:r>
            <a:r>
              <a:rPr lang="en-US" b="1" dirty="0"/>
              <a:t>').</a:t>
            </a:r>
            <a:r>
              <a:rPr lang="en-US" b="1" dirty="0" err="1"/>
              <a:t>innerHTML</a:t>
            </a:r>
            <a:r>
              <a:rPr lang="en-US" b="1" dirty="0"/>
              <a:t>=data;  </a:t>
            </a:r>
          </a:p>
          <a:p>
            <a:r>
              <a:rPr lang="en-US" b="1" dirty="0"/>
              <a:t>}  </a:t>
            </a:r>
          </a:p>
          <a:p>
            <a:r>
              <a:rPr lang="en-US" b="1" dirty="0"/>
              <a:t>&lt;/script&gt;  </a:t>
            </a:r>
          </a:p>
          <a:p>
            <a:r>
              <a:rPr lang="en-US" b="1" dirty="0"/>
              <a:t>&lt;form name="</a:t>
            </a:r>
            <a:r>
              <a:rPr lang="en-US" b="1" dirty="0" err="1"/>
              <a:t>myForm</a:t>
            </a:r>
            <a:r>
              <a:rPr lang="en-US" b="1" dirty="0"/>
              <a:t>"&gt;  </a:t>
            </a:r>
          </a:p>
          <a:p>
            <a:r>
              <a:rPr lang="en-US" b="1" dirty="0"/>
              <a:t>&lt;input type="button" value="comment" </a:t>
            </a:r>
            <a:r>
              <a:rPr lang="en-US" b="1" dirty="0" err="1"/>
              <a:t>onclick</a:t>
            </a:r>
            <a:r>
              <a:rPr lang="en-US" b="1" dirty="0"/>
              <a:t>="</a:t>
            </a:r>
            <a:r>
              <a:rPr lang="en-US" b="1" dirty="0" err="1"/>
              <a:t>showcommentform</a:t>
            </a:r>
            <a:r>
              <a:rPr lang="en-US" b="1" dirty="0"/>
              <a:t>()"&gt;  </a:t>
            </a:r>
          </a:p>
          <a:p>
            <a:r>
              <a:rPr lang="en-US" b="1" dirty="0"/>
              <a:t>&lt;div id="</a:t>
            </a:r>
            <a:r>
              <a:rPr lang="en-US" b="1" dirty="0" err="1"/>
              <a:t>mylocation</a:t>
            </a:r>
            <a:r>
              <a:rPr lang="en-US" b="1" dirty="0"/>
              <a:t>"&gt;&lt;/div&gt;  </a:t>
            </a:r>
          </a:p>
          <a:p>
            <a:r>
              <a:rPr lang="en-US" b="1" dirty="0"/>
              <a:t>&lt;/form&gt; </a:t>
            </a:r>
          </a:p>
        </p:txBody>
      </p:sp>
      <p:sp>
        <p:nvSpPr>
          <p:cNvPr id="3" name="Rectangle 2"/>
          <p:cNvSpPr/>
          <p:nvPr/>
        </p:nvSpPr>
        <p:spPr>
          <a:xfrm>
            <a:off x="228600" y="381000"/>
            <a:ext cx="3246402" cy="369332"/>
          </a:xfrm>
          <a:prstGeom prst="rect">
            <a:avLst/>
          </a:prstGeom>
        </p:spPr>
        <p:txBody>
          <a:bodyPr wrap="none">
            <a:spAutoFit/>
          </a:bodyPr>
          <a:lstStyle/>
          <a:p>
            <a:r>
              <a:rPr lang="en-US" b="1" dirty="0"/>
              <a:t>Example of </a:t>
            </a:r>
            <a:r>
              <a:rPr lang="en-US" b="1" dirty="0" err="1"/>
              <a:t>innerHTML</a:t>
            </a:r>
            <a:r>
              <a:rPr lang="en-US" b="1" dirty="0"/>
              <a:t> property</a:t>
            </a:r>
          </a:p>
        </p:txBody>
      </p:sp>
      <p:sp>
        <p:nvSpPr>
          <p:cNvPr id="4" name="Rectangle 3"/>
          <p:cNvSpPr/>
          <p:nvPr/>
        </p:nvSpPr>
        <p:spPr>
          <a:xfrm>
            <a:off x="381000" y="914400"/>
            <a:ext cx="8305800" cy="1200329"/>
          </a:xfrm>
          <a:prstGeom prst="rect">
            <a:avLst/>
          </a:prstGeom>
        </p:spPr>
        <p:txBody>
          <a:bodyPr wrap="square">
            <a:spAutoFit/>
          </a:bodyPr>
          <a:lstStyle/>
          <a:p>
            <a:r>
              <a:rPr lang="en-GB" dirty="0"/>
              <a:t>To create the html form when user clicks on the button.</a:t>
            </a:r>
          </a:p>
          <a:p>
            <a:endParaRPr lang="en-GB" dirty="0"/>
          </a:p>
          <a:p>
            <a:r>
              <a:rPr lang="en-GB" dirty="0"/>
              <a:t>we are dynamically writing the html form inside the div name having the id </a:t>
            </a:r>
            <a:r>
              <a:rPr lang="en-GB" dirty="0" err="1"/>
              <a:t>mylocation</a:t>
            </a:r>
            <a:r>
              <a:rPr lang="en-GB" dirty="0"/>
              <a:t>. We are </a:t>
            </a:r>
            <a:r>
              <a:rPr lang="en-GB" dirty="0" err="1"/>
              <a:t>identifing</a:t>
            </a:r>
            <a:r>
              <a:rPr lang="en-GB" dirty="0"/>
              <a:t> this position by calling the  </a:t>
            </a:r>
            <a:r>
              <a:rPr lang="en-GB" b="1" dirty="0" err="1">
                <a:solidFill>
                  <a:srgbClr val="FF0000"/>
                </a:solidFill>
              </a:rPr>
              <a:t>document.getElementById</a:t>
            </a:r>
            <a:r>
              <a:rPr lang="en-GB" b="1" dirty="0">
                <a:solidFill>
                  <a:srgbClr val="FF0000"/>
                </a:solidFill>
              </a:rPr>
              <a:t>() </a:t>
            </a:r>
            <a:r>
              <a:rPr lang="en-GB" dirty="0"/>
              <a:t>method.</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153400" cy="523220"/>
          </a:xfrm>
          <a:prstGeom prst="rect">
            <a:avLst/>
          </a:prstGeom>
        </p:spPr>
        <p:txBody>
          <a:bodyPr wrap="square">
            <a:spAutoFit/>
          </a:bodyPr>
          <a:lstStyle/>
          <a:p>
            <a:r>
              <a:rPr lang="en-GB" sz="2800" b="1" dirty="0">
                <a:solidFill>
                  <a:srgbClr val="002060"/>
                </a:solidFill>
              </a:rPr>
              <a:t>Show/Hide Comment Form Example using </a:t>
            </a:r>
            <a:r>
              <a:rPr lang="en-GB" sz="2800" b="1" dirty="0" err="1">
                <a:solidFill>
                  <a:srgbClr val="002060"/>
                </a:solidFill>
              </a:rPr>
              <a:t>innerHTML</a:t>
            </a:r>
            <a:endParaRPr lang="en-GB" sz="2800" b="1" dirty="0">
              <a:solidFill>
                <a:srgbClr val="002060"/>
              </a:solidFill>
            </a:endParaRPr>
          </a:p>
        </p:txBody>
      </p:sp>
      <p:sp>
        <p:nvSpPr>
          <p:cNvPr id="3" name="Rectangle 2"/>
          <p:cNvSpPr/>
          <p:nvPr/>
        </p:nvSpPr>
        <p:spPr>
          <a:xfrm>
            <a:off x="381000" y="990600"/>
            <a:ext cx="8458200" cy="5478423"/>
          </a:xfrm>
          <a:prstGeom prst="rect">
            <a:avLst/>
          </a:prstGeom>
          <a:ln>
            <a:solidFill>
              <a:srgbClr val="C00000"/>
            </a:solidFill>
          </a:ln>
        </p:spPr>
        <p:txBody>
          <a:bodyPr wrap="square">
            <a:spAutoFit/>
          </a:bodyPr>
          <a:lstStyle/>
          <a:p>
            <a:r>
              <a:rPr lang="en-US" sz="1400" b="1" dirty="0"/>
              <a:t>&lt;!DOCTYPE html&gt;  </a:t>
            </a:r>
          </a:p>
          <a:p>
            <a:r>
              <a:rPr lang="en-US" sz="1400" b="1" dirty="0"/>
              <a:t>&lt;html&gt;  </a:t>
            </a:r>
          </a:p>
          <a:p>
            <a:r>
              <a:rPr lang="en-US" sz="1400" b="1" dirty="0"/>
              <a:t>&lt;head&gt;  </a:t>
            </a:r>
          </a:p>
          <a:p>
            <a:r>
              <a:rPr lang="en-US" sz="1400" b="1" dirty="0"/>
              <a:t>&lt;title&gt;First JS&lt;/title&gt;  </a:t>
            </a:r>
          </a:p>
          <a:p>
            <a:r>
              <a:rPr lang="en-US" sz="1400" b="1" dirty="0"/>
              <a:t>&lt;script&gt;  </a:t>
            </a:r>
          </a:p>
          <a:p>
            <a:r>
              <a:rPr lang="en-US" sz="1400" b="1" dirty="0" err="1"/>
              <a:t>var</a:t>
            </a:r>
            <a:r>
              <a:rPr lang="en-US" sz="1400" b="1" dirty="0"/>
              <a:t> flag=true;  </a:t>
            </a:r>
          </a:p>
          <a:p>
            <a:r>
              <a:rPr lang="en-US" sz="1400" b="1" dirty="0"/>
              <a:t>function </a:t>
            </a:r>
            <a:r>
              <a:rPr lang="en-US" sz="1400" b="1" dirty="0" err="1"/>
              <a:t>commentform</a:t>
            </a:r>
            <a:r>
              <a:rPr lang="en-US" sz="1400" b="1" dirty="0"/>
              <a:t>(){  </a:t>
            </a:r>
          </a:p>
          <a:p>
            <a:r>
              <a:rPr lang="en-US" sz="1400" b="1" dirty="0" err="1"/>
              <a:t>var</a:t>
            </a:r>
            <a:r>
              <a:rPr lang="en-US" sz="1400" b="1" dirty="0"/>
              <a:t> </a:t>
            </a:r>
            <a:r>
              <a:rPr lang="en-US" sz="1400" b="1" dirty="0" err="1"/>
              <a:t>cform</a:t>
            </a:r>
            <a:r>
              <a:rPr lang="en-US" sz="1400" b="1" dirty="0"/>
              <a:t>="&lt;form action='Comment'&gt;Enter Name:&lt;</a:t>
            </a:r>
            <a:r>
              <a:rPr lang="en-US" sz="1400" b="1" dirty="0" err="1"/>
              <a:t>br</a:t>
            </a:r>
            <a:r>
              <a:rPr lang="en-US" sz="1400" b="1" dirty="0"/>
              <a:t>&gt;&lt;input type='text' name='name'/&gt;&lt;</a:t>
            </a:r>
            <a:r>
              <a:rPr lang="en-US" sz="1400" b="1" dirty="0" err="1"/>
              <a:t>br</a:t>
            </a:r>
            <a:r>
              <a:rPr lang="en-US" sz="1400" b="1" dirty="0"/>
              <a:t>/&gt;  </a:t>
            </a:r>
          </a:p>
          <a:p>
            <a:r>
              <a:rPr lang="en-US" sz="1400" b="1" dirty="0"/>
              <a:t>Enter Email:&lt;</a:t>
            </a:r>
            <a:r>
              <a:rPr lang="en-US" sz="1400" b="1" dirty="0" err="1"/>
              <a:t>br</a:t>
            </a:r>
            <a:r>
              <a:rPr lang="en-US" sz="1400" b="1" dirty="0"/>
              <a:t>&gt;&lt;input type='email' name='email'/&gt;&lt;</a:t>
            </a:r>
            <a:r>
              <a:rPr lang="en-US" sz="1400" b="1" dirty="0" err="1"/>
              <a:t>br</a:t>
            </a:r>
            <a:r>
              <a:rPr lang="en-US" sz="1400" b="1" dirty="0"/>
              <a:t>&gt;Enter Comment:&lt;</a:t>
            </a:r>
            <a:r>
              <a:rPr lang="en-US" sz="1400" b="1" dirty="0" err="1"/>
              <a:t>br</a:t>
            </a:r>
            <a:r>
              <a:rPr lang="en-US" sz="1400" b="1" dirty="0"/>
              <a:t>/&gt;  </a:t>
            </a:r>
          </a:p>
          <a:p>
            <a:r>
              <a:rPr lang="en-US" sz="1400" b="1" dirty="0"/>
              <a:t>&lt;</a:t>
            </a:r>
            <a:r>
              <a:rPr lang="en-US" sz="1400" b="1" dirty="0" err="1"/>
              <a:t>textarea</a:t>
            </a:r>
            <a:r>
              <a:rPr lang="en-US" sz="1400" b="1" dirty="0"/>
              <a:t> rows='5' cols='70'&gt;&lt;/</a:t>
            </a:r>
            <a:r>
              <a:rPr lang="en-US" sz="1400" b="1" dirty="0" err="1"/>
              <a:t>textarea</a:t>
            </a:r>
            <a:r>
              <a:rPr lang="en-US" sz="1400" b="1" dirty="0"/>
              <a:t>&gt;&lt;</a:t>
            </a:r>
            <a:r>
              <a:rPr lang="en-US" sz="1400" b="1" dirty="0" err="1"/>
              <a:t>br</a:t>
            </a:r>
            <a:r>
              <a:rPr lang="en-US" sz="1400" b="1" dirty="0"/>
              <a:t>&gt;&lt;input type='submit' value='Post Comment'/&gt;&lt;/form&gt;";  </a:t>
            </a:r>
          </a:p>
          <a:p>
            <a:r>
              <a:rPr lang="en-US" sz="1400" b="1" dirty="0"/>
              <a:t>if(flag){  </a:t>
            </a:r>
          </a:p>
          <a:p>
            <a:r>
              <a:rPr lang="en-US" sz="1400" b="1" dirty="0" err="1"/>
              <a:t>document.getElementById</a:t>
            </a:r>
            <a:r>
              <a:rPr lang="en-US" sz="1400" b="1" dirty="0"/>
              <a:t>("</a:t>
            </a:r>
            <a:r>
              <a:rPr lang="en-US" sz="1400" b="1" dirty="0" err="1"/>
              <a:t>mylocation</a:t>
            </a:r>
            <a:r>
              <a:rPr lang="en-US" sz="1400" b="1" dirty="0"/>
              <a:t>").</a:t>
            </a:r>
            <a:r>
              <a:rPr lang="en-US" sz="1400" b="1" dirty="0" err="1"/>
              <a:t>innerHTML</a:t>
            </a:r>
            <a:r>
              <a:rPr lang="en-US" sz="1400" b="1" dirty="0"/>
              <a:t>=</a:t>
            </a:r>
            <a:r>
              <a:rPr lang="en-US" sz="1400" b="1" dirty="0" err="1"/>
              <a:t>cform</a:t>
            </a:r>
            <a:r>
              <a:rPr lang="en-US" sz="1400" b="1" dirty="0"/>
              <a:t>;  </a:t>
            </a:r>
          </a:p>
          <a:p>
            <a:r>
              <a:rPr lang="en-US" sz="1400" b="1" dirty="0"/>
              <a:t>flag=false;  </a:t>
            </a:r>
          </a:p>
          <a:p>
            <a:r>
              <a:rPr lang="en-US" sz="1400" b="1" dirty="0"/>
              <a:t>}else{  </a:t>
            </a:r>
          </a:p>
          <a:p>
            <a:r>
              <a:rPr lang="en-US" sz="1400" b="1" dirty="0" err="1"/>
              <a:t>document.getElementById</a:t>
            </a:r>
            <a:r>
              <a:rPr lang="en-US" sz="1400" b="1" dirty="0"/>
              <a:t>("</a:t>
            </a:r>
            <a:r>
              <a:rPr lang="en-US" sz="1400" b="1" dirty="0" err="1"/>
              <a:t>mylocation</a:t>
            </a:r>
            <a:r>
              <a:rPr lang="en-US" sz="1400" b="1" dirty="0"/>
              <a:t>").</a:t>
            </a:r>
            <a:r>
              <a:rPr lang="en-US" sz="1400" b="1" dirty="0" err="1"/>
              <a:t>innerHTML</a:t>
            </a:r>
            <a:r>
              <a:rPr lang="en-US" sz="1400" b="1" dirty="0"/>
              <a:t>="";  </a:t>
            </a:r>
          </a:p>
          <a:p>
            <a:r>
              <a:rPr lang="en-US" sz="1400" b="1" dirty="0"/>
              <a:t>flag=true;  </a:t>
            </a:r>
          </a:p>
          <a:p>
            <a:r>
              <a:rPr lang="en-US" sz="1400" b="1" dirty="0"/>
              <a:t>}  </a:t>
            </a:r>
          </a:p>
          <a:p>
            <a:r>
              <a:rPr lang="en-US" sz="1400" b="1" dirty="0"/>
              <a:t>}  </a:t>
            </a:r>
          </a:p>
          <a:p>
            <a:r>
              <a:rPr lang="en-US" sz="1400" b="1" dirty="0"/>
              <a:t>&lt;/script&gt;  </a:t>
            </a:r>
          </a:p>
          <a:p>
            <a:r>
              <a:rPr lang="en-US" sz="1400" b="1" dirty="0"/>
              <a:t>&lt;/head&gt;  </a:t>
            </a:r>
          </a:p>
          <a:p>
            <a:r>
              <a:rPr lang="en-US" sz="1400" b="1" dirty="0"/>
              <a:t>&lt;body&gt;  </a:t>
            </a:r>
          </a:p>
          <a:p>
            <a:r>
              <a:rPr lang="en-US" sz="1400" b="1" dirty="0"/>
              <a:t>&lt;button </a:t>
            </a:r>
            <a:r>
              <a:rPr lang="en-US" sz="1400" b="1" dirty="0" err="1"/>
              <a:t>onclick</a:t>
            </a:r>
            <a:r>
              <a:rPr lang="en-US" sz="1400" b="1" dirty="0"/>
              <a:t>="</a:t>
            </a:r>
            <a:r>
              <a:rPr lang="en-US" sz="1400" b="1" dirty="0" err="1"/>
              <a:t>commentform</a:t>
            </a:r>
            <a:r>
              <a:rPr lang="en-US" sz="1400" b="1" dirty="0"/>
              <a:t>()"&gt;Comment&lt;/button&gt;  </a:t>
            </a:r>
          </a:p>
          <a:p>
            <a:r>
              <a:rPr lang="en-US" sz="1400" b="1" dirty="0"/>
              <a:t>&lt;div id="</a:t>
            </a:r>
            <a:r>
              <a:rPr lang="en-US" sz="1400" b="1" dirty="0" err="1"/>
              <a:t>mylocation</a:t>
            </a:r>
            <a:r>
              <a:rPr lang="en-US" sz="1400" b="1" dirty="0"/>
              <a:t>"&gt;&lt;/div&gt;  </a:t>
            </a:r>
          </a:p>
          <a:p>
            <a:r>
              <a:rPr lang="en-US" sz="1400" b="1" dirty="0"/>
              <a:t>&lt;/body&gt;  </a:t>
            </a:r>
          </a:p>
          <a:p>
            <a:r>
              <a:rPr lang="en-US" sz="1400" b="1" dirty="0"/>
              <a:t>&lt;/html&gt;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0"/>
            <a:ext cx="4202112" cy="646331"/>
          </a:xfrm>
          <a:prstGeom prst="rect">
            <a:avLst/>
          </a:prstGeom>
        </p:spPr>
        <p:txBody>
          <a:bodyPr wrap="none">
            <a:spAutoFit/>
          </a:bodyPr>
          <a:lstStyle/>
          <a:p>
            <a:r>
              <a:rPr lang="en-US" sz="3600" b="1" dirty="0" err="1">
                <a:solidFill>
                  <a:srgbClr val="FF0000"/>
                </a:solidFill>
              </a:rPr>
              <a:t>Javascript</a:t>
            </a:r>
            <a:r>
              <a:rPr lang="en-US" sz="3600" b="1" dirty="0">
                <a:solidFill>
                  <a:srgbClr val="FF0000"/>
                </a:solidFill>
              </a:rPr>
              <a:t> - </a:t>
            </a:r>
            <a:r>
              <a:rPr lang="en-US" sz="3600" b="1" dirty="0" err="1">
                <a:solidFill>
                  <a:srgbClr val="FF0000"/>
                </a:solidFill>
              </a:rPr>
              <a:t>innerText</a:t>
            </a:r>
            <a:endParaRPr lang="en-US" sz="3600" b="1" dirty="0">
              <a:solidFill>
                <a:srgbClr val="FF0000"/>
              </a:solidFill>
            </a:endParaRPr>
          </a:p>
        </p:txBody>
      </p:sp>
      <p:sp>
        <p:nvSpPr>
          <p:cNvPr id="3" name="Rectangle 2"/>
          <p:cNvSpPr/>
          <p:nvPr/>
        </p:nvSpPr>
        <p:spPr>
          <a:xfrm>
            <a:off x="304800" y="762000"/>
            <a:ext cx="8534400" cy="1477328"/>
          </a:xfrm>
          <a:prstGeom prst="rect">
            <a:avLst/>
          </a:prstGeom>
        </p:spPr>
        <p:txBody>
          <a:bodyPr wrap="square">
            <a:spAutoFit/>
          </a:bodyPr>
          <a:lstStyle/>
          <a:p>
            <a:pPr marL="342900" indent="-342900">
              <a:buFont typeface="Arial" pitchFamily="34" charset="0"/>
              <a:buChar char="•"/>
            </a:pPr>
            <a:r>
              <a:rPr lang="en-GB" dirty="0"/>
              <a:t>The </a:t>
            </a:r>
            <a:r>
              <a:rPr lang="en-GB" b="1" dirty="0" err="1"/>
              <a:t>innerText</a:t>
            </a:r>
            <a:r>
              <a:rPr lang="en-GB" dirty="0"/>
              <a:t> property can be used to write the dynamic text on the html document. Here, text will not be interpreted as html text but a normal text.</a:t>
            </a:r>
          </a:p>
          <a:p>
            <a:pPr marL="342900" indent="-342900">
              <a:buFont typeface="Arial" pitchFamily="34" charset="0"/>
              <a:buChar char="•"/>
            </a:pPr>
            <a:endParaRPr lang="en-GB" dirty="0"/>
          </a:p>
          <a:p>
            <a:pPr marL="342900" indent="-342900">
              <a:buFont typeface="Arial" pitchFamily="34" charset="0"/>
              <a:buChar char="•"/>
            </a:pPr>
            <a:r>
              <a:rPr lang="en-GB" dirty="0"/>
              <a:t>It is used mostly in the web pages to generate the dynamic content such as writing the validation message, password strength etc.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3854132" cy="461665"/>
          </a:xfrm>
          <a:prstGeom prst="rect">
            <a:avLst/>
          </a:prstGeom>
        </p:spPr>
        <p:txBody>
          <a:bodyPr wrap="none">
            <a:spAutoFit/>
          </a:bodyPr>
          <a:lstStyle/>
          <a:p>
            <a:r>
              <a:rPr lang="en-US" sz="2400" b="1" dirty="0" err="1">
                <a:solidFill>
                  <a:srgbClr val="002060"/>
                </a:solidFill>
              </a:rPr>
              <a:t>Javascript</a:t>
            </a:r>
            <a:r>
              <a:rPr lang="en-US" sz="2400" b="1" dirty="0">
                <a:solidFill>
                  <a:srgbClr val="002060"/>
                </a:solidFill>
              </a:rPr>
              <a:t> </a:t>
            </a:r>
            <a:r>
              <a:rPr lang="en-US" sz="2400" b="1" dirty="0" err="1">
                <a:solidFill>
                  <a:srgbClr val="002060"/>
                </a:solidFill>
              </a:rPr>
              <a:t>innerText</a:t>
            </a:r>
            <a:r>
              <a:rPr lang="en-US" sz="2400" b="1" dirty="0">
                <a:solidFill>
                  <a:srgbClr val="002060"/>
                </a:solidFill>
              </a:rPr>
              <a:t> Example</a:t>
            </a:r>
          </a:p>
        </p:txBody>
      </p:sp>
      <p:sp>
        <p:nvSpPr>
          <p:cNvPr id="3" name="Rectangle 2"/>
          <p:cNvSpPr/>
          <p:nvPr/>
        </p:nvSpPr>
        <p:spPr>
          <a:xfrm>
            <a:off x="304800" y="762000"/>
            <a:ext cx="8382000" cy="400110"/>
          </a:xfrm>
          <a:prstGeom prst="rect">
            <a:avLst/>
          </a:prstGeom>
        </p:spPr>
        <p:txBody>
          <a:bodyPr wrap="square">
            <a:spAutoFit/>
          </a:bodyPr>
          <a:lstStyle/>
          <a:p>
            <a:r>
              <a:rPr lang="en-GB" sz="2000" b="1" dirty="0"/>
              <a:t>To display the password strength when releases the key after press.</a:t>
            </a:r>
            <a:endParaRPr lang="en-US" sz="2000" b="1" dirty="0"/>
          </a:p>
        </p:txBody>
      </p:sp>
      <p:sp>
        <p:nvSpPr>
          <p:cNvPr id="4" name="Rectangle 3"/>
          <p:cNvSpPr/>
          <p:nvPr/>
        </p:nvSpPr>
        <p:spPr>
          <a:xfrm>
            <a:off x="381000" y="1447800"/>
            <a:ext cx="8229600" cy="4524315"/>
          </a:xfrm>
          <a:prstGeom prst="rect">
            <a:avLst/>
          </a:prstGeom>
          <a:ln>
            <a:solidFill>
              <a:srgbClr val="C00000"/>
            </a:solidFill>
          </a:ln>
        </p:spPr>
        <p:txBody>
          <a:bodyPr wrap="square">
            <a:spAutoFit/>
          </a:bodyPr>
          <a:lstStyle/>
          <a:p>
            <a:r>
              <a:rPr lang="en-US" b="1" dirty="0"/>
              <a:t>&lt;script type="text/</a:t>
            </a:r>
            <a:r>
              <a:rPr lang="en-US" b="1" dirty="0" err="1"/>
              <a:t>javascript</a:t>
            </a:r>
            <a:r>
              <a:rPr lang="en-US" b="1" dirty="0"/>
              <a:t>" &gt;  </a:t>
            </a:r>
          </a:p>
          <a:p>
            <a:r>
              <a:rPr lang="en-US" b="1" dirty="0"/>
              <a:t>function validate() {  </a:t>
            </a:r>
          </a:p>
          <a:p>
            <a:r>
              <a:rPr lang="en-US" b="1" dirty="0" err="1"/>
              <a:t>var</a:t>
            </a:r>
            <a:r>
              <a:rPr lang="en-US" b="1" dirty="0"/>
              <a:t> </a:t>
            </a:r>
            <a:r>
              <a:rPr lang="en-US" b="1" dirty="0" err="1"/>
              <a:t>msg</a:t>
            </a:r>
            <a:r>
              <a:rPr lang="en-US" b="1" dirty="0"/>
              <a:t>;  </a:t>
            </a:r>
          </a:p>
          <a:p>
            <a:r>
              <a:rPr lang="en-US" b="1" dirty="0"/>
              <a:t>if(</a:t>
            </a:r>
            <a:r>
              <a:rPr lang="en-US" b="1" dirty="0" err="1"/>
              <a:t>document.myForm.userPass.value.length</a:t>
            </a:r>
            <a:r>
              <a:rPr lang="en-US" b="1" dirty="0"/>
              <a:t>&gt;5){  </a:t>
            </a:r>
          </a:p>
          <a:p>
            <a:r>
              <a:rPr lang="en-US" b="1" dirty="0" err="1"/>
              <a:t>msg</a:t>
            </a:r>
            <a:r>
              <a:rPr lang="en-US" b="1" dirty="0"/>
              <a:t>="good";  </a:t>
            </a:r>
          </a:p>
          <a:p>
            <a:r>
              <a:rPr lang="en-US" b="1" dirty="0"/>
              <a:t>}  </a:t>
            </a:r>
          </a:p>
          <a:p>
            <a:r>
              <a:rPr lang="en-US" b="1" dirty="0"/>
              <a:t>else{  </a:t>
            </a:r>
          </a:p>
          <a:p>
            <a:r>
              <a:rPr lang="en-US" b="1" dirty="0" err="1"/>
              <a:t>msg</a:t>
            </a:r>
            <a:r>
              <a:rPr lang="en-US" b="1" dirty="0"/>
              <a:t>="poor";  </a:t>
            </a:r>
          </a:p>
          <a:p>
            <a:r>
              <a:rPr lang="en-US" b="1" dirty="0"/>
              <a:t>}  </a:t>
            </a:r>
          </a:p>
          <a:p>
            <a:r>
              <a:rPr lang="en-US" b="1" dirty="0" err="1"/>
              <a:t>document.getElementById</a:t>
            </a:r>
            <a:r>
              <a:rPr lang="en-US" b="1" dirty="0"/>
              <a:t>('</a:t>
            </a:r>
            <a:r>
              <a:rPr lang="en-US" b="1" dirty="0" err="1"/>
              <a:t>mylocation</a:t>
            </a:r>
            <a:r>
              <a:rPr lang="en-US" b="1" dirty="0"/>
              <a:t>').</a:t>
            </a:r>
            <a:r>
              <a:rPr lang="en-US" b="1" dirty="0" err="1"/>
              <a:t>innerText</a:t>
            </a:r>
            <a:r>
              <a:rPr lang="en-US" b="1" dirty="0"/>
              <a:t>=</a:t>
            </a:r>
            <a:r>
              <a:rPr lang="en-US" b="1" dirty="0" err="1"/>
              <a:t>msg</a:t>
            </a:r>
            <a:r>
              <a:rPr lang="en-US" b="1" dirty="0"/>
              <a:t>;  </a:t>
            </a:r>
          </a:p>
          <a:p>
            <a:r>
              <a:rPr lang="en-US" b="1" dirty="0"/>
              <a:t> }  </a:t>
            </a:r>
          </a:p>
          <a:p>
            <a:r>
              <a:rPr lang="en-US" b="1" dirty="0"/>
              <a:t>  </a:t>
            </a:r>
          </a:p>
          <a:p>
            <a:r>
              <a:rPr lang="en-US" b="1" dirty="0"/>
              <a:t>&lt;/script&gt;  </a:t>
            </a:r>
          </a:p>
          <a:p>
            <a:r>
              <a:rPr lang="en-US" b="1" dirty="0"/>
              <a:t>&lt;form name="</a:t>
            </a:r>
            <a:r>
              <a:rPr lang="en-US" b="1" dirty="0" err="1"/>
              <a:t>myForm</a:t>
            </a:r>
            <a:r>
              <a:rPr lang="en-US" b="1" dirty="0"/>
              <a:t>"&gt;  </a:t>
            </a:r>
          </a:p>
          <a:p>
            <a:r>
              <a:rPr lang="en-US" b="1" dirty="0"/>
              <a:t>&lt;input type="password" value="" name="</a:t>
            </a:r>
            <a:r>
              <a:rPr lang="en-US" b="1" dirty="0" err="1"/>
              <a:t>userPass</a:t>
            </a:r>
            <a:r>
              <a:rPr lang="en-US" b="1" dirty="0"/>
              <a:t>" </a:t>
            </a:r>
            <a:r>
              <a:rPr lang="en-US" b="1" dirty="0" err="1"/>
              <a:t>onkeyup</a:t>
            </a:r>
            <a:r>
              <a:rPr lang="en-US" b="1" dirty="0"/>
              <a:t>="validate()"&gt;  </a:t>
            </a:r>
          </a:p>
          <a:p>
            <a:r>
              <a:rPr lang="en-US" b="1" dirty="0"/>
              <a:t>Strength:&lt;span id="</a:t>
            </a:r>
            <a:r>
              <a:rPr lang="en-US" b="1" dirty="0" err="1"/>
              <a:t>mylocation</a:t>
            </a: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229600" cy="2862322"/>
          </a:xfrm>
          <a:prstGeom prst="rect">
            <a:avLst/>
          </a:prstGeom>
        </p:spPr>
        <p:txBody>
          <a:bodyPr wrap="square">
            <a:spAutoFit/>
          </a:bodyPr>
          <a:lstStyle/>
          <a:p>
            <a:r>
              <a:rPr lang="en-GB" b="1" dirty="0"/>
              <a:t>How to use DOM and Events</a:t>
            </a:r>
          </a:p>
          <a:p>
            <a:endParaRPr lang="en-GB" b="1" dirty="0"/>
          </a:p>
          <a:p>
            <a:r>
              <a:rPr lang="en-GB" dirty="0"/>
              <a:t>Using DOM, JavaScript can perform multiple tasks. It can create new elements and attributes, change the existing elements and attributes and even remove existing elements and attributes. JavaScript can also react to existing events and create new events in the page.</a:t>
            </a:r>
          </a:p>
          <a:p>
            <a:endParaRPr lang="en-GB" dirty="0"/>
          </a:p>
          <a:p>
            <a:r>
              <a:rPr lang="en-GB" b="1" dirty="0" err="1"/>
              <a:t>getElementById</a:t>
            </a:r>
            <a:r>
              <a:rPr lang="en-GB" b="1" dirty="0"/>
              <a:t>, </a:t>
            </a:r>
            <a:r>
              <a:rPr lang="en-GB" b="1" dirty="0" err="1"/>
              <a:t>innerHTML</a:t>
            </a:r>
            <a:r>
              <a:rPr lang="en-GB" b="1" dirty="0"/>
              <a:t> Example</a:t>
            </a:r>
          </a:p>
          <a:p>
            <a:r>
              <a:rPr lang="en-GB" dirty="0"/>
              <a:t> </a:t>
            </a:r>
            <a:r>
              <a:rPr lang="en-GB" dirty="0" err="1"/>
              <a:t>getElementById</a:t>
            </a:r>
            <a:r>
              <a:rPr lang="en-GB" dirty="0"/>
              <a:t>:  To access elements and attributes whose id is set.</a:t>
            </a:r>
          </a:p>
          <a:p>
            <a:r>
              <a:rPr lang="en-GB" dirty="0"/>
              <a:t> </a:t>
            </a:r>
            <a:r>
              <a:rPr lang="en-GB" dirty="0" err="1"/>
              <a:t>innerHTML</a:t>
            </a:r>
            <a:r>
              <a:rPr lang="en-GB" dirty="0"/>
              <a:t>: To access the content of an element.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8763000" cy="4247317"/>
          </a:xfrm>
          <a:prstGeom prst="rect">
            <a:avLst/>
          </a:prstGeom>
          <a:ln>
            <a:solidFill>
              <a:srgbClr val="C00000"/>
            </a:solidFill>
          </a:ln>
        </p:spPr>
        <p:txBody>
          <a:bodyPr wrap="square">
            <a:spAutoFit/>
          </a:bodyPr>
          <a:lstStyle/>
          <a:p>
            <a:r>
              <a:rPr lang="en-US" b="1" dirty="0"/>
              <a:t>&lt;html&gt;</a:t>
            </a:r>
          </a:p>
          <a:p>
            <a:r>
              <a:rPr lang="en-US" b="1" dirty="0"/>
              <a:t>&lt;head&gt;</a:t>
            </a:r>
          </a:p>
          <a:p>
            <a:r>
              <a:rPr lang="en-US" b="1" dirty="0"/>
              <a:t>	&lt;title&gt;DOM!!!&lt;/title&gt;</a:t>
            </a:r>
          </a:p>
          <a:p>
            <a:r>
              <a:rPr lang="en-US" b="1" dirty="0"/>
              <a:t>&lt;/head&gt;</a:t>
            </a:r>
          </a:p>
          <a:p>
            <a:r>
              <a:rPr lang="en-US" b="1" dirty="0"/>
              <a:t>&lt;body&gt;</a:t>
            </a:r>
          </a:p>
          <a:p>
            <a:r>
              <a:rPr lang="en-US" b="1" dirty="0"/>
              <a:t>  &lt;h1 id="one"&gt;Welcome&lt;/h1&gt;</a:t>
            </a:r>
          </a:p>
          <a:p>
            <a:r>
              <a:rPr lang="en-US" b="1" dirty="0"/>
              <a:t>  &lt;p&gt;This is the welcome message.&lt;/p&gt;</a:t>
            </a:r>
          </a:p>
          <a:p>
            <a:r>
              <a:rPr lang="en-US" b="1" dirty="0"/>
              <a:t>  &lt;h2&gt;Technology&lt;/h2&gt;</a:t>
            </a:r>
          </a:p>
          <a:p>
            <a:r>
              <a:rPr lang="en-US" b="1" dirty="0"/>
              <a:t>  &lt;p&gt;This is the technology section.&lt;/p&gt;</a:t>
            </a:r>
          </a:p>
          <a:p>
            <a:r>
              <a:rPr lang="en-US" b="1" dirty="0"/>
              <a:t>  &lt;script type="text/</a:t>
            </a:r>
            <a:r>
              <a:rPr lang="en-US" b="1" dirty="0" err="1"/>
              <a:t>javascript</a:t>
            </a:r>
            <a:r>
              <a:rPr lang="en-US" b="1" dirty="0"/>
              <a:t>"&gt;</a:t>
            </a:r>
          </a:p>
          <a:p>
            <a:r>
              <a:rPr lang="en-US" b="1" dirty="0"/>
              <a:t>		</a:t>
            </a:r>
            <a:r>
              <a:rPr lang="en-US" b="1" dirty="0" err="1"/>
              <a:t>var</a:t>
            </a:r>
            <a:r>
              <a:rPr lang="en-US" b="1" dirty="0"/>
              <a:t> text = </a:t>
            </a:r>
            <a:r>
              <a:rPr lang="en-US" b="1" dirty="0" err="1"/>
              <a:t>document.getElementById</a:t>
            </a:r>
            <a:r>
              <a:rPr lang="en-US" b="1" dirty="0"/>
              <a:t>("one").</a:t>
            </a:r>
            <a:r>
              <a:rPr lang="en-US" b="1" dirty="0" err="1"/>
              <a:t>innerHTML</a:t>
            </a:r>
            <a:r>
              <a:rPr lang="en-US" b="1" dirty="0"/>
              <a:t>;</a:t>
            </a:r>
          </a:p>
          <a:p>
            <a:r>
              <a:rPr lang="en-US" b="1" dirty="0"/>
              <a:t>		alert("The first heading is " + text);</a:t>
            </a:r>
          </a:p>
          <a:p>
            <a:r>
              <a:rPr lang="en-US" b="1" dirty="0"/>
              <a:t>  &lt;/script&gt;</a:t>
            </a:r>
          </a:p>
          <a:p>
            <a:r>
              <a:rPr lang="en-US" b="1" dirty="0"/>
              <a:t>&lt;/body&gt;</a:t>
            </a:r>
          </a:p>
          <a:p>
            <a:r>
              <a:rPr lang="en-US" b="1" dirty="0"/>
              <a:t>&lt;/html&gt;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1200329"/>
          </a:xfrm>
          <a:prstGeom prst="rect">
            <a:avLst/>
          </a:prstGeom>
        </p:spPr>
        <p:txBody>
          <a:bodyPr wrap="square">
            <a:spAutoFit/>
          </a:bodyPr>
          <a:lstStyle/>
          <a:p>
            <a:r>
              <a:rPr lang="en-GB" b="1" dirty="0" err="1"/>
              <a:t>getElementsByTagName</a:t>
            </a:r>
            <a:r>
              <a:rPr lang="en-GB" b="1" dirty="0"/>
              <a:t> Example</a:t>
            </a:r>
          </a:p>
          <a:p>
            <a:endParaRPr lang="en-GB" b="1" dirty="0"/>
          </a:p>
          <a:p>
            <a:r>
              <a:rPr lang="en-GB" dirty="0" err="1"/>
              <a:t>getElementsByTagName</a:t>
            </a:r>
            <a:r>
              <a:rPr lang="en-GB" dirty="0"/>
              <a:t>: To access elements and attributes using tag name. This method will return an array of all the items with the same tag name.</a:t>
            </a:r>
          </a:p>
        </p:txBody>
      </p:sp>
      <p:sp>
        <p:nvSpPr>
          <p:cNvPr id="3" name="Rectangle 2"/>
          <p:cNvSpPr/>
          <p:nvPr/>
        </p:nvSpPr>
        <p:spPr>
          <a:xfrm>
            <a:off x="457200" y="1676400"/>
            <a:ext cx="8153400" cy="4801314"/>
          </a:xfrm>
          <a:prstGeom prst="rect">
            <a:avLst/>
          </a:prstGeom>
          <a:ln>
            <a:solidFill>
              <a:srgbClr val="C00000"/>
            </a:solidFill>
          </a:ln>
        </p:spPr>
        <p:txBody>
          <a:bodyPr wrap="square">
            <a:spAutoFit/>
          </a:bodyPr>
          <a:lstStyle/>
          <a:p>
            <a:r>
              <a:rPr lang="en-US" b="1" dirty="0"/>
              <a:t>&lt;html&gt;</a:t>
            </a:r>
          </a:p>
          <a:p>
            <a:r>
              <a:rPr lang="en-US" b="1" dirty="0"/>
              <a:t>&lt;head&gt;</a:t>
            </a:r>
          </a:p>
          <a:p>
            <a:r>
              <a:rPr lang="en-US" b="1" dirty="0"/>
              <a:t>	&lt;title&gt;DOM!!!&lt;/title&gt;</a:t>
            </a:r>
          </a:p>
          <a:p>
            <a:r>
              <a:rPr lang="en-US" b="1" dirty="0"/>
              <a:t>&lt;/head&gt;</a:t>
            </a:r>
          </a:p>
          <a:p>
            <a:r>
              <a:rPr lang="en-US" b="1" dirty="0"/>
              <a:t>&lt;body&gt;</a:t>
            </a:r>
          </a:p>
          <a:p>
            <a:r>
              <a:rPr lang="en-US" b="1" dirty="0"/>
              <a:t>  &lt;h1&gt;Welcome&lt;/h1&gt;</a:t>
            </a:r>
          </a:p>
          <a:p>
            <a:r>
              <a:rPr lang="en-US" b="1" dirty="0"/>
              <a:t>  &lt;p&gt;This is the welcome message.&lt;/p&gt;</a:t>
            </a:r>
          </a:p>
          <a:p>
            <a:r>
              <a:rPr lang="en-US" b="1" dirty="0"/>
              <a:t>  &lt;h2&gt;Technology&lt;/h2&gt;</a:t>
            </a:r>
          </a:p>
          <a:p>
            <a:r>
              <a:rPr lang="en-US" b="1" dirty="0"/>
              <a:t>  &lt;p id="second"&gt;This is the technology section.&lt;/p&gt;</a:t>
            </a:r>
          </a:p>
          <a:p>
            <a:r>
              <a:rPr lang="en-US" b="1" dirty="0"/>
              <a:t>  &lt;script type="text/</a:t>
            </a:r>
            <a:r>
              <a:rPr lang="en-US" b="1" dirty="0" err="1"/>
              <a:t>javascript</a:t>
            </a:r>
            <a:r>
              <a:rPr lang="en-US" b="1" dirty="0"/>
              <a:t>"&gt;</a:t>
            </a:r>
          </a:p>
          <a:p>
            <a:r>
              <a:rPr lang="en-US" b="1" dirty="0"/>
              <a:t>	</a:t>
            </a:r>
            <a:r>
              <a:rPr lang="en-US" b="1" dirty="0" err="1"/>
              <a:t>var</a:t>
            </a:r>
            <a:r>
              <a:rPr lang="en-US" b="1" dirty="0"/>
              <a:t> paragraphs = </a:t>
            </a:r>
            <a:r>
              <a:rPr lang="en-US" b="1" dirty="0" err="1"/>
              <a:t>document.getElementsByTagName</a:t>
            </a:r>
            <a:r>
              <a:rPr lang="en-US" b="1" dirty="0"/>
              <a:t>("p");</a:t>
            </a:r>
          </a:p>
          <a:p>
            <a:r>
              <a:rPr lang="en-US" b="1" dirty="0"/>
              <a:t>    alert("Content in the second paragraph is " + paragraphs[1].</a:t>
            </a:r>
            <a:r>
              <a:rPr lang="en-US" b="1" dirty="0" err="1"/>
              <a:t>innerHTML</a:t>
            </a:r>
            <a:r>
              <a:rPr lang="en-US" b="1" dirty="0"/>
              <a:t>);</a:t>
            </a:r>
          </a:p>
          <a:p>
            <a:r>
              <a:rPr lang="en-US" b="1" dirty="0"/>
              <a:t>    </a:t>
            </a:r>
            <a:r>
              <a:rPr lang="en-US" b="1" dirty="0" err="1"/>
              <a:t>document.getElementById</a:t>
            </a:r>
            <a:r>
              <a:rPr lang="en-US" b="1" dirty="0"/>
              <a:t>("second").</a:t>
            </a:r>
            <a:r>
              <a:rPr lang="en-US" b="1" dirty="0" err="1"/>
              <a:t>innerHTML</a:t>
            </a:r>
            <a:r>
              <a:rPr lang="en-US" b="1" dirty="0"/>
              <a:t> = "The </a:t>
            </a:r>
            <a:r>
              <a:rPr lang="en-US" b="1" dirty="0" err="1"/>
              <a:t>orginal</a:t>
            </a:r>
            <a:r>
              <a:rPr lang="en-US" b="1" dirty="0"/>
              <a:t> message is changed.";</a:t>
            </a:r>
          </a:p>
          <a:p>
            <a:r>
              <a:rPr lang="en-US" b="1" dirty="0"/>
              <a:t>  &lt;/script&gt;</a:t>
            </a:r>
          </a:p>
          <a:p>
            <a:r>
              <a:rPr lang="en-US" b="1" dirty="0"/>
              <a:t>&lt;/body&gt;</a:t>
            </a:r>
          </a:p>
          <a:p>
            <a:r>
              <a:rPr lang="en-US" b="1" dirty="0"/>
              <a:t>&lt;/html&gt;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1"/>
            <a:ext cx="1143000" cy="369332"/>
          </a:xfrm>
          <a:prstGeom prst="rect">
            <a:avLst/>
          </a:prstGeom>
        </p:spPr>
        <p:txBody>
          <a:bodyPr wrap="square">
            <a:spAutoFit/>
          </a:bodyPr>
          <a:lstStyle/>
          <a:p>
            <a:r>
              <a:rPr lang="en-GB" b="1" dirty="0"/>
              <a:t>Example:</a:t>
            </a:r>
            <a:endParaRPr lang="en-GB" dirty="0"/>
          </a:p>
        </p:txBody>
      </p:sp>
      <p:sp>
        <p:nvSpPr>
          <p:cNvPr id="3" name="Rectangle 2"/>
          <p:cNvSpPr/>
          <p:nvPr/>
        </p:nvSpPr>
        <p:spPr>
          <a:xfrm>
            <a:off x="304800" y="304800"/>
            <a:ext cx="8304966" cy="830997"/>
          </a:xfrm>
          <a:prstGeom prst="rect">
            <a:avLst/>
          </a:prstGeom>
        </p:spPr>
        <p:txBody>
          <a:bodyPr wrap="none">
            <a:spAutoFit/>
          </a:bodyPr>
          <a:lstStyle/>
          <a:p>
            <a:r>
              <a:rPr lang="en-GB" sz="2400" b="1" dirty="0">
                <a:solidFill>
                  <a:srgbClr val="FF0000"/>
                </a:solidFill>
              </a:rPr>
              <a:t>alert() : </a:t>
            </a:r>
            <a:r>
              <a:rPr lang="en-GB" sz="2400" dirty="0"/>
              <a:t>It displays alert dialog box. It has message and ok button.</a:t>
            </a:r>
          </a:p>
          <a:p>
            <a:endParaRPr lang="en-US" sz="2400" b="1" dirty="0">
              <a:solidFill>
                <a:srgbClr val="FF0000"/>
              </a:solidFill>
            </a:endParaRPr>
          </a:p>
        </p:txBody>
      </p:sp>
      <p:sp>
        <p:nvSpPr>
          <p:cNvPr id="4" name="Rectangle 3"/>
          <p:cNvSpPr/>
          <p:nvPr/>
        </p:nvSpPr>
        <p:spPr>
          <a:xfrm>
            <a:off x="1600200" y="990600"/>
            <a:ext cx="5791200" cy="4247317"/>
          </a:xfrm>
          <a:prstGeom prst="rect">
            <a:avLst/>
          </a:prstGeom>
          <a:ln>
            <a:solidFill>
              <a:srgbClr val="C00000"/>
            </a:solidFill>
          </a:ln>
        </p:spPr>
        <p:txBody>
          <a:bodyPr wrap="square">
            <a:spAutoFit/>
          </a:bodyPr>
          <a:lstStyle/>
          <a:p>
            <a:r>
              <a:rPr lang="en-US" b="1" dirty="0"/>
              <a:t>&lt;html&gt;</a:t>
            </a:r>
          </a:p>
          <a:p>
            <a:r>
              <a:rPr lang="en-US" b="1" dirty="0"/>
              <a:t>&lt;head&gt;</a:t>
            </a:r>
          </a:p>
          <a:p>
            <a:r>
              <a:rPr lang="en-US" b="1" dirty="0"/>
              <a:t>	</a:t>
            </a:r>
          </a:p>
          <a:p>
            <a:r>
              <a:rPr lang="en-US" b="1" dirty="0"/>
              <a:t>&lt;script type="text/</a:t>
            </a:r>
            <a:r>
              <a:rPr lang="en-US" b="1" dirty="0" err="1"/>
              <a:t>javascript</a:t>
            </a:r>
            <a:r>
              <a:rPr lang="en-US" b="1" dirty="0"/>
              <a:t>"&gt;  </a:t>
            </a:r>
          </a:p>
          <a:p>
            <a:r>
              <a:rPr lang="en-US" b="1" dirty="0"/>
              <a:t>function </a:t>
            </a:r>
            <a:r>
              <a:rPr lang="en-US" b="1" dirty="0" err="1"/>
              <a:t>msg</a:t>
            </a:r>
            <a:r>
              <a:rPr lang="en-US" b="1" dirty="0"/>
              <a:t>()</a:t>
            </a:r>
          </a:p>
          <a:p>
            <a:r>
              <a:rPr lang="en-US" b="1" dirty="0"/>
              <a:t>{  </a:t>
            </a:r>
          </a:p>
          <a:p>
            <a:r>
              <a:rPr lang="en-US" b="1" dirty="0"/>
              <a:t> alert("Hello ");  </a:t>
            </a:r>
          </a:p>
          <a:p>
            <a:r>
              <a:rPr lang="en-US" b="1" dirty="0"/>
              <a:t>}  </a:t>
            </a:r>
          </a:p>
          <a:p>
            <a:r>
              <a:rPr lang="en-US" b="1" dirty="0"/>
              <a:t>&lt;/script&gt;  </a:t>
            </a:r>
          </a:p>
          <a:p>
            <a:r>
              <a:rPr lang="en-US" b="1" dirty="0"/>
              <a:t>&lt;input type="button" value="click" </a:t>
            </a:r>
            <a:r>
              <a:rPr lang="en-US" b="1" dirty="0" err="1"/>
              <a:t>onclick</a:t>
            </a:r>
            <a:r>
              <a:rPr lang="en-US" b="1" dirty="0"/>
              <a:t>="</a:t>
            </a:r>
            <a:r>
              <a:rPr lang="en-US" b="1" dirty="0" err="1"/>
              <a:t>msg</a:t>
            </a:r>
            <a:r>
              <a:rPr lang="en-US" b="1" dirty="0"/>
              <a:t>()"/&gt;</a:t>
            </a:r>
          </a:p>
          <a:p>
            <a:r>
              <a:rPr lang="en-US" b="1" dirty="0"/>
              <a:t>&lt;/script&gt;</a:t>
            </a:r>
          </a:p>
          <a:p>
            <a:r>
              <a:rPr lang="en-US" b="1" dirty="0"/>
              <a:t>&lt;/head&gt;</a:t>
            </a:r>
          </a:p>
          <a:p>
            <a:r>
              <a:rPr lang="en-US" b="1" dirty="0"/>
              <a:t>&lt;body&gt;</a:t>
            </a:r>
          </a:p>
          <a:p>
            <a:r>
              <a:rPr lang="en-US" b="1" dirty="0"/>
              <a:t>&lt;/body&gt;</a:t>
            </a:r>
          </a:p>
          <a:p>
            <a:r>
              <a:rPr lang="en-US" b="1" dirty="0"/>
              <a:t>&lt;/html&gt;</a:t>
            </a:r>
          </a:p>
        </p:txBody>
      </p:sp>
      <p:pic>
        <p:nvPicPr>
          <p:cNvPr id="66561" name="Picture 1"/>
          <p:cNvPicPr>
            <a:picLocks noChangeAspect="1" noChangeArrowheads="1"/>
          </p:cNvPicPr>
          <p:nvPr/>
        </p:nvPicPr>
        <p:blipFill>
          <a:blip r:embed="rId2" cstate="print"/>
          <a:srcRect/>
          <a:stretch>
            <a:fillRect/>
          </a:stretch>
        </p:blipFill>
        <p:spPr bwMode="auto">
          <a:xfrm>
            <a:off x="4114800" y="4419600"/>
            <a:ext cx="4723134" cy="20574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0"/>
            <a:ext cx="3106043" cy="461665"/>
          </a:xfrm>
          <a:prstGeom prst="rect">
            <a:avLst/>
          </a:prstGeom>
        </p:spPr>
        <p:txBody>
          <a:bodyPr wrap="none">
            <a:spAutoFit/>
          </a:bodyPr>
          <a:lstStyle/>
          <a:p>
            <a:r>
              <a:rPr lang="en-US" sz="2400" b="1" dirty="0">
                <a:solidFill>
                  <a:srgbClr val="C00000"/>
                </a:solidFill>
              </a:rPr>
              <a:t>Event handler Example</a:t>
            </a:r>
          </a:p>
        </p:txBody>
      </p:sp>
      <p:sp>
        <p:nvSpPr>
          <p:cNvPr id="3" name="Rectangle 2"/>
          <p:cNvSpPr/>
          <p:nvPr/>
        </p:nvSpPr>
        <p:spPr>
          <a:xfrm>
            <a:off x="762000" y="609600"/>
            <a:ext cx="7543800" cy="923330"/>
          </a:xfrm>
          <a:prstGeom prst="rect">
            <a:avLst/>
          </a:prstGeom>
        </p:spPr>
        <p:txBody>
          <a:bodyPr wrap="square">
            <a:spAutoFit/>
          </a:bodyPr>
          <a:lstStyle/>
          <a:p>
            <a:pPr marL="342900" indent="-342900">
              <a:buFont typeface="+mj-lt"/>
              <a:buAutoNum type="arabicPeriod"/>
            </a:pPr>
            <a:r>
              <a:rPr lang="en-GB" dirty="0" err="1"/>
              <a:t>createElement</a:t>
            </a:r>
            <a:r>
              <a:rPr lang="en-GB" dirty="0"/>
              <a:t>:  To create new element</a:t>
            </a:r>
          </a:p>
          <a:p>
            <a:pPr marL="342900" indent="-342900">
              <a:buFont typeface="+mj-lt"/>
              <a:buAutoNum type="arabicPeriod"/>
            </a:pPr>
            <a:r>
              <a:rPr lang="en-GB" dirty="0" err="1"/>
              <a:t>removeChild</a:t>
            </a:r>
            <a:r>
              <a:rPr lang="en-GB" dirty="0"/>
              <a:t>: Remove an element</a:t>
            </a:r>
          </a:p>
          <a:p>
            <a:pPr marL="342900" indent="-342900">
              <a:buFont typeface="+mj-lt"/>
              <a:buAutoNum type="arabicPeriod"/>
            </a:pPr>
            <a:r>
              <a:rPr lang="en-GB" dirty="0"/>
              <a:t>You can add an </a:t>
            </a:r>
            <a:r>
              <a:rPr lang="en-GB" b="1" dirty="0"/>
              <a:t>event handler</a:t>
            </a:r>
            <a:r>
              <a:rPr lang="en-GB" dirty="0"/>
              <a:t> to a particular element like this:</a:t>
            </a:r>
          </a:p>
        </p:txBody>
      </p:sp>
      <p:sp>
        <p:nvSpPr>
          <p:cNvPr id="83969" name="Rectangle 1"/>
          <p:cNvSpPr>
            <a:spLocks noChangeArrowheads="1"/>
          </p:cNvSpPr>
          <p:nvPr/>
        </p:nvSpPr>
        <p:spPr bwMode="auto">
          <a:xfrm>
            <a:off x="0" y="43934"/>
            <a:ext cx="184731" cy="369332"/>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4"/>
          <p:cNvSpPr/>
          <p:nvPr/>
        </p:nvSpPr>
        <p:spPr>
          <a:xfrm>
            <a:off x="762000" y="1981200"/>
            <a:ext cx="8153400" cy="1569660"/>
          </a:xfrm>
          <a:prstGeom prst="rect">
            <a:avLst/>
          </a:prstGeom>
          <a:ln>
            <a:solidFill>
              <a:srgbClr val="C00000"/>
            </a:solidFill>
          </a:ln>
        </p:spPr>
        <p:txBody>
          <a:bodyPr wrap="square">
            <a:spAutoFit/>
          </a:bodyPr>
          <a:lstStyle/>
          <a:p>
            <a:pPr lvl="0" fontAlgn="base">
              <a:spcBef>
                <a:spcPct val="0"/>
              </a:spcBef>
              <a:spcAft>
                <a:spcPct val="0"/>
              </a:spcAft>
            </a:pPr>
            <a:r>
              <a:rPr lang="en-US" sz="2400" b="1" dirty="0" err="1">
                <a:solidFill>
                  <a:srgbClr val="222222"/>
                </a:solidFill>
                <a:latin typeface="Monaco"/>
                <a:cs typeface="Arial" pitchFamily="34" charset="0"/>
              </a:rPr>
              <a:t>document.getElementById</a:t>
            </a:r>
            <a:r>
              <a:rPr lang="en-US" sz="2400" b="1" dirty="0">
                <a:solidFill>
                  <a:srgbClr val="222222"/>
                </a:solidFill>
                <a:latin typeface="Monaco"/>
                <a:cs typeface="Arial" pitchFamily="34" charset="0"/>
              </a:rPr>
              <a:t>(id).</a:t>
            </a:r>
            <a:r>
              <a:rPr lang="en-US" sz="2400" b="1" dirty="0" err="1">
                <a:solidFill>
                  <a:srgbClr val="222222"/>
                </a:solidFill>
                <a:latin typeface="Monaco"/>
                <a:cs typeface="Arial" pitchFamily="34" charset="0"/>
              </a:rPr>
              <a:t>onclick</a:t>
            </a:r>
            <a:r>
              <a:rPr lang="en-US" sz="2400" b="1" dirty="0">
                <a:solidFill>
                  <a:srgbClr val="222222"/>
                </a:solidFill>
                <a:latin typeface="Monaco"/>
                <a:cs typeface="Arial" pitchFamily="34" charset="0"/>
              </a:rPr>
              <a:t>=function()</a:t>
            </a:r>
          </a:p>
          <a:p>
            <a:pPr lvl="0" fontAlgn="base">
              <a:spcBef>
                <a:spcPct val="0"/>
              </a:spcBef>
              <a:spcAft>
                <a:spcPct val="0"/>
              </a:spcAft>
            </a:pPr>
            <a:r>
              <a:rPr lang="en-US" sz="2400" b="1" dirty="0">
                <a:solidFill>
                  <a:srgbClr val="222222"/>
                </a:solidFill>
                <a:latin typeface="Monaco"/>
                <a:cs typeface="Arial" pitchFamily="34" charset="0"/>
              </a:rPr>
              <a:t> { </a:t>
            </a:r>
          </a:p>
          <a:p>
            <a:pPr lvl="0" fontAlgn="base">
              <a:spcBef>
                <a:spcPct val="0"/>
              </a:spcBef>
              <a:spcAft>
                <a:spcPct val="0"/>
              </a:spcAft>
            </a:pPr>
            <a:r>
              <a:rPr lang="en-US" sz="2400" b="1" dirty="0">
                <a:solidFill>
                  <a:srgbClr val="222222"/>
                </a:solidFill>
                <a:latin typeface="Monaco"/>
                <a:cs typeface="Arial" pitchFamily="34" charset="0"/>
              </a:rPr>
              <a:t>lines of code to be executed </a:t>
            </a:r>
          </a:p>
          <a:p>
            <a:pPr lvl="0" fontAlgn="base">
              <a:spcBef>
                <a:spcPct val="0"/>
              </a:spcBef>
              <a:spcAft>
                <a:spcPct val="0"/>
              </a:spcAft>
            </a:pPr>
            <a:r>
              <a:rPr lang="en-US" sz="2400" b="1" dirty="0">
                <a:solidFill>
                  <a:srgbClr val="222222"/>
                </a:solidFill>
                <a:latin typeface="Monaco"/>
                <a:cs typeface="Arial" pitchFamily="34" charset="0"/>
              </a:rPr>
              <a:t>}</a:t>
            </a:r>
            <a:r>
              <a:rPr lang="en-US" b="1" dirty="0">
                <a:latin typeface="Arial" pitchFamily="34" charset="0"/>
                <a:cs typeface="Arial" pitchFamily="34" charset="0"/>
              </a:rPr>
              <a:t> </a:t>
            </a:r>
            <a:endParaRPr lang="en-US" sz="4800" b="1" dirty="0">
              <a:latin typeface="Arial" pitchFamily="34" charset="0"/>
              <a:cs typeface="Arial" pitchFamily="34" charset="0"/>
            </a:endParaRPr>
          </a:p>
        </p:txBody>
      </p:sp>
      <p:sp>
        <p:nvSpPr>
          <p:cNvPr id="6" name="Rectangle 5"/>
          <p:cNvSpPr/>
          <p:nvPr/>
        </p:nvSpPr>
        <p:spPr>
          <a:xfrm>
            <a:off x="4191000" y="3657600"/>
            <a:ext cx="470000" cy="369332"/>
          </a:xfrm>
          <a:prstGeom prst="rect">
            <a:avLst/>
          </a:prstGeom>
        </p:spPr>
        <p:txBody>
          <a:bodyPr wrap="none">
            <a:spAutoFit/>
          </a:bodyPr>
          <a:lstStyle/>
          <a:p>
            <a:r>
              <a:rPr lang="en-US" b="1" dirty="0">
                <a:solidFill>
                  <a:srgbClr val="FF0000"/>
                </a:solidFill>
              </a:rPr>
              <a:t>OR</a:t>
            </a:r>
          </a:p>
        </p:txBody>
      </p:sp>
      <p:sp>
        <p:nvSpPr>
          <p:cNvPr id="83970" name="Rectangle 2"/>
          <p:cNvSpPr>
            <a:spLocks noChangeArrowheads="1"/>
          </p:cNvSpPr>
          <p:nvPr/>
        </p:nvSpPr>
        <p:spPr bwMode="auto">
          <a:xfrm>
            <a:off x="0" y="43934"/>
            <a:ext cx="184731" cy="369332"/>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7"/>
          <p:cNvSpPr/>
          <p:nvPr/>
        </p:nvSpPr>
        <p:spPr>
          <a:xfrm>
            <a:off x="152400" y="4171890"/>
            <a:ext cx="8839200" cy="400110"/>
          </a:xfrm>
          <a:prstGeom prst="rect">
            <a:avLst/>
          </a:prstGeom>
          <a:ln>
            <a:solidFill>
              <a:srgbClr val="C00000"/>
            </a:solidFill>
          </a:ln>
        </p:spPr>
        <p:txBody>
          <a:bodyPr wrap="square">
            <a:spAutoFit/>
          </a:bodyPr>
          <a:lstStyle/>
          <a:p>
            <a:pPr fontAlgn="base">
              <a:spcBef>
                <a:spcPct val="0"/>
              </a:spcBef>
              <a:spcAft>
                <a:spcPct val="0"/>
              </a:spcAft>
            </a:pPr>
            <a:r>
              <a:rPr lang="en-US" sz="2000" b="1" dirty="0" err="1">
                <a:solidFill>
                  <a:srgbClr val="222222"/>
                </a:solidFill>
                <a:latin typeface="Monaco"/>
                <a:cs typeface="Arial" pitchFamily="34" charset="0"/>
              </a:rPr>
              <a:t>document.getElementById</a:t>
            </a:r>
            <a:r>
              <a:rPr lang="en-US" sz="2000" b="1" dirty="0">
                <a:solidFill>
                  <a:srgbClr val="222222"/>
                </a:solidFill>
                <a:latin typeface="Monaco"/>
                <a:cs typeface="Arial" pitchFamily="34" charset="0"/>
              </a:rPr>
              <a:t>(id).</a:t>
            </a:r>
            <a:r>
              <a:rPr lang="en-US" sz="2000" b="1" dirty="0" err="1">
                <a:solidFill>
                  <a:srgbClr val="222222"/>
                </a:solidFill>
                <a:latin typeface="Monaco"/>
                <a:cs typeface="Arial" pitchFamily="34" charset="0"/>
              </a:rPr>
              <a:t>addEventListener</a:t>
            </a:r>
            <a:r>
              <a:rPr lang="en-US" sz="2000" b="1" dirty="0">
                <a:solidFill>
                  <a:srgbClr val="222222"/>
                </a:solidFill>
                <a:latin typeface="Monaco"/>
                <a:cs typeface="Arial" pitchFamily="34" charset="0"/>
              </a:rPr>
              <a:t>("click", </a:t>
            </a:r>
            <a:r>
              <a:rPr lang="en-US" sz="2000" b="1" dirty="0" err="1">
                <a:solidFill>
                  <a:srgbClr val="222222"/>
                </a:solidFill>
                <a:latin typeface="Monaco"/>
                <a:cs typeface="Arial" pitchFamily="34" charset="0"/>
              </a:rPr>
              <a:t>functionname</a:t>
            </a:r>
            <a:r>
              <a:rPr lang="en-US" sz="2000" b="1" dirty="0">
                <a:solidFill>
                  <a:srgbClr val="222222"/>
                </a:solidFill>
                <a:latin typeface="Monaco"/>
                <a:cs typeface="Arial" pitchFamily="34"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28343"/>
            <a:ext cx="8686800" cy="4247317"/>
          </a:xfrm>
          <a:prstGeom prst="rect">
            <a:avLst/>
          </a:prstGeom>
          <a:ln>
            <a:solidFill>
              <a:srgbClr val="C00000"/>
            </a:solidFill>
          </a:ln>
        </p:spPr>
        <p:txBody>
          <a:bodyPr wrap="square">
            <a:spAutoFit/>
          </a:bodyPr>
          <a:lstStyle/>
          <a:p>
            <a:r>
              <a:rPr lang="en-US" b="1" dirty="0"/>
              <a:t>&lt;html&gt;</a:t>
            </a:r>
          </a:p>
          <a:p>
            <a:r>
              <a:rPr lang="en-US" b="1" dirty="0"/>
              <a:t>&lt;head&gt;</a:t>
            </a:r>
          </a:p>
          <a:p>
            <a:r>
              <a:rPr lang="en-US" b="1" dirty="0"/>
              <a:t>	&lt;title&gt;DOM!!!&lt;/title&gt;</a:t>
            </a:r>
          </a:p>
          <a:p>
            <a:r>
              <a:rPr lang="en-US" b="1" dirty="0"/>
              <a:t>&lt;/head&gt;</a:t>
            </a:r>
          </a:p>
          <a:p>
            <a:r>
              <a:rPr lang="en-US" b="1" dirty="0"/>
              <a:t>&lt;body&gt;</a:t>
            </a:r>
          </a:p>
          <a:p>
            <a:r>
              <a:rPr lang="en-US" b="1" dirty="0"/>
              <a:t>  &lt;input type="button" id="</a:t>
            </a:r>
            <a:r>
              <a:rPr lang="en-US" b="1" dirty="0" err="1"/>
              <a:t>btnClick</a:t>
            </a:r>
            <a:r>
              <a:rPr lang="en-US" b="1" dirty="0"/>
              <a:t>" value="Click Me!!" /&gt;</a:t>
            </a:r>
          </a:p>
          <a:p>
            <a:r>
              <a:rPr lang="en-US" b="1" dirty="0"/>
              <a:t>  &lt;script type="text/</a:t>
            </a:r>
            <a:r>
              <a:rPr lang="en-US" b="1" dirty="0" err="1"/>
              <a:t>javascript</a:t>
            </a:r>
            <a:r>
              <a:rPr lang="en-US" b="1" dirty="0"/>
              <a:t>"&gt;</a:t>
            </a:r>
          </a:p>
          <a:p>
            <a:r>
              <a:rPr lang="en-US" b="1" dirty="0"/>
              <a:t>	</a:t>
            </a:r>
            <a:r>
              <a:rPr lang="en-US" b="1" dirty="0" err="1"/>
              <a:t>document.getElementById</a:t>
            </a:r>
            <a:r>
              <a:rPr lang="en-US" b="1" dirty="0"/>
              <a:t>("</a:t>
            </a:r>
            <a:r>
              <a:rPr lang="en-US" b="1" dirty="0" err="1"/>
              <a:t>btnClick</a:t>
            </a:r>
            <a:r>
              <a:rPr lang="en-US" b="1" dirty="0"/>
              <a:t>").</a:t>
            </a:r>
            <a:r>
              <a:rPr lang="en-US" b="1" dirty="0" err="1"/>
              <a:t>addEventListener</a:t>
            </a:r>
            <a:r>
              <a:rPr lang="en-US" b="1" dirty="0"/>
              <a:t>("click", clicked);</a:t>
            </a:r>
          </a:p>
          <a:p>
            <a:r>
              <a:rPr lang="en-US" b="1" dirty="0"/>
              <a:t>    function clicked()</a:t>
            </a:r>
          </a:p>
          <a:p>
            <a:r>
              <a:rPr lang="en-US" b="1" dirty="0"/>
              <a:t>    {</a:t>
            </a:r>
          </a:p>
          <a:p>
            <a:r>
              <a:rPr lang="en-US" b="1" dirty="0"/>
              <a:t>   		 alert("You clicked me!!!");</a:t>
            </a:r>
          </a:p>
          <a:p>
            <a:r>
              <a:rPr lang="en-US" b="1" dirty="0"/>
              <a:t>    }	</a:t>
            </a:r>
          </a:p>
          <a:p>
            <a:r>
              <a:rPr lang="en-US" b="1" dirty="0"/>
              <a:t>  &lt;/script&gt;</a:t>
            </a:r>
          </a:p>
          <a:p>
            <a:r>
              <a:rPr lang="en-US" b="1" dirty="0"/>
              <a:t>&lt;/body&gt;</a:t>
            </a:r>
          </a:p>
          <a:p>
            <a:r>
              <a:rPr lang="en-US" b="1" dirty="0"/>
              <a:t>&lt;/html&gt;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8915400" cy="6124754"/>
          </a:xfrm>
          <a:prstGeom prst="rect">
            <a:avLst/>
          </a:prstGeom>
          <a:ln>
            <a:solidFill>
              <a:srgbClr val="C00000"/>
            </a:solidFill>
          </a:ln>
        </p:spPr>
        <p:txBody>
          <a:bodyPr wrap="square">
            <a:spAutoFit/>
          </a:bodyPr>
          <a:lstStyle/>
          <a:p>
            <a:r>
              <a:rPr lang="en-US" sz="1400" b="1" dirty="0"/>
              <a:t>&lt;html&gt;</a:t>
            </a:r>
          </a:p>
          <a:p>
            <a:r>
              <a:rPr lang="en-US" sz="1400" b="1" dirty="0"/>
              <a:t>&lt;head&gt;</a:t>
            </a:r>
          </a:p>
          <a:p>
            <a:r>
              <a:rPr lang="en-US" sz="1400" b="1" dirty="0"/>
              <a:t>	&lt;title&gt;Objects!!!&lt;/title&gt;</a:t>
            </a:r>
          </a:p>
          <a:p>
            <a:r>
              <a:rPr lang="en-US" sz="1400" b="1" dirty="0"/>
              <a:t>	&lt;script type="text/</a:t>
            </a:r>
            <a:r>
              <a:rPr lang="en-US" sz="1400" b="1" dirty="0" err="1"/>
              <a:t>javascript</a:t>
            </a:r>
            <a:r>
              <a:rPr lang="en-US" sz="1400" b="1" dirty="0"/>
              <a:t>"&gt;</a:t>
            </a:r>
          </a:p>
          <a:p>
            <a:r>
              <a:rPr lang="en-US" sz="1400" b="1" dirty="0"/>
              <a:t>      </a:t>
            </a:r>
            <a:r>
              <a:rPr lang="en-US" sz="1400" b="1" dirty="0" err="1"/>
              <a:t>var</a:t>
            </a:r>
            <a:r>
              <a:rPr lang="en-US" sz="1400" b="1" dirty="0"/>
              <a:t> student = new Object();</a:t>
            </a:r>
          </a:p>
          <a:p>
            <a:r>
              <a:rPr lang="en-US" sz="1400" b="1" dirty="0"/>
              <a:t>      </a:t>
            </a:r>
            <a:r>
              <a:rPr lang="en-US" sz="1400" b="1" dirty="0" err="1"/>
              <a:t>student.fName</a:t>
            </a:r>
            <a:r>
              <a:rPr lang="en-US" sz="1400" b="1" dirty="0"/>
              <a:t> = "John";</a:t>
            </a:r>
          </a:p>
          <a:p>
            <a:r>
              <a:rPr lang="en-US" sz="1400" b="1" dirty="0"/>
              <a:t>      </a:t>
            </a:r>
            <a:r>
              <a:rPr lang="en-US" sz="1400" b="1" dirty="0" err="1"/>
              <a:t>student.lName</a:t>
            </a:r>
            <a:r>
              <a:rPr lang="en-US" sz="1400" b="1" dirty="0"/>
              <a:t> = "Smith";</a:t>
            </a:r>
          </a:p>
          <a:p>
            <a:r>
              <a:rPr lang="en-US" sz="1400" b="1" dirty="0"/>
              <a:t>      student.id = 5;</a:t>
            </a:r>
          </a:p>
          <a:p>
            <a:r>
              <a:rPr lang="en-US" sz="1400" b="1" dirty="0"/>
              <a:t>      </a:t>
            </a:r>
            <a:r>
              <a:rPr lang="en-US" sz="1400" b="1" dirty="0" err="1"/>
              <a:t>student.markE</a:t>
            </a:r>
            <a:r>
              <a:rPr lang="en-US" sz="1400" b="1" dirty="0"/>
              <a:t> = 76;</a:t>
            </a:r>
          </a:p>
          <a:p>
            <a:r>
              <a:rPr lang="en-US" sz="1400" b="1" dirty="0"/>
              <a:t>      </a:t>
            </a:r>
            <a:r>
              <a:rPr lang="en-US" sz="1400" b="1" dirty="0" err="1"/>
              <a:t>student.markM</a:t>
            </a:r>
            <a:r>
              <a:rPr lang="en-US" sz="1400" b="1" dirty="0"/>
              <a:t> = 99;</a:t>
            </a:r>
          </a:p>
          <a:p>
            <a:r>
              <a:rPr lang="en-US" sz="1400" b="1" dirty="0"/>
              <a:t>      </a:t>
            </a:r>
            <a:r>
              <a:rPr lang="en-US" sz="1400" b="1" dirty="0" err="1"/>
              <a:t>student.markS</a:t>
            </a:r>
            <a:r>
              <a:rPr lang="en-US" sz="1400" b="1" dirty="0"/>
              <a:t> = 87;</a:t>
            </a:r>
          </a:p>
          <a:p>
            <a:r>
              <a:rPr lang="en-US" sz="1400" b="1" dirty="0"/>
              <a:t>      </a:t>
            </a:r>
            <a:r>
              <a:rPr lang="en-US" sz="1400" b="1" dirty="0" err="1"/>
              <a:t>student.calculateAverage</a:t>
            </a:r>
            <a:r>
              <a:rPr lang="en-US" sz="1400" b="1" dirty="0"/>
              <a:t> = function()</a:t>
            </a:r>
          </a:p>
          <a:p>
            <a:r>
              <a:rPr lang="en-US" sz="1400" b="1" dirty="0"/>
              <a:t>      {</a:t>
            </a:r>
          </a:p>
          <a:p>
            <a:r>
              <a:rPr lang="en-US" sz="1400" b="1" dirty="0"/>
              <a:t>      	return (</a:t>
            </a:r>
            <a:r>
              <a:rPr lang="en-US" sz="1400" b="1" dirty="0" err="1"/>
              <a:t>student.markE</a:t>
            </a:r>
            <a:r>
              <a:rPr lang="en-US" sz="1400" b="1" dirty="0"/>
              <a:t> + </a:t>
            </a:r>
            <a:r>
              <a:rPr lang="en-US" sz="1400" b="1" dirty="0" err="1"/>
              <a:t>student.markM</a:t>
            </a:r>
            <a:r>
              <a:rPr lang="en-US" sz="1400" b="1" dirty="0"/>
              <a:t> + </a:t>
            </a:r>
            <a:r>
              <a:rPr lang="en-US" sz="1400" b="1" dirty="0" err="1"/>
              <a:t>student.markS</a:t>
            </a:r>
            <a:r>
              <a:rPr lang="en-US" sz="1400" b="1" dirty="0"/>
              <a:t>)/3;</a:t>
            </a:r>
          </a:p>
          <a:p>
            <a:r>
              <a:rPr lang="en-US" sz="1400" b="1" dirty="0"/>
              <a:t>      };</a:t>
            </a:r>
          </a:p>
          <a:p>
            <a:r>
              <a:rPr lang="en-US" sz="1400" b="1" dirty="0"/>
              <a:t>      </a:t>
            </a:r>
            <a:r>
              <a:rPr lang="en-US" sz="1400" b="1" dirty="0" err="1"/>
              <a:t>student.displayDetails</a:t>
            </a:r>
            <a:r>
              <a:rPr lang="en-US" sz="1400" b="1" dirty="0"/>
              <a:t> = function()</a:t>
            </a:r>
          </a:p>
          <a:p>
            <a:r>
              <a:rPr lang="en-US" sz="1400" b="1" dirty="0"/>
              <a:t>      {</a:t>
            </a:r>
          </a:p>
          <a:p>
            <a:r>
              <a:rPr lang="en-US" sz="1400" b="1" dirty="0"/>
              <a:t>        </a:t>
            </a:r>
            <a:r>
              <a:rPr lang="en-US" sz="1400" b="1" dirty="0" err="1"/>
              <a:t>document.write</a:t>
            </a:r>
            <a:r>
              <a:rPr lang="en-US" sz="1400" b="1" dirty="0"/>
              <a:t>("Student Id: " + student.id + "&lt;</a:t>
            </a:r>
            <a:r>
              <a:rPr lang="en-US" sz="1400" b="1" dirty="0" err="1"/>
              <a:t>br</a:t>
            </a:r>
            <a:r>
              <a:rPr lang="en-US" sz="1400" b="1" dirty="0"/>
              <a:t> /&gt;");</a:t>
            </a:r>
          </a:p>
          <a:p>
            <a:r>
              <a:rPr lang="en-US" sz="1400" b="1" dirty="0"/>
              <a:t>        </a:t>
            </a:r>
            <a:r>
              <a:rPr lang="en-US" sz="1400" b="1" dirty="0" err="1"/>
              <a:t>document.write</a:t>
            </a:r>
            <a:r>
              <a:rPr lang="en-US" sz="1400" b="1" dirty="0"/>
              <a:t>("Name: " + </a:t>
            </a:r>
            <a:r>
              <a:rPr lang="en-US" sz="1400" b="1" dirty="0" err="1"/>
              <a:t>student.fName</a:t>
            </a:r>
            <a:r>
              <a:rPr lang="en-US" sz="1400" b="1" dirty="0"/>
              <a:t> + " " + </a:t>
            </a:r>
            <a:r>
              <a:rPr lang="en-US" sz="1400" b="1" dirty="0" err="1"/>
              <a:t>student.lName</a:t>
            </a:r>
            <a:r>
              <a:rPr lang="en-US" sz="1400" b="1" dirty="0"/>
              <a:t> + "&lt;</a:t>
            </a:r>
            <a:r>
              <a:rPr lang="en-US" sz="1400" b="1" dirty="0" err="1"/>
              <a:t>br</a:t>
            </a:r>
            <a:r>
              <a:rPr lang="en-US" sz="1400" b="1" dirty="0"/>
              <a:t> /&gt;");</a:t>
            </a:r>
          </a:p>
          <a:p>
            <a:r>
              <a:rPr lang="en-US" sz="1400" b="1" dirty="0"/>
              <a:t>        </a:t>
            </a:r>
            <a:r>
              <a:rPr lang="en-US" sz="1400" b="1" dirty="0" err="1"/>
              <a:t>var</a:t>
            </a:r>
            <a:r>
              <a:rPr lang="en-US" sz="1400" b="1" dirty="0"/>
              <a:t> </a:t>
            </a:r>
            <a:r>
              <a:rPr lang="en-US" sz="1400" b="1" dirty="0" err="1"/>
              <a:t>avg</a:t>
            </a:r>
            <a:r>
              <a:rPr lang="en-US" sz="1400" b="1" dirty="0"/>
              <a:t> = </a:t>
            </a:r>
            <a:r>
              <a:rPr lang="en-US" sz="1400" b="1" dirty="0" err="1"/>
              <a:t>student.calculateAverage</a:t>
            </a:r>
            <a:r>
              <a:rPr lang="en-US" sz="1400" b="1" dirty="0"/>
              <a:t>();</a:t>
            </a:r>
          </a:p>
          <a:p>
            <a:r>
              <a:rPr lang="en-US" sz="1400" b="1" dirty="0"/>
              <a:t>        </a:t>
            </a:r>
            <a:r>
              <a:rPr lang="en-US" sz="1400" b="1" dirty="0" err="1"/>
              <a:t>document.write</a:t>
            </a:r>
            <a:r>
              <a:rPr lang="en-US" sz="1400" b="1" dirty="0"/>
              <a:t>("Average Marks: " + </a:t>
            </a:r>
            <a:r>
              <a:rPr lang="en-US" sz="1400" b="1" dirty="0" err="1"/>
              <a:t>avg</a:t>
            </a:r>
            <a:r>
              <a:rPr lang="en-US" sz="1400" b="1" dirty="0"/>
              <a:t>);</a:t>
            </a:r>
          </a:p>
          <a:p>
            <a:r>
              <a:rPr lang="en-US" sz="1400" b="1" dirty="0"/>
              <a:t>      };</a:t>
            </a:r>
          </a:p>
          <a:p>
            <a:r>
              <a:rPr lang="en-US" sz="1400" b="1" dirty="0"/>
              <a:t>		</a:t>
            </a:r>
            <a:r>
              <a:rPr lang="en-US" sz="1400" b="1" dirty="0" err="1"/>
              <a:t>student.displayDetails</a:t>
            </a:r>
            <a:r>
              <a:rPr lang="en-US" sz="1400" b="1" dirty="0"/>
              <a:t>();</a:t>
            </a:r>
          </a:p>
          <a:p>
            <a:r>
              <a:rPr lang="en-US" sz="1400" b="1" dirty="0"/>
              <a:t>	&lt;/script&gt;</a:t>
            </a:r>
          </a:p>
          <a:p>
            <a:r>
              <a:rPr lang="en-US" sz="1400" b="1" dirty="0"/>
              <a:t>&lt;/head&gt;</a:t>
            </a:r>
          </a:p>
          <a:p>
            <a:r>
              <a:rPr lang="en-US" sz="1400" b="1" dirty="0"/>
              <a:t>&lt;body&gt;</a:t>
            </a:r>
          </a:p>
          <a:p>
            <a:r>
              <a:rPr lang="en-US" sz="1400" b="1" dirty="0"/>
              <a:t>&lt;/body&gt;</a:t>
            </a:r>
          </a:p>
          <a:p>
            <a:r>
              <a:rPr lang="en-US" sz="1400" b="1" dirty="0"/>
              <a:t>&lt;/html&gt;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41493"/>
            <a:ext cx="6172200" cy="6740307"/>
          </a:xfrm>
          <a:prstGeom prst="rect">
            <a:avLst/>
          </a:prstGeom>
          <a:ln>
            <a:solidFill>
              <a:srgbClr val="C00000"/>
            </a:solidFill>
          </a:ln>
        </p:spPr>
        <p:txBody>
          <a:bodyPr wrap="square">
            <a:spAutoFit/>
          </a:bodyPr>
          <a:lstStyle/>
          <a:p>
            <a:r>
              <a:rPr lang="en-US" sz="1200" b="1" dirty="0"/>
              <a:t>&lt;html&gt;</a:t>
            </a:r>
          </a:p>
          <a:p>
            <a:r>
              <a:rPr lang="en-US" sz="1200" b="1" dirty="0"/>
              <a:t>&lt;head&gt;</a:t>
            </a:r>
          </a:p>
          <a:p>
            <a:r>
              <a:rPr lang="en-US" sz="1200" b="1" dirty="0"/>
              <a:t>	&lt;script type="text/</a:t>
            </a:r>
            <a:r>
              <a:rPr lang="en-US" sz="1200" b="1" dirty="0" err="1"/>
              <a:t>javascript</a:t>
            </a:r>
            <a:r>
              <a:rPr lang="en-US" sz="1200" b="1" dirty="0"/>
              <a:t>"&gt;</a:t>
            </a:r>
          </a:p>
          <a:p>
            <a:r>
              <a:rPr lang="en-US" sz="1200" b="1" dirty="0"/>
              <a:t>		function Student(first, last, id, </a:t>
            </a:r>
            <a:r>
              <a:rPr lang="en-US" sz="1200" b="1" dirty="0" err="1"/>
              <a:t>english</a:t>
            </a:r>
            <a:r>
              <a:rPr lang="en-US" sz="1200" b="1" dirty="0"/>
              <a:t>, </a:t>
            </a:r>
            <a:r>
              <a:rPr lang="en-US" sz="1200" b="1" dirty="0" err="1"/>
              <a:t>maths</a:t>
            </a:r>
            <a:r>
              <a:rPr lang="en-US" sz="1200" b="1" dirty="0"/>
              <a:t>, science)</a:t>
            </a:r>
          </a:p>
          <a:p>
            <a:r>
              <a:rPr lang="en-US" sz="1200" b="1" dirty="0"/>
              <a:t>        {</a:t>
            </a:r>
          </a:p>
          <a:p>
            <a:r>
              <a:rPr lang="en-US" sz="1200" b="1" dirty="0"/>
              <a:t>          </a:t>
            </a:r>
            <a:r>
              <a:rPr lang="en-US" sz="1200" b="1" dirty="0" err="1"/>
              <a:t>this.fName</a:t>
            </a:r>
            <a:r>
              <a:rPr lang="en-US" sz="1200" b="1" dirty="0"/>
              <a:t> = first;</a:t>
            </a:r>
          </a:p>
          <a:p>
            <a:r>
              <a:rPr lang="en-US" sz="1200" b="1" dirty="0"/>
              <a:t>          </a:t>
            </a:r>
            <a:r>
              <a:rPr lang="en-US" sz="1200" b="1" dirty="0" err="1"/>
              <a:t>this.lName</a:t>
            </a:r>
            <a:r>
              <a:rPr lang="en-US" sz="1200" b="1" dirty="0"/>
              <a:t> = last;</a:t>
            </a:r>
          </a:p>
          <a:p>
            <a:r>
              <a:rPr lang="en-US" sz="1200" b="1" dirty="0"/>
              <a:t>          this.id = id;</a:t>
            </a:r>
          </a:p>
          <a:p>
            <a:r>
              <a:rPr lang="en-US" sz="1200" b="1" dirty="0"/>
              <a:t>          </a:t>
            </a:r>
            <a:r>
              <a:rPr lang="en-US" sz="1200" b="1" dirty="0" err="1"/>
              <a:t>this.markE</a:t>
            </a:r>
            <a:r>
              <a:rPr lang="en-US" sz="1200" b="1" dirty="0"/>
              <a:t> = </a:t>
            </a:r>
            <a:r>
              <a:rPr lang="en-US" sz="1200" b="1" dirty="0" err="1"/>
              <a:t>english</a:t>
            </a:r>
            <a:r>
              <a:rPr lang="en-US" sz="1200" b="1" dirty="0"/>
              <a:t>;</a:t>
            </a:r>
          </a:p>
          <a:p>
            <a:r>
              <a:rPr lang="en-US" sz="1200" b="1" dirty="0"/>
              <a:t>          </a:t>
            </a:r>
            <a:r>
              <a:rPr lang="en-US" sz="1200" b="1" dirty="0" err="1"/>
              <a:t>this.markM</a:t>
            </a:r>
            <a:r>
              <a:rPr lang="en-US" sz="1200" b="1" dirty="0"/>
              <a:t> = </a:t>
            </a:r>
            <a:r>
              <a:rPr lang="en-US" sz="1200" b="1" dirty="0" err="1"/>
              <a:t>maths</a:t>
            </a:r>
            <a:r>
              <a:rPr lang="en-US" sz="1200" b="1" dirty="0"/>
              <a:t>;</a:t>
            </a:r>
          </a:p>
          <a:p>
            <a:r>
              <a:rPr lang="en-US" sz="1200" b="1" dirty="0"/>
              <a:t>          </a:t>
            </a:r>
            <a:r>
              <a:rPr lang="en-US" sz="1200" b="1" dirty="0" err="1"/>
              <a:t>this.markS</a:t>
            </a:r>
            <a:r>
              <a:rPr lang="en-US" sz="1200" b="1" dirty="0"/>
              <a:t> = science;</a:t>
            </a:r>
          </a:p>
          <a:p>
            <a:r>
              <a:rPr lang="en-US" sz="1200" b="1" dirty="0"/>
              <a:t>          </a:t>
            </a:r>
            <a:r>
              <a:rPr lang="en-US" sz="1200" b="1" dirty="0" err="1"/>
              <a:t>this.calculateAverage</a:t>
            </a:r>
            <a:r>
              <a:rPr lang="en-US" sz="1200" b="1" dirty="0"/>
              <a:t> = function()</a:t>
            </a:r>
          </a:p>
          <a:p>
            <a:r>
              <a:rPr lang="en-US" sz="1200" b="1" dirty="0"/>
              <a:t>          {</a:t>
            </a:r>
          </a:p>
          <a:p>
            <a:r>
              <a:rPr lang="en-US" sz="1200" b="1" dirty="0"/>
              <a:t>         	 return (</a:t>
            </a:r>
            <a:r>
              <a:rPr lang="en-US" sz="1200" b="1" dirty="0" err="1"/>
              <a:t>this.markE</a:t>
            </a:r>
            <a:r>
              <a:rPr lang="en-US" sz="1200" b="1" dirty="0"/>
              <a:t> + </a:t>
            </a:r>
            <a:r>
              <a:rPr lang="en-US" sz="1200" b="1" dirty="0" err="1"/>
              <a:t>this.markM</a:t>
            </a:r>
            <a:r>
              <a:rPr lang="en-US" sz="1200" b="1" dirty="0"/>
              <a:t> + </a:t>
            </a:r>
            <a:r>
              <a:rPr lang="en-US" sz="1200" b="1" dirty="0" err="1"/>
              <a:t>this.markS</a:t>
            </a:r>
            <a:r>
              <a:rPr lang="en-US" sz="1200" b="1" dirty="0"/>
              <a:t>)/3;</a:t>
            </a:r>
          </a:p>
          <a:p>
            <a:r>
              <a:rPr lang="en-US" sz="1200" b="1" dirty="0"/>
              <a:t>          }</a:t>
            </a:r>
          </a:p>
          <a:p>
            <a:r>
              <a:rPr lang="en-US" sz="1200" b="1" dirty="0"/>
              <a:t>		  </a:t>
            </a:r>
            <a:r>
              <a:rPr lang="en-US" sz="1200" b="1" dirty="0" err="1"/>
              <a:t>this.displayDetails</a:t>
            </a:r>
            <a:r>
              <a:rPr lang="en-US" sz="1200" b="1" dirty="0"/>
              <a:t> = function()</a:t>
            </a:r>
          </a:p>
          <a:p>
            <a:r>
              <a:rPr lang="en-US" sz="1200" b="1" dirty="0"/>
              <a:t>		  {</a:t>
            </a:r>
          </a:p>
          <a:p>
            <a:r>
              <a:rPr lang="en-US" sz="1200" b="1" dirty="0"/>
              <a:t>            </a:t>
            </a:r>
            <a:r>
              <a:rPr lang="en-US" sz="1200" b="1" dirty="0" err="1"/>
              <a:t>document.write</a:t>
            </a:r>
            <a:r>
              <a:rPr lang="en-US" sz="1200" b="1" dirty="0"/>
              <a:t>("Student Id: " + this.id + "&lt;</a:t>
            </a:r>
            <a:r>
              <a:rPr lang="en-US" sz="1200" b="1" dirty="0" err="1"/>
              <a:t>br</a:t>
            </a:r>
            <a:r>
              <a:rPr lang="en-US" sz="1200" b="1" dirty="0"/>
              <a:t> /&gt;");</a:t>
            </a:r>
          </a:p>
          <a:p>
            <a:r>
              <a:rPr lang="en-US" sz="1200" b="1" dirty="0"/>
              <a:t>            </a:t>
            </a:r>
            <a:r>
              <a:rPr lang="en-US" sz="1200" b="1" dirty="0" err="1"/>
              <a:t>document.write</a:t>
            </a:r>
            <a:r>
              <a:rPr lang="en-US" sz="1200" b="1" dirty="0"/>
              <a:t>("Name: " + </a:t>
            </a:r>
            <a:r>
              <a:rPr lang="en-US" sz="1200" b="1" dirty="0" err="1"/>
              <a:t>this.fName</a:t>
            </a:r>
            <a:r>
              <a:rPr lang="en-US" sz="1200" b="1" dirty="0"/>
              <a:t> + " " + </a:t>
            </a:r>
            <a:r>
              <a:rPr lang="en-US" sz="1200" b="1" dirty="0" err="1"/>
              <a:t>this.lName</a:t>
            </a:r>
            <a:r>
              <a:rPr lang="en-US" sz="1200" b="1" dirty="0"/>
              <a:t> + "&lt;</a:t>
            </a:r>
            <a:r>
              <a:rPr lang="en-US" sz="1200" b="1" dirty="0" err="1"/>
              <a:t>br</a:t>
            </a:r>
            <a:r>
              <a:rPr lang="en-US" sz="1200" b="1" dirty="0"/>
              <a:t> /&gt;");</a:t>
            </a:r>
          </a:p>
          <a:p>
            <a:r>
              <a:rPr lang="en-US" sz="1200" b="1" dirty="0"/>
              <a:t>            </a:t>
            </a:r>
            <a:r>
              <a:rPr lang="en-US" sz="1200" b="1" dirty="0" err="1"/>
              <a:t>var</a:t>
            </a:r>
            <a:r>
              <a:rPr lang="en-US" sz="1200" b="1" dirty="0"/>
              <a:t> </a:t>
            </a:r>
            <a:r>
              <a:rPr lang="en-US" sz="1200" b="1" dirty="0" err="1"/>
              <a:t>avg</a:t>
            </a:r>
            <a:r>
              <a:rPr lang="en-US" sz="1200" b="1" dirty="0"/>
              <a:t> = </a:t>
            </a:r>
            <a:r>
              <a:rPr lang="en-US" sz="1200" b="1" dirty="0" err="1"/>
              <a:t>this.calculateAverage</a:t>
            </a:r>
            <a:r>
              <a:rPr lang="en-US" sz="1200" b="1" dirty="0"/>
              <a:t>();</a:t>
            </a:r>
          </a:p>
          <a:p>
            <a:r>
              <a:rPr lang="en-US" sz="1200" b="1" dirty="0"/>
              <a:t>            </a:t>
            </a:r>
            <a:r>
              <a:rPr lang="en-US" sz="1200" b="1" dirty="0" err="1"/>
              <a:t>document.write</a:t>
            </a:r>
            <a:r>
              <a:rPr lang="en-US" sz="1200" b="1" dirty="0"/>
              <a:t>("Average Marks: " + </a:t>
            </a:r>
            <a:r>
              <a:rPr lang="en-US" sz="1200" b="1" dirty="0" err="1"/>
              <a:t>avg</a:t>
            </a:r>
            <a:r>
              <a:rPr lang="en-US" sz="1200" b="1" dirty="0"/>
              <a:t> + "&lt;</a:t>
            </a:r>
            <a:r>
              <a:rPr lang="en-US" sz="1200" b="1" dirty="0" err="1"/>
              <a:t>br</a:t>
            </a:r>
            <a:r>
              <a:rPr lang="en-US" sz="1200" b="1" dirty="0"/>
              <a:t> /&gt;&lt;</a:t>
            </a:r>
            <a:r>
              <a:rPr lang="en-US" sz="1200" b="1" dirty="0" err="1"/>
              <a:t>br</a:t>
            </a:r>
            <a:r>
              <a:rPr lang="en-US" sz="1200" b="1" dirty="0"/>
              <a:t> /&gt;");</a:t>
            </a:r>
          </a:p>
          <a:p>
            <a:r>
              <a:rPr lang="en-US" sz="1200" b="1" dirty="0"/>
              <a:t>		  }</a:t>
            </a:r>
          </a:p>
          <a:p>
            <a:r>
              <a:rPr lang="en-US" sz="1200" b="1" dirty="0"/>
              <a:t>		}</a:t>
            </a:r>
          </a:p>
          <a:p>
            <a:r>
              <a:rPr lang="en-US" sz="1200" b="1" dirty="0"/>
              <a:t>        </a:t>
            </a:r>
            <a:r>
              <a:rPr lang="en-US" sz="1200" b="1" dirty="0" err="1"/>
              <a:t>var</a:t>
            </a:r>
            <a:r>
              <a:rPr lang="en-US" sz="1200" b="1" dirty="0"/>
              <a:t> st1 = new Student("John", "Smith", 15, 85, 79, 90);</a:t>
            </a:r>
          </a:p>
          <a:p>
            <a:r>
              <a:rPr lang="en-US" sz="1200" b="1" dirty="0"/>
              <a:t>        </a:t>
            </a:r>
            <a:r>
              <a:rPr lang="en-US" sz="1200" b="1" dirty="0" err="1"/>
              <a:t>var</a:t>
            </a:r>
            <a:r>
              <a:rPr lang="en-US" sz="1200" b="1" dirty="0"/>
              <a:t> st2 = new Student("Hannah", "Turner", 23, 75, 80, 82);</a:t>
            </a:r>
          </a:p>
          <a:p>
            <a:r>
              <a:rPr lang="en-US" sz="1200" b="1" dirty="0"/>
              <a:t>        </a:t>
            </a:r>
            <a:r>
              <a:rPr lang="en-US" sz="1200" b="1" dirty="0" err="1"/>
              <a:t>var</a:t>
            </a:r>
            <a:r>
              <a:rPr lang="en-US" sz="1200" b="1" dirty="0"/>
              <a:t> st3 = new Student("Kevin", "White", 4, 93, 89, 90);</a:t>
            </a:r>
          </a:p>
          <a:p>
            <a:r>
              <a:rPr lang="en-US" sz="1200" b="1" dirty="0"/>
              <a:t>        </a:t>
            </a:r>
            <a:r>
              <a:rPr lang="en-US" sz="1200" b="1" dirty="0" err="1"/>
              <a:t>var</a:t>
            </a:r>
            <a:r>
              <a:rPr lang="en-US" sz="1200" b="1" dirty="0"/>
              <a:t> st4 = new Student("Rose", "Taylor", 11, 55, 63, 45);</a:t>
            </a:r>
          </a:p>
          <a:p>
            <a:r>
              <a:rPr lang="en-US" sz="1200" b="1" dirty="0"/>
              <a:t>        st1.displayDetails();</a:t>
            </a:r>
          </a:p>
          <a:p>
            <a:r>
              <a:rPr lang="en-US" sz="1200" b="1" dirty="0"/>
              <a:t>        st2.displayDetails();</a:t>
            </a:r>
          </a:p>
          <a:p>
            <a:r>
              <a:rPr lang="en-US" sz="1200" b="1" dirty="0"/>
              <a:t>        st3.displayDetails();</a:t>
            </a:r>
          </a:p>
          <a:p>
            <a:r>
              <a:rPr lang="en-US" sz="1200" b="1" dirty="0"/>
              <a:t>        st4.displayDetails();</a:t>
            </a:r>
          </a:p>
          <a:p>
            <a:r>
              <a:rPr lang="en-US" sz="1200" b="1" dirty="0"/>
              <a:t>	&lt;/script&gt;</a:t>
            </a:r>
          </a:p>
          <a:p>
            <a:r>
              <a:rPr lang="en-US" sz="1200" b="1" dirty="0"/>
              <a:t>&lt;/head&gt;</a:t>
            </a:r>
          </a:p>
          <a:p>
            <a:r>
              <a:rPr lang="en-US" sz="1200" b="1" dirty="0"/>
              <a:t>&lt;body&gt;</a:t>
            </a:r>
          </a:p>
          <a:p>
            <a:r>
              <a:rPr lang="en-US" sz="1200" b="1" dirty="0"/>
              <a:t>&lt;/body&gt;</a:t>
            </a:r>
          </a:p>
          <a:p>
            <a:r>
              <a:rPr lang="en-US" sz="1200" b="1" dirty="0"/>
              <a:t>&lt;/html&gt;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95400"/>
            <a:ext cx="8839200" cy="4524315"/>
          </a:xfrm>
          <a:prstGeom prst="rect">
            <a:avLst/>
          </a:prstGeom>
          <a:ln>
            <a:solidFill>
              <a:srgbClr val="C00000"/>
            </a:solidFill>
          </a:ln>
        </p:spPr>
        <p:txBody>
          <a:bodyPr wrap="square">
            <a:spAutoFit/>
          </a:bodyPr>
          <a:lstStyle/>
          <a:p>
            <a:r>
              <a:rPr lang="en-US" b="1" dirty="0"/>
              <a:t>&lt;html&gt;</a:t>
            </a:r>
          </a:p>
          <a:p>
            <a:r>
              <a:rPr lang="en-US" b="1" dirty="0"/>
              <a:t>&lt;head&gt;</a:t>
            </a:r>
          </a:p>
          <a:p>
            <a:r>
              <a:rPr lang="en-US" b="1" dirty="0"/>
              <a:t>	&lt;script type="text/</a:t>
            </a:r>
            <a:r>
              <a:rPr lang="en-US" b="1" dirty="0" err="1"/>
              <a:t>javascript</a:t>
            </a:r>
            <a:r>
              <a:rPr lang="en-US" b="1" dirty="0"/>
              <a:t>"&gt;</a:t>
            </a:r>
          </a:p>
          <a:p>
            <a:r>
              <a:rPr lang="en-US" b="1" dirty="0"/>
              <a:t>		</a:t>
            </a:r>
            <a:r>
              <a:rPr lang="en-US" b="1" dirty="0" err="1"/>
              <a:t>var</a:t>
            </a:r>
            <a:r>
              <a:rPr lang="en-US" b="1" dirty="0"/>
              <a:t> employee={first:"John", last:"Doe", department:"Accounts"};</a:t>
            </a:r>
          </a:p>
          <a:p>
            <a:r>
              <a:rPr lang="en-US" b="1" dirty="0"/>
              <a:t>        </a:t>
            </a:r>
            <a:r>
              <a:rPr lang="en-US" b="1" dirty="0" err="1"/>
              <a:t>var</a:t>
            </a:r>
            <a:r>
              <a:rPr lang="en-US" b="1" dirty="0"/>
              <a:t> details = "";</a:t>
            </a:r>
          </a:p>
          <a:p>
            <a:r>
              <a:rPr lang="en-US" b="1" dirty="0"/>
              <a:t>        </a:t>
            </a:r>
            <a:r>
              <a:rPr lang="en-US" b="1" dirty="0" err="1"/>
              <a:t>document.write</a:t>
            </a:r>
            <a:r>
              <a:rPr lang="en-US" b="1" dirty="0"/>
              <a:t>("&lt;b&gt;Using for/in loops &lt;/b&gt;&lt;</a:t>
            </a:r>
            <a:r>
              <a:rPr lang="en-US" b="1" dirty="0" err="1"/>
              <a:t>br</a:t>
            </a:r>
            <a:r>
              <a:rPr lang="en-US" b="1" dirty="0"/>
              <a:t> /&gt;");</a:t>
            </a:r>
          </a:p>
          <a:p>
            <a:r>
              <a:rPr lang="en-US" b="1" dirty="0"/>
              <a:t>        for (</a:t>
            </a:r>
            <a:r>
              <a:rPr lang="en-US" b="1" dirty="0" err="1"/>
              <a:t>var</a:t>
            </a:r>
            <a:r>
              <a:rPr lang="en-US" b="1" dirty="0"/>
              <a:t> x in employee)</a:t>
            </a:r>
          </a:p>
          <a:p>
            <a:r>
              <a:rPr lang="en-US" b="1" dirty="0"/>
              <a:t>        {</a:t>
            </a:r>
          </a:p>
          <a:p>
            <a:r>
              <a:rPr lang="en-US" b="1" dirty="0"/>
              <a:t>          details = x + ": " + employee[x];</a:t>
            </a:r>
          </a:p>
          <a:p>
            <a:r>
              <a:rPr lang="en-US" b="1" dirty="0"/>
              <a:t>          </a:t>
            </a:r>
            <a:r>
              <a:rPr lang="en-US" b="1" dirty="0" err="1"/>
              <a:t>document.write</a:t>
            </a:r>
            <a:r>
              <a:rPr lang="en-US" b="1" dirty="0"/>
              <a:t>(details + "&lt;</a:t>
            </a:r>
            <a:r>
              <a:rPr lang="en-US" b="1" dirty="0" err="1"/>
              <a:t>br</a:t>
            </a:r>
            <a:r>
              <a:rPr lang="en-US" b="1" dirty="0"/>
              <a:t> /&gt;");</a:t>
            </a:r>
          </a:p>
          <a:p>
            <a:r>
              <a:rPr lang="en-US" b="1" dirty="0"/>
              <a:t>        }</a:t>
            </a:r>
          </a:p>
          <a:p>
            <a:r>
              <a:rPr lang="en-US" b="1" dirty="0"/>
              <a:t>	&lt;/script&gt;</a:t>
            </a:r>
          </a:p>
          <a:p>
            <a:r>
              <a:rPr lang="en-US" b="1" dirty="0"/>
              <a:t>&lt;/head&gt;</a:t>
            </a:r>
          </a:p>
          <a:p>
            <a:r>
              <a:rPr lang="en-US" b="1" dirty="0"/>
              <a:t>&lt;body&gt;</a:t>
            </a:r>
          </a:p>
          <a:p>
            <a:r>
              <a:rPr lang="en-US" b="1" dirty="0"/>
              <a:t>&lt;/body&gt;</a:t>
            </a:r>
          </a:p>
          <a:p>
            <a:r>
              <a:rPr lang="en-US" b="1" dirty="0"/>
              <a:t>&lt;/html&gt;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077200" cy="830997"/>
          </a:xfrm>
          <a:prstGeom prst="rect">
            <a:avLst/>
          </a:prstGeom>
        </p:spPr>
        <p:txBody>
          <a:bodyPr wrap="square">
            <a:spAutoFit/>
          </a:bodyPr>
          <a:lstStyle/>
          <a:p>
            <a:r>
              <a:rPr lang="en-US" sz="2400" b="1" dirty="0">
                <a:solidFill>
                  <a:srgbClr val="FF0000"/>
                </a:solidFill>
              </a:rPr>
              <a:t>confirm():  </a:t>
            </a:r>
            <a:r>
              <a:rPr lang="en-GB" sz="2400" dirty="0"/>
              <a:t>It displays the confirm dialog box. </a:t>
            </a:r>
          </a:p>
          <a:p>
            <a:pPr marL="1828800" lvl="3" indent="-457200">
              <a:buFont typeface="Arial" pitchFamily="34" charset="0"/>
              <a:buChar char="•"/>
            </a:pPr>
            <a:r>
              <a:rPr lang="en-GB" sz="2400" dirty="0"/>
              <a:t>It has message with ok and cancel buttons.</a:t>
            </a:r>
            <a:r>
              <a:rPr lang="en-US" sz="2400" b="1" dirty="0">
                <a:solidFill>
                  <a:srgbClr val="FF0000"/>
                </a:solidFill>
              </a:rPr>
              <a:t> </a:t>
            </a:r>
          </a:p>
        </p:txBody>
      </p:sp>
      <p:sp>
        <p:nvSpPr>
          <p:cNvPr id="3" name="Rectangle 2"/>
          <p:cNvSpPr/>
          <p:nvPr/>
        </p:nvSpPr>
        <p:spPr>
          <a:xfrm>
            <a:off x="304800" y="762000"/>
            <a:ext cx="4572000" cy="6186309"/>
          </a:xfrm>
          <a:prstGeom prst="rect">
            <a:avLst/>
          </a:prstGeom>
          <a:ln>
            <a:solidFill>
              <a:srgbClr val="C00000"/>
            </a:solidFill>
          </a:ln>
        </p:spPr>
        <p:txBody>
          <a:bodyPr wrap="square">
            <a:spAutoFit/>
          </a:bodyPr>
          <a:lstStyle/>
          <a:p>
            <a:r>
              <a:rPr lang="en-US" b="1" dirty="0"/>
              <a:t>&lt;html&gt;</a:t>
            </a:r>
          </a:p>
          <a:p>
            <a:r>
              <a:rPr lang="en-US" b="1" dirty="0"/>
              <a:t>&lt;head&gt;</a:t>
            </a:r>
          </a:p>
          <a:p>
            <a:r>
              <a:rPr lang="en-US" b="1" dirty="0"/>
              <a:t>&lt;script type="text/</a:t>
            </a:r>
            <a:r>
              <a:rPr lang="en-US" b="1" dirty="0" err="1"/>
              <a:t>javascript</a:t>
            </a:r>
            <a:r>
              <a:rPr lang="en-US" b="1" dirty="0"/>
              <a:t>"&gt;  </a:t>
            </a:r>
          </a:p>
          <a:p>
            <a:r>
              <a:rPr lang="en-US" b="1" dirty="0"/>
              <a:t>function </a:t>
            </a:r>
            <a:r>
              <a:rPr lang="en-US" b="1" dirty="0" err="1"/>
              <a:t>msg</a:t>
            </a:r>
            <a:r>
              <a:rPr lang="en-US" b="1" dirty="0"/>
              <a:t>(){  </a:t>
            </a:r>
          </a:p>
          <a:p>
            <a:r>
              <a:rPr lang="en-US" b="1" dirty="0" err="1"/>
              <a:t>var</a:t>
            </a:r>
            <a:r>
              <a:rPr lang="en-US" b="1" dirty="0"/>
              <a:t> v= confirm("Are u sure?");  </a:t>
            </a:r>
          </a:p>
          <a:p>
            <a:r>
              <a:rPr lang="en-US" b="1" dirty="0"/>
              <a:t>if(v==true){  </a:t>
            </a:r>
          </a:p>
          <a:p>
            <a:r>
              <a:rPr lang="en-US" b="1" dirty="0"/>
              <a:t>alert("ok");  </a:t>
            </a:r>
          </a:p>
          <a:p>
            <a:r>
              <a:rPr lang="en-US" b="1" dirty="0"/>
              <a:t>}  </a:t>
            </a:r>
          </a:p>
          <a:p>
            <a:r>
              <a:rPr lang="en-US" b="1" dirty="0"/>
              <a:t>else{  </a:t>
            </a:r>
          </a:p>
          <a:p>
            <a:r>
              <a:rPr lang="en-US" b="1" dirty="0"/>
              <a:t>alert("cancel");  </a:t>
            </a:r>
          </a:p>
          <a:p>
            <a:r>
              <a:rPr lang="en-US" b="1" dirty="0"/>
              <a:t>}  </a:t>
            </a:r>
          </a:p>
          <a:p>
            <a:r>
              <a:rPr lang="en-US" b="1" dirty="0"/>
              <a:t>  </a:t>
            </a:r>
          </a:p>
          <a:p>
            <a:r>
              <a:rPr lang="en-US" b="1" dirty="0"/>
              <a:t>}  </a:t>
            </a:r>
          </a:p>
          <a:p>
            <a:r>
              <a:rPr lang="en-US" b="1" dirty="0"/>
              <a:t>&lt;/script&gt;  </a:t>
            </a:r>
          </a:p>
          <a:p>
            <a:r>
              <a:rPr lang="en-US" b="1" dirty="0"/>
              <a:t>  </a:t>
            </a:r>
          </a:p>
          <a:p>
            <a:r>
              <a:rPr lang="en-US" b="1" dirty="0"/>
              <a:t>&lt;input type="button" value="delete record" </a:t>
            </a:r>
            <a:r>
              <a:rPr lang="en-US" b="1" dirty="0" err="1"/>
              <a:t>onclick</a:t>
            </a:r>
            <a:r>
              <a:rPr lang="en-US" b="1" dirty="0"/>
              <a:t>="</a:t>
            </a:r>
            <a:r>
              <a:rPr lang="en-US" b="1" dirty="0" err="1"/>
              <a:t>msg</a:t>
            </a:r>
            <a:r>
              <a:rPr lang="en-US" b="1" dirty="0"/>
              <a:t>()"/&gt; </a:t>
            </a:r>
          </a:p>
          <a:p>
            <a:endParaRPr lang="en-US" b="1" dirty="0"/>
          </a:p>
          <a:p>
            <a:r>
              <a:rPr lang="en-US" b="1" dirty="0"/>
              <a:t>&lt;/head&gt;</a:t>
            </a:r>
          </a:p>
          <a:p>
            <a:r>
              <a:rPr lang="en-US" b="1" dirty="0"/>
              <a:t>&lt;body&gt;</a:t>
            </a:r>
          </a:p>
          <a:p>
            <a:r>
              <a:rPr lang="en-US" b="1" dirty="0"/>
              <a:t>&lt;/body&gt;</a:t>
            </a:r>
          </a:p>
          <a:p>
            <a:r>
              <a:rPr lang="en-US" b="1" dirty="0"/>
              <a:t>&lt;/html&gt;</a:t>
            </a:r>
          </a:p>
        </p:txBody>
      </p:sp>
      <p:pic>
        <p:nvPicPr>
          <p:cNvPr id="65537" name="Picture 1"/>
          <p:cNvPicPr>
            <a:picLocks noChangeAspect="1" noChangeArrowheads="1"/>
          </p:cNvPicPr>
          <p:nvPr/>
        </p:nvPicPr>
        <p:blipFill>
          <a:blip r:embed="rId2" cstate="print"/>
          <a:srcRect/>
          <a:stretch>
            <a:fillRect/>
          </a:stretch>
        </p:blipFill>
        <p:spPr bwMode="auto">
          <a:xfrm>
            <a:off x="4648200" y="2743200"/>
            <a:ext cx="4495800" cy="168991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5527347" cy="1200329"/>
          </a:xfrm>
          <a:prstGeom prst="rect">
            <a:avLst/>
          </a:prstGeom>
        </p:spPr>
        <p:txBody>
          <a:bodyPr wrap="none">
            <a:spAutoFit/>
          </a:bodyPr>
          <a:lstStyle/>
          <a:p>
            <a:r>
              <a:rPr lang="en-US" sz="2400" b="1" dirty="0">
                <a:solidFill>
                  <a:srgbClr val="FF0000"/>
                </a:solidFill>
              </a:rPr>
              <a:t>prompt(): </a:t>
            </a:r>
          </a:p>
          <a:p>
            <a:pPr marL="457200" indent="-457200">
              <a:buFont typeface="Arial" pitchFamily="34" charset="0"/>
              <a:buChar char="•"/>
            </a:pPr>
            <a:r>
              <a:rPr lang="en-GB" sz="2400" dirty="0"/>
              <a:t>It displays prompt dialog box for input. </a:t>
            </a:r>
          </a:p>
          <a:p>
            <a:pPr marL="457200" indent="-457200">
              <a:buFont typeface="Arial" pitchFamily="34" charset="0"/>
              <a:buChar char="•"/>
            </a:pPr>
            <a:r>
              <a:rPr lang="en-GB" sz="2400" dirty="0"/>
              <a:t>It has message and </a:t>
            </a:r>
            <a:r>
              <a:rPr lang="en-GB" sz="2400" dirty="0" err="1"/>
              <a:t>textfield</a:t>
            </a:r>
            <a:r>
              <a:rPr lang="en-GB" sz="2400" dirty="0"/>
              <a:t>.</a:t>
            </a:r>
            <a:endParaRPr lang="en-US" sz="2400" b="1" dirty="0">
              <a:solidFill>
                <a:srgbClr val="FF0000"/>
              </a:solidFill>
            </a:endParaRPr>
          </a:p>
        </p:txBody>
      </p:sp>
      <p:sp>
        <p:nvSpPr>
          <p:cNvPr id="3" name="Rectangle 2"/>
          <p:cNvSpPr/>
          <p:nvPr/>
        </p:nvSpPr>
        <p:spPr>
          <a:xfrm>
            <a:off x="609600" y="1600200"/>
            <a:ext cx="5867400" cy="4524315"/>
          </a:xfrm>
          <a:prstGeom prst="rect">
            <a:avLst/>
          </a:prstGeom>
          <a:ln>
            <a:solidFill>
              <a:srgbClr val="C00000"/>
            </a:solidFill>
          </a:ln>
        </p:spPr>
        <p:txBody>
          <a:bodyPr wrap="square">
            <a:spAutoFit/>
          </a:bodyPr>
          <a:lstStyle/>
          <a:p>
            <a:r>
              <a:rPr lang="en-US" b="1" dirty="0"/>
              <a:t>&lt;html&gt;</a:t>
            </a:r>
          </a:p>
          <a:p>
            <a:r>
              <a:rPr lang="en-US" b="1" dirty="0"/>
              <a:t>&lt;head&gt;</a:t>
            </a:r>
          </a:p>
          <a:p>
            <a:r>
              <a:rPr lang="en-US" b="1" dirty="0"/>
              <a:t>&lt;script type="text/</a:t>
            </a:r>
            <a:r>
              <a:rPr lang="en-US" b="1" dirty="0" err="1"/>
              <a:t>javascript</a:t>
            </a:r>
            <a:r>
              <a:rPr lang="en-US" b="1" dirty="0"/>
              <a:t>"&gt;  </a:t>
            </a:r>
          </a:p>
          <a:p>
            <a:r>
              <a:rPr lang="en-US" b="1" dirty="0"/>
              <a:t>function </a:t>
            </a:r>
            <a:r>
              <a:rPr lang="en-US" b="1" dirty="0" err="1"/>
              <a:t>msg</a:t>
            </a:r>
            <a:r>
              <a:rPr lang="en-US" b="1" dirty="0"/>
              <a:t>()</a:t>
            </a:r>
          </a:p>
          <a:p>
            <a:r>
              <a:rPr lang="en-US" b="1" dirty="0"/>
              <a:t>{  </a:t>
            </a:r>
          </a:p>
          <a:p>
            <a:r>
              <a:rPr lang="en-US" b="1" dirty="0" err="1"/>
              <a:t>var</a:t>
            </a:r>
            <a:r>
              <a:rPr lang="en-US" b="1" dirty="0"/>
              <a:t> v= prompt("Who are you?");  </a:t>
            </a:r>
          </a:p>
          <a:p>
            <a:r>
              <a:rPr lang="en-US" b="1" dirty="0"/>
              <a:t>alert("I am "+v);  </a:t>
            </a:r>
          </a:p>
          <a:p>
            <a:r>
              <a:rPr lang="en-US" b="1" dirty="0"/>
              <a:t>  </a:t>
            </a:r>
          </a:p>
          <a:p>
            <a:r>
              <a:rPr lang="en-US" b="1" dirty="0"/>
              <a:t>}  </a:t>
            </a:r>
          </a:p>
          <a:p>
            <a:r>
              <a:rPr lang="en-US" b="1" dirty="0"/>
              <a:t>&lt;/script&gt;  </a:t>
            </a:r>
          </a:p>
          <a:p>
            <a:r>
              <a:rPr lang="en-US" b="1" dirty="0"/>
              <a:t> </a:t>
            </a:r>
          </a:p>
          <a:p>
            <a:r>
              <a:rPr lang="en-US" b="1" dirty="0"/>
              <a:t>&lt;input type="button" value="click" </a:t>
            </a:r>
            <a:r>
              <a:rPr lang="en-US" b="1" dirty="0" err="1"/>
              <a:t>onclick</a:t>
            </a:r>
            <a:r>
              <a:rPr lang="en-US" b="1" dirty="0"/>
              <a:t>="</a:t>
            </a:r>
            <a:r>
              <a:rPr lang="en-US" b="1" dirty="0" err="1"/>
              <a:t>msg</a:t>
            </a:r>
            <a:r>
              <a:rPr lang="en-US" b="1" dirty="0"/>
              <a:t>()"/&gt; </a:t>
            </a:r>
          </a:p>
          <a:p>
            <a:r>
              <a:rPr lang="en-US" b="1" dirty="0"/>
              <a:t>&lt;/head&gt;</a:t>
            </a:r>
          </a:p>
          <a:p>
            <a:r>
              <a:rPr lang="en-US" b="1" dirty="0"/>
              <a:t>&lt;body&gt;</a:t>
            </a:r>
          </a:p>
          <a:p>
            <a:r>
              <a:rPr lang="en-US" b="1" dirty="0"/>
              <a:t>&lt;/body&gt;</a:t>
            </a:r>
          </a:p>
          <a:p>
            <a:r>
              <a:rPr lang="en-US" b="1" dirty="0"/>
              <a:t>&lt;/html&gt;</a:t>
            </a:r>
          </a:p>
        </p:txBody>
      </p:sp>
      <p:pic>
        <p:nvPicPr>
          <p:cNvPr id="64513" name="Picture 1"/>
          <p:cNvPicPr>
            <a:picLocks noChangeAspect="1" noChangeArrowheads="1"/>
          </p:cNvPicPr>
          <p:nvPr/>
        </p:nvPicPr>
        <p:blipFill>
          <a:blip r:embed="rId2" cstate="print"/>
          <a:srcRect/>
          <a:stretch>
            <a:fillRect/>
          </a:stretch>
        </p:blipFill>
        <p:spPr bwMode="auto">
          <a:xfrm>
            <a:off x="5562600" y="2590800"/>
            <a:ext cx="3124200" cy="138260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5184240" cy="400110"/>
          </a:xfrm>
          <a:prstGeom prst="rect">
            <a:avLst/>
          </a:prstGeom>
        </p:spPr>
        <p:txBody>
          <a:bodyPr wrap="none">
            <a:spAutoFit/>
          </a:bodyPr>
          <a:lstStyle/>
          <a:p>
            <a:r>
              <a:rPr lang="en-US" sz="2000" b="1" dirty="0">
                <a:solidFill>
                  <a:srgbClr val="FF0000"/>
                </a:solidFill>
              </a:rPr>
              <a:t>open(): </a:t>
            </a:r>
            <a:r>
              <a:rPr lang="en-GB" sz="2000" dirty="0"/>
              <a:t>It displays the content in a new window.</a:t>
            </a:r>
            <a:endParaRPr lang="en-US" sz="2000" b="1" dirty="0">
              <a:solidFill>
                <a:srgbClr val="FF0000"/>
              </a:solidFill>
            </a:endParaRPr>
          </a:p>
        </p:txBody>
      </p:sp>
      <p:sp>
        <p:nvSpPr>
          <p:cNvPr id="5" name="Rectangle 4"/>
          <p:cNvSpPr/>
          <p:nvPr/>
        </p:nvSpPr>
        <p:spPr>
          <a:xfrm>
            <a:off x="1219200" y="990600"/>
            <a:ext cx="6019800" cy="4247317"/>
          </a:xfrm>
          <a:prstGeom prst="rect">
            <a:avLst/>
          </a:prstGeom>
          <a:ln>
            <a:solidFill>
              <a:srgbClr val="C00000"/>
            </a:solidFill>
          </a:ln>
        </p:spPr>
        <p:txBody>
          <a:bodyPr wrap="square">
            <a:spAutoFit/>
          </a:bodyPr>
          <a:lstStyle/>
          <a:p>
            <a:r>
              <a:rPr lang="en-US" b="1" dirty="0"/>
              <a:t>&lt;html&gt;</a:t>
            </a:r>
          </a:p>
          <a:p>
            <a:r>
              <a:rPr lang="en-US" b="1" dirty="0"/>
              <a:t>&lt;head&gt;</a:t>
            </a:r>
          </a:p>
          <a:p>
            <a:r>
              <a:rPr lang="en-US" b="1" dirty="0"/>
              <a:t>&lt;script type="text/</a:t>
            </a:r>
            <a:r>
              <a:rPr lang="en-US" b="1" dirty="0" err="1"/>
              <a:t>javascript</a:t>
            </a:r>
            <a:r>
              <a:rPr lang="en-US" b="1" dirty="0"/>
              <a:t>"&gt;  </a:t>
            </a:r>
          </a:p>
          <a:p>
            <a:r>
              <a:rPr lang="en-US" b="1" dirty="0"/>
              <a:t>function </a:t>
            </a:r>
            <a:r>
              <a:rPr lang="en-US" b="1" dirty="0" err="1"/>
              <a:t>msg</a:t>
            </a:r>
            <a:r>
              <a:rPr lang="en-US" b="1" dirty="0"/>
              <a:t>()</a:t>
            </a:r>
          </a:p>
          <a:p>
            <a:r>
              <a:rPr lang="en-US" b="1" dirty="0"/>
              <a:t>{  </a:t>
            </a:r>
          </a:p>
          <a:p>
            <a:r>
              <a:rPr lang="en-US" b="1" dirty="0"/>
              <a:t>open("https://lpu.co.in");  </a:t>
            </a:r>
          </a:p>
          <a:p>
            <a:r>
              <a:rPr lang="en-US" b="1" dirty="0"/>
              <a:t>}  </a:t>
            </a:r>
          </a:p>
          <a:p>
            <a:r>
              <a:rPr lang="en-US" b="1" dirty="0"/>
              <a:t>&lt;/script&gt;  </a:t>
            </a:r>
          </a:p>
          <a:p>
            <a:r>
              <a:rPr lang="en-US" b="1" dirty="0"/>
              <a:t>&lt;input type="button" value=“</a:t>
            </a:r>
            <a:r>
              <a:rPr lang="en-US" b="1" dirty="0" err="1"/>
              <a:t>MyData</a:t>
            </a:r>
            <a:r>
              <a:rPr lang="en-US" b="1" dirty="0"/>
              <a:t>" </a:t>
            </a:r>
            <a:r>
              <a:rPr lang="en-US" b="1" dirty="0" err="1"/>
              <a:t>onclick</a:t>
            </a:r>
            <a:r>
              <a:rPr lang="en-US" b="1" dirty="0"/>
              <a:t>="</a:t>
            </a:r>
            <a:r>
              <a:rPr lang="en-US" b="1" dirty="0" err="1"/>
              <a:t>msg</a:t>
            </a:r>
            <a:r>
              <a:rPr lang="en-US" b="1" dirty="0"/>
              <a:t>()"/&gt; </a:t>
            </a:r>
          </a:p>
          <a:p>
            <a:endParaRPr lang="en-US" b="1" dirty="0"/>
          </a:p>
          <a:p>
            <a:r>
              <a:rPr lang="en-US" b="1" dirty="0"/>
              <a:t>&lt;/head&gt;</a:t>
            </a:r>
          </a:p>
          <a:p>
            <a:r>
              <a:rPr lang="en-US" b="1" dirty="0"/>
              <a:t>&lt;body&gt;</a:t>
            </a:r>
          </a:p>
          <a:p>
            <a:r>
              <a:rPr lang="en-US" b="1" dirty="0"/>
              <a:t>&lt;/body&gt;</a:t>
            </a:r>
          </a:p>
          <a:p>
            <a:r>
              <a:rPr lang="en-US" b="1" dirty="0"/>
              <a:t>&lt;/html&gt;</a:t>
            </a:r>
          </a:p>
          <a:p>
            <a:endParaRPr lang="en-US" b="1" dirty="0"/>
          </a:p>
        </p:txBody>
      </p:sp>
      <p:pic>
        <p:nvPicPr>
          <p:cNvPr id="68609" name="Picture 1"/>
          <p:cNvPicPr>
            <a:picLocks noChangeAspect="1" noChangeArrowheads="1"/>
          </p:cNvPicPr>
          <p:nvPr/>
        </p:nvPicPr>
        <p:blipFill>
          <a:blip r:embed="rId2" cstate="print"/>
          <a:srcRect/>
          <a:stretch>
            <a:fillRect/>
          </a:stretch>
        </p:blipFill>
        <p:spPr bwMode="auto">
          <a:xfrm>
            <a:off x="5181600" y="4267200"/>
            <a:ext cx="3657600" cy="203714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7891263" cy="461665"/>
          </a:xfrm>
          <a:prstGeom prst="rect">
            <a:avLst/>
          </a:prstGeom>
        </p:spPr>
        <p:txBody>
          <a:bodyPr wrap="none">
            <a:spAutoFit/>
          </a:bodyPr>
          <a:lstStyle/>
          <a:p>
            <a:r>
              <a:rPr lang="en-US" sz="2400" b="1" dirty="0" err="1">
                <a:solidFill>
                  <a:srgbClr val="FF0000"/>
                </a:solidFill>
              </a:rPr>
              <a:t>setTimeout</a:t>
            </a:r>
            <a:r>
              <a:rPr lang="en-US" sz="2400" b="1" dirty="0">
                <a:solidFill>
                  <a:srgbClr val="FF0000"/>
                </a:solidFill>
              </a:rPr>
              <a:t>(): </a:t>
            </a:r>
            <a:r>
              <a:rPr lang="en-GB" sz="2400" dirty="0"/>
              <a:t>It performs its task after the given milliseconds.</a:t>
            </a:r>
            <a:endParaRPr lang="en-US" sz="2400" b="1" dirty="0">
              <a:solidFill>
                <a:srgbClr val="FF0000"/>
              </a:solidFill>
            </a:endParaRPr>
          </a:p>
        </p:txBody>
      </p:sp>
      <p:sp>
        <p:nvSpPr>
          <p:cNvPr id="5" name="Rectangle 4"/>
          <p:cNvSpPr/>
          <p:nvPr/>
        </p:nvSpPr>
        <p:spPr>
          <a:xfrm>
            <a:off x="381000" y="914400"/>
            <a:ext cx="6248400" cy="5632311"/>
          </a:xfrm>
          <a:prstGeom prst="rect">
            <a:avLst/>
          </a:prstGeom>
          <a:ln>
            <a:solidFill>
              <a:srgbClr val="C00000"/>
            </a:solidFill>
          </a:ln>
        </p:spPr>
        <p:txBody>
          <a:bodyPr wrap="square">
            <a:spAutoFit/>
          </a:bodyPr>
          <a:lstStyle/>
          <a:p>
            <a:r>
              <a:rPr lang="en-US" b="1" dirty="0"/>
              <a:t>&lt;html&gt;</a:t>
            </a:r>
          </a:p>
          <a:p>
            <a:r>
              <a:rPr lang="en-US" b="1" dirty="0"/>
              <a:t>&lt;head&gt;</a:t>
            </a:r>
          </a:p>
          <a:p>
            <a:r>
              <a:rPr lang="en-US" b="1" dirty="0"/>
              <a:t>&lt;script type="text/</a:t>
            </a:r>
            <a:r>
              <a:rPr lang="en-US" b="1" dirty="0" err="1"/>
              <a:t>javascript</a:t>
            </a:r>
            <a:r>
              <a:rPr lang="en-US" b="1" dirty="0"/>
              <a:t>"&gt;  </a:t>
            </a:r>
          </a:p>
          <a:p>
            <a:r>
              <a:rPr lang="en-US" b="1" dirty="0"/>
              <a:t>function </a:t>
            </a:r>
            <a:r>
              <a:rPr lang="en-US" b="1" dirty="0" err="1"/>
              <a:t>msg</a:t>
            </a:r>
            <a:r>
              <a:rPr lang="en-US" b="1" dirty="0"/>
              <a:t>(){  </a:t>
            </a:r>
          </a:p>
          <a:p>
            <a:r>
              <a:rPr lang="en-US" b="1" dirty="0" err="1"/>
              <a:t>setTimeout</a:t>
            </a:r>
            <a:r>
              <a:rPr lang="en-US" b="1" dirty="0"/>
              <a:t>(  </a:t>
            </a:r>
          </a:p>
          <a:p>
            <a:r>
              <a:rPr lang="en-US" b="1" dirty="0"/>
              <a:t>function()</a:t>
            </a:r>
          </a:p>
          <a:p>
            <a:r>
              <a:rPr lang="en-US" b="1" dirty="0"/>
              <a:t>{  </a:t>
            </a:r>
          </a:p>
          <a:p>
            <a:r>
              <a:rPr lang="en-US" b="1" dirty="0"/>
              <a:t>alert("Welcome to </a:t>
            </a:r>
            <a:r>
              <a:rPr lang="en-US" b="1" dirty="0" err="1"/>
              <a:t>Javatpoint</a:t>
            </a:r>
            <a:r>
              <a:rPr lang="en-US" b="1" dirty="0"/>
              <a:t> after 2 seconds")  </a:t>
            </a:r>
          </a:p>
          <a:p>
            <a:r>
              <a:rPr lang="en-US" b="1" dirty="0"/>
              <a:t>},2000);  </a:t>
            </a:r>
          </a:p>
          <a:p>
            <a:r>
              <a:rPr lang="en-US" b="1" dirty="0"/>
              <a:t>  </a:t>
            </a:r>
          </a:p>
          <a:p>
            <a:r>
              <a:rPr lang="en-US" b="1" dirty="0"/>
              <a:t>}  </a:t>
            </a:r>
          </a:p>
          <a:p>
            <a:r>
              <a:rPr lang="en-US" b="1" dirty="0"/>
              <a:t>&lt;/script&gt;  </a:t>
            </a:r>
          </a:p>
          <a:p>
            <a:r>
              <a:rPr lang="en-US" b="1" dirty="0"/>
              <a:t>  </a:t>
            </a:r>
          </a:p>
          <a:p>
            <a:r>
              <a:rPr lang="en-US" b="1" dirty="0"/>
              <a:t>&lt;input type="button" value="click" </a:t>
            </a:r>
            <a:r>
              <a:rPr lang="en-US" b="1" dirty="0" err="1"/>
              <a:t>onclick</a:t>
            </a:r>
            <a:r>
              <a:rPr lang="en-US" b="1" dirty="0"/>
              <a:t>="</a:t>
            </a:r>
            <a:r>
              <a:rPr lang="en-US" b="1" dirty="0" err="1"/>
              <a:t>msg</a:t>
            </a:r>
            <a:r>
              <a:rPr lang="en-US" b="1" dirty="0"/>
              <a:t>()"/&gt; </a:t>
            </a:r>
          </a:p>
          <a:p>
            <a:endParaRPr lang="en-US" b="1" dirty="0"/>
          </a:p>
          <a:p>
            <a:r>
              <a:rPr lang="en-US" b="1" dirty="0"/>
              <a:t>&lt;/head&gt;</a:t>
            </a:r>
          </a:p>
          <a:p>
            <a:r>
              <a:rPr lang="en-US" b="1" dirty="0"/>
              <a:t>&lt;body&gt;</a:t>
            </a:r>
          </a:p>
          <a:p>
            <a:r>
              <a:rPr lang="en-US" b="1" dirty="0"/>
              <a:t>&lt;/body&gt;</a:t>
            </a:r>
          </a:p>
          <a:p>
            <a:r>
              <a:rPr lang="en-US" b="1" dirty="0"/>
              <a:t>&lt;/html&gt;</a:t>
            </a:r>
          </a:p>
          <a:p>
            <a:endParaRPr lang="en-US" b="1" dirty="0"/>
          </a:p>
        </p:txBody>
      </p:sp>
      <p:pic>
        <p:nvPicPr>
          <p:cNvPr id="75777" name="Picture 1"/>
          <p:cNvPicPr>
            <a:picLocks noChangeAspect="1" noChangeArrowheads="1"/>
          </p:cNvPicPr>
          <p:nvPr/>
        </p:nvPicPr>
        <p:blipFill>
          <a:blip r:embed="rId2" cstate="print"/>
          <a:srcRect/>
          <a:stretch>
            <a:fillRect/>
          </a:stretch>
        </p:blipFill>
        <p:spPr bwMode="auto">
          <a:xfrm>
            <a:off x="5928665" y="3048000"/>
            <a:ext cx="3215335" cy="1466850"/>
          </a:xfrm>
          <a:prstGeom prst="rect">
            <a:avLst/>
          </a:prstGeom>
          <a:noFill/>
          <a:ln w="9525">
            <a:noFill/>
            <a:miter lim="800000"/>
            <a:headEnd/>
            <a:tailEnd/>
          </a:ln>
        </p:spPr>
      </p:pic>
      <p:pic>
        <p:nvPicPr>
          <p:cNvPr id="75778" name="Picture 2"/>
          <p:cNvPicPr>
            <a:picLocks noChangeAspect="1" noChangeArrowheads="1"/>
          </p:cNvPicPr>
          <p:nvPr/>
        </p:nvPicPr>
        <p:blipFill>
          <a:blip r:embed="rId3" cstate="print"/>
          <a:srcRect/>
          <a:stretch>
            <a:fillRect/>
          </a:stretch>
        </p:blipFill>
        <p:spPr bwMode="auto">
          <a:xfrm>
            <a:off x="6000750" y="1219200"/>
            <a:ext cx="3143250" cy="143396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152400"/>
            <a:ext cx="3354636" cy="461665"/>
          </a:xfrm>
          <a:prstGeom prst="rect">
            <a:avLst/>
          </a:prstGeom>
        </p:spPr>
        <p:txBody>
          <a:bodyPr wrap="none">
            <a:spAutoFit/>
          </a:bodyPr>
          <a:lstStyle/>
          <a:p>
            <a:r>
              <a:rPr lang="en-US" sz="2400" b="1" dirty="0">
                <a:solidFill>
                  <a:srgbClr val="FF0000"/>
                </a:solidFill>
              </a:rPr>
              <a:t>JavaScript History Object</a:t>
            </a:r>
          </a:p>
        </p:txBody>
      </p:sp>
      <p:sp>
        <p:nvSpPr>
          <p:cNvPr id="3" name="Rectangle 2"/>
          <p:cNvSpPr/>
          <p:nvPr/>
        </p:nvSpPr>
        <p:spPr>
          <a:xfrm>
            <a:off x="533400" y="838200"/>
            <a:ext cx="8610600" cy="2308324"/>
          </a:xfrm>
          <a:prstGeom prst="rect">
            <a:avLst/>
          </a:prstGeom>
        </p:spPr>
        <p:txBody>
          <a:bodyPr wrap="square">
            <a:spAutoFit/>
          </a:bodyPr>
          <a:lstStyle/>
          <a:p>
            <a:pPr marL="342900" indent="-342900">
              <a:buFont typeface="Arial" pitchFamily="34" charset="0"/>
              <a:buChar char="•"/>
            </a:pPr>
            <a:r>
              <a:rPr lang="en-GB" dirty="0"/>
              <a:t>The </a:t>
            </a:r>
            <a:r>
              <a:rPr lang="en-GB" b="1" dirty="0"/>
              <a:t>JavaScript history object</a:t>
            </a:r>
            <a:r>
              <a:rPr lang="en-GB" dirty="0"/>
              <a:t> represents an array of URLs visited by the user. By using this object, you can load previous, forward or any particular page.</a:t>
            </a:r>
          </a:p>
          <a:p>
            <a:pPr marL="342900" indent="-342900">
              <a:buFont typeface="Arial" pitchFamily="34" charset="0"/>
              <a:buChar char="•"/>
            </a:pPr>
            <a:endParaRPr lang="en-GB" dirty="0"/>
          </a:p>
          <a:p>
            <a:pPr marL="342900" indent="-342900">
              <a:buFont typeface="Arial" pitchFamily="34" charset="0"/>
              <a:buChar char="•"/>
            </a:pPr>
            <a:r>
              <a:rPr lang="en-GB" dirty="0"/>
              <a:t>The history object is the window property, so it can be accessed by:</a:t>
            </a:r>
          </a:p>
          <a:p>
            <a:endParaRPr lang="en-GB" dirty="0"/>
          </a:p>
          <a:p>
            <a:r>
              <a:rPr lang="en-US" b="1" dirty="0">
                <a:solidFill>
                  <a:srgbClr val="002060"/>
                </a:solidFill>
              </a:rPr>
              <a:t>	</a:t>
            </a:r>
            <a:r>
              <a:rPr lang="en-US" b="1" dirty="0" err="1">
                <a:solidFill>
                  <a:srgbClr val="002060"/>
                </a:solidFill>
              </a:rPr>
              <a:t>window.history</a:t>
            </a:r>
            <a:endParaRPr lang="en-US" b="1" dirty="0">
              <a:solidFill>
                <a:srgbClr val="002060"/>
              </a:solidFill>
            </a:endParaRPr>
          </a:p>
          <a:p>
            <a:r>
              <a:rPr lang="en-IN" b="1" dirty="0">
                <a:solidFill>
                  <a:srgbClr val="002060"/>
                </a:solidFill>
              </a:rPr>
              <a:t>	or</a:t>
            </a:r>
          </a:p>
          <a:p>
            <a:r>
              <a:rPr lang="en-IN" b="1" dirty="0">
                <a:solidFill>
                  <a:srgbClr val="002060"/>
                </a:solidFill>
              </a:rPr>
              <a:t>	</a:t>
            </a:r>
            <a:r>
              <a:rPr lang="en-US" b="1" dirty="0">
                <a:solidFill>
                  <a:srgbClr val="002060"/>
                </a:solidFill>
              </a:rPr>
              <a:t> history</a:t>
            </a:r>
            <a:endParaRPr lang="en-GB" b="1" dirty="0">
              <a:solidFill>
                <a:srgbClr val="002060"/>
              </a:solidFill>
            </a:endParaRPr>
          </a:p>
        </p:txBody>
      </p:sp>
      <p:sp>
        <p:nvSpPr>
          <p:cNvPr id="4" name="Rectangle 3"/>
          <p:cNvSpPr/>
          <p:nvPr/>
        </p:nvSpPr>
        <p:spPr>
          <a:xfrm>
            <a:off x="228600" y="3276600"/>
            <a:ext cx="4032066" cy="400110"/>
          </a:xfrm>
          <a:prstGeom prst="rect">
            <a:avLst/>
          </a:prstGeom>
        </p:spPr>
        <p:txBody>
          <a:bodyPr wrap="none">
            <a:spAutoFit/>
          </a:bodyPr>
          <a:lstStyle/>
          <a:p>
            <a:r>
              <a:rPr lang="en-GB" sz="2000" b="1" dirty="0">
                <a:solidFill>
                  <a:srgbClr val="FF0000"/>
                </a:solidFill>
              </a:rPr>
              <a:t>Property of JavaScript history object</a:t>
            </a:r>
          </a:p>
        </p:txBody>
      </p:sp>
      <p:graphicFrame>
        <p:nvGraphicFramePr>
          <p:cNvPr id="5" name="Table 4"/>
          <p:cNvGraphicFramePr>
            <a:graphicFrameLocks noGrp="1"/>
          </p:cNvGraphicFramePr>
          <p:nvPr/>
        </p:nvGraphicFramePr>
        <p:xfrm>
          <a:off x="457200" y="3962400"/>
          <a:ext cx="8001001" cy="725086"/>
        </p:xfrm>
        <a:graphic>
          <a:graphicData uri="http://schemas.openxmlformats.org/drawingml/2006/table">
            <a:tbl>
              <a:tblPr/>
              <a:tblGrid>
                <a:gridCol w="1000125">
                  <a:extLst>
                    <a:ext uri="{9D8B030D-6E8A-4147-A177-3AD203B41FA5}">
                      <a16:colId xmlns:a16="http://schemas.microsoft.com/office/drawing/2014/main" val="20000"/>
                    </a:ext>
                  </a:extLst>
                </a:gridCol>
                <a:gridCol w="1900238">
                  <a:extLst>
                    <a:ext uri="{9D8B030D-6E8A-4147-A177-3AD203B41FA5}">
                      <a16:colId xmlns:a16="http://schemas.microsoft.com/office/drawing/2014/main" val="20001"/>
                    </a:ext>
                  </a:extLst>
                </a:gridCol>
                <a:gridCol w="5100638">
                  <a:extLst>
                    <a:ext uri="{9D8B030D-6E8A-4147-A177-3AD203B41FA5}">
                      <a16:colId xmlns:a16="http://schemas.microsoft.com/office/drawing/2014/main" val="20002"/>
                    </a:ext>
                  </a:extLst>
                </a:gridCol>
              </a:tblGrid>
              <a:tr h="276836">
                <a:tc>
                  <a:txBody>
                    <a:bodyPr/>
                    <a:lstStyle/>
                    <a:p>
                      <a:pPr algn="ctr" fontAlgn="t"/>
                      <a:r>
                        <a:rPr lang="en-US" sz="1400" b="1" dirty="0">
                          <a:solidFill>
                            <a:srgbClr val="FF0000"/>
                          </a:solidFill>
                          <a:latin typeface="times new roman"/>
                        </a:rPr>
                        <a:t>No.</a:t>
                      </a:r>
                    </a:p>
                  </a:txBody>
                  <a:tcPr marL="62917" marR="62917" marT="62917" marB="62917">
                    <a:lnL w="9525" cap="flat" cmpd="sng" algn="ctr">
                      <a:solidFill>
                        <a:srgbClr val="70E3F1"/>
                      </a:solidFill>
                      <a:prstDash val="solid"/>
                      <a:round/>
                      <a:headEnd type="none" w="med" len="med"/>
                      <a:tailEnd type="none" w="med" len="med"/>
                    </a:lnL>
                    <a:lnR w="9525" cap="flat" cmpd="sng" algn="ctr">
                      <a:solidFill>
                        <a:srgbClr val="70E3F1"/>
                      </a:solidFill>
                      <a:prstDash val="solid"/>
                      <a:round/>
                      <a:headEnd type="none" w="med" len="med"/>
                      <a:tailEnd type="none" w="med" len="med"/>
                    </a:lnR>
                    <a:lnT w="9525" cap="flat" cmpd="sng" algn="ctr">
                      <a:solidFill>
                        <a:srgbClr val="70E3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400" b="1" dirty="0">
                          <a:solidFill>
                            <a:srgbClr val="FF0000"/>
                          </a:solidFill>
                          <a:latin typeface="times new roman"/>
                        </a:rPr>
                        <a:t>Property</a:t>
                      </a:r>
                    </a:p>
                  </a:txBody>
                  <a:tcPr marL="62917" marR="62917" marT="62917" marB="62917">
                    <a:lnL w="9525" cap="flat" cmpd="sng" algn="ctr">
                      <a:solidFill>
                        <a:srgbClr val="70E3F1"/>
                      </a:solidFill>
                      <a:prstDash val="solid"/>
                      <a:round/>
                      <a:headEnd type="none" w="med" len="med"/>
                      <a:tailEnd type="none" w="med" len="med"/>
                    </a:lnL>
                    <a:lnR w="9525" cap="flat" cmpd="sng" algn="ctr">
                      <a:solidFill>
                        <a:srgbClr val="70E3F1"/>
                      </a:solidFill>
                      <a:prstDash val="solid"/>
                      <a:round/>
                      <a:headEnd type="none" w="med" len="med"/>
                      <a:tailEnd type="none" w="med" len="med"/>
                    </a:lnR>
                    <a:lnT w="9525" cap="flat" cmpd="sng" algn="ctr">
                      <a:solidFill>
                        <a:srgbClr val="70E3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400" b="1" dirty="0">
                          <a:solidFill>
                            <a:srgbClr val="FF0000"/>
                          </a:solidFill>
                          <a:latin typeface="times new roman"/>
                        </a:rPr>
                        <a:t>Description</a:t>
                      </a:r>
                    </a:p>
                  </a:txBody>
                  <a:tcPr marL="62917" marR="62917" marT="62917" marB="62917">
                    <a:lnL w="9525" cap="flat" cmpd="sng" algn="ctr">
                      <a:solidFill>
                        <a:srgbClr val="70E3F1"/>
                      </a:solidFill>
                      <a:prstDash val="solid"/>
                      <a:round/>
                      <a:headEnd type="none" w="med" len="med"/>
                      <a:tailEnd type="none" w="med" len="med"/>
                    </a:lnL>
                    <a:lnR w="9525" cap="flat" cmpd="sng" algn="ctr">
                      <a:solidFill>
                        <a:srgbClr val="70E3F1"/>
                      </a:solidFill>
                      <a:prstDash val="solid"/>
                      <a:round/>
                      <a:headEnd type="none" w="med" len="med"/>
                      <a:tailEnd type="none" w="med" len="med"/>
                    </a:lnR>
                    <a:lnT w="9525" cap="flat" cmpd="sng" algn="ctr">
                      <a:solidFill>
                        <a:srgbClr val="70E3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85892">
                <a:tc>
                  <a:txBody>
                    <a:bodyPr/>
                    <a:lstStyle/>
                    <a:p>
                      <a:pPr algn="l" fontAlgn="t"/>
                      <a:r>
                        <a:rPr lang="en-US" sz="1400" b="1">
                          <a:solidFill>
                            <a:srgbClr val="000000"/>
                          </a:solidFill>
                          <a:latin typeface="verdana"/>
                        </a:rPr>
                        <a:t>1</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latin typeface="verdana"/>
                        </a:rPr>
                        <a:t>length</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b="1" dirty="0">
                          <a:solidFill>
                            <a:srgbClr val="000000"/>
                          </a:solidFill>
                          <a:latin typeface="verdana"/>
                        </a:rPr>
                        <a:t>returns the length of the history URLs.</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6" name="Rectangle 5"/>
          <p:cNvSpPr/>
          <p:nvPr/>
        </p:nvSpPr>
        <p:spPr>
          <a:xfrm>
            <a:off x="304800" y="5010090"/>
            <a:ext cx="4057521" cy="400110"/>
          </a:xfrm>
          <a:prstGeom prst="rect">
            <a:avLst/>
          </a:prstGeom>
        </p:spPr>
        <p:txBody>
          <a:bodyPr wrap="none">
            <a:spAutoFit/>
          </a:bodyPr>
          <a:lstStyle/>
          <a:p>
            <a:r>
              <a:rPr lang="en-GB" sz="2000" b="1" dirty="0">
                <a:solidFill>
                  <a:srgbClr val="FF0000"/>
                </a:solidFill>
              </a:rPr>
              <a:t>Methods of JavaScript history object</a:t>
            </a:r>
          </a:p>
        </p:txBody>
      </p:sp>
      <p:graphicFrame>
        <p:nvGraphicFramePr>
          <p:cNvPr id="7" name="Table 6"/>
          <p:cNvGraphicFramePr>
            <a:graphicFrameLocks noGrp="1"/>
          </p:cNvGraphicFramePr>
          <p:nvPr/>
        </p:nvGraphicFramePr>
        <p:xfrm>
          <a:off x="761999" y="5550856"/>
          <a:ext cx="7239001" cy="1230944"/>
        </p:xfrm>
        <a:graphic>
          <a:graphicData uri="http://schemas.openxmlformats.org/drawingml/2006/table">
            <a:tbl>
              <a:tblPr/>
              <a:tblGrid>
                <a:gridCol w="995363">
                  <a:extLst>
                    <a:ext uri="{9D8B030D-6E8A-4147-A177-3AD203B41FA5}">
                      <a16:colId xmlns:a16="http://schemas.microsoft.com/office/drawing/2014/main" val="20000"/>
                    </a:ext>
                  </a:extLst>
                </a:gridCol>
                <a:gridCol w="2081213">
                  <a:extLst>
                    <a:ext uri="{9D8B030D-6E8A-4147-A177-3AD203B41FA5}">
                      <a16:colId xmlns:a16="http://schemas.microsoft.com/office/drawing/2014/main" val="20001"/>
                    </a:ext>
                  </a:extLst>
                </a:gridCol>
                <a:gridCol w="4162425">
                  <a:extLst>
                    <a:ext uri="{9D8B030D-6E8A-4147-A177-3AD203B41FA5}">
                      <a16:colId xmlns:a16="http://schemas.microsoft.com/office/drawing/2014/main" val="20002"/>
                    </a:ext>
                  </a:extLst>
                </a:gridCol>
              </a:tblGrid>
              <a:tr h="276836">
                <a:tc>
                  <a:txBody>
                    <a:bodyPr/>
                    <a:lstStyle/>
                    <a:p>
                      <a:pPr algn="l" fontAlgn="t"/>
                      <a:r>
                        <a:rPr lang="en-US" sz="1400" dirty="0">
                          <a:solidFill>
                            <a:srgbClr val="000000"/>
                          </a:solidFill>
                          <a:latin typeface="times new roman"/>
                        </a:rPr>
                        <a:t>No.</a:t>
                      </a:r>
                    </a:p>
                  </a:txBody>
                  <a:tcPr marL="62917" marR="62917" marT="62917" marB="62917">
                    <a:lnL w="9525" cap="flat" cmpd="sng" algn="ctr">
                      <a:solidFill>
                        <a:srgbClr val="8032BD"/>
                      </a:solidFill>
                      <a:prstDash val="solid"/>
                      <a:round/>
                      <a:headEnd type="none" w="med" len="med"/>
                      <a:tailEnd type="none" w="med" len="med"/>
                    </a:lnL>
                    <a:lnR w="9525" cap="flat" cmpd="sng" algn="ctr">
                      <a:solidFill>
                        <a:srgbClr val="8032BD"/>
                      </a:solidFill>
                      <a:prstDash val="solid"/>
                      <a:round/>
                      <a:headEnd type="none" w="med" len="med"/>
                      <a:tailEnd type="none" w="med" len="med"/>
                    </a:lnR>
                    <a:lnT w="9525" cap="flat" cmpd="sng" algn="ctr">
                      <a:solidFill>
                        <a:srgbClr val="8032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latin typeface="times new roman"/>
                        </a:rPr>
                        <a:t>Method</a:t>
                      </a:r>
                    </a:p>
                  </a:txBody>
                  <a:tcPr marL="62917" marR="62917" marT="62917" marB="62917">
                    <a:lnL w="9525" cap="flat" cmpd="sng" algn="ctr">
                      <a:solidFill>
                        <a:srgbClr val="8032BD"/>
                      </a:solidFill>
                      <a:prstDash val="solid"/>
                      <a:round/>
                      <a:headEnd type="none" w="med" len="med"/>
                      <a:tailEnd type="none" w="med" len="med"/>
                    </a:lnL>
                    <a:lnR w="9525" cap="flat" cmpd="sng" algn="ctr">
                      <a:solidFill>
                        <a:srgbClr val="8032BD"/>
                      </a:solidFill>
                      <a:prstDash val="solid"/>
                      <a:round/>
                      <a:headEnd type="none" w="med" len="med"/>
                      <a:tailEnd type="none" w="med" len="med"/>
                    </a:lnR>
                    <a:lnT w="9525" cap="flat" cmpd="sng" algn="ctr">
                      <a:solidFill>
                        <a:srgbClr val="8032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dirty="0">
                          <a:solidFill>
                            <a:srgbClr val="000000"/>
                          </a:solidFill>
                          <a:latin typeface="times new roman"/>
                        </a:rPr>
                        <a:t>Description</a:t>
                      </a:r>
                    </a:p>
                  </a:txBody>
                  <a:tcPr marL="62917" marR="62917" marT="62917" marB="62917">
                    <a:lnL w="9525" cap="flat" cmpd="sng" algn="ctr">
                      <a:solidFill>
                        <a:srgbClr val="8032BD"/>
                      </a:solidFill>
                      <a:prstDash val="solid"/>
                      <a:round/>
                      <a:headEnd type="none" w="med" len="med"/>
                      <a:tailEnd type="none" w="med" len="med"/>
                    </a:lnL>
                    <a:lnR w="9525" cap="flat" cmpd="sng" algn="ctr">
                      <a:solidFill>
                        <a:srgbClr val="8032BD"/>
                      </a:solidFill>
                      <a:prstDash val="solid"/>
                      <a:round/>
                      <a:headEnd type="none" w="med" len="med"/>
                      <a:tailEnd type="none" w="med" len="med"/>
                    </a:lnR>
                    <a:lnT w="9525" cap="flat" cmpd="sng" algn="ctr">
                      <a:solidFill>
                        <a:srgbClr val="8032B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234891">
                <a:tc>
                  <a:txBody>
                    <a:bodyPr/>
                    <a:lstStyle/>
                    <a:p>
                      <a:pPr algn="l" fontAlgn="t"/>
                      <a:r>
                        <a:rPr lang="en-US" sz="1400">
                          <a:solidFill>
                            <a:srgbClr val="000000"/>
                          </a:solidFill>
                          <a:latin typeface="verdana"/>
                        </a:rPr>
                        <a:t>1</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forward()</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latin typeface="verdana"/>
                        </a:rPr>
                        <a:t>loads the next page.</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34891">
                <a:tc>
                  <a:txBody>
                    <a:bodyPr/>
                    <a:lstStyle/>
                    <a:p>
                      <a:pPr algn="l" fontAlgn="t"/>
                      <a:r>
                        <a:rPr lang="en-US" sz="1400">
                          <a:solidFill>
                            <a:srgbClr val="000000"/>
                          </a:solidFill>
                          <a:latin typeface="verdana"/>
                        </a:rPr>
                        <a:t>2</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latin typeface="verdana"/>
                        </a:rPr>
                        <a:t>back()</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latin typeface="verdana"/>
                        </a:rPr>
                        <a:t>loads the previous page.</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234891">
                <a:tc>
                  <a:txBody>
                    <a:bodyPr/>
                    <a:lstStyle/>
                    <a:p>
                      <a:pPr algn="l" fontAlgn="t"/>
                      <a:r>
                        <a:rPr lang="en-US" sz="1400">
                          <a:solidFill>
                            <a:srgbClr val="000000"/>
                          </a:solidFill>
                          <a:latin typeface="verdana"/>
                        </a:rPr>
                        <a:t>3</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latin typeface="verdana"/>
                        </a:rPr>
                        <a:t>go()</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dirty="0">
                          <a:solidFill>
                            <a:srgbClr val="000000"/>
                          </a:solidFill>
                          <a:latin typeface="verdana"/>
                        </a:rPr>
                        <a:t>loads the given page number.</a:t>
                      </a:r>
                    </a:p>
                  </a:txBody>
                  <a:tcPr marL="41945" marR="41945" marT="41945" marB="4194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6744</TotalTime>
  <Words>2756</Words>
  <Application>Microsoft Office PowerPoint</Application>
  <PresentationFormat>On-screen Show (4:3)</PresentationFormat>
  <Paragraphs>679</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Monaco</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AND HTML</dc:title>
  <dc:creator>Sarabjit Kumar</dc:creator>
  <cp:lastModifiedBy>simrankaur08032000@gmail.com</cp:lastModifiedBy>
  <cp:revision>224</cp:revision>
  <dcterms:created xsi:type="dcterms:W3CDTF">2006-08-16T00:00:00Z</dcterms:created>
  <dcterms:modified xsi:type="dcterms:W3CDTF">2023-10-30T03:52:31Z</dcterms:modified>
</cp:coreProperties>
</file>