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A44A-63EA-4CD1-92EF-E786CD87ED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662F03-CD94-4FB2-A44D-9F8FA9C57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BEF8B8-E110-4F46-82D0-8AF80F783E31}"/>
              </a:ext>
            </a:extLst>
          </p:cNvPr>
          <p:cNvSpPr>
            <a:spLocks noGrp="1"/>
          </p:cNvSpPr>
          <p:nvPr>
            <p:ph type="dt" sz="half" idx="10"/>
          </p:nvPr>
        </p:nvSpPr>
        <p:spPr/>
        <p:txBody>
          <a:bodyPr/>
          <a:lstStyle/>
          <a:p>
            <a:fld id="{8C42D2AA-9C1A-4CB7-9FE7-421A6753DAFA}" type="datetimeFigureOut">
              <a:rPr lang="en-IN" smtClean="0"/>
              <a:t>10-10-2023</a:t>
            </a:fld>
            <a:endParaRPr lang="en-IN"/>
          </a:p>
        </p:txBody>
      </p:sp>
      <p:sp>
        <p:nvSpPr>
          <p:cNvPr id="5" name="Footer Placeholder 4">
            <a:extLst>
              <a:ext uri="{FF2B5EF4-FFF2-40B4-BE49-F238E27FC236}">
                <a16:creationId xmlns:a16="http://schemas.microsoft.com/office/drawing/2014/main" id="{DB8A7F1D-3415-403C-BB73-404E6C3148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98993C-2B25-43B3-B7F6-D55A692107A6}"/>
              </a:ext>
            </a:extLst>
          </p:cNvPr>
          <p:cNvSpPr>
            <a:spLocks noGrp="1"/>
          </p:cNvSpPr>
          <p:nvPr>
            <p:ph type="sldNum" sz="quarter" idx="12"/>
          </p:nvPr>
        </p:nvSpPr>
        <p:spPr/>
        <p:txBody>
          <a:bodyPr/>
          <a:lstStyle/>
          <a:p>
            <a:fld id="{BDF42493-A568-4263-B196-95B448CF7809}" type="slidenum">
              <a:rPr lang="en-IN" smtClean="0"/>
              <a:t>‹#›</a:t>
            </a:fld>
            <a:endParaRPr lang="en-IN"/>
          </a:p>
        </p:txBody>
      </p:sp>
    </p:spTree>
    <p:extLst>
      <p:ext uri="{BB962C8B-B14F-4D97-AF65-F5344CB8AC3E}">
        <p14:creationId xmlns:p14="http://schemas.microsoft.com/office/powerpoint/2010/main" val="2843405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0A6F-BE3E-404F-A2E4-FDF81D6A0F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B22421-59FB-41DD-82C4-C3512890A1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0E69F-F278-4FE7-A4E4-40DE7E6A0958}"/>
              </a:ext>
            </a:extLst>
          </p:cNvPr>
          <p:cNvSpPr>
            <a:spLocks noGrp="1"/>
          </p:cNvSpPr>
          <p:nvPr>
            <p:ph type="dt" sz="half" idx="10"/>
          </p:nvPr>
        </p:nvSpPr>
        <p:spPr/>
        <p:txBody>
          <a:bodyPr/>
          <a:lstStyle/>
          <a:p>
            <a:fld id="{8C42D2AA-9C1A-4CB7-9FE7-421A6753DAFA}" type="datetimeFigureOut">
              <a:rPr lang="en-IN" smtClean="0"/>
              <a:t>10-10-2023</a:t>
            </a:fld>
            <a:endParaRPr lang="en-IN"/>
          </a:p>
        </p:txBody>
      </p:sp>
      <p:sp>
        <p:nvSpPr>
          <p:cNvPr id="5" name="Footer Placeholder 4">
            <a:extLst>
              <a:ext uri="{FF2B5EF4-FFF2-40B4-BE49-F238E27FC236}">
                <a16:creationId xmlns:a16="http://schemas.microsoft.com/office/drawing/2014/main" id="{AD11BC94-80D5-4604-9E49-63937A50E6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CD12EE-7F34-430C-826A-6B29DE28F31D}"/>
              </a:ext>
            </a:extLst>
          </p:cNvPr>
          <p:cNvSpPr>
            <a:spLocks noGrp="1"/>
          </p:cNvSpPr>
          <p:nvPr>
            <p:ph type="sldNum" sz="quarter" idx="12"/>
          </p:nvPr>
        </p:nvSpPr>
        <p:spPr/>
        <p:txBody>
          <a:bodyPr/>
          <a:lstStyle/>
          <a:p>
            <a:fld id="{BDF42493-A568-4263-B196-95B448CF7809}" type="slidenum">
              <a:rPr lang="en-IN" smtClean="0"/>
              <a:t>‹#›</a:t>
            </a:fld>
            <a:endParaRPr lang="en-IN"/>
          </a:p>
        </p:txBody>
      </p:sp>
    </p:spTree>
    <p:extLst>
      <p:ext uri="{BB962C8B-B14F-4D97-AF65-F5344CB8AC3E}">
        <p14:creationId xmlns:p14="http://schemas.microsoft.com/office/powerpoint/2010/main" val="1507714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255989-89C4-4816-814A-A5977F3FA9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836CBB-76AC-4D07-B196-705BB680CD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DFB563-02DB-4731-99B9-FF3AC481484B}"/>
              </a:ext>
            </a:extLst>
          </p:cNvPr>
          <p:cNvSpPr>
            <a:spLocks noGrp="1"/>
          </p:cNvSpPr>
          <p:nvPr>
            <p:ph type="dt" sz="half" idx="10"/>
          </p:nvPr>
        </p:nvSpPr>
        <p:spPr/>
        <p:txBody>
          <a:bodyPr/>
          <a:lstStyle/>
          <a:p>
            <a:fld id="{8C42D2AA-9C1A-4CB7-9FE7-421A6753DAFA}" type="datetimeFigureOut">
              <a:rPr lang="en-IN" smtClean="0"/>
              <a:t>10-10-2023</a:t>
            </a:fld>
            <a:endParaRPr lang="en-IN"/>
          </a:p>
        </p:txBody>
      </p:sp>
      <p:sp>
        <p:nvSpPr>
          <p:cNvPr id="5" name="Footer Placeholder 4">
            <a:extLst>
              <a:ext uri="{FF2B5EF4-FFF2-40B4-BE49-F238E27FC236}">
                <a16:creationId xmlns:a16="http://schemas.microsoft.com/office/drawing/2014/main" id="{9DE092D8-3723-4CDB-840F-70E6123A3C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9386C8-285D-4408-A50D-3F50D9E0A2A1}"/>
              </a:ext>
            </a:extLst>
          </p:cNvPr>
          <p:cNvSpPr>
            <a:spLocks noGrp="1"/>
          </p:cNvSpPr>
          <p:nvPr>
            <p:ph type="sldNum" sz="quarter" idx="12"/>
          </p:nvPr>
        </p:nvSpPr>
        <p:spPr/>
        <p:txBody>
          <a:bodyPr/>
          <a:lstStyle/>
          <a:p>
            <a:fld id="{BDF42493-A568-4263-B196-95B448CF7809}" type="slidenum">
              <a:rPr lang="en-IN" smtClean="0"/>
              <a:t>‹#›</a:t>
            </a:fld>
            <a:endParaRPr lang="en-IN"/>
          </a:p>
        </p:txBody>
      </p:sp>
    </p:spTree>
    <p:extLst>
      <p:ext uri="{BB962C8B-B14F-4D97-AF65-F5344CB8AC3E}">
        <p14:creationId xmlns:p14="http://schemas.microsoft.com/office/powerpoint/2010/main" val="83849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E768-0BBE-42F3-860D-1EB0A1F296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9450B1-FF62-49B6-8BBE-49188FD5ED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527806-5E9E-46A0-92BC-3B8D495D32EB}"/>
              </a:ext>
            </a:extLst>
          </p:cNvPr>
          <p:cNvSpPr>
            <a:spLocks noGrp="1"/>
          </p:cNvSpPr>
          <p:nvPr>
            <p:ph type="dt" sz="half" idx="10"/>
          </p:nvPr>
        </p:nvSpPr>
        <p:spPr/>
        <p:txBody>
          <a:bodyPr/>
          <a:lstStyle/>
          <a:p>
            <a:fld id="{8C42D2AA-9C1A-4CB7-9FE7-421A6753DAFA}" type="datetimeFigureOut">
              <a:rPr lang="en-IN" smtClean="0"/>
              <a:t>10-10-2023</a:t>
            </a:fld>
            <a:endParaRPr lang="en-IN"/>
          </a:p>
        </p:txBody>
      </p:sp>
      <p:sp>
        <p:nvSpPr>
          <p:cNvPr id="5" name="Footer Placeholder 4">
            <a:extLst>
              <a:ext uri="{FF2B5EF4-FFF2-40B4-BE49-F238E27FC236}">
                <a16:creationId xmlns:a16="http://schemas.microsoft.com/office/drawing/2014/main" id="{7B65368F-81F4-43AE-A255-F2FA5E4DC7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FA6A5E-2745-47AB-8F65-FA986F9CDAFD}"/>
              </a:ext>
            </a:extLst>
          </p:cNvPr>
          <p:cNvSpPr>
            <a:spLocks noGrp="1"/>
          </p:cNvSpPr>
          <p:nvPr>
            <p:ph type="sldNum" sz="quarter" idx="12"/>
          </p:nvPr>
        </p:nvSpPr>
        <p:spPr/>
        <p:txBody>
          <a:bodyPr/>
          <a:lstStyle/>
          <a:p>
            <a:fld id="{BDF42493-A568-4263-B196-95B448CF7809}" type="slidenum">
              <a:rPr lang="en-IN" smtClean="0"/>
              <a:t>‹#›</a:t>
            </a:fld>
            <a:endParaRPr lang="en-IN"/>
          </a:p>
        </p:txBody>
      </p:sp>
    </p:spTree>
    <p:extLst>
      <p:ext uri="{BB962C8B-B14F-4D97-AF65-F5344CB8AC3E}">
        <p14:creationId xmlns:p14="http://schemas.microsoft.com/office/powerpoint/2010/main" val="209105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42A7-B3E0-41AE-9CAC-AC7CF04F15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0C47D7-C41A-4CD6-9D0B-D0D01A6B7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DCBA8F-7DDC-4052-A1D4-8A527A91C3E7}"/>
              </a:ext>
            </a:extLst>
          </p:cNvPr>
          <p:cNvSpPr>
            <a:spLocks noGrp="1"/>
          </p:cNvSpPr>
          <p:nvPr>
            <p:ph type="dt" sz="half" idx="10"/>
          </p:nvPr>
        </p:nvSpPr>
        <p:spPr/>
        <p:txBody>
          <a:bodyPr/>
          <a:lstStyle/>
          <a:p>
            <a:fld id="{8C42D2AA-9C1A-4CB7-9FE7-421A6753DAFA}" type="datetimeFigureOut">
              <a:rPr lang="en-IN" smtClean="0"/>
              <a:t>10-10-2023</a:t>
            </a:fld>
            <a:endParaRPr lang="en-IN"/>
          </a:p>
        </p:txBody>
      </p:sp>
      <p:sp>
        <p:nvSpPr>
          <p:cNvPr id="5" name="Footer Placeholder 4">
            <a:extLst>
              <a:ext uri="{FF2B5EF4-FFF2-40B4-BE49-F238E27FC236}">
                <a16:creationId xmlns:a16="http://schemas.microsoft.com/office/drawing/2014/main" id="{20EF057A-AECB-416F-922E-5C9D37355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17D9EC-3170-437D-8FCC-6FCF9E543D4D}"/>
              </a:ext>
            </a:extLst>
          </p:cNvPr>
          <p:cNvSpPr>
            <a:spLocks noGrp="1"/>
          </p:cNvSpPr>
          <p:nvPr>
            <p:ph type="sldNum" sz="quarter" idx="12"/>
          </p:nvPr>
        </p:nvSpPr>
        <p:spPr/>
        <p:txBody>
          <a:bodyPr/>
          <a:lstStyle/>
          <a:p>
            <a:fld id="{BDF42493-A568-4263-B196-95B448CF7809}" type="slidenum">
              <a:rPr lang="en-IN" smtClean="0"/>
              <a:t>‹#›</a:t>
            </a:fld>
            <a:endParaRPr lang="en-IN"/>
          </a:p>
        </p:txBody>
      </p:sp>
    </p:spTree>
    <p:extLst>
      <p:ext uri="{BB962C8B-B14F-4D97-AF65-F5344CB8AC3E}">
        <p14:creationId xmlns:p14="http://schemas.microsoft.com/office/powerpoint/2010/main" val="415791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6AC1-57C1-4257-B068-34DF63B4D0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E0F8D7-AA3B-408A-A077-0CF05902BD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07E4D3-8FA0-4037-B854-EE0B68927B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536AF6-5A89-4D30-B568-8D7DDA955755}"/>
              </a:ext>
            </a:extLst>
          </p:cNvPr>
          <p:cNvSpPr>
            <a:spLocks noGrp="1"/>
          </p:cNvSpPr>
          <p:nvPr>
            <p:ph type="dt" sz="half" idx="10"/>
          </p:nvPr>
        </p:nvSpPr>
        <p:spPr/>
        <p:txBody>
          <a:bodyPr/>
          <a:lstStyle/>
          <a:p>
            <a:fld id="{8C42D2AA-9C1A-4CB7-9FE7-421A6753DAFA}" type="datetimeFigureOut">
              <a:rPr lang="en-IN" smtClean="0"/>
              <a:t>10-10-2023</a:t>
            </a:fld>
            <a:endParaRPr lang="en-IN"/>
          </a:p>
        </p:txBody>
      </p:sp>
      <p:sp>
        <p:nvSpPr>
          <p:cNvPr id="6" name="Footer Placeholder 5">
            <a:extLst>
              <a:ext uri="{FF2B5EF4-FFF2-40B4-BE49-F238E27FC236}">
                <a16:creationId xmlns:a16="http://schemas.microsoft.com/office/drawing/2014/main" id="{07652F95-CF96-4CAC-A12B-C90CC102FF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5A3DD2-04C2-4EFE-A8C1-C3925116A57B}"/>
              </a:ext>
            </a:extLst>
          </p:cNvPr>
          <p:cNvSpPr>
            <a:spLocks noGrp="1"/>
          </p:cNvSpPr>
          <p:nvPr>
            <p:ph type="sldNum" sz="quarter" idx="12"/>
          </p:nvPr>
        </p:nvSpPr>
        <p:spPr/>
        <p:txBody>
          <a:bodyPr/>
          <a:lstStyle/>
          <a:p>
            <a:fld id="{BDF42493-A568-4263-B196-95B448CF7809}" type="slidenum">
              <a:rPr lang="en-IN" smtClean="0"/>
              <a:t>‹#›</a:t>
            </a:fld>
            <a:endParaRPr lang="en-IN"/>
          </a:p>
        </p:txBody>
      </p:sp>
    </p:spTree>
    <p:extLst>
      <p:ext uri="{BB962C8B-B14F-4D97-AF65-F5344CB8AC3E}">
        <p14:creationId xmlns:p14="http://schemas.microsoft.com/office/powerpoint/2010/main" val="1104565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F4BE-2A4D-4D95-95BC-A7FD7FAE99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95BF98-F419-4036-859B-962100C30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A209FD-629E-457C-ADFE-C93D41725F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1D1BAC-79E5-4206-9CA4-26BCABC7F3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1A02A0-B4D7-49E5-9CA9-0397610EA9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0538D5-4952-43C6-9D97-707A55149B65}"/>
              </a:ext>
            </a:extLst>
          </p:cNvPr>
          <p:cNvSpPr>
            <a:spLocks noGrp="1"/>
          </p:cNvSpPr>
          <p:nvPr>
            <p:ph type="dt" sz="half" idx="10"/>
          </p:nvPr>
        </p:nvSpPr>
        <p:spPr/>
        <p:txBody>
          <a:bodyPr/>
          <a:lstStyle/>
          <a:p>
            <a:fld id="{8C42D2AA-9C1A-4CB7-9FE7-421A6753DAFA}" type="datetimeFigureOut">
              <a:rPr lang="en-IN" smtClean="0"/>
              <a:t>10-10-2023</a:t>
            </a:fld>
            <a:endParaRPr lang="en-IN"/>
          </a:p>
        </p:txBody>
      </p:sp>
      <p:sp>
        <p:nvSpPr>
          <p:cNvPr id="8" name="Footer Placeholder 7">
            <a:extLst>
              <a:ext uri="{FF2B5EF4-FFF2-40B4-BE49-F238E27FC236}">
                <a16:creationId xmlns:a16="http://schemas.microsoft.com/office/drawing/2014/main" id="{EAB64D92-B67B-4AD2-92B4-C511B9E019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8B0913-1AD8-4791-A0A2-4345A7ACFFC4}"/>
              </a:ext>
            </a:extLst>
          </p:cNvPr>
          <p:cNvSpPr>
            <a:spLocks noGrp="1"/>
          </p:cNvSpPr>
          <p:nvPr>
            <p:ph type="sldNum" sz="quarter" idx="12"/>
          </p:nvPr>
        </p:nvSpPr>
        <p:spPr/>
        <p:txBody>
          <a:bodyPr/>
          <a:lstStyle/>
          <a:p>
            <a:fld id="{BDF42493-A568-4263-B196-95B448CF7809}" type="slidenum">
              <a:rPr lang="en-IN" smtClean="0"/>
              <a:t>‹#›</a:t>
            </a:fld>
            <a:endParaRPr lang="en-IN"/>
          </a:p>
        </p:txBody>
      </p:sp>
    </p:spTree>
    <p:extLst>
      <p:ext uri="{BB962C8B-B14F-4D97-AF65-F5344CB8AC3E}">
        <p14:creationId xmlns:p14="http://schemas.microsoft.com/office/powerpoint/2010/main" val="2373202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773E-D3FE-4560-A356-9BB566F30F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69A941-0CCB-48AA-B8B7-450E4D89FD87}"/>
              </a:ext>
            </a:extLst>
          </p:cNvPr>
          <p:cNvSpPr>
            <a:spLocks noGrp="1"/>
          </p:cNvSpPr>
          <p:nvPr>
            <p:ph type="dt" sz="half" idx="10"/>
          </p:nvPr>
        </p:nvSpPr>
        <p:spPr/>
        <p:txBody>
          <a:bodyPr/>
          <a:lstStyle/>
          <a:p>
            <a:fld id="{8C42D2AA-9C1A-4CB7-9FE7-421A6753DAFA}" type="datetimeFigureOut">
              <a:rPr lang="en-IN" smtClean="0"/>
              <a:t>10-10-2023</a:t>
            </a:fld>
            <a:endParaRPr lang="en-IN"/>
          </a:p>
        </p:txBody>
      </p:sp>
      <p:sp>
        <p:nvSpPr>
          <p:cNvPr id="4" name="Footer Placeholder 3">
            <a:extLst>
              <a:ext uri="{FF2B5EF4-FFF2-40B4-BE49-F238E27FC236}">
                <a16:creationId xmlns:a16="http://schemas.microsoft.com/office/drawing/2014/main" id="{E82F8A6B-CE47-4D25-8D7A-4A2BCA83CE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CE3A3B-F5E1-400F-AA51-A37C557BD86D}"/>
              </a:ext>
            </a:extLst>
          </p:cNvPr>
          <p:cNvSpPr>
            <a:spLocks noGrp="1"/>
          </p:cNvSpPr>
          <p:nvPr>
            <p:ph type="sldNum" sz="quarter" idx="12"/>
          </p:nvPr>
        </p:nvSpPr>
        <p:spPr/>
        <p:txBody>
          <a:bodyPr/>
          <a:lstStyle/>
          <a:p>
            <a:fld id="{BDF42493-A568-4263-B196-95B448CF7809}" type="slidenum">
              <a:rPr lang="en-IN" smtClean="0"/>
              <a:t>‹#›</a:t>
            </a:fld>
            <a:endParaRPr lang="en-IN"/>
          </a:p>
        </p:txBody>
      </p:sp>
    </p:spTree>
    <p:extLst>
      <p:ext uri="{BB962C8B-B14F-4D97-AF65-F5344CB8AC3E}">
        <p14:creationId xmlns:p14="http://schemas.microsoft.com/office/powerpoint/2010/main" val="667210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5FDE2-195B-4379-8664-4E175F739B6F}"/>
              </a:ext>
            </a:extLst>
          </p:cNvPr>
          <p:cNvSpPr>
            <a:spLocks noGrp="1"/>
          </p:cNvSpPr>
          <p:nvPr>
            <p:ph type="dt" sz="half" idx="10"/>
          </p:nvPr>
        </p:nvSpPr>
        <p:spPr/>
        <p:txBody>
          <a:bodyPr/>
          <a:lstStyle/>
          <a:p>
            <a:fld id="{8C42D2AA-9C1A-4CB7-9FE7-421A6753DAFA}" type="datetimeFigureOut">
              <a:rPr lang="en-IN" smtClean="0"/>
              <a:t>10-10-2023</a:t>
            </a:fld>
            <a:endParaRPr lang="en-IN"/>
          </a:p>
        </p:txBody>
      </p:sp>
      <p:sp>
        <p:nvSpPr>
          <p:cNvPr id="3" name="Footer Placeholder 2">
            <a:extLst>
              <a:ext uri="{FF2B5EF4-FFF2-40B4-BE49-F238E27FC236}">
                <a16:creationId xmlns:a16="http://schemas.microsoft.com/office/drawing/2014/main" id="{29E4891F-E5CB-4ACF-8E4E-43A605C4A4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D82F31-98A2-4405-B620-3392E3C851AA}"/>
              </a:ext>
            </a:extLst>
          </p:cNvPr>
          <p:cNvSpPr>
            <a:spLocks noGrp="1"/>
          </p:cNvSpPr>
          <p:nvPr>
            <p:ph type="sldNum" sz="quarter" idx="12"/>
          </p:nvPr>
        </p:nvSpPr>
        <p:spPr/>
        <p:txBody>
          <a:bodyPr/>
          <a:lstStyle/>
          <a:p>
            <a:fld id="{BDF42493-A568-4263-B196-95B448CF7809}" type="slidenum">
              <a:rPr lang="en-IN" smtClean="0"/>
              <a:t>‹#›</a:t>
            </a:fld>
            <a:endParaRPr lang="en-IN"/>
          </a:p>
        </p:txBody>
      </p:sp>
    </p:spTree>
    <p:extLst>
      <p:ext uri="{BB962C8B-B14F-4D97-AF65-F5344CB8AC3E}">
        <p14:creationId xmlns:p14="http://schemas.microsoft.com/office/powerpoint/2010/main" val="66497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0F1B8-9CAB-43C1-9740-635EAF2447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67BFD8-5E6F-45FC-8638-415ECD8E82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23DDB0-A34A-41F5-8B79-BD7B40FF4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F97B8A-4B70-4C7B-A13F-85A9D17D0C2E}"/>
              </a:ext>
            </a:extLst>
          </p:cNvPr>
          <p:cNvSpPr>
            <a:spLocks noGrp="1"/>
          </p:cNvSpPr>
          <p:nvPr>
            <p:ph type="dt" sz="half" idx="10"/>
          </p:nvPr>
        </p:nvSpPr>
        <p:spPr/>
        <p:txBody>
          <a:bodyPr/>
          <a:lstStyle/>
          <a:p>
            <a:fld id="{8C42D2AA-9C1A-4CB7-9FE7-421A6753DAFA}" type="datetimeFigureOut">
              <a:rPr lang="en-IN" smtClean="0"/>
              <a:t>10-10-2023</a:t>
            </a:fld>
            <a:endParaRPr lang="en-IN"/>
          </a:p>
        </p:txBody>
      </p:sp>
      <p:sp>
        <p:nvSpPr>
          <p:cNvPr id="6" name="Footer Placeholder 5">
            <a:extLst>
              <a:ext uri="{FF2B5EF4-FFF2-40B4-BE49-F238E27FC236}">
                <a16:creationId xmlns:a16="http://schemas.microsoft.com/office/drawing/2014/main" id="{1CD4E2BD-1294-43F9-AA10-50475A0188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D9D550-EE3B-4738-9AC1-FC2AB75E1D0E}"/>
              </a:ext>
            </a:extLst>
          </p:cNvPr>
          <p:cNvSpPr>
            <a:spLocks noGrp="1"/>
          </p:cNvSpPr>
          <p:nvPr>
            <p:ph type="sldNum" sz="quarter" idx="12"/>
          </p:nvPr>
        </p:nvSpPr>
        <p:spPr/>
        <p:txBody>
          <a:bodyPr/>
          <a:lstStyle/>
          <a:p>
            <a:fld id="{BDF42493-A568-4263-B196-95B448CF7809}" type="slidenum">
              <a:rPr lang="en-IN" smtClean="0"/>
              <a:t>‹#›</a:t>
            </a:fld>
            <a:endParaRPr lang="en-IN"/>
          </a:p>
        </p:txBody>
      </p:sp>
    </p:spTree>
    <p:extLst>
      <p:ext uri="{BB962C8B-B14F-4D97-AF65-F5344CB8AC3E}">
        <p14:creationId xmlns:p14="http://schemas.microsoft.com/office/powerpoint/2010/main" val="19254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27D8-F34B-4A8D-8588-A3E36493AD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1E10C8-9605-45F4-87D8-D265AD147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500E1F-3AF7-4A88-B122-C18561B85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96EF7-7272-4D97-86D4-9D25F8075B06}"/>
              </a:ext>
            </a:extLst>
          </p:cNvPr>
          <p:cNvSpPr>
            <a:spLocks noGrp="1"/>
          </p:cNvSpPr>
          <p:nvPr>
            <p:ph type="dt" sz="half" idx="10"/>
          </p:nvPr>
        </p:nvSpPr>
        <p:spPr/>
        <p:txBody>
          <a:bodyPr/>
          <a:lstStyle/>
          <a:p>
            <a:fld id="{8C42D2AA-9C1A-4CB7-9FE7-421A6753DAFA}" type="datetimeFigureOut">
              <a:rPr lang="en-IN" smtClean="0"/>
              <a:t>10-10-2023</a:t>
            </a:fld>
            <a:endParaRPr lang="en-IN"/>
          </a:p>
        </p:txBody>
      </p:sp>
      <p:sp>
        <p:nvSpPr>
          <p:cNvPr id="6" name="Footer Placeholder 5">
            <a:extLst>
              <a:ext uri="{FF2B5EF4-FFF2-40B4-BE49-F238E27FC236}">
                <a16:creationId xmlns:a16="http://schemas.microsoft.com/office/drawing/2014/main" id="{AE4F501D-FBA4-4C16-9135-4984660F3A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1045A1-F677-42A7-A1CB-AE6265626C4D}"/>
              </a:ext>
            </a:extLst>
          </p:cNvPr>
          <p:cNvSpPr>
            <a:spLocks noGrp="1"/>
          </p:cNvSpPr>
          <p:nvPr>
            <p:ph type="sldNum" sz="quarter" idx="12"/>
          </p:nvPr>
        </p:nvSpPr>
        <p:spPr/>
        <p:txBody>
          <a:bodyPr/>
          <a:lstStyle/>
          <a:p>
            <a:fld id="{BDF42493-A568-4263-B196-95B448CF7809}" type="slidenum">
              <a:rPr lang="en-IN" smtClean="0"/>
              <a:t>‹#›</a:t>
            </a:fld>
            <a:endParaRPr lang="en-IN"/>
          </a:p>
        </p:txBody>
      </p:sp>
    </p:spTree>
    <p:extLst>
      <p:ext uri="{BB962C8B-B14F-4D97-AF65-F5344CB8AC3E}">
        <p14:creationId xmlns:p14="http://schemas.microsoft.com/office/powerpoint/2010/main" val="126040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E962DF-5CD8-45B2-9C96-A16FF88AF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011D3E-4B41-4DB7-B615-7074A9602C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98310C-BEA9-49D1-A5FD-73A11EA97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2D2AA-9C1A-4CB7-9FE7-421A6753DAFA}" type="datetimeFigureOut">
              <a:rPr lang="en-IN" smtClean="0"/>
              <a:t>10-10-2023</a:t>
            </a:fld>
            <a:endParaRPr lang="en-IN"/>
          </a:p>
        </p:txBody>
      </p:sp>
      <p:sp>
        <p:nvSpPr>
          <p:cNvPr id="5" name="Footer Placeholder 4">
            <a:extLst>
              <a:ext uri="{FF2B5EF4-FFF2-40B4-BE49-F238E27FC236}">
                <a16:creationId xmlns:a16="http://schemas.microsoft.com/office/drawing/2014/main" id="{DF2F7898-E20C-4DFD-AD06-A42E9C217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FD9D80-391E-4780-A215-32BF30119A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42493-A568-4263-B196-95B448CF7809}" type="slidenum">
              <a:rPr lang="en-IN" smtClean="0"/>
              <a:t>‹#›</a:t>
            </a:fld>
            <a:endParaRPr lang="en-IN"/>
          </a:p>
        </p:txBody>
      </p:sp>
    </p:spTree>
    <p:extLst>
      <p:ext uri="{BB962C8B-B14F-4D97-AF65-F5344CB8AC3E}">
        <p14:creationId xmlns:p14="http://schemas.microsoft.com/office/powerpoint/2010/main" val="998934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w3schools.com/php/php_ref_mysqli.as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FCE0A9-6771-4529-9993-F267EB262838}"/>
              </a:ext>
            </a:extLst>
          </p:cNvPr>
          <p:cNvSpPr>
            <a:spLocks noGrp="1"/>
          </p:cNvSpPr>
          <p:nvPr>
            <p:ph type="title"/>
          </p:nvPr>
        </p:nvSpPr>
        <p:spPr/>
        <p:txBody>
          <a:bodyPr/>
          <a:lstStyle/>
          <a:p>
            <a:r>
              <a:rPr lang="en-IN" dirty="0"/>
              <a:t>SQL</a:t>
            </a:r>
          </a:p>
        </p:txBody>
      </p:sp>
      <p:sp>
        <p:nvSpPr>
          <p:cNvPr id="5" name="Content Placeholder 4">
            <a:extLst>
              <a:ext uri="{FF2B5EF4-FFF2-40B4-BE49-F238E27FC236}">
                <a16:creationId xmlns:a16="http://schemas.microsoft.com/office/drawing/2014/main" id="{08F43339-F393-4D55-B01C-FB04F68C405E}"/>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PHP 5 and later can work with a MySQL database using:</a:t>
            </a:r>
          </a:p>
          <a:p>
            <a:pPr lvl="1"/>
            <a:r>
              <a:rPr lang="en-US" b="1" i="0" dirty="0" err="1">
                <a:solidFill>
                  <a:srgbClr val="000000"/>
                </a:solidFill>
                <a:effectLst/>
                <a:latin typeface="Verdana" panose="020B0604030504040204" pitchFamily="34" charset="0"/>
              </a:rPr>
              <a:t>MySQLi</a:t>
            </a:r>
            <a:r>
              <a:rPr lang="en-US" b="1" i="0" dirty="0">
                <a:solidFill>
                  <a:srgbClr val="000000"/>
                </a:solidFill>
                <a:effectLst/>
                <a:latin typeface="Verdana" panose="020B0604030504040204" pitchFamily="34" charset="0"/>
              </a:rPr>
              <a:t> extension</a:t>
            </a:r>
            <a:r>
              <a:rPr lang="en-US" b="0" i="0" dirty="0">
                <a:solidFill>
                  <a:srgbClr val="000000"/>
                </a:solidFill>
                <a:effectLst/>
                <a:latin typeface="Verdana" panose="020B0604030504040204" pitchFamily="34" charset="0"/>
              </a:rPr>
              <a:t> (the "</a:t>
            </a:r>
            <a:r>
              <a:rPr lang="en-US" b="0" i="0" dirty="0" err="1">
                <a:solidFill>
                  <a:srgbClr val="000000"/>
                </a:solidFill>
                <a:effectLst/>
                <a:latin typeface="Verdana" panose="020B0604030504040204" pitchFamily="34" charset="0"/>
              </a:rPr>
              <a:t>i</a:t>
            </a:r>
            <a:r>
              <a:rPr lang="en-US" b="0" i="0" dirty="0">
                <a:solidFill>
                  <a:srgbClr val="000000"/>
                </a:solidFill>
                <a:effectLst/>
                <a:latin typeface="Verdana" panose="020B0604030504040204" pitchFamily="34" charset="0"/>
              </a:rPr>
              <a:t>" stands for improved)</a:t>
            </a:r>
          </a:p>
          <a:p>
            <a:pPr lvl="1"/>
            <a:r>
              <a:rPr lang="en-US" b="1" i="0" dirty="0">
                <a:solidFill>
                  <a:srgbClr val="000000"/>
                </a:solidFill>
                <a:effectLst/>
                <a:latin typeface="Verdana" panose="020B0604030504040204" pitchFamily="34" charset="0"/>
              </a:rPr>
              <a:t>PDO (PHP Data Objects)</a:t>
            </a:r>
          </a:p>
          <a:p>
            <a:r>
              <a:rPr lang="en-US" i="0" dirty="0">
                <a:solidFill>
                  <a:srgbClr val="000000"/>
                </a:solidFill>
                <a:effectLst/>
                <a:latin typeface="Verdana" panose="020B0604030504040204" pitchFamily="34" charset="0"/>
              </a:rPr>
              <a:t>To connect to a database, you can either use a database-specific extension like </a:t>
            </a:r>
            <a:r>
              <a:rPr lang="en-US" i="0" dirty="0" err="1">
                <a:solidFill>
                  <a:srgbClr val="000000"/>
                </a:solidFill>
                <a:effectLst/>
                <a:latin typeface="Verdana" panose="020B0604030504040204" pitchFamily="34" charset="0"/>
              </a:rPr>
              <a:t>MySQLi</a:t>
            </a:r>
            <a:r>
              <a:rPr lang="en-US" i="0" dirty="0">
                <a:solidFill>
                  <a:srgbClr val="000000"/>
                </a:solidFill>
                <a:effectLst/>
                <a:latin typeface="Verdana" panose="020B0604030504040204" pitchFamily="34" charset="0"/>
              </a:rPr>
              <a:t> for MySQL or the PHP Data Objects. </a:t>
            </a:r>
          </a:p>
          <a:p>
            <a:r>
              <a:rPr lang="en-US" i="0" dirty="0">
                <a:solidFill>
                  <a:srgbClr val="000000"/>
                </a:solidFill>
                <a:effectLst/>
                <a:latin typeface="Verdana" panose="020B0604030504040204" pitchFamily="34" charset="0"/>
              </a:rPr>
              <a:t>The advantage of using PDO is that it can be used to connect to any database. For that reason, we will use PDO in this tutorial.</a:t>
            </a:r>
          </a:p>
          <a:p>
            <a:pPr lvl="1"/>
            <a:endParaRPr lang="en-US" b="1" i="0" dirty="0">
              <a:solidFill>
                <a:srgbClr val="000000"/>
              </a:solidFill>
              <a:effectLst/>
              <a:latin typeface="Verdana" panose="020B0604030504040204" pitchFamily="34" charset="0"/>
            </a:endParaRPr>
          </a:p>
          <a:p>
            <a:pPr lvl="1"/>
            <a:endParaRPr lang="en-US" b="1" i="0" dirty="0">
              <a:solidFill>
                <a:srgbClr val="000000"/>
              </a:solidFill>
              <a:effectLst/>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IN" dirty="0"/>
          </a:p>
        </p:txBody>
      </p:sp>
      <p:pic>
        <p:nvPicPr>
          <p:cNvPr id="1028" name="Picture 4">
            <a:extLst>
              <a:ext uri="{FF2B5EF4-FFF2-40B4-BE49-F238E27FC236}">
                <a16:creationId xmlns:a16="http://schemas.microsoft.com/office/drawing/2014/main" id="{0D4DAE9A-1601-4274-8D5B-15E6956B9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0329" y="-260350"/>
            <a:ext cx="4029075"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940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6A1D-D08E-4E49-92D2-789B267847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8C5053-5E3C-4B9B-B809-3493821834F4}"/>
              </a:ext>
            </a:extLst>
          </p:cNvPr>
          <p:cNvSpPr>
            <a:spLocks noGrp="1"/>
          </p:cNvSpPr>
          <p:nvPr>
            <p:ph idx="1"/>
          </p:nvPr>
        </p:nvSpPr>
        <p:spPr/>
        <p:txBody>
          <a:bodyPr>
            <a:normAutofit fontScale="92500" lnSpcReduction="20000"/>
          </a:bodyPr>
          <a:lstStyle/>
          <a:p>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fetch_assoc</a:t>
            </a:r>
            <a:r>
              <a:rPr lang="en-US" b="0" i="0" dirty="0">
                <a:solidFill>
                  <a:srgbClr val="000000"/>
                </a:solidFill>
                <a:effectLst/>
                <a:latin typeface="Verdana" panose="020B0604030504040204" pitchFamily="34" charset="0"/>
              </a:rPr>
              <a:t>() / </a:t>
            </a:r>
            <a:r>
              <a:rPr lang="en-US" b="0" i="0" dirty="0" err="1">
                <a:solidFill>
                  <a:srgbClr val="000000"/>
                </a:solidFill>
                <a:effectLst/>
                <a:latin typeface="Verdana" panose="020B0604030504040204" pitchFamily="34" charset="0"/>
              </a:rPr>
              <a:t>mysqli_fetch_assoc</a:t>
            </a:r>
            <a:r>
              <a:rPr lang="en-US" b="0" i="0" dirty="0">
                <a:solidFill>
                  <a:srgbClr val="000000"/>
                </a:solidFill>
                <a:effectLst/>
                <a:latin typeface="Verdana" panose="020B0604030504040204" pitchFamily="34" charset="0"/>
              </a:rPr>
              <a:t>() function fetches a result row as an associative array.</a:t>
            </a:r>
          </a:p>
          <a:p>
            <a:pPr algn="l"/>
            <a:r>
              <a:rPr lang="en-US" b="0" i="0" dirty="0">
                <a:solidFill>
                  <a:srgbClr val="000000"/>
                </a:solidFill>
                <a:effectLst/>
                <a:latin typeface="Segoe UI" panose="020B0502040204020203" pitchFamily="34" charset="0"/>
              </a:rPr>
              <a:t>Object oriented style:</a:t>
            </a:r>
          </a:p>
          <a:p>
            <a:pPr lvl="1"/>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mysqli_result</a:t>
            </a:r>
            <a:r>
              <a:rPr lang="en-US" b="0" i="0" dirty="0">
                <a:solidFill>
                  <a:srgbClr val="000000"/>
                </a:solidFill>
                <a:effectLst/>
                <a:latin typeface="Consolas" panose="020B0609020204030204" pitchFamily="49" charset="0"/>
              </a:rPr>
              <a:t> -&gt; </a:t>
            </a:r>
            <a:r>
              <a:rPr lang="en-US" b="0" i="0" dirty="0" err="1">
                <a:solidFill>
                  <a:srgbClr val="000000"/>
                </a:solidFill>
                <a:effectLst/>
                <a:latin typeface="Consolas" panose="020B0609020204030204" pitchFamily="49" charset="0"/>
              </a:rPr>
              <a:t>fetch_assoc</a:t>
            </a:r>
            <a:r>
              <a:rPr lang="en-US" b="0" i="0" dirty="0">
                <a:solidFill>
                  <a:srgbClr val="000000"/>
                </a:solidFill>
                <a:effectLst/>
                <a:latin typeface="Consolas" panose="020B0609020204030204" pitchFamily="49" charset="0"/>
              </a:rPr>
              <a:t>()</a:t>
            </a:r>
          </a:p>
          <a:p>
            <a:pPr algn="l"/>
            <a:r>
              <a:rPr lang="en-US" b="0" i="0" dirty="0">
                <a:solidFill>
                  <a:srgbClr val="000000"/>
                </a:solidFill>
                <a:effectLst/>
                <a:latin typeface="Segoe UI" panose="020B0502040204020203" pitchFamily="34" charset="0"/>
              </a:rPr>
              <a:t>Procedural style:</a:t>
            </a:r>
          </a:p>
          <a:p>
            <a:pPr lvl="1"/>
            <a:r>
              <a:rPr lang="en-US" b="0" i="0" dirty="0" err="1">
                <a:solidFill>
                  <a:srgbClr val="000000"/>
                </a:solidFill>
                <a:effectLst/>
                <a:latin typeface="Consolas" panose="020B0609020204030204" pitchFamily="49" charset="0"/>
              </a:rPr>
              <a:t>mysqli_fetch_assoc</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result</a:t>
            </a:r>
            <a:r>
              <a:rPr lang="en-US" b="0" i="0" dirty="0">
                <a:solidFill>
                  <a:srgbClr val="000000"/>
                </a:solidFill>
                <a:effectLst/>
                <a:latin typeface="Consolas" panose="020B0609020204030204" pitchFamily="49" charset="0"/>
              </a:rPr>
              <a:t>)</a:t>
            </a:r>
          </a:p>
          <a:p>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sql</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"SELECT </a:t>
            </a:r>
            <a:r>
              <a:rPr lang="en-US" b="0" i="0" dirty="0" err="1">
                <a:solidFill>
                  <a:srgbClr val="A52A2A"/>
                </a:solidFill>
                <a:effectLst/>
                <a:latin typeface="Consolas" panose="020B0609020204030204" pitchFamily="49" charset="0"/>
              </a:rPr>
              <a:t>Lastname</a:t>
            </a:r>
            <a:r>
              <a:rPr lang="en-US" b="0" i="0" dirty="0">
                <a:solidFill>
                  <a:srgbClr val="A52A2A"/>
                </a:solidFill>
                <a:effectLst/>
                <a:latin typeface="Consolas" panose="020B0609020204030204" pitchFamily="49" charset="0"/>
              </a:rPr>
              <a:t>, Age FROM Persons ORDER BY </a:t>
            </a:r>
            <a:r>
              <a:rPr lang="en-US" b="0" i="0" dirty="0" err="1">
                <a:solidFill>
                  <a:srgbClr val="A52A2A"/>
                </a:solidFill>
                <a:effectLst/>
                <a:latin typeface="Consolas" panose="020B0609020204030204" pitchFamily="49" charset="0"/>
              </a:rPr>
              <a:t>Lastname</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$result = </a:t>
            </a:r>
            <a:r>
              <a:rPr lang="en-US" b="0" i="0" dirty="0" err="1">
                <a:solidFill>
                  <a:srgbClr val="000000"/>
                </a:solidFill>
                <a:effectLst/>
                <a:latin typeface="Consolas" panose="020B0609020204030204" pitchFamily="49" charset="0"/>
              </a:rPr>
              <a:t>mysqli_query</a:t>
            </a:r>
            <a:r>
              <a:rPr lang="en-US" b="0" i="0" dirty="0">
                <a:solidFill>
                  <a:srgbClr val="000000"/>
                </a:solidFill>
                <a:effectLst/>
                <a:latin typeface="Consolas" panose="020B0609020204030204" pitchFamily="49" charset="0"/>
              </a:rPr>
              <a:t>($con, $</a:t>
            </a:r>
            <a:r>
              <a:rPr lang="en-US" b="0" i="0" dirty="0" err="1">
                <a:solidFill>
                  <a:srgbClr val="000000"/>
                </a:solidFill>
                <a:effectLst/>
                <a:latin typeface="Consolas" panose="020B0609020204030204" pitchFamily="49" charset="0"/>
              </a:rPr>
              <a:t>sql</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Associative array</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$row = </a:t>
            </a:r>
            <a:r>
              <a:rPr lang="en-US" b="0" i="0" dirty="0" err="1">
                <a:solidFill>
                  <a:srgbClr val="000000"/>
                </a:solidFill>
                <a:effectLst/>
                <a:latin typeface="Consolas" panose="020B0609020204030204" pitchFamily="49" charset="0"/>
              </a:rPr>
              <a:t>mysqli_fetch_assoc</a:t>
            </a:r>
            <a:r>
              <a:rPr lang="en-US" b="0" i="0" dirty="0">
                <a:solidFill>
                  <a:srgbClr val="000000"/>
                </a:solidFill>
                <a:effectLst/>
                <a:latin typeface="Consolas" panose="020B0609020204030204" pitchFamily="49" charset="0"/>
              </a:rPr>
              <a:t>($result);</a:t>
            </a:r>
            <a:br>
              <a:rPr lang="en-US" dirty="0"/>
            </a:b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"%s (%s)\n"</a:t>
            </a:r>
            <a:r>
              <a:rPr lang="en-US" b="0" i="0" dirty="0">
                <a:solidFill>
                  <a:srgbClr val="000000"/>
                </a:solidFill>
                <a:effectLst/>
                <a:latin typeface="Consolas" panose="020B0609020204030204" pitchFamily="49" charset="0"/>
              </a:rPr>
              <a:t>, $row[</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Lastname</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$row[</a:t>
            </a:r>
            <a:r>
              <a:rPr lang="en-US" b="0" i="0" dirty="0">
                <a:solidFill>
                  <a:srgbClr val="A52A2A"/>
                </a:solidFill>
                <a:effectLst/>
                <a:latin typeface="Consolas" panose="020B0609020204030204" pitchFamily="49" charset="0"/>
              </a:rPr>
              <a:t>"Age"</a:t>
            </a: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052531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B8B0-2E53-4F91-9DE3-70F8DB02E4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0FBAA1-2449-4D27-B854-2F136E9CE923}"/>
              </a:ext>
            </a:extLst>
          </p:cNvPr>
          <p:cNvSpPr>
            <a:spLocks noGrp="1"/>
          </p:cNvSpPr>
          <p:nvPr>
            <p:ph idx="1"/>
          </p:nvPr>
        </p:nvSpPr>
        <p:spPr/>
        <p:txBody>
          <a:bodyPr/>
          <a:lstStyle/>
          <a:p>
            <a:r>
              <a:rPr lang="en-US" dirty="0"/>
              <a:t>The </a:t>
            </a:r>
            <a:r>
              <a:rPr lang="en-US" dirty="0" err="1"/>
              <a:t>fetch_row</a:t>
            </a:r>
            <a:r>
              <a:rPr lang="en-US" dirty="0"/>
              <a:t>() / </a:t>
            </a:r>
            <a:r>
              <a:rPr lang="en-US" dirty="0" err="1"/>
              <a:t>mysqli_fetch_row</a:t>
            </a:r>
            <a:r>
              <a:rPr lang="en-US" dirty="0"/>
              <a:t>() function fetches one row from a result-set and returns it as an enumerated array.</a:t>
            </a:r>
          </a:p>
          <a:p>
            <a:r>
              <a:rPr lang="en-US" dirty="0"/>
              <a:t>Syntax</a:t>
            </a:r>
          </a:p>
          <a:p>
            <a:r>
              <a:rPr lang="en-US" dirty="0"/>
              <a:t>Object oriented style:</a:t>
            </a:r>
          </a:p>
          <a:p>
            <a:pPr lvl="1"/>
            <a:r>
              <a:rPr lang="en-US" dirty="0"/>
              <a:t>$</a:t>
            </a:r>
            <a:r>
              <a:rPr lang="en-US" dirty="0" err="1"/>
              <a:t>mysqli_result</a:t>
            </a:r>
            <a:r>
              <a:rPr lang="en-US" dirty="0"/>
              <a:t> -&gt; </a:t>
            </a:r>
            <a:r>
              <a:rPr lang="en-US" dirty="0" err="1"/>
              <a:t>fetch_row</a:t>
            </a:r>
            <a:r>
              <a:rPr lang="en-US" dirty="0"/>
              <a:t>()</a:t>
            </a:r>
          </a:p>
          <a:p>
            <a:r>
              <a:rPr lang="en-US" dirty="0"/>
              <a:t>Procedural style:</a:t>
            </a:r>
          </a:p>
          <a:p>
            <a:pPr lvl="1"/>
            <a:r>
              <a:rPr lang="en-US" dirty="0" err="1"/>
              <a:t>mysqli_fetch_row</a:t>
            </a:r>
            <a:r>
              <a:rPr lang="en-US" dirty="0"/>
              <a:t>(result)</a:t>
            </a:r>
          </a:p>
          <a:p>
            <a:pPr lvl="1"/>
            <a:r>
              <a:rPr lang="en-US" b="0" i="0" dirty="0">
                <a:solidFill>
                  <a:srgbClr val="0000CD"/>
                </a:solidFill>
                <a:effectLst/>
                <a:latin typeface="Consolas" panose="020B0609020204030204" pitchFamily="49" charset="0"/>
              </a:rPr>
              <a:t>while</a:t>
            </a:r>
            <a:r>
              <a:rPr lang="en-US" b="0" i="0" dirty="0">
                <a:solidFill>
                  <a:srgbClr val="000000"/>
                </a:solidFill>
                <a:effectLst/>
                <a:latin typeface="Consolas" panose="020B0609020204030204" pitchFamily="49" charset="0"/>
              </a:rPr>
              <a:t> ($row = </a:t>
            </a:r>
            <a:r>
              <a:rPr lang="en-US" b="0" i="0" dirty="0" err="1">
                <a:solidFill>
                  <a:srgbClr val="000000"/>
                </a:solidFill>
                <a:effectLst/>
                <a:latin typeface="Consolas" panose="020B0609020204030204" pitchFamily="49" charset="0"/>
              </a:rPr>
              <a:t>mysqli_fetch_row</a:t>
            </a:r>
            <a:r>
              <a:rPr lang="en-US" b="0" i="0" dirty="0">
                <a:solidFill>
                  <a:srgbClr val="000000"/>
                </a:solidFill>
                <a:effectLst/>
                <a:latin typeface="Consolas" panose="020B0609020204030204" pitchFamily="49" charset="0"/>
              </a:rPr>
              <a:t>($result))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printf</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"%s (%s)\n"</a:t>
            </a:r>
            <a:r>
              <a:rPr lang="en-US" b="0" i="0" dirty="0">
                <a:solidFill>
                  <a:srgbClr val="000000"/>
                </a:solidFill>
                <a:effectLst/>
                <a:latin typeface="Consolas" panose="020B0609020204030204" pitchFamily="49" charset="0"/>
              </a:rPr>
              <a:t>, $row[</a:t>
            </a:r>
            <a:r>
              <a:rPr lang="en-US" b="0" i="0" dirty="0">
                <a:solidFill>
                  <a:srgbClr val="FF0000"/>
                </a:solidFill>
                <a:effectLst/>
                <a:latin typeface="Consolas" panose="020B0609020204030204" pitchFamily="49" charset="0"/>
              </a:rPr>
              <a:t>0</a:t>
            </a:r>
            <a:r>
              <a:rPr lang="en-US" b="0" i="0" dirty="0">
                <a:solidFill>
                  <a:srgbClr val="000000"/>
                </a:solidFill>
                <a:effectLst/>
                <a:latin typeface="Consolas" panose="020B0609020204030204" pitchFamily="49" charset="0"/>
              </a:rPr>
              <a:t>], $row[</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941613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2E8FA-E56D-4A79-BC57-449D6E51AF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69CB55-A88E-49B2-8545-D8BC3471C31C}"/>
              </a:ext>
            </a:extLst>
          </p:cNvPr>
          <p:cNvSpPr>
            <a:spLocks noGrp="1"/>
          </p:cNvSpPr>
          <p:nvPr>
            <p:ph idx="1"/>
          </p:nvPr>
        </p:nvSpPr>
        <p:spPr/>
        <p:txBody>
          <a:bodyPr/>
          <a:lstStyle/>
          <a:p>
            <a:r>
              <a:rPr lang="en-IN" dirty="0">
                <a:hlinkClick r:id="rId2"/>
              </a:rPr>
              <a:t>https://www.w3schools.com/php/php_ref_mysqli.asp</a:t>
            </a:r>
            <a:endParaRPr lang="en-IN" dirty="0"/>
          </a:p>
          <a:p>
            <a:endParaRPr lang="en-IN" dirty="0"/>
          </a:p>
        </p:txBody>
      </p:sp>
    </p:spTree>
    <p:extLst>
      <p:ext uri="{BB962C8B-B14F-4D97-AF65-F5344CB8AC3E}">
        <p14:creationId xmlns:p14="http://schemas.microsoft.com/office/powerpoint/2010/main" val="3107729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D262-992B-4C27-9D3E-830227C0A53F}"/>
              </a:ext>
            </a:extLst>
          </p:cNvPr>
          <p:cNvSpPr>
            <a:spLocks noGrp="1"/>
          </p:cNvSpPr>
          <p:nvPr>
            <p:ph type="title"/>
          </p:nvPr>
        </p:nvSpPr>
        <p:spPr/>
        <p:txBody>
          <a:bodyPr/>
          <a:lstStyle/>
          <a:p>
            <a:r>
              <a:rPr lang="en-IN" dirty="0"/>
              <a:t>Inserting record</a:t>
            </a:r>
          </a:p>
        </p:txBody>
      </p:sp>
      <p:sp>
        <p:nvSpPr>
          <p:cNvPr id="5" name="Rectangle 3">
            <a:extLst>
              <a:ext uri="{FF2B5EF4-FFF2-40B4-BE49-F238E27FC236}">
                <a16:creationId xmlns:a16="http://schemas.microsoft.com/office/drawing/2014/main" id="{BF13156B-5946-483D-9E39-E1C7AD6AECA2}"/>
              </a:ext>
            </a:extLst>
          </p:cNvPr>
          <p:cNvSpPr>
            <a:spLocks noChangeArrowheads="1"/>
          </p:cNvSpPr>
          <p:nvPr/>
        </p:nvSpPr>
        <p:spPr bwMode="auto">
          <a:xfrm>
            <a:off x="744894" y="2204274"/>
            <a:ext cx="340722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A7700"/>
                </a:solidFill>
                <a:effectLst/>
                <a:latin typeface="Consolas" panose="020B0609020204030204" pitchFamily="49" charset="0"/>
              </a:rPr>
              <a:t>$</a:t>
            </a:r>
            <a:r>
              <a:rPr kumimoji="0" lang="en-US" altLang="en-US" sz="2400" b="0" i="0" u="none" strike="noStrike" cap="none" normalizeH="0" baseline="0" dirty="0" err="1">
                <a:ln>
                  <a:noFill/>
                </a:ln>
                <a:solidFill>
                  <a:srgbClr val="AA7700"/>
                </a:solidFill>
                <a:effectLst/>
                <a:latin typeface="Consolas" panose="020B0609020204030204" pitchFamily="49" charset="0"/>
              </a:rPr>
              <a:t>sql</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 "INSERT INTO college  VALUES (</a:t>
            </a:r>
            <a:r>
              <a:rPr kumimoji="0" lang="en-US" altLang="en-US" sz="2400" b="0" i="0" u="none" strike="noStrike" cap="none" normalizeH="0" baseline="0" dirty="0">
                <a:ln>
                  <a:noFill/>
                </a:ln>
                <a:solidFill>
                  <a:srgbClr val="0000FF"/>
                </a:solidFill>
                <a:effectLst/>
                <a:latin typeface="Consolas" panose="020B0609020204030204" pitchFamily="49" charset="0"/>
              </a:rPr>
              <a:t>'$</a:t>
            </a:r>
            <a:r>
              <a:rPr kumimoji="0" lang="en-US" altLang="en-US" sz="2400" b="0" i="0" u="none" strike="noStrike" cap="none" normalizeH="0" baseline="0" dirty="0" err="1">
                <a:ln>
                  <a:noFill/>
                </a:ln>
                <a:solidFill>
                  <a:srgbClr val="0000FF"/>
                </a:solidFill>
                <a:effectLst/>
                <a:latin typeface="Consolas" panose="020B0609020204030204" pitchFamily="49" charset="0"/>
              </a:rPr>
              <a:t>f_name</a:t>
            </a:r>
            <a:r>
              <a:rPr kumimoji="0" lang="en-US" altLang="en-US" sz="2400" b="0" i="0" u="none" strike="noStrike" cap="none" normalizeH="0" baseline="0" dirty="0">
                <a:ln>
                  <a:noFill/>
                </a:ln>
                <a:solidFill>
                  <a:srgbClr val="0000FF"/>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273239"/>
                </a:solidFill>
                <a:effectLst/>
                <a:latin typeface="Consolas" panose="020B0609020204030204" pitchFamily="49" charset="0"/>
              </a:rPr>
              <a:t>         </a:t>
            </a:r>
            <a:r>
              <a:rPr kumimoji="0" lang="en-US" altLang="en-US" sz="2400" b="0" i="0" u="none" strike="noStrike" cap="none" normalizeH="0" baseline="0" dirty="0">
                <a:ln>
                  <a:noFill/>
                </a:ln>
                <a:solidFill>
                  <a:srgbClr val="0000FF"/>
                </a:solidFill>
                <a:effectLst/>
                <a:latin typeface="Consolas" panose="020B0609020204030204" pitchFamily="49" charset="0"/>
              </a:rPr>
              <a:t>'$</a:t>
            </a:r>
            <a:r>
              <a:rPr kumimoji="0" lang="en-US" altLang="en-US" sz="2400" b="0" i="0" u="none" strike="noStrike" cap="none" normalizeH="0" baseline="0" dirty="0" err="1">
                <a:ln>
                  <a:noFill/>
                </a:ln>
                <a:solidFill>
                  <a:srgbClr val="0000FF"/>
                </a:solidFill>
                <a:effectLst/>
                <a:latin typeface="Consolas" panose="020B0609020204030204" pitchFamily="49" charset="0"/>
              </a:rPr>
              <a:t>l_name'</a:t>
            </a:r>
            <a:r>
              <a:rPr kumimoji="0" lang="en-US" altLang="en-US" sz="2400" b="0" i="0" u="none" strike="noStrike" cap="none" normalizeH="0" baseline="0" dirty="0" err="1">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FF"/>
                </a:solidFill>
                <a:effectLst/>
                <a:latin typeface="Consolas" panose="020B0609020204030204" pitchFamily="49" charset="0"/>
              </a:rPr>
              <a:t>'$gender</a:t>
            </a:r>
            <a:r>
              <a:rPr kumimoji="0" lang="en-US" altLang="en-US" sz="2400" b="0" i="0" u="none" strike="noStrike" cap="none" normalizeH="0" baseline="0" dirty="0">
                <a:ln>
                  <a:noFill/>
                </a:ln>
                <a:solidFill>
                  <a:srgbClr val="0000FF"/>
                </a:solidFill>
                <a:effectLst/>
                <a:latin typeface="Consolas" panose="020B0609020204030204" pitchFamily="49" charset="0"/>
              </a:rPr>
              <a:t>'</a:t>
            </a:r>
            <a:r>
              <a:rPr kumimoji="0" lang="en-US" altLang="en-US" sz="24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Consolas" panose="020B0609020204030204" pitchFamily="49" charset="0"/>
              </a:rPr>
              <a:t>         </a:t>
            </a: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6699"/>
                </a:solidFill>
                <a:effectLst/>
                <a:latin typeface="Consolas" panose="020B0609020204030204" pitchFamily="49" charset="0"/>
              </a:rPr>
              <a:t>if</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err="1">
                <a:ln>
                  <a:noFill/>
                </a:ln>
                <a:solidFill>
                  <a:srgbClr val="000000"/>
                </a:solidFill>
                <a:effectLst/>
                <a:latin typeface="Consolas" panose="020B0609020204030204" pitchFamily="49" charset="0"/>
              </a:rPr>
              <a:t>mysqli_query</a:t>
            </a:r>
            <a:r>
              <a:rPr kumimoji="0" lang="en-US" altLang="en-US" sz="2400" b="0" i="0" u="none" strike="noStrike" cap="none" normalizeH="0" baseline="0" dirty="0">
                <a:ln>
                  <a:noFill/>
                </a:ln>
                <a:solidFill>
                  <a:srgbClr val="000000"/>
                </a:solidFill>
                <a:effectLst/>
                <a:latin typeface="Consolas" panose="020B0609020204030204" pitchFamily="49" charset="0"/>
              </a:rPr>
              <a:t>(</a:t>
            </a:r>
            <a:r>
              <a:rPr kumimoji="0" lang="en-US" altLang="en-US" sz="2400" b="0" i="0" u="none" strike="noStrike" cap="none" normalizeH="0" baseline="0" dirty="0">
                <a:ln>
                  <a:noFill/>
                </a:ln>
                <a:solidFill>
                  <a:srgbClr val="AA7700"/>
                </a:solidFill>
                <a:effectLst/>
                <a:latin typeface="Consolas" panose="020B0609020204030204" pitchFamily="49" charset="0"/>
              </a:rPr>
              <a:t>$conn</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kumimoji="0" lang="en-US" altLang="en-US" sz="2400" b="0" i="0" u="none" strike="noStrike" cap="none" normalizeH="0" baseline="0" dirty="0">
                <a:ln>
                  <a:noFill/>
                </a:ln>
                <a:solidFill>
                  <a:srgbClr val="AA7700"/>
                </a:solidFill>
                <a:effectLst/>
                <a:latin typeface="Consolas" panose="020B0609020204030204" pitchFamily="49" charset="0"/>
              </a:rPr>
              <a:t>$</a:t>
            </a:r>
            <a:r>
              <a:rPr kumimoji="0" lang="en-US" altLang="en-US" sz="2400" b="0" i="0" u="none" strike="noStrike" cap="none" normalizeH="0" baseline="0" dirty="0" err="1">
                <a:ln>
                  <a:noFill/>
                </a:ln>
                <a:solidFill>
                  <a:srgbClr val="AA7700"/>
                </a:solidFill>
                <a:effectLst/>
                <a:latin typeface="Consolas" panose="020B0609020204030204" pitchFamily="49" charset="0"/>
              </a:rPr>
              <a:t>sql</a:t>
            </a:r>
            <a:r>
              <a:rPr kumimoji="0" lang="en-US" altLang="en-US" sz="2400" b="0" i="0" u="none" strike="noStrike" cap="none" normalizeH="0" baseline="0" dirty="0">
                <a:ln>
                  <a:noFill/>
                </a:ln>
                <a:solidFill>
                  <a:srgbClr val="000000"/>
                </a:solidFill>
                <a:effectLst/>
                <a:latin typeface="Consolas" panose="020B0609020204030204" pitchFamily="49" charset="0"/>
              </a:rPr>
              <a:t>)){ </a:t>
            </a:r>
            <a:r>
              <a:rPr lang="en-US" altLang="en-US" sz="2400" dirty="0">
                <a:solidFill>
                  <a:srgbClr val="00000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nsolas" panose="020B0609020204030204" pitchFamily="49" charset="0"/>
              </a:rPr>
              <a:t>Else</a:t>
            </a:r>
            <a:r>
              <a:rPr lang="en-US" altLang="en-US" sz="2400" dirty="0">
                <a:solidFill>
                  <a:srgbClr val="000000"/>
                </a:solidFill>
                <a:latin typeface="Consolas" panose="020B0609020204030204" pitchFamily="49" charset="0"/>
              </a:rPr>
              <a:t>{ </a:t>
            </a:r>
            <a:r>
              <a:rPr kumimoji="0" lang="en-US" altLang="en-US"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
        <p:nvSpPr>
          <p:cNvPr id="8" name="TextBox 7">
            <a:extLst>
              <a:ext uri="{FF2B5EF4-FFF2-40B4-BE49-F238E27FC236}">
                <a16:creationId xmlns:a16="http://schemas.microsoft.com/office/drawing/2014/main" id="{157DEC8C-2180-41E3-8A70-1ADB2C323AE3}"/>
              </a:ext>
            </a:extLst>
          </p:cNvPr>
          <p:cNvSpPr txBox="1"/>
          <p:nvPr/>
        </p:nvSpPr>
        <p:spPr>
          <a:xfrm>
            <a:off x="5810639" y="1137563"/>
            <a:ext cx="6097554" cy="5355312"/>
          </a:xfrm>
          <a:prstGeom prst="rect">
            <a:avLst/>
          </a:prstGeom>
          <a:noFill/>
        </p:spPr>
        <p:txBody>
          <a:bodyPr wrap="square">
            <a:spAutoFit/>
          </a:bodyPr>
          <a:lstStyle/>
          <a:p>
            <a:r>
              <a:rPr lang="en-IN" dirty="0"/>
              <a:t>if(</a:t>
            </a:r>
            <a:r>
              <a:rPr lang="en-IN" dirty="0" err="1"/>
              <a:t>isset</a:t>
            </a:r>
            <a:r>
              <a:rPr lang="en-IN" dirty="0"/>
              <a:t>($_POST['save']))</a:t>
            </a:r>
          </a:p>
          <a:p>
            <a:r>
              <a:rPr lang="en-IN" dirty="0"/>
              <a:t>{	 </a:t>
            </a:r>
          </a:p>
          <a:p>
            <a:r>
              <a:rPr lang="en-IN" dirty="0"/>
              <a:t>	 $</a:t>
            </a:r>
            <a:r>
              <a:rPr lang="en-IN" dirty="0" err="1"/>
              <a:t>first_name</a:t>
            </a:r>
            <a:r>
              <a:rPr lang="en-IN" dirty="0"/>
              <a:t> = $_POST['</a:t>
            </a:r>
            <a:r>
              <a:rPr lang="en-IN" dirty="0" err="1"/>
              <a:t>first_name</a:t>
            </a:r>
            <a:r>
              <a:rPr lang="en-IN" dirty="0"/>
              <a:t>'];</a:t>
            </a:r>
          </a:p>
          <a:p>
            <a:r>
              <a:rPr lang="en-IN" dirty="0"/>
              <a:t>	 $</a:t>
            </a:r>
            <a:r>
              <a:rPr lang="en-IN" dirty="0" err="1"/>
              <a:t>last_name</a:t>
            </a:r>
            <a:r>
              <a:rPr lang="en-IN" dirty="0"/>
              <a:t> = $_POST['</a:t>
            </a:r>
            <a:r>
              <a:rPr lang="en-IN" dirty="0" err="1"/>
              <a:t>last_name</a:t>
            </a:r>
            <a:r>
              <a:rPr lang="en-IN" dirty="0"/>
              <a:t>'];</a:t>
            </a:r>
          </a:p>
          <a:p>
            <a:r>
              <a:rPr lang="en-IN" dirty="0"/>
              <a:t>	 $</a:t>
            </a:r>
            <a:r>
              <a:rPr lang="en-IN" dirty="0" err="1"/>
              <a:t>city_name</a:t>
            </a:r>
            <a:r>
              <a:rPr lang="en-IN" dirty="0"/>
              <a:t> = $_POST['</a:t>
            </a:r>
            <a:r>
              <a:rPr lang="en-IN" dirty="0" err="1"/>
              <a:t>city_name</a:t>
            </a:r>
            <a:r>
              <a:rPr lang="en-IN" dirty="0"/>
              <a:t>'];</a:t>
            </a:r>
          </a:p>
          <a:p>
            <a:r>
              <a:rPr lang="en-IN" dirty="0"/>
              <a:t>	 $email = $_POST['email'];</a:t>
            </a:r>
          </a:p>
          <a:p>
            <a:r>
              <a:rPr lang="en-IN" dirty="0"/>
              <a:t>	 $</a:t>
            </a:r>
            <a:r>
              <a:rPr lang="en-IN" dirty="0" err="1"/>
              <a:t>sql</a:t>
            </a:r>
            <a:r>
              <a:rPr lang="en-IN" dirty="0"/>
              <a:t> = "INSERT INTO employee (</a:t>
            </a:r>
            <a:r>
              <a:rPr lang="en-IN" dirty="0" err="1"/>
              <a:t>first_name,last_name,city_name,email</a:t>
            </a:r>
            <a:r>
              <a:rPr lang="en-IN" dirty="0"/>
              <a:t>)</a:t>
            </a:r>
          </a:p>
          <a:p>
            <a:r>
              <a:rPr lang="en-IN" dirty="0"/>
              <a:t>	 VALUES ('$</a:t>
            </a:r>
            <a:r>
              <a:rPr lang="en-IN" dirty="0" err="1"/>
              <a:t>first_name','$last_name','$city_name','$email</a:t>
            </a:r>
            <a:r>
              <a:rPr lang="en-IN" dirty="0"/>
              <a:t>')";</a:t>
            </a:r>
          </a:p>
          <a:p>
            <a:r>
              <a:rPr lang="en-IN" dirty="0"/>
              <a:t>	 if (</a:t>
            </a:r>
            <a:r>
              <a:rPr lang="en-IN" dirty="0" err="1"/>
              <a:t>mysqli_query</a:t>
            </a:r>
            <a:r>
              <a:rPr lang="en-IN" dirty="0"/>
              <a:t>($conn, $</a:t>
            </a:r>
            <a:r>
              <a:rPr lang="en-IN" dirty="0" err="1"/>
              <a:t>sql</a:t>
            </a:r>
            <a:r>
              <a:rPr lang="en-IN" dirty="0"/>
              <a:t>)) {</a:t>
            </a:r>
          </a:p>
          <a:p>
            <a:r>
              <a:rPr lang="en-IN" dirty="0"/>
              <a:t>		echo "New record created successfully !";</a:t>
            </a:r>
          </a:p>
          <a:p>
            <a:r>
              <a:rPr lang="en-IN" dirty="0"/>
              <a:t>	 } else {</a:t>
            </a:r>
          </a:p>
          <a:p>
            <a:r>
              <a:rPr lang="en-IN" dirty="0"/>
              <a:t>		echo "Error: " . $</a:t>
            </a:r>
            <a:r>
              <a:rPr lang="en-IN" dirty="0" err="1"/>
              <a:t>sql</a:t>
            </a:r>
            <a:r>
              <a:rPr lang="en-IN" dirty="0"/>
              <a:t> . "</a:t>
            </a:r>
          </a:p>
          <a:p>
            <a:r>
              <a:rPr lang="en-IN" dirty="0"/>
              <a:t>" . </a:t>
            </a:r>
            <a:r>
              <a:rPr lang="en-IN" dirty="0" err="1"/>
              <a:t>mysqli_error</a:t>
            </a:r>
            <a:r>
              <a:rPr lang="en-IN" dirty="0"/>
              <a:t>($conn);</a:t>
            </a:r>
          </a:p>
          <a:p>
            <a:r>
              <a:rPr lang="en-IN" dirty="0"/>
              <a:t>	 }</a:t>
            </a:r>
          </a:p>
          <a:p>
            <a:r>
              <a:rPr lang="en-IN" dirty="0"/>
              <a:t>	 </a:t>
            </a:r>
            <a:r>
              <a:rPr lang="en-IN" dirty="0" err="1"/>
              <a:t>mysqli_close</a:t>
            </a:r>
            <a:r>
              <a:rPr lang="en-IN" dirty="0"/>
              <a:t>($conn);</a:t>
            </a:r>
          </a:p>
          <a:p>
            <a:r>
              <a:rPr lang="en-IN" dirty="0"/>
              <a:t>}</a:t>
            </a:r>
          </a:p>
          <a:p>
            <a:r>
              <a:rPr lang="en-IN" dirty="0"/>
              <a:t>?&gt;</a:t>
            </a:r>
          </a:p>
        </p:txBody>
      </p:sp>
    </p:spTree>
    <p:extLst>
      <p:ext uri="{BB962C8B-B14F-4D97-AF65-F5344CB8AC3E}">
        <p14:creationId xmlns:p14="http://schemas.microsoft.com/office/powerpoint/2010/main" val="179959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09EB-5552-42CB-ABFD-77145CB7A075}"/>
              </a:ext>
            </a:extLst>
          </p:cNvPr>
          <p:cNvSpPr>
            <a:spLocks noGrp="1"/>
          </p:cNvSpPr>
          <p:nvPr>
            <p:ph type="title"/>
          </p:nvPr>
        </p:nvSpPr>
        <p:spPr/>
        <p:txBody>
          <a:bodyPr/>
          <a:lstStyle/>
          <a:p>
            <a:r>
              <a:rPr lang="en-IN" dirty="0"/>
              <a:t>Multi query</a:t>
            </a:r>
          </a:p>
        </p:txBody>
      </p:sp>
      <p:sp>
        <p:nvSpPr>
          <p:cNvPr id="3" name="Content Placeholder 2">
            <a:extLst>
              <a:ext uri="{FF2B5EF4-FFF2-40B4-BE49-F238E27FC236}">
                <a16:creationId xmlns:a16="http://schemas.microsoft.com/office/drawing/2014/main" id="{3E77F1BE-DC61-4A6C-BCC6-CC20B4B07283}"/>
              </a:ext>
            </a:extLst>
          </p:cNvPr>
          <p:cNvSpPr>
            <a:spLocks noGrp="1"/>
          </p:cNvSpPr>
          <p:nvPr>
            <p:ph idx="1"/>
          </p:nvPr>
        </p:nvSpPr>
        <p:spPr/>
        <p:txBody>
          <a:bodyPr/>
          <a:lstStyle/>
          <a:p>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sql</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"SELECT </a:t>
            </a:r>
            <a:r>
              <a:rPr lang="en-US" b="0" i="0" dirty="0" err="1">
                <a:solidFill>
                  <a:srgbClr val="A52A2A"/>
                </a:solidFill>
                <a:effectLst/>
                <a:latin typeface="Consolas" panose="020B0609020204030204" pitchFamily="49" charset="0"/>
              </a:rPr>
              <a:t>Lastname</a:t>
            </a:r>
            <a:r>
              <a:rPr lang="en-US" b="0" i="0" dirty="0">
                <a:solidFill>
                  <a:srgbClr val="A52A2A"/>
                </a:solidFill>
                <a:effectLst/>
                <a:latin typeface="Consolas" panose="020B0609020204030204" pitchFamily="49" charset="0"/>
              </a:rPr>
              <a:t> FROM Persons ORDER BY </a:t>
            </a:r>
            <a:r>
              <a:rPr lang="en-US" b="0" i="0" dirty="0" err="1">
                <a:solidFill>
                  <a:srgbClr val="A52A2A"/>
                </a:solidFill>
                <a:effectLst/>
                <a:latin typeface="Consolas" panose="020B0609020204030204" pitchFamily="49" charset="0"/>
              </a:rPr>
              <a:t>LastName</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sql</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"SELECT Country FROM Customers"</a:t>
            </a: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008000"/>
                </a:solidFill>
                <a:effectLst/>
                <a:latin typeface="Consolas" panose="020B0609020204030204" pitchFamily="49" charset="0"/>
              </a:rPr>
              <a:t>// Execute multi query</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mysqli</a:t>
            </a:r>
            <a:r>
              <a:rPr lang="en-US" b="0" i="0" dirty="0">
                <a:solidFill>
                  <a:srgbClr val="000000"/>
                </a:solidFill>
                <a:effectLst/>
                <a:latin typeface="Consolas" panose="020B0609020204030204" pitchFamily="49" charset="0"/>
              </a:rPr>
              <a:t> -&gt; </a:t>
            </a:r>
            <a:r>
              <a:rPr lang="en-US" b="0" i="0" dirty="0" err="1">
                <a:solidFill>
                  <a:srgbClr val="000000"/>
                </a:solidFill>
                <a:effectLst/>
                <a:latin typeface="Consolas" panose="020B0609020204030204" pitchFamily="49" charset="0"/>
              </a:rPr>
              <a:t>multi_query</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sql</a:t>
            </a: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60102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074F-6B65-499F-8410-BF21DD89F6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366735-DFF5-4676-8936-F9CCBFA1EF94}"/>
              </a:ext>
            </a:extLst>
          </p:cNvPr>
          <p:cNvSpPr>
            <a:spLocks noGrp="1"/>
          </p:cNvSpPr>
          <p:nvPr>
            <p:ph idx="1"/>
          </p:nvPr>
        </p:nvSpPr>
        <p:spPr/>
        <p:txBody>
          <a:bodyPr/>
          <a:lstStyle/>
          <a:p>
            <a:pPr algn="l"/>
            <a:r>
              <a:rPr lang="en-US" b="0" i="0" dirty="0">
                <a:solidFill>
                  <a:srgbClr val="333333"/>
                </a:solidFill>
                <a:effectLst/>
                <a:latin typeface="Fira Sans" panose="020B0503050000020004" pitchFamily="34" charset="0"/>
              </a:rPr>
              <a:t>The </a:t>
            </a:r>
            <a:r>
              <a:rPr lang="en-US" b="0" i="0" dirty="0" err="1">
                <a:solidFill>
                  <a:srgbClr val="333333"/>
                </a:solidFill>
                <a:effectLst/>
                <a:latin typeface="Fira Sans" panose="020B0503050000020004" pitchFamily="34" charset="0"/>
              </a:rPr>
              <a:t>mysqli</a:t>
            </a:r>
            <a:r>
              <a:rPr lang="en-US" b="0" i="0" dirty="0">
                <a:solidFill>
                  <a:srgbClr val="333333"/>
                </a:solidFill>
                <a:effectLst/>
                <a:latin typeface="Fira Sans" panose="020B0503050000020004" pitchFamily="34" charset="0"/>
              </a:rPr>
              <a:t> extension features a dual interface. It supports the procedural and object-oriented programming paradigm.</a:t>
            </a:r>
          </a:p>
          <a:p>
            <a:pPr algn="l"/>
            <a:r>
              <a:rPr lang="en-US" b="0" i="0" dirty="0">
                <a:solidFill>
                  <a:srgbClr val="333333"/>
                </a:solidFill>
                <a:effectLst/>
                <a:latin typeface="Fira Sans" panose="020B0503050000020004" pitchFamily="34" charset="0"/>
              </a:rPr>
              <a:t>Users migrating from the old </a:t>
            </a:r>
            <a:r>
              <a:rPr lang="en-US" b="0" i="0" dirty="0" err="1">
                <a:solidFill>
                  <a:srgbClr val="333333"/>
                </a:solidFill>
                <a:effectLst/>
                <a:latin typeface="Fira Sans" panose="020B0503050000020004" pitchFamily="34" charset="0"/>
              </a:rPr>
              <a:t>mysql</a:t>
            </a:r>
            <a:r>
              <a:rPr lang="en-US" b="0" i="0" dirty="0">
                <a:solidFill>
                  <a:srgbClr val="333333"/>
                </a:solidFill>
                <a:effectLst/>
                <a:latin typeface="Fira Sans" panose="020B0503050000020004" pitchFamily="34" charset="0"/>
              </a:rPr>
              <a:t> extension may prefer the procedural interface. The procedural interface is similar to that of the old </a:t>
            </a:r>
            <a:r>
              <a:rPr lang="en-US" b="0" i="0" dirty="0" err="1">
                <a:solidFill>
                  <a:srgbClr val="333333"/>
                </a:solidFill>
                <a:effectLst/>
                <a:latin typeface="Fira Sans" panose="020B0503050000020004" pitchFamily="34" charset="0"/>
              </a:rPr>
              <a:t>mysql</a:t>
            </a:r>
            <a:r>
              <a:rPr lang="en-US" b="0" i="0" dirty="0">
                <a:solidFill>
                  <a:srgbClr val="333333"/>
                </a:solidFill>
                <a:effectLst/>
                <a:latin typeface="Fira Sans" panose="020B0503050000020004" pitchFamily="34" charset="0"/>
              </a:rPr>
              <a:t> extension. </a:t>
            </a:r>
            <a:endParaRPr lang="en-US" dirty="0">
              <a:solidFill>
                <a:srgbClr val="333333"/>
              </a:solidFill>
              <a:latin typeface="Fira Sans" panose="020B0503050000020004" pitchFamily="34" charset="0"/>
            </a:endParaRPr>
          </a:p>
          <a:p>
            <a:pPr marL="0" indent="0" algn="l">
              <a:buNone/>
            </a:pPr>
            <a:endParaRPr lang="en-IN" dirty="0"/>
          </a:p>
        </p:txBody>
      </p:sp>
    </p:spTree>
    <p:extLst>
      <p:ext uri="{BB962C8B-B14F-4D97-AF65-F5344CB8AC3E}">
        <p14:creationId xmlns:p14="http://schemas.microsoft.com/office/powerpoint/2010/main" val="50377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7E5B-783F-44B7-AB0E-9BB6EE67C196}"/>
              </a:ext>
            </a:extLst>
          </p:cNvPr>
          <p:cNvSpPr>
            <a:spLocks noGrp="1"/>
          </p:cNvSpPr>
          <p:nvPr>
            <p:ph type="title"/>
          </p:nvPr>
        </p:nvSpPr>
        <p:spPr/>
        <p:txBody>
          <a:bodyPr/>
          <a:lstStyle/>
          <a:p>
            <a:endParaRPr lang="en-IN"/>
          </a:p>
        </p:txBody>
      </p:sp>
      <p:sp>
        <p:nvSpPr>
          <p:cNvPr id="6" name="Rectangle 3">
            <a:extLst>
              <a:ext uri="{FF2B5EF4-FFF2-40B4-BE49-F238E27FC236}">
                <a16:creationId xmlns:a16="http://schemas.microsoft.com/office/drawing/2014/main" id="{3AF24EE6-7E0B-4F44-B5DA-4983B4F67311}"/>
              </a:ext>
            </a:extLst>
          </p:cNvPr>
          <p:cNvSpPr>
            <a:spLocks noChangeArrowheads="1"/>
          </p:cNvSpPr>
          <p:nvPr/>
        </p:nvSpPr>
        <p:spPr bwMode="auto">
          <a:xfrm>
            <a:off x="0" y="1351071"/>
            <a:ext cx="11351184"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//connect to database $con = </a:t>
            </a:r>
            <a:r>
              <a:rPr kumimoji="0" lang="en-US" altLang="en-US"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mysql_connect</a:t>
            </a:r>
            <a:r>
              <a:rPr kumimoji="0" lang="en-US" altLang="en-US"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("localhost", "username", "password");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select database //$</a:t>
            </a:r>
            <a:r>
              <a:rPr kumimoji="0" lang="en-US" altLang="en-US"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db</a:t>
            </a:r>
            <a:r>
              <a:rPr kumimoji="0" lang="en-US" altLang="en-US"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mysql_select_db</a:t>
            </a:r>
            <a:r>
              <a:rPr kumimoji="0" lang="en-US" altLang="en-US"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("database") or die(</a:t>
            </a:r>
            <a:r>
              <a:rPr kumimoji="0" lang="en-US" altLang="en-US"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mysql_error</a:t>
            </a:r>
            <a:r>
              <a:rPr kumimoji="0" lang="en-US" altLang="en-US"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//Write query $query= "SELECT* from </a:t>
            </a:r>
            <a:r>
              <a:rPr kumimoji="0" lang="en-US" altLang="en-US"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tablename</a:t>
            </a:r>
            <a:r>
              <a:rPr kumimoji="0" lang="en-US" altLang="en-US"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//Fetch Results $result=</a:t>
            </a:r>
            <a:r>
              <a:rPr kumimoji="0" lang="en-US" altLang="en-US"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mysql_query</a:t>
            </a:r>
            <a:r>
              <a:rPr kumimoji="0" lang="en-US" altLang="en-US"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($query);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//Display result while($row=</a:t>
            </a:r>
            <a:r>
              <a:rPr kumimoji="0" lang="en-US" altLang="en-US"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mysql_fetch_array</a:t>
            </a:r>
            <a:r>
              <a:rPr kumimoji="0" lang="en-US" altLang="en-US"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($result))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acccess</a:t>
            </a:r>
            <a:r>
              <a:rPr kumimoji="0" lang="en-US" altLang="en-US"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the table elements and display it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mysql</a:t>
            </a:r>
            <a:r>
              <a:rPr kumimoji="0" lang="en-US" altLang="en-US"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close connection </a:t>
            </a:r>
            <a:r>
              <a:rPr kumimoji="0" lang="en-US" altLang="en-US"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mysql_close</a:t>
            </a:r>
            <a:r>
              <a:rPr kumimoji="0" lang="en-US" altLang="en-US"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($con);</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86E9F62-ECCE-441E-8E49-B3722D4A838B}"/>
              </a:ext>
            </a:extLst>
          </p:cNvPr>
          <p:cNvSpPr>
            <a:spLocks noGrp="1" noChangeArrowheads="1"/>
          </p:cNvSpPr>
          <p:nvPr>
            <p:ph idx="1"/>
          </p:nvPr>
        </p:nvSpPr>
        <p:spPr bwMode="auto">
          <a:xfrm>
            <a:off x="1" y="3752603"/>
            <a:ext cx="1206448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//connect to database $</a:t>
            </a:r>
            <a:r>
              <a:rPr kumimoji="0" lang="en-US" altLang="en-US" sz="18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mysqli</a:t>
            </a:r>
            <a: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new </a:t>
            </a:r>
            <a:r>
              <a:rPr kumimoji="0" lang="en-US" altLang="en-US" sz="18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mysqli</a:t>
            </a:r>
            <a: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("localhost", "username", "password", "database");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//check for errors if ($</a:t>
            </a:r>
            <a:r>
              <a:rPr kumimoji="0" lang="en-US" altLang="en-US" sz="18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mysqli</a:t>
            </a:r>
            <a: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-&gt;</a:t>
            </a:r>
            <a:r>
              <a:rPr kumimoji="0" lang="en-US" altLang="en-US" sz="18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connect_errno</a:t>
            </a:r>
            <a: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echo "Failed to connect to MySQL: " . $</a:t>
            </a:r>
            <a:r>
              <a:rPr kumimoji="0" lang="en-US" altLang="en-US" sz="18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mysqli</a:t>
            </a:r>
            <a: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-&gt;</a:t>
            </a:r>
            <a:r>
              <a:rPr kumimoji="0" lang="en-US" altLang="en-US" sz="18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connect_error</a:t>
            </a:r>
            <a: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//write query $res = $</a:t>
            </a:r>
            <a:r>
              <a:rPr kumimoji="0" lang="en-US" altLang="en-US" sz="18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mysqli</a:t>
            </a:r>
            <a: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-&gt;query("SELECT * from </a:t>
            </a:r>
            <a:r>
              <a:rPr kumimoji="0" lang="en-US" altLang="en-US" sz="18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tablename</a:t>
            </a:r>
            <a: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//fetch query $row = $res-&gt;</a:t>
            </a:r>
            <a:r>
              <a:rPr kumimoji="0" lang="en-US" altLang="en-US" sz="18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fetch_assoc</a:t>
            </a:r>
            <a: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//display results echo $row['</a:t>
            </a:r>
            <a:r>
              <a:rPr kumimoji="0" lang="en-US" altLang="en-US" sz="18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table_id</a:t>
            </a:r>
            <a:r>
              <a:rPr kumimoji="0" lang="en-US" altLang="en-US" sz="18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0280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2E8592-C5AA-47D5-89EA-3C7CB70B58C9}"/>
              </a:ext>
            </a:extLst>
          </p:cNvPr>
          <p:cNvSpPr>
            <a:spLocks noGrp="1"/>
          </p:cNvSpPr>
          <p:nvPr>
            <p:ph idx="1"/>
          </p:nvPr>
        </p:nvSpPr>
        <p:spPr>
          <a:xfrm>
            <a:off x="838200" y="335902"/>
            <a:ext cx="10515600" cy="5841061"/>
          </a:xfrm>
        </p:spPr>
        <p:txBody>
          <a:bodyPr>
            <a:normAutofit/>
          </a:bodyPr>
          <a:lstStyle/>
          <a:p>
            <a:pPr algn="just"/>
            <a:r>
              <a:rPr lang="en-US" b="0" i="0" dirty="0">
                <a:solidFill>
                  <a:srgbClr val="610B38"/>
                </a:solidFill>
                <a:effectLst/>
                <a:latin typeface="erdana"/>
              </a:rPr>
              <a:t>PHP </a:t>
            </a:r>
            <a:r>
              <a:rPr lang="en-US" b="0" i="0" dirty="0" err="1">
                <a:solidFill>
                  <a:srgbClr val="610B38"/>
                </a:solidFill>
                <a:effectLst/>
                <a:latin typeface="erdana"/>
              </a:rPr>
              <a:t>mysqli_connect</a:t>
            </a:r>
            <a:r>
              <a:rPr lang="en-US" b="0" i="0" dirty="0">
                <a:solidFill>
                  <a:srgbClr val="610B38"/>
                </a:solidFill>
                <a:effectLst/>
                <a:latin typeface="erdana"/>
              </a:rPr>
              <a:t>()</a:t>
            </a:r>
          </a:p>
          <a:p>
            <a:pPr algn="just"/>
            <a:r>
              <a:rPr lang="en-US" b="0" i="0" dirty="0">
                <a:solidFill>
                  <a:srgbClr val="333333"/>
                </a:solidFill>
                <a:effectLst/>
                <a:latin typeface="inter-regular"/>
              </a:rPr>
              <a:t>PHP </a:t>
            </a:r>
            <a:r>
              <a:rPr lang="en-US" b="1" i="0" dirty="0" err="1">
                <a:solidFill>
                  <a:srgbClr val="333333"/>
                </a:solidFill>
                <a:effectLst/>
                <a:latin typeface="inter-bold"/>
              </a:rPr>
              <a:t>mysqli_connect</a:t>
            </a:r>
            <a:r>
              <a:rPr lang="en-US" b="1" i="0" dirty="0">
                <a:solidFill>
                  <a:srgbClr val="333333"/>
                </a:solidFill>
                <a:effectLst/>
                <a:latin typeface="inter-bold"/>
              </a:rPr>
              <a:t>() function</a:t>
            </a:r>
            <a:r>
              <a:rPr lang="en-US" b="0" i="0" dirty="0">
                <a:solidFill>
                  <a:srgbClr val="333333"/>
                </a:solidFill>
                <a:effectLst/>
                <a:latin typeface="inter-regular"/>
              </a:rPr>
              <a:t> is used to connect with MySQL database. It returns </a:t>
            </a:r>
            <a:r>
              <a:rPr lang="en-US" b="0" i="1" dirty="0">
                <a:solidFill>
                  <a:srgbClr val="333333"/>
                </a:solidFill>
                <a:effectLst/>
                <a:latin typeface="inter-regular"/>
              </a:rPr>
              <a:t>resource</a:t>
            </a:r>
            <a:r>
              <a:rPr lang="en-US" b="0" i="0" dirty="0">
                <a:solidFill>
                  <a:srgbClr val="333333"/>
                </a:solidFill>
                <a:effectLst/>
                <a:latin typeface="inter-regular"/>
              </a:rPr>
              <a:t> if connection is established or </a:t>
            </a:r>
            <a:r>
              <a:rPr lang="en-US" b="0" i="1" dirty="0">
                <a:solidFill>
                  <a:srgbClr val="333333"/>
                </a:solidFill>
                <a:effectLst/>
                <a:latin typeface="inter-regular"/>
              </a:rPr>
              <a:t>null</a:t>
            </a:r>
            <a:r>
              <a:rPr lang="en-US" b="0" i="0" dirty="0">
                <a:solidFill>
                  <a:srgbClr val="333333"/>
                </a:solidFill>
                <a:effectLst/>
                <a:latin typeface="inter-regular"/>
              </a:rPr>
              <a:t>.</a:t>
            </a:r>
          </a:p>
          <a:p>
            <a:pPr algn="just"/>
            <a:r>
              <a:rPr lang="en-US" b="1" i="0" dirty="0">
                <a:solidFill>
                  <a:srgbClr val="333333"/>
                </a:solidFill>
                <a:effectLst/>
                <a:latin typeface="inter-bold"/>
              </a:rPr>
              <a:t>Syntax</a:t>
            </a:r>
            <a:endParaRPr lang="en-US" b="0" i="0" dirty="0">
              <a:solidFill>
                <a:srgbClr val="333333"/>
              </a:solidFill>
              <a:effectLst/>
              <a:latin typeface="inter-regular"/>
            </a:endParaRPr>
          </a:p>
          <a:p>
            <a:pPr marL="457200" lvl="1" indent="0" algn="just">
              <a:buNone/>
            </a:pPr>
            <a:r>
              <a:rPr lang="en-US" b="0" i="0" dirty="0">
                <a:solidFill>
                  <a:srgbClr val="000000"/>
                </a:solidFill>
                <a:effectLst/>
                <a:latin typeface="inter-regular"/>
              </a:rPr>
              <a:t>resource </a:t>
            </a:r>
            <a:r>
              <a:rPr lang="en-US" b="0" i="0" dirty="0" err="1">
                <a:solidFill>
                  <a:srgbClr val="000000"/>
                </a:solidFill>
                <a:effectLst/>
                <a:latin typeface="inter-regular"/>
              </a:rPr>
              <a:t>mysqli_connect</a:t>
            </a:r>
            <a:r>
              <a:rPr lang="en-US" b="0" i="0" dirty="0">
                <a:solidFill>
                  <a:srgbClr val="000000"/>
                </a:solidFill>
                <a:effectLst/>
                <a:latin typeface="inter-regular"/>
              </a:rPr>
              <a:t> (server, username, </a:t>
            </a:r>
            <a:r>
              <a:rPr lang="en-US" b="0" i="0" dirty="0" err="1">
                <a:solidFill>
                  <a:srgbClr val="000000"/>
                </a:solidFill>
                <a:effectLst/>
                <a:latin typeface="inter-regular"/>
              </a:rPr>
              <a:t>password,db</a:t>
            </a:r>
            <a:r>
              <a:rPr lang="en-US" b="0" i="0" dirty="0">
                <a:solidFill>
                  <a:srgbClr val="000000"/>
                </a:solidFill>
                <a:effectLst/>
                <a:latin typeface="inter-regular"/>
              </a:rPr>
              <a:t>)  </a:t>
            </a:r>
          </a:p>
          <a:p>
            <a:pPr algn="just"/>
            <a:r>
              <a:rPr lang="en-US" b="0" i="0" dirty="0">
                <a:solidFill>
                  <a:srgbClr val="610B38"/>
                </a:solidFill>
                <a:effectLst/>
                <a:latin typeface="erdana"/>
              </a:rPr>
              <a:t>PHP </a:t>
            </a:r>
            <a:r>
              <a:rPr lang="en-US" b="0" i="0" dirty="0" err="1">
                <a:solidFill>
                  <a:srgbClr val="610B38"/>
                </a:solidFill>
                <a:effectLst/>
                <a:latin typeface="erdana"/>
              </a:rPr>
              <a:t>mysqli_close</a:t>
            </a:r>
            <a:r>
              <a:rPr lang="en-US" b="0" i="0" dirty="0">
                <a:solidFill>
                  <a:srgbClr val="610B38"/>
                </a:solidFill>
                <a:effectLst/>
                <a:latin typeface="erdana"/>
              </a:rPr>
              <a:t>()</a:t>
            </a:r>
          </a:p>
          <a:p>
            <a:pPr algn="just"/>
            <a:r>
              <a:rPr lang="en-US" b="0" i="0" dirty="0">
                <a:solidFill>
                  <a:srgbClr val="333333"/>
                </a:solidFill>
                <a:effectLst/>
                <a:latin typeface="inter-regular"/>
              </a:rPr>
              <a:t>PHP </a:t>
            </a:r>
            <a:r>
              <a:rPr lang="en-US" b="1" i="0" dirty="0" err="1">
                <a:solidFill>
                  <a:srgbClr val="333333"/>
                </a:solidFill>
                <a:effectLst/>
                <a:latin typeface="inter-bold"/>
              </a:rPr>
              <a:t>mysqli_close</a:t>
            </a:r>
            <a:r>
              <a:rPr lang="en-US" b="1" i="0" dirty="0">
                <a:solidFill>
                  <a:srgbClr val="333333"/>
                </a:solidFill>
                <a:effectLst/>
                <a:latin typeface="inter-bold"/>
              </a:rPr>
              <a:t>() function</a:t>
            </a:r>
            <a:r>
              <a:rPr lang="en-US" b="0" i="0" dirty="0">
                <a:solidFill>
                  <a:srgbClr val="333333"/>
                </a:solidFill>
                <a:effectLst/>
                <a:latin typeface="inter-regular"/>
              </a:rPr>
              <a:t> is used to disconnect with MySQL database. It returns </a:t>
            </a:r>
            <a:r>
              <a:rPr lang="en-US" b="0" i="1" dirty="0">
                <a:solidFill>
                  <a:srgbClr val="333333"/>
                </a:solidFill>
                <a:effectLst/>
                <a:latin typeface="inter-regular"/>
              </a:rPr>
              <a:t>true</a:t>
            </a:r>
            <a:r>
              <a:rPr lang="en-US" b="0" i="0" dirty="0">
                <a:solidFill>
                  <a:srgbClr val="333333"/>
                </a:solidFill>
                <a:effectLst/>
                <a:latin typeface="inter-regular"/>
              </a:rPr>
              <a:t> if connection is closed or </a:t>
            </a:r>
            <a:r>
              <a:rPr lang="en-US" b="0" i="1" dirty="0">
                <a:solidFill>
                  <a:srgbClr val="333333"/>
                </a:solidFill>
                <a:effectLst/>
                <a:latin typeface="inter-regular"/>
              </a:rPr>
              <a:t>false</a:t>
            </a:r>
            <a:r>
              <a:rPr lang="en-US" b="0" i="0" dirty="0">
                <a:solidFill>
                  <a:srgbClr val="333333"/>
                </a:solidFill>
                <a:effectLst/>
                <a:latin typeface="inter-regular"/>
              </a:rPr>
              <a:t>.</a:t>
            </a:r>
          </a:p>
          <a:p>
            <a:pPr algn="just"/>
            <a:r>
              <a:rPr lang="en-US" b="1" i="0" dirty="0">
                <a:solidFill>
                  <a:srgbClr val="333333"/>
                </a:solidFill>
                <a:effectLst/>
                <a:latin typeface="inter-bold"/>
              </a:rPr>
              <a:t>Syntax</a:t>
            </a:r>
            <a:endParaRPr lang="en-US" b="0" i="0" dirty="0">
              <a:solidFill>
                <a:srgbClr val="333333"/>
              </a:solidFill>
              <a:effectLst/>
              <a:latin typeface="inter-regular"/>
            </a:endParaRPr>
          </a:p>
          <a:p>
            <a:pPr marL="457200" lvl="1" indent="0" algn="just">
              <a:buNone/>
            </a:pPr>
            <a:r>
              <a:rPr lang="en-US" b="0" i="0" dirty="0">
                <a:solidFill>
                  <a:srgbClr val="000000"/>
                </a:solidFill>
                <a:effectLst/>
                <a:latin typeface="inter-regular"/>
              </a:rPr>
              <a:t>bool </a:t>
            </a:r>
            <a:r>
              <a:rPr lang="en-US" b="0" i="0" dirty="0" err="1">
                <a:solidFill>
                  <a:srgbClr val="000000"/>
                </a:solidFill>
                <a:effectLst/>
                <a:latin typeface="inter-regular"/>
              </a:rPr>
              <a:t>mysqli_close</a:t>
            </a:r>
            <a:r>
              <a:rPr lang="en-US" b="0" i="0" dirty="0">
                <a:solidFill>
                  <a:srgbClr val="000000"/>
                </a:solidFill>
                <a:effectLst/>
                <a:latin typeface="inter-regular"/>
              </a:rPr>
              <a:t>(resource $</a:t>
            </a:r>
            <a:r>
              <a:rPr lang="en-US" b="0" i="0" dirty="0" err="1">
                <a:solidFill>
                  <a:srgbClr val="000000"/>
                </a:solidFill>
                <a:effectLst/>
                <a:latin typeface="inter-regular"/>
              </a:rPr>
              <a:t>resource_link</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136337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3E6F4A-9D86-47D8-95C3-D7ECAD17241B}"/>
              </a:ext>
            </a:extLst>
          </p:cNvPr>
          <p:cNvSpPr>
            <a:spLocks noGrp="1"/>
          </p:cNvSpPr>
          <p:nvPr>
            <p:ph idx="1"/>
          </p:nvPr>
        </p:nvSpPr>
        <p:spPr>
          <a:xfrm>
            <a:off x="838200" y="223935"/>
            <a:ext cx="10515600" cy="5953028"/>
          </a:xfrm>
        </p:spPr>
        <p:txBody>
          <a:bodyPr>
            <a:normAutofit/>
          </a:bodyPr>
          <a:lstStyle/>
          <a:p>
            <a:pPr marL="0" indent="0">
              <a:buNone/>
            </a:pPr>
            <a:r>
              <a:rPr lang="en-IN" sz="2000" b="0" dirty="0">
                <a:solidFill>
                  <a:srgbClr val="000000"/>
                </a:solidFill>
                <a:effectLst/>
                <a:latin typeface="Consolas" panose="020B0609020204030204" pitchFamily="49" charset="0"/>
              </a:rPr>
              <a:t>&lt;?php</a:t>
            </a:r>
          </a:p>
          <a:p>
            <a:pPr marL="0" indent="0">
              <a:buNone/>
            </a:pPr>
            <a:br>
              <a:rPr lang="en-IN" sz="2000" b="0" dirty="0">
                <a:solidFill>
                  <a:srgbClr val="000000"/>
                </a:solidFill>
                <a:effectLst/>
                <a:latin typeface="Consolas" panose="020B0609020204030204" pitchFamily="49" charset="0"/>
              </a:rPr>
            </a:br>
            <a:r>
              <a:rPr lang="en-IN" sz="2000" b="0" dirty="0">
                <a:solidFill>
                  <a:srgbClr val="000000"/>
                </a:solidFill>
                <a:effectLst/>
                <a:latin typeface="Consolas" panose="020B0609020204030204" pitchFamily="49" charset="0"/>
              </a:rPr>
              <a:t>$conn = new </a:t>
            </a:r>
            <a:r>
              <a:rPr lang="en-IN" sz="2000" b="0" dirty="0" err="1">
                <a:solidFill>
                  <a:srgbClr val="000000"/>
                </a:solidFill>
                <a:effectLst/>
                <a:latin typeface="Consolas" panose="020B0609020204030204" pitchFamily="49" charset="0"/>
              </a:rPr>
              <a:t>mysqli</a:t>
            </a:r>
            <a:r>
              <a:rPr lang="en-IN" sz="2000" b="0" dirty="0">
                <a:solidFill>
                  <a:srgbClr val="000000"/>
                </a:solidFill>
                <a:effectLst/>
                <a:latin typeface="Consolas" panose="020B0609020204030204" pitchFamily="49" charset="0"/>
              </a:rPr>
              <a:t>('localhost','root','','</a:t>
            </a:r>
            <a:r>
              <a:rPr lang="en-IN" sz="2000" b="0" dirty="0" err="1">
                <a:solidFill>
                  <a:srgbClr val="000000"/>
                </a:solidFill>
                <a:effectLst/>
                <a:latin typeface="Consolas" panose="020B0609020204030204" pitchFamily="49" charset="0"/>
              </a:rPr>
              <a:t>stu</a:t>
            </a:r>
            <a:r>
              <a:rPr lang="en-IN" sz="2000" b="0" dirty="0">
                <a:solidFill>
                  <a:srgbClr val="000000"/>
                </a:solidFill>
                <a:effectLst/>
                <a:latin typeface="Consolas" panose="020B0609020204030204" pitchFamily="49" charset="0"/>
              </a:rPr>
              <a:t>');</a:t>
            </a:r>
          </a:p>
          <a:p>
            <a:pPr marL="0" indent="0">
              <a:buNone/>
            </a:pPr>
            <a:br>
              <a:rPr lang="en-IN" sz="2000" b="0" dirty="0">
                <a:solidFill>
                  <a:srgbClr val="000000"/>
                </a:solidFill>
                <a:effectLst/>
                <a:latin typeface="Consolas" panose="020B0609020204030204" pitchFamily="49" charset="0"/>
              </a:rPr>
            </a:br>
            <a:r>
              <a:rPr lang="en-IN" sz="2000" b="0" dirty="0">
                <a:solidFill>
                  <a:srgbClr val="000000"/>
                </a:solidFill>
                <a:effectLst/>
                <a:latin typeface="Consolas" panose="020B0609020204030204" pitchFamily="49" charset="0"/>
              </a:rPr>
              <a:t>if ($conn-&gt;</a:t>
            </a:r>
            <a:r>
              <a:rPr lang="en-IN" sz="2000" b="0" dirty="0" err="1">
                <a:solidFill>
                  <a:srgbClr val="000000"/>
                </a:solidFill>
                <a:effectLst/>
                <a:latin typeface="Consolas" panose="020B0609020204030204" pitchFamily="49" charset="0"/>
              </a:rPr>
              <a:t>connect_error</a:t>
            </a:r>
            <a:r>
              <a:rPr lang="en-IN" sz="2000" b="0" dirty="0">
                <a:solidFill>
                  <a:srgbClr val="000000"/>
                </a:solidFill>
                <a:effectLst/>
                <a:latin typeface="Consolas" panose="020B0609020204030204" pitchFamily="49" charset="0"/>
              </a:rPr>
              <a:t>) {</a:t>
            </a:r>
          </a:p>
          <a:p>
            <a:pPr marL="0" indent="0">
              <a:buNone/>
            </a:pPr>
            <a:r>
              <a:rPr lang="en-IN" sz="2000" b="0" dirty="0">
                <a:solidFill>
                  <a:srgbClr val="000000"/>
                </a:solidFill>
                <a:effectLst/>
                <a:latin typeface="Consolas" panose="020B0609020204030204" pitchFamily="49" charset="0"/>
              </a:rPr>
              <a:t>  die("Connection failed: " . $conn-&gt;</a:t>
            </a:r>
            <a:r>
              <a:rPr lang="en-IN" sz="2000" b="0" dirty="0" err="1">
                <a:solidFill>
                  <a:srgbClr val="000000"/>
                </a:solidFill>
                <a:effectLst/>
                <a:latin typeface="Consolas" panose="020B0609020204030204" pitchFamily="49" charset="0"/>
              </a:rPr>
              <a:t>connect_error</a:t>
            </a:r>
            <a:r>
              <a:rPr lang="en-IN" sz="2000" b="0" dirty="0">
                <a:solidFill>
                  <a:srgbClr val="000000"/>
                </a:solidFill>
                <a:effectLst/>
                <a:latin typeface="Consolas" panose="020B0609020204030204" pitchFamily="49" charset="0"/>
              </a:rPr>
              <a:t>);</a:t>
            </a:r>
          </a:p>
          <a:p>
            <a:pPr marL="0" indent="0">
              <a:buNone/>
            </a:pPr>
            <a:r>
              <a:rPr lang="en-IN" sz="2000" b="0" dirty="0">
                <a:solidFill>
                  <a:srgbClr val="000000"/>
                </a:solidFill>
                <a:effectLst/>
                <a:latin typeface="Consolas" panose="020B0609020204030204" pitchFamily="49" charset="0"/>
              </a:rPr>
              <a:t>}</a:t>
            </a:r>
          </a:p>
          <a:p>
            <a:pPr marL="0" indent="0">
              <a:buNone/>
            </a:pPr>
            <a:r>
              <a:rPr lang="en-IN" sz="2000" b="0" dirty="0">
                <a:solidFill>
                  <a:srgbClr val="000000"/>
                </a:solidFill>
                <a:effectLst/>
                <a:latin typeface="Consolas" panose="020B0609020204030204" pitchFamily="49" charset="0"/>
              </a:rPr>
              <a:t>else </a:t>
            </a:r>
          </a:p>
          <a:p>
            <a:pPr marL="0" indent="0">
              <a:buNone/>
            </a:pPr>
            <a:r>
              <a:rPr lang="en-IN" sz="2000" b="0" dirty="0">
                <a:solidFill>
                  <a:srgbClr val="000000"/>
                </a:solidFill>
                <a:effectLst/>
                <a:latin typeface="Consolas" panose="020B0609020204030204" pitchFamily="49" charset="0"/>
              </a:rPr>
              <a:t>{</a:t>
            </a:r>
          </a:p>
          <a:p>
            <a:pPr marL="0" indent="0">
              <a:buNone/>
            </a:pPr>
            <a:r>
              <a:rPr lang="en-IN" sz="2000" b="0" dirty="0">
                <a:solidFill>
                  <a:srgbClr val="000000"/>
                </a:solidFill>
                <a:effectLst/>
                <a:latin typeface="Consolas" panose="020B0609020204030204" pitchFamily="49" charset="0"/>
              </a:rPr>
              <a:t>echo "Connected successfully";</a:t>
            </a:r>
          </a:p>
          <a:p>
            <a:pPr marL="0" indent="0">
              <a:buNone/>
            </a:pPr>
            <a:r>
              <a:rPr lang="en-IN" sz="2000" b="0" dirty="0">
                <a:solidFill>
                  <a:srgbClr val="000000"/>
                </a:solidFill>
                <a:effectLst/>
                <a:latin typeface="Consolas" panose="020B0609020204030204" pitchFamily="49" charset="0"/>
              </a:rPr>
              <a:t>?&gt;</a:t>
            </a:r>
          </a:p>
          <a:p>
            <a:endParaRPr lang="en-IN" dirty="0"/>
          </a:p>
        </p:txBody>
      </p:sp>
    </p:spTree>
    <p:extLst>
      <p:ext uri="{BB962C8B-B14F-4D97-AF65-F5344CB8AC3E}">
        <p14:creationId xmlns:p14="http://schemas.microsoft.com/office/powerpoint/2010/main" val="43023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FD8A6-7F63-41AC-8D22-FD20EE758CF1}"/>
              </a:ext>
            </a:extLst>
          </p:cNvPr>
          <p:cNvSpPr>
            <a:spLocks noGrp="1"/>
          </p:cNvSpPr>
          <p:nvPr>
            <p:ph idx="1"/>
          </p:nvPr>
        </p:nvSpPr>
        <p:spPr>
          <a:xfrm>
            <a:off x="838200" y="242596"/>
            <a:ext cx="10515600" cy="5934367"/>
          </a:xfrm>
        </p:spPr>
        <p:txBody>
          <a:bodyPr>
            <a:normAutofit fontScale="55000" lnSpcReduction="20000"/>
          </a:bodyPr>
          <a:lstStyle/>
          <a:p>
            <a:pPr marL="0" indent="0">
              <a:buNone/>
            </a:pPr>
            <a:r>
              <a:rPr lang="en-IN" b="0" dirty="0">
                <a:solidFill>
                  <a:srgbClr val="000000"/>
                </a:solidFill>
                <a:effectLst/>
                <a:latin typeface="Consolas" panose="020B0609020204030204" pitchFamily="49" charset="0"/>
              </a:rPr>
              <a:t>&lt;?php</a:t>
            </a:r>
          </a:p>
          <a:p>
            <a:pPr marL="0" indent="0">
              <a:buNone/>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$conn = new </a:t>
            </a:r>
            <a:r>
              <a:rPr lang="en-IN" b="0" dirty="0" err="1">
                <a:solidFill>
                  <a:srgbClr val="000000"/>
                </a:solidFill>
                <a:effectLst/>
                <a:latin typeface="Consolas" panose="020B0609020204030204" pitchFamily="49" charset="0"/>
              </a:rPr>
              <a:t>mysqli</a:t>
            </a:r>
            <a:r>
              <a:rPr lang="en-IN" b="0" dirty="0">
                <a:solidFill>
                  <a:srgbClr val="000000"/>
                </a:solidFill>
                <a:effectLst/>
                <a:latin typeface="Consolas" panose="020B0609020204030204" pitchFamily="49" charset="0"/>
              </a:rPr>
              <a:t>('localhost','root','','</a:t>
            </a:r>
            <a:r>
              <a:rPr lang="en-IN" b="0" dirty="0" err="1">
                <a:solidFill>
                  <a:srgbClr val="000000"/>
                </a:solidFill>
                <a:effectLst/>
                <a:latin typeface="Consolas" panose="020B0609020204030204" pitchFamily="49" charset="0"/>
              </a:rPr>
              <a:t>stu</a:t>
            </a:r>
            <a:r>
              <a:rPr lang="en-IN" b="0" dirty="0">
                <a:solidFill>
                  <a:srgbClr val="000000"/>
                </a:solidFill>
                <a:effectLst/>
                <a:latin typeface="Consolas" panose="020B0609020204030204" pitchFamily="49" charset="0"/>
              </a:rPr>
              <a:t>');</a:t>
            </a:r>
          </a:p>
          <a:p>
            <a:pPr marL="0" indent="0">
              <a:buNone/>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if ($conn-&gt;</a:t>
            </a:r>
            <a:r>
              <a:rPr lang="en-IN" b="0" dirty="0" err="1">
                <a:solidFill>
                  <a:srgbClr val="000000"/>
                </a:solidFill>
                <a:effectLst/>
                <a:latin typeface="Consolas" panose="020B0609020204030204" pitchFamily="49" charset="0"/>
              </a:rPr>
              <a:t>connect_error</a:t>
            </a: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  die("Connection failed: " . $conn-&gt;</a:t>
            </a:r>
            <a:r>
              <a:rPr lang="en-IN" b="0" dirty="0" err="1">
                <a:solidFill>
                  <a:srgbClr val="000000"/>
                </a:solidFill>
                <a:effectLst/>
                <a:latin typeface="Consolas" panose="020B0609020204030204" pitchFamily="49" charset="0"/>
              </a:rPr>
              <a:t>connect_error</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else </a:t>
            </a:r>
          </a:p>
          <a:p>
            <a:pPr marL="0" indent="0">
              <a:buNone/>
            </a:pP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echo "Connected successfully";</a:t>
            </a:r>
          </a:p>
          <a:p>
            <a:pPr marL="0" indent="0">
              <a:buNone/>
            </a:pP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sql</a:t>
            </a:r>
            <a:r>
              <a:rPr lang="en-IN" b="0" dirty="0">
                <a:solidFill>
                  <a:srgbClr val="000000"/>
                </a:solidFill>
                <a:effectLst/>
                <a:latin typeface="Consolas" panose="020B0609020204030204" pitchFamily="49" charset="0"/>
              </a:rPr>
              <a:t> = "SELECT * from det;";</a:t>
            </a:r>
          </a:p>
          <a:p>
            <a:pPr marL="0" indent="0">
              <a:buNone/>
            </a:pPr>
            <a:r>
              <a:rPr lang="en-IN" b="0" dirty="0">
                <a:solidFill>
                  <a:srgbClr val="000000"/>
                </a:solidFill>
                <a:effectLst/>
                <a:latin typeface="Consolas" panose="020B0609020204030204" pitchFamily="49" charset="0"/>
              </a:rPr>
              <a:t>$result = $conn-&gt;query($</a:t>
            </a:r>
            <a:r>
              <a:rPr lang="en-IN" b="0" dirty="0" err="1">
                <a:solidFill>
                  <a:srgbClr val="000000"/>
                </a:solidFill>
                <a:effectLst/>
                <a:latin typeface="Consolas" panose="020B0609020204030204" pitchFamily="49" charset="0"/>
              </a:rPr>
              <a:t>sql</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while ($row = $result-&gt;</a:t>
            </a:r>
            <a:r>
              <a:rPr lang="en-IN" b="0" dirty="0" err="1">
                <a:solidFill>
                  <a:srgbClr val="000000"/>
                </a:solidFill>
                <a:effectLst/>
                <a:latin typeface="Consolas" panose="020B0609020204030204" pitchFamily="49" charset="0"/>
              </a:rPr>
              <a:t>fetch_assoc</a:t>
            </a:r>
            <a:r>
              <a:rPr lang="en-IN" b="0" dirty="0">
                <a:solidFill>
                  <a:srgbClr val="000000"/>
                </a:solidFill>
                <a:effectLst/>
                <a:latin typeface="Consolas" panose="020B0609020204030204" pitchFamily="49" charset="0"/>
              </a:rPr>
              <a:t>()) {</a:t>
            </a:r>
          </a:p>
          <a:p>
            <a:pPr marL="0" indent="0">
              <a:buNone/>
            </a:pPr>
            <a:r>
              <a:rPr lang="en-IN" b="0" dirty="0">
                <a:solidFill>
                  <a:srgbClr val="000000"/>
                </a:solidFill>
                <a:effectLst/>
                <a:latin typeface="Consolas" panose="020B0609020204030204" pitchFamily="49" charset="0"/>
              </a:rPr>
              <a:t>echo "{$row['NAME']} is the author of: {$row['AGE']}&lt;</a:t>
            </a:r>
            <a:r>
              <a:rPr lang="en-IN" b="0" dirty="0" err="1">
                <a:solidFill>
                  <a:srgbClr val="000000"/>
                </a:solidFill>
                <a:effectLst/>
                <a:latin typeface="Consolas" panose="020B0609020204030204" pitchFamily="49" charset="0"/>
              </a:rPr>
              <a:t>br</a:t>
            </a:r>
            <a:r>
              <a:rPr lang="en-IN" b="0" dirty="0">
                <a:solidFill>
                  <a:srgbClr val="000000"/>
                </a:solidFill>
                <a:effectLst/>
                <a:latin typeface="Consolas" panose="020B0609020204030204" pitchFamily="49" charset="0"/>
              </a:rPr>
              <a:t> /&gt;";</a:t>
            </a:r>
          </a:p>
          <a:p>
            <a:pPr marL="0" indent="0">
              <a:buNone/>
            </a:pP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$result-&gt;close();</a:t>
            </a:r>
          </a:p>
          <a:p>
            <a:pPr marL="0" indent="0">
              <a:buNone/>
            </a:pPr>
            <a:r>
              <a:rPr lang="en-IN" b="0" dirty="0">
                <a:solidFill>
                  <a:srgbClr val="000000"/>
                </a:solidFill>
                <a:effectLst/>
                <a:latin typeface="Consolas" panose="020B0609020204030204" pitchFamily="49" charset="0"/>
              </a:rPr>
              <a:t>$conn-&gt;close();</a:t>
            </a:r>
          </a:p>
          <a:p>
            <a:pPr marL="0" indent="0">
              <a:buNone/>
            </a:pPr>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?&gt;</a:t>
            </a:r>
          </a:p>
          <a:p>
            <a:endParaRPr lang="en-IN" dirty="0"/>
          </a:p>
        </p:txBody>
      </p:sp>
    </p:spTree>
    <p:extLst>
      <p:ext uri="{BB962C8B-B14F-4D97-AF65-F5344CB8AC3E}">
        <p14:creationId xmlns:p14="http://schemas.microsoft.com/office/powerpoint/2010/main" val="276261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B502-2949-4038-8D71-8ABEEC5CA7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0B6695-9C60-4B56-968A-474821414A91}"/>
              </a:ext>
            </a:extLst>
          </p:cNvPr>
          <p:cNvSpPr>
            <a:spLocks noGrp="1"/>
          </p:cNvSpPr>
          <p:nvPr>
            <p:ph idx="1"/>
          </p:nvPr>
        </p:nvSpPr>
        <p:spPr/>
        <p:txBody>
          <a:bodyPr>
            <a:normAutofit lnSpcReduction="10000"/>
          </a:bodyPr>
          <a:lstStyle/>
          <a:p>
            <a:r>
              <a:rPr lang="en-US" dirty="0"/>
              <a:t>The </a:t>
            </a:r>
            <a:r>
              <a:rPr lang="en-US" dirty="0" err="1"/>
              <a:t>mysqli_data_seek</a:t>
            </a:r>
            <a:r>
              <a:rPr lang="en-US" dirty="0"/>
              <a:t>() function adjusts the result pointer to an arbitrary row in the result-set.</a:t>
            </a:r>
          </a:p>
          <a:p>
            <a:pPr lvl="1"/>
            <a:r>
              <a:rPr lang="en-US" dirty="0"/>
              <a:t>Syntax</a:t>
            </a:r>
          </a:p>
          <a:p>
            <a:pPr lvl="1"/>
            <a:r>
              <a:rPr lang="en-US" dirty="0" err="1"/>
              <a:t>mysqli_data_seek</a:t>
            </a:r>
            <a:r>
              <a:rPr lang="en-US" dirty="0"/>
              <a:t>(</a:t>
            </a:r>
            <a:r>
              <a:rPr lang="en-US" dirty="0" err="1"/>
              <a:t>result,offset</a:t>
            </a:r>
            <a:r>
              <a:rPr lang="en-US" dirty="0"/>
              <a:t>);</a:t>
            </a:r>
          </a:p>
          <a:p>
            <a:r>
              <a:rPr lang="en-US" dirty="0"/>
              <a:t>The </a:t>
            </a:r>
            <a:r>
              <a:rPr lang="en-US" dirty="0" err="1"/>
              <a:t>mysqli_num_rows</a:t>
            </a:r>
            <a:r>
              <a:rPr lang="en-US" dirty="0"/>
              <a:t>() function is an inbuilt function in PHP which is used to return the number of rows present in the result set. It is generally used to check if data is present in the database or not. To use this function, it is mandatory to first set up the connection with the MySQL database.</a:t>
            </a:r>
          </a:p>
          <a:p>
            <a:pPr lvl="1"/>
            <a:r>
              <a:rPr lang="en-US" dirty="0"/>
              <a:t>Syntax:</a:t>
            </a:r>
          </a:p>
          <a:p>
            <a:pPr lvl="1"/>
            <a:r>
              <a:rPr lang="en-US" dirty="0" err="1"/>
              <a:t>mysqli_num_rows</a:t>
            </a:r>
            <a:r>
              <a:rPr lang="en-US" dirty="0"/>
              <a:t> ( $result );</a:t>
            </a:r>
            <a:endParaRPr lang="en-IN" dirty="0"/>
          </a:p>
        </p:txBody>
      </p:sp>
    </p:spTree>
    <p:extLst>
      <p:ext uri="{BB962C8B-B14F-4D97-AF65-F5344CB8AC3E}">
        <p14:creationId xmlns:p14="http://schemas.microsoft.com/office/powerpoint/2010/main" val="873870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10B4E-C33A-4E87-A03A-8A6BA97582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22989D-6CF6-4422-AEA7-D12229E75B3F}"/>
              </a:ext>
            </a:extLst>
          </p:cNvPr>
          <p:cNvSpPr>
            <a:spLocks noGrp="1"/>
          </p:cNvSpPr>
          <p:nvPr>
            <p:ph idx="1"/>
          </p:nvPr>
        </p:nvSpPr>
        <p:spPr/>
        <p:txBody>
          <a:bodyPr/>
          <a:lstStyle/>
          <a:p>
            <a:r>
              <a:rPr lang="en-US" b="0" i="0" dirty="0">
                <a:solidFill>
                  <a:srgbClr val="273239"/>
                </a:solidFill>
                <a:effectLst/>
                <a:latin typeface="Nunito" pitchFamily="2" charset="0"/>
              </a:rPr>
              <a:t>The </a:t>
            </a:r>
            <a:r>
              <a:rPr lang="en-US" b="1" i="0" dirty="0" err="1">
                <a:solidFill>
                  <a:srgbClr val="273239"/>
                </a:solidFill>
                <a:effectLst/>
                <a:latin typeface="Nunito" pitchFamily="2" charset="0"/>
              </a:rPr>
              <a:t>mysqli_fetch_array</a:t>
            </a:r>
            <a:r>
              <a:rPr lang="en-US" b="1" i="0" dirty="0">
                <a:solidFill>
                  <a:srgbClr val="273239"/>
                </a:solidFill>
                <a:effectLst/>
                <a:latin typeface="Nunito" pitchFamily="2" charset="0"/>
              </a:rPr>
              <a:t>() function</a:t>
            </a:r>
            <a:r>
              <a:rPr lang="en-US" b="0" i="0" dirty="0">
                <a:solidFill>
                  <a:srgbClr val="273239"/>
                </a:solidFill>
                <a:effectLst/>
                <a:latin typeface="Nunito" pitchFamily="2" charset="0"/>
              </a:rPr>
              <a:t> is used to fetch rows from the database and store them as an array.</a:t>
            </a:r>
          </a:p>
          <a:p>
            <a:pPr algn="l" fontAlgn="base"/>
            <a:r>
              <a:rPr lang="en-US" b="0" i="0" dirty="0">
                <a:solidFill>
                  <a:srgbClr val="273239"/>
                </a:solidFill>
                <a:effectLst/>
                <a:latin typeface="Nunito" pitchFamily="2" charset="0"/>
              </a:rPr>
              <a:t>The array can be fetched as an associative array, as a numeric array or both.</a:t>
            </a:r>
          </a:p>
          <a:p>
            <a:pPr algn="l" fontAlgn="base"/>
            <a:r>
              <a:rPr lang="en-US" b="0" i="0" dirty="0">
                <a:solidFill>
                  <a:srgbClr val="273239"/>
                </a:solidFill>
                <a:effectLst/>
                <a:latin typeface="Nunito" pitchFamily="2" charset="0"/>
              </a:rPr>
              <a:t>Associative arrays are the arrays where the indexes are the names of the individual columns of the table.</a:t>
            </a:r>
          </a:p>
          <a:p>
            <a:pPr algn="l" fontAlgn="base"/>
            <a:r>
              <a:rPr lang="en-US" b="0" i="0" dirty="0">
                <a:solidFill>
                  <a:srgbClr val="273239"/>
                </a:solidFill>
                <a:effectLst/>
                <a:latin typeface="Nunito" pitchFamily="2" charset="0"/>
              </a:rPr>
              <a:t> On the other hand, numeric arrays are arrays where indexes are numbers, with 0 representing the first column and n-1 representing the last column of an n-column table.</a:t>
            </a:r>
          </a:p>
          <a:p>
            <a:endParaRPr lang="en-IN" dirty="0"/>
          </a:p>
        </p:txBody>
      </p:sp>
    </p:spTree>
    <p:extLst>
      <p:ext uri="{BB962C8B-B14F-4D97-AF65-F5344CB8AC3E}">
        <p14:creationId xmlns:p14="http://schemas.microsoft.com/office/powerpoint/2010/main" val="232402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8DB9-445C-41E7-B951-3320B25337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CC4D9B-95CE-4506-91FA-8DF60696A76D}"/>
              </a:ext>
            </a:extLst>
          </p:cNvPr>
          <p:cNvSpPr>
            <a:spLocks noGrp="1"/>
          </p:cNvSpPr>
          <p:nvPr>
            <p:ph idx="1"/>
          </p:nvPr>
        </p:nvSpPr>
        <p:spPr/>
        <p:txBody>
          <a:bodyPr/>
          <a:lstStyle/>
          <a:p>
            <a:r>
              <a:rPr lang="en-US" dirty="0" err="1"/>
              <a:t>mysqli_fetch_array</a:t>
            </a:r>
            <a:r>
              <a:rPr lang="en-US" dirty="0"/>
              <a:t> ("</a:t>
            </a:r>
            <a:r>
              <a:rPr lang="en-US" dirty="0" err="1"/>
              <a:t>database_name</a:t>
            </a:r>
            <a:r>
              <a:rPr lang="en-US" dirty="0"/>
              <a:t>", "mode")</a:t>
            </a:r>
          </a:p>
          <a:p>
            <a:r>
              <a:rPr lang="en-IN" b="1" i="0" dirty="0">
                <a:solidFill>
                  <a:srgbClr val="273239"/>
                </a:solidFill>
                <a:effectLst/>
                <a:latin typeface="Nunito" pitchFamily="2" charset="0"/>
              </a:rPr>
              <a:t>mode:</a:t>
            </a:r>
            <a:r>
              <a:rPr lang="en-IN" b="0" i="0" dirty="0">
                <a:solidFill>
                  <a:srgbClr val="273239"/>
                </a:solidFill>
                <a:effectLst/>
                <a:latin typeface="Nunito" pitchFamily="2" charset="0"/>
              </a:rPr>
              <a:t> It can have three values – MYSQLI_ASSOC, MYSQLI_NUM, and MYSQLI_BOTH. MYSQLI_ASSOC makes the function behave like </a:t>
            </a:r>
            <a:r>
              <a:rPr lang="en-IN" b="0" i="0" dirty="0" err="1">
                <a:solidFill>
                  <a:srgbClr val="273239"/>
                </a:solidFill>
                <a:effectLst/>
                <a:latin typeface="Nunito" pitchFamily="2" charset="0"/>
              </a:rPr>
              <a:t>mysqli_fetch_assoc</a:t>
            </a:r>
            <a:r>
              <a:rPr lang="en-IN" b="0" i="0" dirty="0">
                <a:solidFill>
                  <a:srgbClr val="273239"/>
                </a:solidFill>
                <a:effectLst/>
                <a:latin typeface="Nunito" pitchFamily="2" charset="0"/>
              </a:rPr>
              <a:t>() function, fetching an associative array, MYSQLI_NUM makes the function behave like </a:t>
            </a:r>
            <a:r>
              <a:rPr lang="en-IN" b="0" i="0" dirty="0" err="1">
                <a:solidFill>
                  <a:srgbClr val="273239"/>
                </a:solidFill>
                <a:effectLst/>
                <a:latin typeface="Nunito" pitchFamily="2" charset="0"/>
              </a:rPr>
              <a:t>mysqli_fetch_row</a:t>
            </a:r>
            <a:r>
              <a:rPr lang="en-IN" b="0" i="0" dirty="0">
                <a:solidFill>
                  <a:srgbClr val="273239"/>
                </a:solidFill>
                <a:effectLst/>
                <a:latin typeface="Nunito" pitchFamily="2" charset="0"/>
              </a:rPr>
              <a:t>()</a:t>
            </a:r>
            <a:endParaRPr lang="en-US" b="0" i="0" dirty="0">
              <a:solidFill>
                <a:srgbClr val="273239"/>
              </a:solidFill>
              <a:effectLst/>
              <a:latin typeface="Nunito" pitchFamily="2" charset="0"/>
            </a:endParaRPr>
          </a:p>
          <a:p>
            <a:endParaRPr lang="en-IN" dirty="0"/>
          </a:p>
        </p:txBody>
      </p:sp>
      <p:sp>
        <p:nvSpPr>
          <p:cNvPr id="5" name="Rectangle 2">
            <a:extLst>
              <a:ext uri="{FF2B5EF4-FFF2-40B4-BE49-F238E27FC236}">
                <a16:creationId xmlns:a16="http://schemas.microsoft.com/office/drawing/2014/main" id="{3008A257-6327-45AF-A9CA-DD73D6020B1C}"/>
              </a:ext>
            </a:extLst>
          </p:cNvPr>
          <p:cNvSpPr>
            <a:spLocks noChangeArrowheads="1"/>
          </p:cNvSpPr>
          <p:nvPr/>
        </p:nvSpPr>
        <p:spPr bwMode="auto">
          <a:xfrm>
            <a:off x="2164701" y="4338438"/>
            <a:ext cx="9449727"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A7700"/>
                </a:solidFill>
                <a:effectLst/>
                <a:latin typeface="Consolas" panose="020B0609020204030204" pitchFamily="49" charset="0"/>
              </a:rPr>
              <a:t>$row</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mysqli_fetch_array</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A7700"/>
                </a:solidFill>
                <a:effectLst/>
                <a:latin typeface="Consolas" panose="020B0609020204030204" pitchFamily="49" charset="0"/>
              </a:rPr>
              <a:t>$conn</a:t>
            </a:r>
            <a:r>
              <a:rPr kumimoji="0" lang="en-US" altLang="en-US" sz="2000" b="0" i="0" u="none" strike="noStrike" cap="none" normalizeH="0" baseline="0" dirty="0">
                <a:ln>
                  <a:noFill/>
                </a:ln>
                <a:solidFill>
                  <a:srgbClr val="000000"/>
                </a:solidFill>
                <a:effectLst/>
                <a:latin typeface="Consolas" panose="020B0609020204030204" pitchFamily="49" charset="0"/>
              </a:rPr>
              <a:t>, MYSQLI_NUM);</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rPr>
              <a:t>printf</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"%s (%s)\n"</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A7700"/>
                </a:solidFill>
                <a:effectLst/>
                <a:latin typeface="Consolas" panose="020B0609020204030204" pitchFamily="49" charset="0"/>
              </a:rPr>
              <a:t>$row</a:t>
            </a:r>
            <a:r>
              <a:rPr kumimoji="0" lang="en-US" altLang="en-US" sz="2000" b="0" i="0" u="none" strike="noStrike" cap="none" normalizeH="0" baseline="0" dirty="0">
                <a:ln>
                  <a:noFill/>
                </a:ln>
                <a:solidFill>
                  <a:srgbClr val="000000"/>
                </a:solidFill>
                <a:effectLst/>
                <a:latin typeface="Consolas" panose="020B0609020204030204" pitchFamily="49" charset="0"/>
              </a:rPr>
              <a:t>[0], </a:t>
            </a:r>
            <a:r>
              <a:rPr kumimoji="0" lang="en-US" altLang="en-US" sz="2000" b="0" i="0" u="none" strike="noStrike" cap="none" normalizeH="0" baseline="0" dirty="0">
                <a:ln>
                  <a:noFill/>
                </a:ln>
                <a:solidFill>
                  <a:srgbClr val="AA7700"/>
                </a:solidFill>
                <a:effectLst/>
                <a:latin typeface="Consolas" panose="020B0609020204030204" pitchFamily="49" charset="0"/>
              </a:rPr>
              <a:t>$row</a:t>
            </a:r>
            <a:r>
              <a:rPr kumimoji="0" lang="en-US" altLang="en-US" sz="2000" b="0" i="0" u="none" strike="noStrike" cap="none" normalizeH="0" baseline="0" dirty="0">
                <a:ln>
                  <a:noFill/>
                </a:ln>
                <a:solidFill>
                  <a:srgbClr val="000000"/>
                </a:solidFill>
                <a:effectLst/>
                <a:latin typeface="Consolas" panose="020B0609020204030204" pitchFamily="49" charset="0"/>
              </a:rPr>
              <a:t>[1]);</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printf</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"\n"</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8200"/>
                </a:solidFill>
                <a:effectLst/>
                <a:latin typeface="Consolas" panose="020B0609020204030204" pitchFamily="49" charset="0"/>
              </a:rPr>
              <a:t>// Associative array</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A7700"/>
                </a:solidFill>
                <a:effectLst/>
                <a:latin typeface="Consolas" panose="020B0609020204030204" pitchFamily="49" charset="0"/>
              </a:rPr>
              <a:t>$row</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mysqli_fetch_array</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A7700"/>
                </a:solidFill>
                <a:effectLst/>
                <a:latin typeface="Consolas" panose="020B0609020204030204" pitchFamily="49" charset="0"/>
              </a:rPr>
              <a:t>$conn</a:t>
            </a:r>
            <a:r>
              <a:rPr kumimoji="0" lang="en-US" altLang="en-US" sz="2000" b="0" i="0" u="none" strike="noStrike" cap="none" normalizeH="0" baseline="0" dirty="0">
                <a:ln>
                  <a:noFill/>
                </a:ln>
                <a:solidFill>
                  <a:srgbClr val="000000"/>
                </a:solidFill>
                <a:effectLst/>
                <a:latin typeface="Consolas" panose="020B0609020204030204" pitchFamily="49" charset="0"/>
              </a:rPr>
              <a:t>, MYSQLI_ASSOC);</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rPr>
              <a:t>printf</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"%s (%s)\n"</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A7700"/>
                </a:solidFill>
                <a:effectLst/>
                <a:latin typeface="Consolas" panose="020B0609020204030204" pitchFamily="49" charset="0"/>
              </a:rPr>
              <a:t>$row</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a:t>
            </a:r>
            <a:r>
              <a:rPr kumimoji="0" lang="en-US" altLang="en-US" sz="2000" b="0" i="0" u="none" strike="noStrike" cap="none" normalizeH="0" baseline="0" dirty="0" err="1">
                <a:ln>
                  <a:noFill/>
                </a:ln>
                <a:solidFill>
                  <a:srgbClr val="0000FF"/>
                </a:solidFill>
                <a:effectLst/>
                <a:latin typeface="Consolas" panose="020B0609020204030204" pitchFamily="49" charset="0"/>
              </a:rPr>
              <a:t>Firstname</a:t>
            </a:r>
            <a:r>
              <a:rPr kumimoji="0" lang="en-US" altLang="en-US" sz="2000" b="0" i="0" u="none" strike="noStrike" cap="none" normalizeH="0" baseline="0" dirty="0">
                <a:ln>
                  <a:noFill/>
                </a:ln>
                <a:solidFill>
                  <a:srgbClr val="0000FF"/>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A7700"/>
                </a:solidFill>
                <a:effectLst/>
                <a:latin typeface="Consolas" panose="020B0609020204030204" pitchFamily="49" charset="0"/>
              </a:rPr>
              <a:t>$row</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0000FF"/>
                </a:solidFill>
                <a:effectLst/>
                <a:latin typeface="Consolas" panose="020B0609020204030204" pitchFamily="49" charset="0"/>
              </a:rPr>
              <a:t>"</a:t>
            </a:r>
            <a:r>
              <a:rPr kumimoji="0" lang="en-US" altLang="en-US" sz="2000" b="0" i="0" u="none" strike="noStrike" cap="none" normalizeH="0" baseline="0" dirty="0" err="1">
                <a:ln>
                  <a:noFill/>
                </a:ln>
                <a:solidFill>
                  <a:srgbClr val="0000FF"/>
                </a:solidFill>
                <a:effectLst/>
                <a:latin typeface="Consolas" panose="020B0609020204030204" pitchFamily="49" charset="0"/>
              </a:rPr>
              <a:t>Lastname</a:t>
            </a:r>
            <a:r>
              <a:rPr kumimoji="0" lang="en-US" altLang="en-US" sz="2000" b="0" i="0" u="none" strike="noStrike" cap="none" normalizeH="0" baseline="0" dirty="0">
                <a:ln>
                  <a:noFill/>
                </a:ln>
                <a:solidFill>
                  <a:srgbClr val="0000FF"/>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4467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1373</Words>
  <Application>Microsoft Office PowerPoint</Application>
  <PresentationFormat>Widescreen</PresentationFormat>
  <Paragraphs>113</Paragraphs>
  <Slides>14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Arial</vt:lpstr>
      <vt:lpstr>Calibri</vt:lpstr>
      <vt:lpstr>Calibri Light</vt:lpstr>
      <vt:lpstr>Consolas</vt:lpstr>
      <vt:lpstr>Courier New</vt:lpstr>
      <vt:lpstr>erdana</vt:lpstr>
      <vt:lpstr>Fira Sans</vt:lpstr>
      <vt:lpstr>inter-bold</vt:lpstr>
      <vt:lpstr>inter-regular</vt:lpstr>
      <vt:lpstr>Nunito</vt:lpstr>
      <vt:lpstr>Segoe UI</vt:lpstr>
      <vt:lpstr>Verdana</vt:lpstr>
      <vt:lpstr>Office Theme</vt:lpstr>
      <vt:lpstr>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Inserting record</vt:lpstr>
      <vt:lpstr>Multi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boopathi2k3@gmail.com</dc:creator>
  <cp:lastModifiedBy>boopathi2k3@gmail.com</cp:lastModifiedBy>
  <cp:revision>10</cp:revision>
  <dcterms:created xsi:type="dcterms:W3CDTF">2023-10-04T03:33:22Z</dcterms:created>
  <dcterms:modified xsi:type="dcterms:W3CDTF">2023-10-10T05:29:04Z</dcterms:modified>
</cp:coreProperties>
</file>