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98" r:id="rId12"/>
    <p:sldId id="299" r:id="rId13"/>
    <p:sldId id="300" r:id="rId14"/>
    <p:sldId id="301" r:id="rId15"/>
    <p:sldId id="302" r:id="rId16"/>
    <p:sldId id="303" r:id="rId17"/>
    <p:sldId id="275" r:id="rId18"/>
    <p:sldId id="269" r:id="rId19"/>
    <p:sldId id="270" r:id="rId20"/>
    <p:sldId id="304" r:id="rId21"/>
    <p:sldId id="305" r:id="rId22"/>
    <p:sldId id="271" r:id="rId23"/>
    <p:sldId id="272" r:id="rId24"/>
    <p:sldId id="273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96" r:id="rId39"/>
    <p:sldId id="297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E465-AEA4-B106-F1E6-4FABEA379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5F31C-B9ED-36D1-D974-7064F8D99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CD3F4-60F0-734C-F247-4D1C509D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D9C6-4178-48AD-A871-57376DE89ACB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B36FE-6487-5320-9063-E8380D23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96783-3D9B-3256-B4DF-B77F34FE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4072-1DBC-4E32-8804-3F4A19443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47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936F-A331-924A-83BA-45B7D1FD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12293-CA3A-D2CA-EB28-BDAA0B310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2DCD0-9C26-1B79-08BD-C994ABED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D9C6-4178-48AD-A871-57376DE89ACB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EF152-C74F-50CF-BAC1-41E73F04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3E0AA-1582-0628-8407-5F7F501C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4072-1DBC-4E32-8804-3F4A19443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6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7960A-5849-0487-E8D0-263831932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B026A-AFFE-F903-612F-74709C956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085E-D56F-D8C1-8468-37C96BA6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D9C6-4178-48AD-A871-57376DE89ACB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12B7F-C248-F44B-4A46-55B6FCD0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06D17-E1A5-6D89-DE44-D1F5D7F9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4072-1DBC-4E32-8804-3F4A19443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76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0CE9-873A-3FBE-23CA-61238A48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D1BB-9D49-CF83-373B-5E3F34C9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A14B-F08E-7C1B-542E-00BBEDD1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D9C6-4178-48AD-A871-57376DE89ACB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A88C0-3773-A073-B902-9C4676B3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BB9D9-EA58-CCA4-EF8F-2489470D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4072-1DBC-4E32-8804-3F4A19443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5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0616-D7DC-5616-FC27-B6B6EFC7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54DB4-AEF4-5846-93EF-5292B5CFF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6FE59-E945-2653-7E28-30F4E8B9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D9C6-4178-48AD-A871-57376DE89ACB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2129-A534-F1F1-9163-129701CB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7ECA6-A0AA-D5CE-5696-273F9B22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4072-1DBC-4E32-8804-3F4A19443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16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F2F8-97CE-073E-611E-520872EB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B763-6D47-7337-70E7-02C510D48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72750-88A8-AD23-287A-3EE55596B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D8DBF-1252-7187-E808-273F4672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D9C6-4178-48AD-A871-57376DE89ACB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B0DF3-35C4-F9AC-BE85-B29A0A32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6854-4943-6257-F34B-548DEE0A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4072-1DBC-4E32-8804-3F4A19443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26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28BE-D415-17E5-C5EE-F4A885C1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9E081-BE87-FF60-7394-39C37CEF0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37B95-07C8-CC59-3B6B-7C9614F46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920C2-4BCE-F8CA-5B7A-2668D73DD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E8F47-C4B2-B4F1-2C85-583F14B96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5BC59-B760-E127-563A-5F48FDDF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D9C6-4178-48AD-A871-57376DE89ACB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9F8D0-AF19-1FE8-5C93-918FCDF9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0A8BC-A03F-ED5A-5E28-A59E4635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4072-1DBC-4E32-8804-3F4A19443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56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063B-85BA-A916-2C68-D3BA071B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72921-6707-42BA-63E7-C08BAD80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D9C6-4178-48AD-A871-57376DE89ACB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C2320-DD4B-E0AB-2431-460BF0DB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971E5-3FF0-3B5C-135D-FEE73B1E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4072-1DBC-4E32-8804-3F4A19443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10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0318F-FABD-F7B5-A6D8-DCABDEE8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D9C6-4178-48AD-A871-57376DE89ACB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0B059-B025-5C8A-3731-42FA532D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351D1-7730-B2EC-90D8-CD681F28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4072-1DBC-4E32-8804-3F4A19443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85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581E-7207-D2B8-0049-71E73118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70750-558E-B73E-3D4D-96927FAD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D8875-7854-152C-4C6E-41FDB2242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C1977-F838-2FA6-E159-E68A9BD0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D9C6-4178-48AD-A871-57376DE89ACB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1E0D2-36C8-848D-8E16-909A9AD1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4291C-A640-E23E-2A9F-988A3A2E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4072-1DBC-4E32-8804-3F4A19443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42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CDF3-8C11-3ACC-371E-81D8CED3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4CB86-B2AB-8E87-3DDB-3637887D3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4290C-6A98-4D5A-3AD2-232A7B17B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55BFC-79FC-9D5A-5154-B9259F50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D9C6-4178-48AD-A871-57376DE89ACB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112E9-A7BB-AB47-80EE-AAEAEA6A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1E8E1-FA9E-25B5-4E62-9A7B26A1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4072-1DBC-4E32-8804-3F4A19443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1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FCDE6-720F-3166-8407-3E2EC862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A97A0-102C-ABF9-2D34-0E356F24D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21849-5BE4-B57C-4E59-CC33B388C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D9C6-4178-48AD-A871-57376DE89ACB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68D6E-8F66-91BF-B558-A925EC888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2D9DA-9B5A-2468-71DE-B52247134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4072-1DBC-4E32-8804-3F4A19443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32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webmasters/tools/mobile-friendl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3842-CA7C-1018-DAF7-38DE5146F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Optimizing CSS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516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ABDA-7BC0-67E9-0B5B-581B372B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and SASS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78635-9E50-45F2-DCB3-D26494CD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Precompilers</a:t>
            </a:r>
            <a:r>
              <a:rPr lang="en-US" dirty="0"/>
              <a:t> provide features not available in plain CSS , </a:t>
            </a:r>
            <a:r>
              <a:rPr lang="en-US" dirty="0">
                <a:solidFill>
                  <a:srgbClr val="FF0000"/>
                </a:solidFill>
              </a:rPr>
              <a:t>including variables, functions (called </a:t>
            </a:r>
            <a:r>
              <a:rPr lang="en-US" dirty="0" err="1">
                <a:solidFill>
                  <a:srgbClr val="FF0000"/>
                </a:solidFill>
              </a:rPr>
              <a:t>mixins</a:t>
            </a:r>
            <a:r>
              <a:rPr lang="en-US" dirty="0">
                <a:solidFill>
                  <a:srgbClr val="FF0000"/>
                </a:solidFill>
              </a:rPr>
              <a:t>) for reuse of styles, and importing capabilities to help make your CSS more modular. </a:t>
            </a:r>
          </a:p>
          <a:p>
            <a:pPr algn="just"/>
            <a:r>
              <a:rPr lang="en-US" dirty="0"/>
              <a:t>These tools then compile files written in the </a:t>
            </a:r>
            <a:r>
              <a:rPr lang="en-US" dirty="0" err="1"/>
              <a:t>precompiler</a:t>
            </a:r>
            <a:r>
              <a:rPr lang="en-US" dirty="0"/>
              <a:t> language down to plain CSS that can be understood by the browser. </a:t>
            </a:r>
          </a:p>
          <a:p>
            <a:pPr algn="just"/>
            <a:r>
              <a:rPr lang="en-US" dirty="0"/>
              <a:t>Popular </a:t>
            </a:r>
            <a:r>
              <a:rPr lang="en-US" dirty="0" err="1"/>
              <a:t>precompilers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LESS (http://lesscss.org) and SASS (http://sass-lang.com).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9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636A5C-7DD3-FDB1-A820-183BF9879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59" y="914401"/>
            <a:ext cx="9717741" cy="504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4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27C6C1-BE32-F1BB-CDAD-44D03BDD3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964" y="806824"/>
            <a:ext cx="9314329" cy="5088204"/>
          </a:xfrm>
        </p:spPr>
      </p:pic>
    </p:spTree>
    <p:extLst>
      <p:ext uri="{BB962C8B-B14F-4D97-AF65-F5344CB8AC3E}">
        <p14:creationId xmlns:p14="http://schemas.microsoft.com/office/powerpoint/2010/main" val="341233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054CAD-7AB5-9D2D-50D4-C8F227AB6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887506"/>
            <a:ext cx="9879106" cy="5278055"/>
          </a:xfrm>
        </p:spPr>
      </p:pic>
    </p:spTree>
    <p:extLst>
      <p:ext uri="{BB962C8B-B14F-4D97-AF65-F5344CB8AC3E}">
        <p14:creationId xmlns:p14="http://schemas.microsoft.com/office/powerpoint/2010/main" val="369615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76BF6-8E6E-5FB7-E4C3-430C74D12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235" y="717176"/>
            <a:ext cx="9995647" cy="5425523"/>
          </a:xfrm>
        </p:spPr>
      </p:pic>
    </p:spTree>
    <p:extLst>
      <p:ext uri="{BB962C8B-B14F-4D97-AF65-F5344CB8AC3E}">
        <p14:creationId xmlns:p14="http://schemas.microsoft.com/office/powerpoint/2010/main" val="251800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4F9664-EEC2-2F86-A082-2507A0FDD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3" y="887506"/>
            <a:ext cx="9735671" cy="52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47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62575A-BEE2-793A-9A9D-CEC62E508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53" y="519953"/>
            <a:ext cx="8708217" cy="5588453"/>
          </a:xfrm>
        </p:spPr>
      </p:pic>
    </p:spTree>
    <p:extLst>
      <p:ext uri="{BB962C8B-B14F-4D97-AF65-F5344CB8AC3E}">
        <p14:creationId xmlns:p14="http://schemas.microsoft.com/office/powerpoint/2010/main" val="3211138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9EB8-CFB6-27D8-BDD3-C812A35A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45" y="76367"/>
            <a:ext cx="10515600" cy="1325563"/>
          </a:xfrm>
        </p:spPr>
        <p:txBody>
          <a:bodyPr/>
          <a:lstStyle/>
          <a:p>
            <a:r>
              <a:rPr lang="en-IN" b="1" dirty="0"/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3649-6A40-B33C-9167-749AB4B1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45" y="1029904"/>
            <a:ext cx="10650755" cy="52650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These are pretty self-explanatory:</a:t>
            </a:r>
          </a:p>
          <a:p>
            <a:pPr marL="0" indent="0">
              <a:buNone/>
            </a:pPr>
            <a:r>
              <a:rPr lang="en-US" dirty="0"/>
              <a:t>$width: 10px;</a:t>
            </a:r>
          </a:p>
          <a:p>
            <a:pPr marL="0" indent="0">
              <a:buNone/>
            </a:pPr>
            <a:r>
              <a:rPr lang="en-US" dirty="0"/>
              <a:t>$height: $width + 10px;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#header {</a:t>
            </a:r>
          </a:p>
          <a:p>
            <a:pPr marL="0" indent="0">
              <a:buNone/>
            </a:pPr>
            <a:r>
              <a:rPr lang="en-US" dirty="0"/>
              <a:t>  width: $width;</a:t>
            </a:r>
          </a:p>
          <a:p>
            <a:pPr marL="0" indent="0">
              <a:buNone/>
            </a:pPr>
            <a:r>
              <a:rPr lang="en-US" dirty="0"/>
              <a:t>  height: $height;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#header {</a:t>
            </a:r>
          </a:p>
          <a:p>
            <a:pPr marL="0" indent="0">
              <a:buNone/>
            </a:pPr>
            <a:r>
              <a:rPr lang="en-US" dirty="0"/>
              <a:t>  width: 10px;</a:t>
            </a:r>
          </a:p>
          <a:p>
            <a:pPr marL="0" indent="0">
              <a:buNone/>
            </a:pPr>
            <a:r>
              <a:rPr lang="en-US" dirty="0"/>
              <a:t>  height: 20px;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250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B6EC-42F7-3B2D-0979-9573087D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and SASS selector nesting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0A7D48-0FEE-233F-AEB8-B09321DBA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397" y="1690688"/>
            <a:ext cx="4829761" cy="38991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4E8E50-8BF3-91AD-414F-806C6BBCA180}"/>
              </a:ext>
            </a:extLst>
          </p:cNvPr>
          <p:cNvSpPr txBox="1"/>
          <p:nvPr/>
        </p:nvSpPr>
        <p:spPr>
          <a:xfrm>
            <a:off x="6416843" y="1690688"/>
            <a:ext cx="51964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If you use these tools instead of writing plain CSS , you may be taking advantage of a nested selector feature.</a:t>
            </a:r>
          </a:p>
          <a:p>
            <a:pPr algn="just"/>
            <a:r>
              <a:rPr lang="en-US" sz="2400" dirty="0"/>
              <a:t>This looks nice, but it’s more of a service to the developer than anything else. It is</a:t>
            </a:r>
          </a:p>
          <a:p>
            <a:pPr algn="just"/>
            <a:r>
              <a:rPr lang="en-US" sz="2400" dirty="0"/>
              <a:t>more readable, because it mimics the hierarchical structure of the HTML, but this convenience comes at a performance cost.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4814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DDA5-0C07-E3B6-BEA9-E1191C1C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/>
              <a:t>LESS/SASS nested selectors after compilation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22F6A30-8D47-ACA0-A5FE-C222CB840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564" y="1114101"/>
            <a:ext cx="4216459" cy="56601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284685-2FE7-AA2B-3787-04ADFCD49D59}"/>
              </a:ext>
            </a:extLst>
          </p:cNvPr>
          <p:cNvSpPr txBox="1"/>
          <p:nvPr/>
        </p:nvSpPr>
        <p:spPr>
          <a:xfrm>
            <a:off x="5937387" y="1215857"/>
            <a:ext cx="52471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When this code is compiled into plain CSS, it looks like this. </a:t>
            </a:r>
          </a:p>
          <a:p>
            <a:pPr algn="just"/>
            <a:r>
              <a:rPr lang="en-US" sz="2000" dirty="0"/>
              <a:t>After compilation, the CSS selectors are too specific because of the nesting in the original LESS/ SASS code. </a:t>
            </a:r>
          </a:p>
          <a:p>
            <a:pPr algn="just"/>
            <a:r>
              <a:rPr lang="en-US" sz="2000" dirty="0"/>
              <a:t>In this case, every child of #main is now too specific. </a:t>
            </a:r>
          </a:p>
          <a:p>
            <a:pPr algn="just"/>
            <a:r>
              <a:rPr lang="en-US" sz="2000" dirty="0"/>
              <a:t>The deeper this nesting goes, the more problematic it’ll be. </a:t>
            </a:r>
          </a:p>
          <a:p>
            <a:pPr algn="just"/>
            <a:r>
              <a:rPr lang="en-US" sz="2000" dirty="0"/>
              <a:t>Compression and minification do mitigate this somewhat, but these overly specific selectors can slow rendering time as well.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33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D327-58BB-EC13-528F-9E9133E8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chapter covers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77CA-D546-362E-0767-29ABCABB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Reducing the size of your CSS by taking advantage of </a:t>
            </a:r>
            <a:r>
              <a:rPr lang="en-US" dirty="0">
                <a:solidFill>
                  <a:srgbClr val="FF0000"/>
                </a:solidFill>
              </a:rPr>
              <a:t>shorthand CSS properties</a:t>
            </a:r>
            <a:r>
              <a:rPr lang="en-US" dirty="0"/>
              <a:t>, using </a:t>
            </a:r>
            <a:r>
              <a:rPr lang="en-US" dirty="0">
                <a:solidFill>
                  <a:srgbClr val="FF0000"/>
                </a:solidFill>
              </a:rPr>
              <a:t>shallow CSS selectors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implementing the DRY principle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Segmenting your CSS </a:t>
            </a:r>
            <a:r>
              <a:rPr lang="en-US" dirty="0"/>
              <a:t>by using unique page templates</a:t>
            </a:r>
          </a:p>
          <a:p>
            <a:pPr algn="just"/>
            <a:r>
              <a:rPr lang="en-US" dirty="0"/>
              <a:t>Understanding the importance of </a:t>
            </a:r>
            <a:r>
              <a:rPr lang="en-US" dirty="0">
                <a:solidFill>
                  <a:srgbClr val="FF0000"/>
                </a:solidFill>
              </a:rPr>
              <a:t>mobile-first responsive web design</a:t>
            </a:r>
          </a:p>
          <a:p>
            <a:pPr algn="just"/>
            <a:r>
              <a:rPr lang="en-US" dirty="0"/>
              <a:t>Knowing what makes a page mobile-friendly, and how this matters to Google search rankings</a:t>
            </a:r>
          </a:p>
          <a:p>
            <a:pPr algn="just"/>
            <a:r>
              <a:rPr lang="en-US" dirty="0"/>
              <a:t>Improving the performance of your CSS by </a:t>
            </a:r>
            <a:r>
              <a:rPr lang="en-US" dirty="0">
                <a:solidFill>
                  <a:srgbClr val="FF0000"/>
                </a:solidFill>
              </a:rPr>
              <a:t>avoiding bad practices and using higher-performing CSS selectors, the flexbox layout engine, and CSS transitions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17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2BBC48-9EAD-E36A-5D10-F91DBCFD2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138519"/>
            <a:ext cx="8543365" cy="4969888"/>
          </a:xfrm>
        </p:spPr>
      </p:pic>
    </p:spTree>
    <p:extLst>
      <p:ext uri="{BB962C8B-B14F-4D97-AF65-F5344CB8AC3E}">
        <p14:creationId xmlns:p14="http://schemas.microsoft.com/office/powerpoint/2010/main" val="2764234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D12C66-3BCB-06C0-FFB1-D481B3C70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682" y="824754"/>
            <a:ext cx="9932894" cy="5295084"/>
          </a:xfrm>
        </p:spPr>
      </p:pic>
    </p:spTree>
    <p:extLst>
      <p:ext uri="{BB962C8B-B14F-4D97-AF65-F5344CB8AC3E}">
        <p14:creationId xmlns:p14="http://schemas.microsoft.com/office/powerpoint/2010/main" val="899700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9F05-C4FC-EC09-4E5D-9F36FF95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Don’t repeat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D3F8-CED0-91D3-3D0D-7607DE90D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Another problem that front-end developers encounter in CSS is that properties are often duplicated across selectors. </a:t>
            </a:r>
          </a:p>
          <a:p>
            <a:pPr algn="just"/>
            <a:r>
              <a:rPr lang="en-US" dirty="0"/>
              <a:t>An example is multiple selectors that specify the same background color or font style. </a:t>
            </a:r>
          </a:p>
          <a:p>
            <a:pPr algn="just"/>
            <a:r>
              <a:rPr lang="en-US" dirty="0"/>
              <a:t>By minimizing the number of times a property is declared, you can cut down on bloat and make your CSS more maintainable.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370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B37D-75D2-0C50-6015-229465AA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Going DRY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0E5E-4886-1607-837F-71CCE8CFE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DRY principle </a:t>
            </a:r>
            <a:r>
              <a:rPr lang="en-US" dirty="0"/>
              <a:t>is simple in that it seeks to reduce redundancy in CSS wherever practical and possible.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Two selectors contain identical background rules.</a:t>
            </a:r>
            <a:r>
              <a:rPr lang="en-US" dirty="0"/>
              <a:t> DRY dictates that you should </a:t>
            </a:r>
            <a:r>
              <a:rPr lang="en-US" dirty="0">
                <a:solidFill>
                  <a:srgbClr val="FF0000"/>
                </a:solidFill>
              </a:rPr>
              <a:t>combine these not only to save space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but also to provide increased maintainability.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One method for finding redundancy is to look at common rules and combine them under multiple selectors.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927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FA46A7-B1D3-23D1-C349-87009CCFD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926" y="996313"/>
            <a:ext cx="7701799" cy="31275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98DD2D-9777-62C8-5F16-27696785DF80}"/>
              </a:ext>
            </a:extLst>
          </p:cNvPr>
          <p:cNvSpPr txBox="1"/>
          <p:nvPr/>
        </p:nvSpPr>
        <p:spPr>
          <a:xfrm>
            <a:off x="1338713" y="4505408"/>
            <a:ext cx="10189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An example of the DRY principle. Two selectors have the same background property. To save space and</a:t>
            </a:r>
          </a:p>
          <a:p>
            <a:pPr algn="just"/>
            <a:r>
              <a:rPr lang="en-IN" dirty="0"/>
              <a:t>eliminate redundancy, the background property and the selectors are combined.</a:t>
            </a:r>
          </a:p>
        </p:txBody>
      </p:sp>
    </p:spTree>
    <p:extLst>
      <p:ext uri="{BB962C8B-B14F-4D97-AF65-F5344CB8AC3E}">
        <p14:creationId xmlns:p14="http://schemas.microsoft.com/office/powerpoint/2010/main" val="349362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5829-2B18-E6CF-1657-30F3622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85" y="89351"/>
            <a:ext cx="10515600" cy="1325563"/>
          </a:xfrm>
        </p:spPr>
        <p:txBody>
          <a:bodyPr/>
          <a:lstStyle/>
          <a:p>
            <a:r>
              <a:rPr lang="en-IN" dirty="0"/>
              <a:t>Finding redundancies with </a:t>
            </a:r>
            <a:r>
              <a:rPr lang="en-IN" dirty="0" err="1"/>
              <a:t>csscss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C40B-1263-968C-3F8E-9086A618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70" y="1047975"/>
            <a:ext cx="10603029" cy="581002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/>
              <a:t>csscss</a:t>
            </a:r>
            <a:r>
              <a:rPr lang="en-US" sz="2400" dirty="0"/>
              <a:t> is a command-line tool that finds redundancies in your CSS . To install </a:t>
            </a:r>
            <a:r>
              <a:rPr lang="en-US" sz="2400" dirty="0" err="1"/>
              <a:t>csscss</a:t>
            </a:r>
            <a:r>
              <a:rPr lang="en-US" sz="2400" dirty="0"/>
              <a:t>, you </a:t>
            </a:r>
            <a:r>
              <a:rPr lang="en-US" sz="2400" dirty="0">
                <a:solidFill>
                  <a:srgbClr val="FF0000"/>
                </a:solidFill>
              </a:rPr>
              <a:t>need Ruby’s gem installer</a:t>
            </a:r>
            <a:r>
              <a:rPr lang="en-US" sz="2400" dirty="0"/>
              <a:t>, which is similar to Node’s </a:t>
            </a:r>
            <a:r>
              <a:rPr lang="en-US" sz="2400" dirty="0" err="1"/>
              <a:t>npm</a:t>
            </a:r>
            <a:r>
              <a:rPr lang="en-US" sz="2400" dirty="0"/>
              <a:t> executable, but for Ruby packages. If you have SASS installed, gem is already available to you.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To install Ruby on Windows, go to </a:t>
            </a:r>
            <a:r>
              <a:rPr lang="en-US" sz="2400" dirty="0">
                <a:solidFill>
                  <a:srgbClr val="FF0000"/>
                </a:solidFill>
              </a:rPr>
              <a:t>http://rubyinstaller.org/downloads </a:t>
            </a:r>
            <a:r>
              <a:rPr lang="en-US" sz="2400" dirty="0"/>
              <a:t>and grab the installer that’s right for your system.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Installing the software is a simple and guided process.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After Ruby is installed, you can </a:t>
            </a:r>
            <a:r>
              <a:rPr lang="en-US" sz="2400" dirty="0">
                <a:solidFill>
                  <a:srgbClr val="FF0000"/>
                </a:solidFill>
              </a:rPr>
              <a:t>install </a:t>
            </a:r>
            <a:r>
              <a:rPr lang="en-US" sz="2400" dirty="0" err="1">
                <a:solidFill>
                  <a:srgbClr val="FF0000"/>
                </a:solidFill>
              </a:rPr>
              <a:t>csscss</a:t>
            </a:r>
            <a:r>
              <a:rPr lang="en-US" sz="2400" dirty="0"/>
              <a:t> with gem by typing in the following command: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gem install </a:t>
            </a:r>
            <a:r>
              <a:rPr lang="en-US" dirty="0" err="1">
                <a:solidFill>
                  <a:srgbClr val="FF0000"/>
                </a:solidFill>
              </a:rPr>
              <a:t>csscss</a:t>
            </a:r>
            <a:endParaRPr lang="en-US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2400" dirty="0"/>
              <a:t>After a moment, the gem package manager will install </a:t>
            </a:r>
            <a:r>
              <a:rPr lang="en-US" sz="2400" dirty="0" err="1"/>
              <a:t>csscss</a:t>
            </a:r>
            <a:r>
              <a:rPr lang="en-US" sz="2400" dirty="0"/>
              <a:t>, and you’ll be able to run it against a CSS file. </a:t>
            </a:r>
          </a:p>
        </p:txBody>
      </p:sp>
    </p:spTree>
    <p:extLst>
      <p:ext uri="{BB962C8B-B14F-4D97-AF65-F5344CB8AC3E}">
        <p14:creationId xmlns:p14="http://schemas.microsoft.com/office/powerpoint/2010/main" val="650534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5829-2B18-E6CF-1657-30F36223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redundancies with </a:t>
            </a:r>
            <a:r>
              <a:rPr lang="en-IN" dirty="0" err="1"/>
              <a:t>csscss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C40B-1263-968C-3F8E-9086A618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71" y="1414914"/>
            <a:ext cx="10603029" cy="476204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sz="2400" dirty="0"/>
              <a:t>Try running it on styles.css from the client’s site: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csscss</a:t>
            </a:r>
            <a:r>
              <a:rPr lang="en-US" dirty="0">
                <a:solidFill>
                  <a:srgbClr val="FF0000"/>
                </a:solidFill>
              </a:rPr>
              <a:t> styles.css –v –-no-match-shorthand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This command examines styles.css for redundant rules by </a:t>
            </a:r>
            <a:r>
              <a:rPr lang="en-US" sz="2400" dirty="0">
                <a:solidFill>
                  <a:srgbClr val="FF0000"/>
                </a:solidFill>
              </a:rPr>
              <a:t>using two arguments</a:t>
            </a:r>
            <a:r>
              <a:rPr lang="en-US" sz="2400" dirty="0"/>
              <a:t>. </a:t>
            </a:r>
          </a:p>
          <a:p>
            <a:pPr algn="just">
              <a:lnSpc>
                <a:spcPct val="170000"/>
              </a:lnSpc>
            </a:pPr>
            <a:r>
              <a:rPr lang="en-US" sz="2400" dirty="0">
                <a:solidFill>
                  <a:srgbClr val="FF0000"/>
                </a:solidFill>
              </a:rPr>
              <a:t>The -v argument tells the program to be verbose and print out the matching rules. </a:t>
            </a:r>
          </a:p>
          <a:p>
            <a:pPr algn="just">
              <a:lnSpc>
                <a:spcPct val="170000"/>
              </a:lnSpc>
            </a:pPr>
            <a:r>
              <a:rPr lang="en-US" sz="2400" dirty="0">
                <a:solidFill>
                  <a:srgbClr val="FF0000"/>
                </a:solidFill>
              </a:rPr>
              <a:t>The --no-match-shorthand argument keeps the program from expanding any matching shorthand rules such as border-bottom into more-explicit rules such as border-bottom-style. If you want to expand those rules, remove that switch.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19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DFD8-15D0-9FAB-C267-2C310367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portion of </a:t>
            </a:r>
            <a:r>
              <a:rPr lang="en-US" dirty="0" err="1"/>
              <a:t>csscss</a:t>
            </a:r>
            <a:r>
              <a:rPr lang="en-US" dirty="0"/>
              <a:t>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1570-ABA4-898F-8D29-B5A0E1AE7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{#okayButton}, {#schedule} AND {.</a:t>
            </a:r>
            <a:r>
              <a:rPr lang="en-IN" dirty="0" err="1"/>
              <a:t>submitAppointment</a:t>
            </a:r>
            <a:r>
              <a:rPr lang="en-IN" dirty="0"/>
              <a:t> a} share 12 declarations</a:t>
            </a:r>
          </a:p>
          <a:p>
            <a:pPr marL="0" indent="0">
              <a:buNone/>
            </a:pPr>
            <a:r>
              <a:rPr lang="en-IN" dirty="0"/>
              <a:t>- background: #c40a0a</a:t>
            </a:r>
          </a:p>
          <a:p>
            <a:pPr marL="0" indent="0">
              <a:buNone/>
            </a:pPr>
            <a:r>
              <a:rPr lang="en-IN" dirty="0"/>
              <a:t>- border-bottom: 4px solid #630505</a:t>
            </a:r>
          </a:p>
          <a:p>
            <a:pPr marL="0" indent="0">
              <a:buNone/>
            </a:pPr>
            <a:r>
              <a:rPr lang="en-IN" dirty="0"/>
              <a:t>- border-radius: 8px</a:t>
            </a:r>
          </a:p>
          <a:p>
            <a:pPr marL="0" indent="0">
              <a:buNone/>
            </a:pPr>
            <a:r>
              <a:rPr lang="en-IN" dirty="0"/>
              <a:t>- </a:t>
            </a:r>
            <a:r>
              <a:rPr lang="en-IN" dirty="0" err="1"/>
              <a:t>color</a:t>
            </a:r>
            <a:r>
              <a:rPr lang="en-IN" dirty="0"/>
              <a:t>: #fff</a:t>
            </a:r>
          </a:p>
          <a:p>
            <a:pPr marL="0" indent="0">
              <a:buNone/>
            </a:pPr>
            <a:r>
              <a:rPr lang="en-IN" dirty="0"/>
              <a:t>- display: inline-block</a:t>
            </a:r>
          </a:p>
          <a:p>
            <a:pPr marL="0" indent="0">
              <a:buNone/>
            </a:pPr>
            <a:r>
              <a:rPr lang="en-IN" dirty="0"/>
              <a:t>- font-size: 20px</a:t>
            </a:r>
          </a:p>
          <a:p>
            <a:pPr marL="0" indent="0">
              <a:buNone/>
            </a:pPr>
            <a:r>
              <a:rPr lang="en-IN" dirty="0"/>
              <a:t>- font-weight: 700</a:t>
            </a:r>
          </a:p>
          <a:p>
            <a:pPr marL="0" indent="0">
              <a:buNone/>
            </a:pPr>
            <a:r>
              <a:rPr lang="en-IN" dirty="0"/>
              <a:t>- letter-spacing: -0.5px</a:t>
            </a:r>
          </a:p>
          <a:p>
            <a:pPr marL="0" indent="0">
              <a:buNone/>
            </a:pPr>
            <a:r>
              <a:rPr lang="en-IN" dirty="0"/>
              <a:t>- line-height: 22px</a:t>
            </a:r>
          </a:p>
          <a:p>
            <a:pPr marL="0" indent="0">
              <a:buNone/>
            </a:pPr>
            <a:r>
              <a:rPr lang="en-IN" dirty="0"/>
              <a:t>- padding: 12px 16px</a:t>
            </a:r>
          </a:p>
          <a:p>
            <a:pPr marL="0" indent="0">
              <a:buNone/>
            </a:pPr>
            <a:r>
              <a:rPr lang="en-IN" dirty="0"/>
              <a:t>- text-decoration: none</a:t>
            </a:r>
          </a:p>
          <a:p>
            <a:pPr marL="0" indent="0">
              <a:buNone/>
            </a:pPr>
            <a:r>
              <a:rPr lang="en-IN" dirty="0"/>
              <a:t>- text-transform: uppercase</a:t>
            </a:r>
          </a:p>
        </p:txBody>
      </p:sp>
    </p:spTree>
    <p:extLst>
      <p:ext uri="{BB962C8B-B14F-4D97-AF65-F5344CB8AC3E}">
        <p14:creationId xmlns:p14="http://schemas.microsoft.com/office/powerpoint/2010/main" val="3885989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2E39-28D8-77E5-15DB-0616EF6B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05C1-EADA-79A3-9A5A-7CFEAE215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This rule is a good one to start with, because the CSS for these selectors is consistent on all devices. </a:t>
            </a:r>
          </a:p>
          <a:p>
            <a:pPr algn="just"/>
            <a:r>
              <a:rPr lang="en-US" dirty="0"/>
              <a:t>From here, you’ll employ a lather-rinse-repeat methodology starting from the top.</a:t>
            </a:r>
          </a:p>
          <a:p>
            <a:pPr algn="just"/>
            <a:r>
              <a:rPr lang="en-US" dirty="0"/>
              <a:t>By the end of this short exercise, you’ll be able to shave off an additional 10% from styles.css. </a:t>
            </a:r>
          </a:p>
          <a:p>
            <a:pPr algn="just"/>
            <a:r>
              <a:rPr lang="en-US" dirty="0"/>
              <a:t>Do the following for above example:</a:t>
            </a:r>
          </a:p>
          <a:p>
            <a:pPr algn="just"/>
            <a:r>
              <a:rPr lang="en-US" dirty="0"/>
              <a:t>1. </a:t>
            </a:r>
            <a:r>
              <a:rPr lang="en-US" dirty="0">
                <a:solidFill>
                  <a:srgbClr val="FF0000"/>
                </a:solidFill>
              </a:rPr>
              <a:t>Combine selectors and rules</a:t>
            </a:r>
            <a:r>
              <a:rPr lang="en-US" dirty="0"/>
              <a:t>—Combine the selectors #okayButton, #schedule, and .</a:t>
            </a:r>
            <a:r>
              <a:rPr lang="en-US" dirty="0" err="1"/>
              <a:t>submitAppointment</a:t>
            </a:r>
            <a:r>
              <a:rPr lang="en-US" dirty="0"/>
              <a:t> a into a single, comma-separated selector, and copy/paste the suggested rules from the program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086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6B91-37B5-1104-877A-1948372E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CSS rule from </a:t>
            </a:r>
            <a:r>
              <a:rPr lang="en-US" dirty="0" err="1"/>
              <a:t>csscss</a:t>
            </a:r>
            <a:r>
              <a:rPr lang="en-US" dirty="0"/>
              <a:t>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35E6-341F-F930-1919-FCB0CFF6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dirty="0"/>
              <a:t>#okayButton, #schedule, .</a:t>
            </a:r>
            <a:r>
              <a:rPr lang="en-IN" sz="1400" dirty="0" err="1"/>
              <a:t>submitAppointment</a:t>
            </a:r>
            <a:r>
              <a:rPr lang="en-IN" sz="1400" dirty="0"/>
              <a:t> a{</a:t>
            </a:r>
          </a:p>
          <a:p>
            <a:pPr marL="0" indent="0">
              <a:buNone/>
            </a:pPr>
            <a:r>
              <a:rPr lang="en-IN" sz="1400" dirty="0"/>
              <a:t>background: #c40a0a;</a:t>
            </a:r>
          </a:p>
          <a:p>
            <a:pPr marL="0" indent="0">
              <a:buNone/>
            </a:pPr>
            <a:r>
              <a:rPr lang="en-IN" sz="1400" dirty="0"/>
              <a:t>border-bottom: 4px solid #630505;</a:t>
            </a:r>
          </a:p>
          <a:p>
            <a:pPr marL="0" indent="0">
              <a:buNone/>
            </a:pPr>
            <a:r>
              <a:rPr lang="en-IN" sz="1400" dirty="0"/>
              <a:t>border-radius: 8px;</a:t>
            </a:r>
          </a:p>
          <a:p>
            <a:pPr marL="0" indent="0">
              <a:buNone/>
            </a:pPr>
            <a:r>
              <a:rPr lang="en-IN" sz="1400" dirty="0" err="1"/>
              <a:t>color</a:t>
            </a:r>
            <a:r>
              <a:rPr lang="en-IN" sz="1400" dirty="0"/>
              <a:t>: #fff;</a:t>
            </a:r>
          </a:p>
          <a:p>
            <a:pPr marL="0" indent="0">
              <a:buNone/>
            </a:pPr>
            <a:r>
              <a:rPr lang="en-IN" sz="1400" dirty="0"/>
              <a:t>display: inline-block;</a:t>
            </a:r>
          </a:p>
          <a:p>
            <a:pPr marL="0" indent="0">
              <a:buNone/>
            </a:pPr>
            <a:r>
              <a:rPr lang="en-IN" sz="1400" dirty="0"/>
              <a:t>font-size: 20px;</a:t>
            </a:r>
          </a:p>
          <a:p>
            <a:pPr marL="0" indent="0">
              <a:buNone/>
            </a:pPr>
            <a:r>
              <a:rPr lang="en-IN" sz="1400" dirty="0"/>
              <a:t>font-weight: 700;</a:t>
            </a:r>
          </a:p>
          <a:p>
            <a:pPr marL="0" indent="0">
              <a:buNone/>
            </a:pPr>
            <a:r>
              <a:rPr lang="en-IN" sz="1400" dirty="0"/>
              <a:t>letter-spacing: -0.5px;</a:t>
            </a:r>
          </a:p>
          <a:p>
            <a:pPr marL="0" indent="0">
              <a:buNone/>
            </a:pPr>
            <a:r>
              <a:rPr lang="en-IN" sz="1400" dirty="0"/>
              <a:t>line-height: 22px;</a:t>
            </a:r>
          </a:p>
          <a:p>
            <a:pPr marL="0" indent="0">
              <a:buNone/>
            </a:pPr>
            <a:r>
              <a:rPr lang="en-IN" sz="1400" dirty="0"/>
              <a:t>padding: 12px 16px;</a:t>
            </a:r>
          </a:p>
          <a:p>
            <a:pPr marL="0" indent="0">
              <a:buNone/>
            </a:pPr>
            <a:r>
              <a:rPr lang="en-IN" sz="1400" dirty="0"/>
              <a:t>text-decoration: none;</a:t>
            </a:r>
          </a:p>
          <a:p>
            <a:pPr marL="0" indent="0">
              <a:buNone/>
            </a:pPr>
            <a:r>
              <a:rPr lang="en-IN" sz="1400" dirty="0"/>
              <a:t>text-transform: uppercase;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693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510C-1CA1-329C-1921-27117C3D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shorthand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09526-43C6-2B17-36D2-F8A9B022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Using shorthand CSS means </a:t>
            </a:r>
            <a:r>
              <a:rPr lang="en-US" dirty="0">
                <a:solidFill>
                  <a:srgbClr val="FF0000"/>
                </a:solidFill>
              </a:rPr>
              <a:t>using the least verbose properties and values where possible.</a:t>
            </a:r>
            <a:r>
              <a:rPr lang="en-US" dirty="0"/>
              <a:t> the rule on the left uses a set of verbose typography styles that takes up 94 bytes, and the rule on the right combines them into a single font property that takes up 60 bytes.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58FC6-4FAE-8DF6-70DC-C7CBF52A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97" y="3543259"/>
            <a:ext cx="9563591" cy="16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86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5D3C-F4E0-ACD1-5961-84D2C55B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3E8E-7D4D-3A75-D04B-EF89099A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2</a:t>
            </a:r>
            <a:r>
              <a:rPr lang="en-US" dirty="0">
                <a:solidFill>
                  <a:srgbClr val="FF0000"/>
                </a:solidFill>
              </a:rPr>
              <a:t>. Clean up the matching rules from the individual selectors</a:t>
            </a:r>
            <a:r>
              <a:rPr lang="en-US" dirty="0"/>
              <a:t>—Go back and remove the redundant rules from the original #okayButton, #schedule, and .</a:t>
            </a:r>
            <a:r>
              <a:rPr lang="en-US" dirty="0" err="1"/>
              <a:t>submitAppointment</a:t>
            </a:r>
            <a:r>
              <a:rPr lang="en-US" dirty="0"/>
              <a:t> a selectors.</a:t>
            </a:r>
          </a:p>
          <a:p>
            <a:pPr marL="0" indent="0" algn="just">
              <a:buNone/>
            </a:pPr>
            <a:r>
              <a:rPr lang="en-US" dirty="0"/>
              <a:t>3</a:t>
            </a:r>
            <a:r>
              <a:rPr lang="en-US" dirty="0">
                <a:solidFill>
                  <a:srgbClr val="FF0000"/>
                </a:solidFill>
              </a:rPr>
              <a:t>. Rerun </a:t>
            </a:r>
            <a:r>
              <a:rPr lang="en-US" dirty="0" err="1">
                <a:solidFill>
                  <a:srgbClr val="FF0000"/>
                </a:solidFill>
              </a:rPr>
              <a:t>csscss</a:t>
            </a:r>
            <a:r>
              <a:rPr lang="en-US" dirty="0">
                <a:solidFill>
                  <a:srgbClr val="FF0000"/>
                </a:solidFill>
              </a:rPr>
              <a:t>, examine the output, and repeat</a:t>
            </a:r>
            <a:r>
              <a:rPr lang="en-US" dirty="0"/>
              <a:t>—After you’ve cleaned up the redundant rules in the old selectors, rerun </a:t>
            </a:r>
            <a:r>
              <a:rPr lang="en-US" dirty="0" err="1"/>
              <a:t>csscss</a:t>
            </a:r>
            <a:r>
              <a:rPr lang="en-US" dirty="0"/>
              <a:t> to verify that the rule you’ve optimized is stricken from the 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303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58F9-2696-2B49-93E8-5A38A8B5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495"/>
            <a:ext cx="10515600" cy="1325563"/>
          </a:xfrm>
        </p:spPr>
        <p:txBody>
          <a:bodyPr/>
          <a:lstStyle/>
          <a:p>
            <a:r>
              <a:rPr lang="en-IN" dirty="0"/>
              <a:t>Problematic </a:t>
            </a:r>
            <a:r>
              <a:rPr lang="en-IN" dirty="0" err="1"/>
              <a:t>csscss</a:t>
            </a:r>
            <a:r>
              <a:rPr lang="en-IN" dirty="0"/>
              <a:t>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6C2304-5068-9496-6A5C-C00974FCA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476" y="1401930"/>
            <a:ext cx="9467953" cy="26791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47EA1C-4670-B82E-73E0-3E79F3FC05A2}"/>
              </a:ext>
            </a:extLst>
          </p:cNvPr>
          <p:cNvSpPr txBox="1"/>
          <p:nvPr/>
        </p:nvSpPr>
        <p:spPr>
          <a:xfrm>
            <a:off x="1133375" y="4081111"/>
            <a:ext cx="1030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/>
              <a:t>The best approach for responsive sites is to combine values that are common across all breakpoints.</a:t>
            </a:r>
          </a:p>
        </p:txBody>
      </p:sp>
    </p:spTree>
    <p:extLst>
      <p:ext uri="{BB962C8B-B14F-4D97-AF65-F5344CB8AC3E}">
        <p14:creationId xmlns:p14="http://schemas.microsoft.com/office/powerpoint/2010/main" val="2367933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6148-67E3-FD5B-2931-2DC89653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630D-D40A-F07A-D84F-01746EDF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One way to optimize your CSS is to segment it. </a:t>
            </a:r>
            <a:r>
              <a:rPr lang="en-US" dirty="0">
                <a:solidFill>
                  <a:srgbClr val="FF0000"/>
                </a:solidFill>
              </a:rPr>
              <a:t>Segmentation splits up CSS by styles specific to particular page templates.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It can make sense to combine all of your site’s CSS into one file so that the user already has all of the site’s CSS cached on the first visit.</a:t>
            </a:r>
          </a:p>
          <a:p>
            <a:pPr algn="just"/>
            <a:r>
              <a:rPr lang="en-US" dirty="0"/>
              <a:t>Serving your CSS this way can be a gamble, however, because your users may never navigate to subpages.</a:t>
            </a:r>
          </a:p>
          <a:p>
            <a:pPr algn="just"/>
            <a:r>
              <a:rPr lang="en-US" dirty="0"/>
              <a:t>This slows the initial visit to your site.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The safer bet is to spread the weight across a few pages, but intelligently.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12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4A42-E2B3-789F-0968-F4BC7A72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3834-1E66-DBE8-A432-5002DAA90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data-driven method of determining how to segment your site’s CSS is to </a:t>
            </a:r>
            <a:r>
              <a:rPr lang="en-US" dirty="0">
                <a:solidFill>
                  <a:srgbClr val="FF0000"/>
                </a:solidFill>
              </a:rPr>
              <a:t>look at its analytics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look at the path users take through your website. </a:t>
            </a:r>
          </a:p>
          <a:p>
            <a:pPr algn="just"/>
            <a:r>
              <a:rPr lang="en-US" dirty="0"/>
              <a:t>With a tool such as </a:t>
            </a:r>
            <a:r>
              <a:rPr lang="en-US" dirty="0">
                <a:solidFill>
                  <a:srgbClr val="FF0000"/>
                </a:solidFill>
              </a:rPr>
              <a:t>Google Analytics</a:t>
            </a:r>
            <a:r>
              <a:rPr lang="en-US" dirty="0"/>
              <a:t>, you can visualize this information and use it to make informed decisions on segmentation.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2D52C-EDEC-221C-E36B-B8B92FB4E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88" y="4073164"/>
            <a:ext cx="5505733" cy="23115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5C2FA8-4ABB-6BF1-3B04-F14B4711FAE6}"/>
              </a:ext>
            </a:extLst>
          </p:cNvPr>
          <p:cNvSpPr txBox="1"/>
          <p:nvPr/>
        </p:nvSpPr>
        <p:spPr>
          <a:xfrm>
            <a:off x="7713847" y="4480330"/>
            <a:ext cx="41252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user navigation flow to pages with CSS segmented by page template. The browser downloads only the CSS it needs for the current page.</a:t>
            </a:r>
          </a:p>
        </p:txBody>
      </p:sp>
    </p:spTree>
    <p:extLst>
      <p:ext uri="{BB962C8B-B14F-4D97-AF65-F5344CB8AC3E}">
        <p14:creationId xmlns:p14="http://schemas.microsoft.com/office/powerpoint/2010/main" val="1387126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44F20-3074-95CE-8548-35A5C9A19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19" y="509419"/>
            <a:ext cx="10515600" cy="4351338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Logging into Google Analytics</a:t>
            </a:r>
            <a:r>
              <a:rPr lang="en-US" dirty="0"/>
              <a:t>. Then find the </a:t>
            </a:r>
            <a:r>
              <a:rPr lang="en-US" dirty="0">
                <a:solidFill>
                  <a:srgbClr val="FF0000"/>
                </a:solidFill>
              </a:rPr>
              <a:t>visitor-flow information </a:t>
            </a:r>
            <a:r>
              <a:rPr lang="en-US" dirty="0"/>
              <a:t>by navigating to the </a:t>
            </a:r>
            <a:r>
              <a:rPr lang="en-US" dirty="0">
                <a:solidFill>
                  <a:srgbClr val="FF0000"/>
                </a:solidFill>
              </a:rPr>
              <a:t>Behavior</a:t>
            </a:r>
            <a:r>
              <a:rPr lang="en-US" dirty="0"/>
              <a:t> section in the left-hand menu, and selecting the </a:t>
            </a:r>
            <a:r>
              <a:rPr lang="en-US" dirty="0">
                <a:solidFill>
                  <a:srgbClr val="FF0000"/>
                </a:solidFill>
              </a:rPr>
              <a:t>Behavior Flow </a:t>
            </a:r>
            <a:r>
              <a:rPr lang="en-US" dirty="0"/>
              <a:t>option in the submenu.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E03DA-560B-BFE1-0C54-6E953A70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25" y="3245156"/>
            <a:ext cx="3950410" cy="1615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584A1-B2A6-32BF-F6FC-A8CF1423C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557" y="1716562"/>
            <a:ext cx="6372768" cy="47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51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A0CD-4A13-E2D5-A30C-883AC141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Customize framework 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1B03-AFBB-58BE-AB5B-6E8AC62F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667"/>
            <a:ext cx="10515600" cy="462729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CSS frameworks are a big part of the front-end development sphere, and with good reason. </a:t>
            </a:r>
          </a:p>
          <a:p>
            <a:pPr algn="just"/>
            <a:r>
              <a:rPr lang="en-US" dirty="0"/>
              <a:t>They can be time-saving tools that offer a tremendous service to the developer. </a:t>
            </a:r>
          </a:p>
          <a:p>
            <a:pPr algn="just"/>
            <a:r>
              <a:rPr lang="en-US" dirty="0"/>
              <a:t>If the benefit of using a CSS framework translates into a benefit for the user, </a:t>
            </a:r>
            <a:r>
              <a:rPr lang="en-US" dirty="0">
                <a:solidFill>
                  <a:srgbClr val="FF0000"/>
                </a:solidFill>
              </a:rPr>
              <a:t>they’re worth considering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Popular frameworks such as </a:t>
            </a:r>
            <a:r>
              <a:rPr lang="en-US" dirty="0">
                <a:solidFill>
                  <a:srgbClr val="FF0000"/>
                </a:solidFill>
              </a:rPr>
              <a:t>Bootstrap and Foundation </a:t>
            </a:r>
            <a:r>
              <a:rPr lang="en-US" dirty="0"/>
              <a:t>allow the developer to </a:t>
            </a:r>
            <a:r>
              <a:rPr lang="en-US" dirty="0">
                <a:solidFill>
                  <a:srgbClr val="FF0000"/>
                </a:solidFill>
              </a:rPr>
              <a:t>customize downloads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You can have too much of a good thing, though, and it makes sense to prune </a:t>
            </a:r>
            <a:r>
              <a:rPr lang="en-US" dirty="0">
                <a:solidFill>
                  <a:srgbClr val="FF0000"/>
                </a:solidFill>
              </a:rPr>
              <a:t>what you don’t need from these libraries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908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7A9C9-C3F2-4D5C-7BE3-1E602F8A8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113" y="1103547"/>
            <a:ext cx="7058674" cy="330482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112E74-4E37-98E8-F74D-511D3F3CB6FB}"/>
              </a:ext>
            </a:extLst>
          </p:cNvPr>
          <p:cNvSpPr txBox="1"/>
          <p:nvPr/>
        </p:nvSpPr>
        <p:spPr>
          <a:xfrm>
            <a:off x="7911967" y="1811433"/>
            <a:ext cx="3899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download customization screen on the Twitter Bootstrap website. Bootstrap allows the developer to specify which parts of the framework the user wants in a custom download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190E00-FF9A-A796-3E06-77CB7D30846A}"/>
              </a:ext>
            </a:extLst>
          </p:cNvPr>
          <p:cNvSpPr txBox="1"/>
          <p:nvPr/>
        </p:nvSpPr>
        <p:spPr>
          <a:xfrm>
            <a:off x="549113" y="5046567"/>
            <a:ext cx="107413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After downloading the customized framework code, </a:t>
            </a:r>
            <a:r>
              <a:rPr lang="en-IN" sz="2000" dirty="0">
                <a:solidFill>
                  <a:srgbClr val="FF0000"/>
                </a:solidFill>
              </a:rPr>
              <a:t>don’t be afraid to go further and remove anything else you don’t need. </a:t>
            </a:r>
          </a:p>
        </p:txBody>
      </p:sp>
    </p:spTree>
    <p:extLst>
      <p:ext uri="{BB962C8B-B14F-4D97-AF65-F5344CB8AC3E}">
        <p14:creationId xmlns:p14="http://schemas.microsoft.com/office/powerpoint/2010/main" val="1070503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3D1D-0B74-9781-750D-4A5372D4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Mobile-first is user-first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F0937-03DF-65F4-6753-10B7AA7E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96" y="1395663"/>
            <a:ext cx="10593404" cy="47813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In years past, front-end development has gone from a simple discipline to a more nuanced one. 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This is due in part to the emergence of the </a:t>
            </a:r>
            <a:r>
              <a:rPr lang="en-US" dirty="0">
                <a:solidFill>
                  <a:srgbClr val="FF0000"/>
                </a:solidFill>
              </a:rPr>
              <a:t>responsive web design </a:t>
            </a:r>
            <a:r>
              <a:rPr lang="en-US" dirty="0"/>
              <a:t>principle pioneered by designer </a:t>
            </a:r>
            <a:r>
              <a:rPr lang="en-US" dirty="0">
                <a:solidFill>
                  <a:srgbClr val="FF0000"/>
                </a:solidFill>
              </a:rPr>
              <a:t>Ethan Marcotte</a:t>
            </a:r>
            <a:r>
              <a:rPr lang="en-US" dirty="0"/>
              <a:t>. 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In the past, developers would create separate sites for mobile devices with fewer capabilities than their desktop counterparts. 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This approach has fallen out of favor, with developers embracing responsive web design instead. 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Responsive web design uses one set of markup and modifies its presentation via CSS with respect to the device’s display dimensions. 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These dimensions (usually the width) are examined by using a </a:t>
            </a:r>
            <a:r>
              <a:rPr lang="en-US" dirty="0">
                <a:solidFill>
                  <a:srgbClr val="FF0000"/>
                </a:solidFill>
              </a:rPr>
              <a:t>media query</a:t>
            </a:r>
            <a:r>
              <a:rPr lang="en-US" dirty="0"/>
              <a:t>, and evaluated against a </a:t>
            </a:r>
            <a:r>
              <a:rPr lang="en-US" dirty="0">
                <a:solidFill>
                  <a:srgbClr val="FF0000"/>
                </a:solidFill>
              </a:rPr>
              <a:t>min-width or max-width </a:t>
            </a:r>
            <a:r>
              <a:rPr lang="en-US" dirty="0"/>
              <a:t>value. 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Because media queries are flexible, two methods of responsive web design arose: </a:t>
            </a:r>
            <a:r>
              <a:rPr lang="en-US" dirty="0">
                <a:solidFill>
                  <a:srgbClr val="FF0000"/>
                </a:solidFill>
              </a:rPr>
              <a:t>desktop-first and mobile-first responsive design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727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1B94-2313-B6B0-B9D6-4C77E8A8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24" y="394636"/>
            <a:ext cx="10468276" cy="578232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0" i="0" dirty="0">
                <a:solidFill>
                  <a:srgbClr val="FF0000"/>
                </a:solidFill>
                <a:effectLst/>
                <a:latin typeface="SFMono-Regular"/>
              </a:rPr>
              <a:t>@media only screen and (max-width: 600px) {...}</a:t>
            </a:r>
          </a:p>
          <a:p>
            <a:pPr algn="just"/>
            <a:r>
              <a:rPr lang="en-US" dirty="0"/>
              <a:t>What this query really means is, “If [device width] is less than or equal to 600px, then do {...}.</a:t>
            </a:r>
          </a:p>
          <a:p>
            <a:pPr algn="just"/>
            <a:endParaRPr lang="en-US" dirty="0"/>
          </a:p>
          <a:p>
            <a:pPr algn="just"/>
            <a:r>
              <a:rPr lang="en-US" b="0" i="0" dirty="0">
                <a:solidFill>
                  <a:srgbClr val="FF0000"/>
                </a:solidFill>
                <a:effectLst/>
                <a:latin typeface="SFMono-Regular"/>
              </a:rPr>
              <a:t>@media only screen and (min-width: 600px) {...}</a:t>
            </a:r>
          </a:p>
          <a:p>
            <a:pPr algn="just"/>
            <a:r>
              <a:rPr lang="en-US" dirty="0"/>
              <a:t>What this query really means is, “If [device width] is greater than or equal to 600px, then do {...}“.</a:t>
            </a:r>
          </a:p>
          <a:p>
            <a:pPr algn="just"/>
            <a:endParaRPr lang="en-US" dirty="0"/>
          </a:p>
          <a:p>
            <a:pPr algn="just"/>
            <a:r>
              <a:rPr lang="en-US" b="0" i="0" dirty="0">
                <a:solidFill>
                  <a:srgbClr val="FF0000"/>
                </a:solidFill>
                <a:effectLst/>
                <a:latin typeface="SFMono-Regular"/>
              </a:rPr>
              <a:t>@media only screen and (max-width: 600px) and (min-width: 400px) {...}</a:t>
            </a:r>
          </a:p>
          <a:p>
            <a:pPr algn="just"/>
            <a:r>
              <a:rPr lang="en-US" dirty="0"/>
              <a:t>The query above will trigger only for screens that are between 600px and 400px wide. 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breakpoint </a:t>
            </a:r>
            <a:r>
              <a:rPr lang="en-US" dirty="0"/>
              <a:t>is the screen width at which the design and layout of an HTML email or a web page will adapt to provide an </a:t>
            </a:r>
            <a:r>
              <a:rPr lang="en-US" dirty="0">
                <a:solidFill>
                  <a:srgbClr val="FF0000"/>
                </a:solidFill>
              </a:rPr>
              <a:t>optimal viewing experience.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79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BED5C-A20A-51F1-B686-215F520F0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316" y="1242990"/>
            <a:ext cx="7987662" cy="4372019"/>
          </a:xfrm>
        </p:spPr>
      </p:pic>
    </p:spTree>
    <p:extLst>
      <p:ext uri="{BB962C8B-B14F-4D97-AF65-F5344CB8AC3E}">
        <p14:creationId xmlns:p14="http://schemas.microsoft.com/office/powerpoint/2010/main" val="390153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02EC-B893-FB68-CBB5-DA5FF7AB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is a guide for shorthand properties using this syntax: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59710-E9B3-02F4-9378-A4DD1982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one value </a:t>
            </a:r>
            <a:r>
              <a:rPr lang="en-US" dirty="0"/>
              <a:t>when all four sides of an element have the same value. If all four sides of an element have a margin of 20px, you can abbreviate to margin: 20px;.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Use two </a:t>
            </a:r>
            <a:r>
              <a:rPr lang="en-US" dirty="0"/>
              <a:t>values when the top/bottom and right/left values are the same. If an element has a margin of 10px on the top and bottom sides, and 20px on the right and left sides, you can abbreviate to margin: 10px 20px;.</a:t>
            </a:r>
          </a:p>
          <a:p>
            <a:pPr algn="just"/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three values </a:t>
            </a:r>
            <a:r>
              <a:rPr lang="en-US" dirty="0"/>
              <a:t>when only the right/left values are the same, but the top and bottom values are different. If an element has a top margin of 10px, a right/left margin of 20px, and a bottom margin of 30px, you can write margin: 10px 20px 30px;.</a:t>
            </a:r>
          </a:p>
          <a:p>
            <a:pPr algn="just"/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all four values </a:t>
            </a:r>
            <a:r>
              <a:rPr lang="en-US" dirty="0"/>
              <a:t>when all of the values are unique.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52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CB23-98AF-FB8F-F681-04564A5B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Mobile-first vs. desktop-first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3389B8-354B-4FAF-07C7-57A20C2C4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909" y="1690688"/>
            <a:ext cx="7350317" cy="412224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D15FE9-692E-D1CF-7651-C2569501459E}"/>
              </a:ext>
            </a:extLst>
          </p:cNvPr>
          <p:cNvSpPr txBox="1"/>
          <p:nvPr/>
        </p:nvSpPr>
        <p:spPr>
          <a:xfrm>
            <a:off x="8527982" y="1325955"/>
            <a:ext cx="282581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Using the mobile-first method, the default appearance is the mobile version of the site. </a:t>
            </a:r>
          </a:p>
          <a:p>
            <a:endParaRPr lang="en-IN" sz="2400" dirty="0"/>
          </a:p>
          <a:p>
            <a:r>
              <a:rPr lang="en-IN" sz="2400" dirty="0"/>
              <a:t>In desktop-first sites, the default appearance is the desktop version of the site.</a:t>
            </a:r>
          </a:p>
        </p:txBody>
      </p:sp>
    </p:spTree>
    <p:extLst>
      <p:ext uri="{BB962C8B-B14F-4D97-AF65-F5344CB8AC3E}">
        <p14:creationId xmlns:p14="http://schemas.microsoft.com/office/powerpoint/2010/main" val="3303854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F866-3361-B793-B7EE-DB2C76D3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45" y="375384"/>
            <a:ext cx="10651156" cy="6025415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900" dirty="0"/>
              <a:t>The advantage of </a:t>
            </a:r>
            <a:r>
              <a:rPr lang="en-US" sz="1900" dirty="0">
                <a:solidFill>
                  <a:srgbClr val="FF0000"/>
                </a:solidFill>
              </a:rPr>
              <a:t>mobile-first CSS</a:t>
            </a:r>
            <a:r>
              <a:rPr lang="en-US" sz="1900" dirty="0"/>
              <a:t> is that you’re </a:t>
            </a:r>
            <a:r>
              <a:rPr lang="en-US" sz="1900" dirty="0">
                <a:solidFill>
                  <a:srgbClr val="FF0000"/>
                </a:solidFill>
              </a:rPr>
              <a:t>serving CSS intended for the devices that are most likely to consume it. </a:t>
            </a:r>
          </a:p>
          <a:p>
            <a:pPr algn="just">
              <a:lnSpc>
                <a:spcPct val="170000"/>
              </a:lnSpc>
            </a:pPr>
            <a:r>
              <a:rPr lang="en-US" sz="1900" dirty="0"/>
              <a:t>Because </a:t>
            </a:r>
            <a:r>
              <a:rPr lang="en-US" sz="1900" dirty="0">
                <a:solidFill>
                  <a:srgbClr val="FF0000"/>
                </a:solidFill>
              </a:rPr>
              <a:t>mobile devices often have less processing power and memory</a:t>
            </a:r>
            <a:r>
              <a:rPr lang="en-US" sz="1900" dirty="0"/>
              <a:t> than desktop devices, the mobile device shouldn’t have to apply desktop styles</a:t>
            </a:r>
            <a:r>
              <a:rPr lang="en-US" sz="1900" dirty="0">
                <a:solidFill>
                  <a:srgbClr val="FF0000"/>
                </a:solidFill>
              </a:rPr>
              <a:t>, interpret media queries, and then apply mobile styles</a:t>
            </a:r>
            <a:r>
              <a:rPr lang="en-US" sz="1900" dirty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1900" dirty="0">
                <a:solidFill>
                  <a:srgbClr val="FF0000"/>
                </a:solidFill>
              </a:rPr>
              <a:t>The benefit is in the ability to scale up as you go, rather than scaling down</a:t>
            </a:r>
            <a:r>
              <a:rPr lang="en-US" sz="1900" dirty="0"/>
              <a:t>. If you start from the point of least complexity, you can optimize much more easily than if you remove pieces as you scale down.</a:t>
            </a:r>
          </a:p>
          <a:p>
            <a:pPr algn="just">
              <a:lnSpc>
                <a:spcPct val="170000"/>
              </a:lnSpc>
            </a:pPr>
            <a:r>
              <a:rPr lang="en-US" sz="1900" dirty="0"/>
              <a:t>Most of the time you’ll develop for three device types: </a:t>
            </a:r>
            <a:r>
              <a:rPr lang="en-US" sz="1900" dirty="0">
                <a:solidFill>
                  <a:srgbClr val="FF0000"/>
                </a:solidFill>
              </a:rPr>
              <a:t>mobile phones, tablets, and desktops</a:t>
            </a:r>
            <a:r>
              <a:rPr lang="en-US" sz="1900" dirty="0"/>
              <a:t>. </a:t>
            </a:r>
          </a:p>
          <a:p>
            <a:pPr algn="just">
              <a:lnSpc>
                <a:spcPct val="170000"/>
              </a:lnSpc>
            </a:pPr>
            <a:r>
              <a:rPr lang="en-US" sz="1900" dirty="0"/>
              <a:t>All of these except for the foundational CSS lie within their own </a:t>
            </a:r>
            <a:r>
              <a:rPr lang="en-US" sz="1900" dirty="0">
                <a:solidFill>
                  <a:srgbClr val="FF0000"/>
                </a:solidFill>
              </a:rPr>
              <a:t>media query (commonly referred to as a breakpoint)</a:t>
            </a:r>
            <a:r>
              <a:rPr lang="en-US" sz="1900" dirty="0"/>
              <a:t>. A media query is a particular point in which new styles are applied. </a:t>
            </a:r>
            <a:r>
              <a:rPr lang="en-US" sz="1900" dirty="0">
                <a:solidFill>
                  <a:srgbClr val="FF0000"/>
                </a:solidFill>
              </a:rPr>
              <a:t>This point is typically a change in the screen’s width</a:t>
            </a:r>
            <a:r>
              <a:rPr lang="en-US" sz="1900" dirty="0"/>
              <a:t>. In the case of mobile-first CSS, the mobile styles are the foundation, whereas the tablet and desktop are the breakpoints where changes in the layout occur.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137612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E180-D071-F3A1-2A86-59BA2357F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67" y="394636"/>
            <a:ext cx="10718533" cy="578232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Breakpoints are </a:t>
            </a:r>
            <a:r>
              <a:rPr lang="en-US" dirty="0">
                <a:solidFill>
                  <a:srgbClr val="FF0000"/>
                </a:solidFill>
              </a:rPr>
              <a:t>set using 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>
                <a:solidFill>
                  <a:srgbClr val="FF0000"/>
                </a:solidFill>
              </a:rPr>
              <a:t> units rather than </a:t>
            </a:r>
            <a:r>
              <a:rPr lang="en-US" dirty="0" err="1">
                <a:solidFill>
                  <a:srgbClr val="FF0000"/>
                </a:solidFill>
              </a:rPr>
              <a:t>px</a:t>
            </a:r>
            <a:r>
              <a:rPr lang="en-US" dirty="0">
                <a:solidFill>
                  <a:srgbClr val="FF0000"/>
                </a:solidFill>
              </a:rPr>
              <a:t> units</a:t>
            </a:r>
            <a:r>
              <a:rPr lang="en-US" dirty="0"/>
              <a:t>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An 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>
                <a:solidFill>
                  <a:srgbClr val="FF0000"/>
                </a:solidFill>
              </a:rPr>
              <a:t> is a relative unit that’s calculated based on the document’s default font-size value (typically, 16px). </a:t>
            </a:r>
          </a:p>
          <a:p>
            <a:pPr algn="just"/>
            <a:r>
              <a:rPr lang="en-US" dirty="0"/>
              <a:t>Calculating </a:t>
            </a:r>
            <a:r>
              <a:rPr lang="en-US" dirty="0" err="1"/>
              <a:t>em</a:t>
            </a:r>
            <a:r>
              <a:rPr lang="en-US" dirty="0"/>
              <a:t> values is done with a simple formula: </a:t>
            </a:r>
          </a:p>
          <a:p>
            <a:pPr marL="457200" lvl="1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px</a:t>
            </a:r>
            <a:r>
              <a:rPr lang="en-US" dirty="0">
                <a:solidFill>
                  <a:srgbClr val="FF0000"/>
                </a:solidFill>
              </a:rPr>
              <a:t> / default font size = 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dirty="0"/>
              <a:t>In this case, the </a:t>
            </a:r>
            <a:r>
              <a:rPr lang="en-US" dirty="0">
                <a:solidFill>
                  <a:srgbClr val="FF0000"/>
                </a:solidFill>
              </a:rPr>
              <a:t>tablet breakpoint of 600px </a:t>
            </a:r>
            <a:r>
              <a:rPr lang="en-US" dirty="0"/>
              <a:t>is divided by the default document font-size of 16px to arrive to a value of 37.5em. </a:t>
            </a:r>
          </a:p>
          <a:p>
            <a:pPr marL="457200" lvl="1" indent="0" algn="just">
              <a:buNone/>
            </a:pPr>
            <a:r>
              <a:rPr lang="en-US" dirty="0"/>
              <a:t>The desktop breakpoint of 1000px is converted using the same formula to a value of 62.5em.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BD1BC-0138-3F5B-3D37-2ECBD073A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47749"/>
            <a:ext cx="4711942" cy="24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13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09D8-532A-C415-45FE-D17DD535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Mobile-first CSS boilerplate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3B339-FE38-6AFC-EC90-C698D1E00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6454"/>
            <a:ext cx="10607733" cy="4025706"/>
          </a:xfrm>
        </p:spPr>
      </p:pic>
    </p:spTree>
    <p:extLst>
      <p:ext uri="{BB962C8B-B14F-4D97-AF65-F5344CB8AC3E}">
        <p14:creationId xmlns:p14="http://schemas.microsoft.com/office/powerpoint/2010/main" val="4024535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57A7-06A7-E193-ACE0-DB52B832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3AF3-2AE5-D1E2-AEC1-DE4FAD7E8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this point, you’ll include your CSS as you normally would inside </a:t>
            </a:r>
            <a:r>
              <a:rPr lang="en-US" dirty="0">
                <a:solidFill>
                  <a:srgbClr val="FF0000"/>
                </a:solidFill>
              </a:rPr>
              <a:t>a &lt;link&gt; tag. </a:t>
            </a:r>
          </a:p>
          <a:p>
            <a:r>
              <a:rPr lang="en-US" dirty="0"/>
              <a:t>To ensure that devices properly display your fancy new responsive CSS , you should </a:t>
            </a:r>
            <a:r>
              <a:rPr lang="en-US" dirty="0">
                <a:solidFill>
                  <a:srgbClr val="FF0000"/>
                </a:solidFill>
              </a:rPr>
              <a:t>add the following &lt;meta&gt; </a:t>
            </a:r>
            <a:r>
              <a:rPr lang="en-US" dirty="0"/>
              <a:t>tag inside your &lt;head&gt; element:</a:t>
            </a:r>
          </a:p>
          <a:p>
            <a:r>
              <a:rPr lang="en-US" dirty="0">
                <a:solidFill>
                  <a:srgbClr val="FF0000"/>
                </a:solidFill>
              </a:rPr>
              <a:t>&lt;meta name="viewport" content="width=device-</a:t>
            </a:r>
            <a:r>
              <a:rPr lang="en-US" dirty="0" err="1">
                <a:solidFill>
                  <a:srgbClr val="FF0000"/>
                </a:solidFill>
              </a:rPr>
              <a:t>width,initial</a:t>
            </a:r>
            <a:r>
              <a:rPr lang="en-US" dirty="0">
                <a:solidFill>
                  <a:srgbClr val="FF0000"/>
                </a:solidFill>
              </a:rPr>
              <a:t>-scale=1"&gt;</a:t>
            </a:r>
          </a:p>
          <a:p>
            <a:r>
              <a:rPr lang="en-US" dirty="0"/>
              <a:t>This &lt;meta&gt; tag tells the browser two things: that the </a:t>
            </a:r>
            <a:r>
              <a:rPr lang="en-US" dirty="0">
                <a:solidFill>
                  <a:srgbClr val="FF0000"/>
                </a:solidFill>
              </a:rPr>
              <a:t>device should render the page at the same width as the device’s screen, and that the initial scale of the page should be 100%.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51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662A-E83E-E681-1E7F-6CE80DC2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Google’s mobile-friendly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A8D6-1F3B-A97B-F433-E6A48258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2" y="1450240"/>
            <a:ext cx="7160394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When Google looks at your site, it’s looking for </a:t>
            </a:r>
            <a:r>
              <a:rPr lang="en-US" dirty="0">
                <a:solidFill>
                  <a:srgbClr val="FF0000"/>
                </a:solidFill>
              </a:rPr>
              <a:t>two indicators of a good mobile user experience.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A properly configured viewport</a:t>
            </a:r>
            <a:r>
              <a:rPr lang="en-US" dirty="0"/>
              <a:t>—As discussed earlier, the &lt;meta&gt; viewport tag is used by browsers to size content to the device’s screen.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Responsiveness</a:t>
            </a:r>
            <a:r>
              <a:rPr lang="en-US" dirty="0"/>
              <a:t>—A site needs to respond to the size of the viewport as it changes. </a:t>
            </a:r>
            <a:r>
              <a:rPr lang="en-US" dirty="0">
                <a:solidFill>
                  <a:srgbClr val="FF0000"/>
                </a:solidFill>
              </a:rPr>
              <a:t>Users are fine with vertical scrolling, but horizontal scrolling is usually a bad user experience, and Google checks that content fits on a device’s screen without horizontal scrolling.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99E88-B3DF-3D18-AB2C-4D207F5E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163" y="1690688"/>
            <a:ext cx="4186416" cy="307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52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5EC8-D8A0-F569-ECB2-38C545D6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Verifying a site’s mobile-friendliness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8C70-64DE-4F7B-593E-68BD7D1D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Google developed the Mobile-Friendly Test tool, available at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https://www.google.com/webmasters/tools/mobile-friendly/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This tool prompts the user to enter a URL to be analyzed.</a:t>
            </a:r>
          </a:p>
          <a:p>
            <a:pPr algn="just"/>
            <a:r>
              <a:rPr lang="en-US" dirty="0"/>
              <a:t>After the site is analyzed, you’ll see that it passes the mobile-friendly test, and a success message is shown.</a:t>
            </a:r>
          </a:p>
          <a:p>
            <a:pPr algn="just"/>
            <a:r>
              <a:rPr lang="en-US" dirty="0"/>
              <a:t>For sites that aren’t mobile-friendly, the tool will return a list of reasons that the site failed the test, along with next steps for correcting issues.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16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36E5-78E9-54A6-86B4-1AA7A8EF2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background-color: #000;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background-image: 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(images/bg.gif);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background-repeat: no-repeat;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background-position: left top;</a:t>
            </a:r>
          </a:p>
          <a:p>
            <a:pPr marL="0" indent="0">
              <a:buNone/>
            </a:pPr>
            <a:r>
              <a:rPr lang="en-US" dirty="0"/>
              <a:t>Replace with-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background: #000 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(images/bg.gif) no-repeat left top;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48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CFF2B-BD0B-75F3-2FE2-62F1A9380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Ex.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border-width: 1px;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border-style: solid;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border-</a:t>
            </a:r>
            <a:r>
              <a:rPr lang="en-IN" dirty="0" err="1">
                <a:solidFill>
                  <a:srgbClr val="FF0000"/>
                </a:solidFill>
              </a:rPr>
              <a:t>color</a:t>
            </a:r>
            <a:r>
              <a:rPr lang="en-IN" dirty="0">
                <a:solidFill>
                  <a:srgbClr val="FF0000"/>
                </a:solidFill>
              </a:rPr>
              <a:t>: #000;</a:t>
            </a:r>
          </a:p>
          <a:p>
            <a:pPr marL="0" indent="0">
              <a:buNone/>
            </a:pPr>
            <a:r>
              <a:rPr lang="en-IN" dirty="0"/>
              <a:t>Replace With-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border: 1px solid #000;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9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FF49-F94A-5D18-421D-B9DAD1E7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shallow 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4D2F-87EA-E8A9-7B7F-657E9AE5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Shallowness refers to the </a:t>
            </a:r>
            <a:r>
              <a:rPr lang="en-US" dirty="0">
                <a:solidFill>
                  <a:srgbClr val="FF0000"/>
                </a:solidFill>
              </a:rPr>
              <a:t>specificity of a CSS selector</a:t>
            </a:r>
            <a:r>
              <a:rPr lang="en-US" dirty="0"/>
              <a:t>. Overly specific selectors are those that are </a:t>
            </a:r>
            <a:r>
              <a:rPr lang="en-US" dirty="0">
                <a:solidFill>
                  <a:srgbClr val="FF0000"/>
                </a:solidFill>
              </a:rPr>
              <a:t>many levels deep</a:t>
            </a:r>
            <a:r>
              <a:rPr lang="en-US" dirty="0"/>
              <a:t>, whereas </a:t>
            </a:r>
            <a:r>
              <a:rPr lang="en-US" dirty="0">
                <a:solidFill>
                  <a:srgbClr val="FF0000"/>
                </a:solidFill>
              </a:rPr>
              <a:t>shallow selectors are less so,</a:t>
            </a:r>
            <a:r>
              <a:rPr lang="en-US" dirty="0"/>
              <a:t> specifying only what’s necessary to match an element.</a:t>
            </a:r>
          </a:p>
          <a:p>
            <a:pPr algn="just"/>
            <a:r>
              <a:rPr lang="en-US" dirty="0"/>
              <a:t>In big style sheets, keeping CSS selectors brief can save space. By reducing complexity, you can keep style sheets lean and load times low, thus boosting the page’s performance.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24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65BBCA-F706-E869-CB70-0F2ADF9B1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9163"/>
            <a:ext cx="9906993" cy="22867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98138C-D6D5-1693-3561-45CF38FD9F14}"/>
              </a:ext>
            </a:extLst>
          </p:cNvPr>
          <p:cNvSpPr txBox="1"/>
          <p:nvPr/>
        </p:nvSpPr>
        <p:spPr>
          <a:xfrm>
            <a:off x="914400" y="4656316"/>
            <a:ext cx="107955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example of an overly specific CSS selector (left) versus a more succinct one (right). The selector at the left is 67 characters, whereas the one at the right is at 12 characters.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93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7FF6-1095-CC64-104D-6EA1DDF8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uncss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7B2E-8ED7-5DD6-4A7A-0EDA7D4FC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787"/>
            <a:ext cx="10515600" cy="48101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Node program called </a:t>
            </a:r>
            <a:r>
              <a:rPr lang="en-US" dirty="0" err="1"/>
              <a:t>uncss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remove all the unused CSS</a:t>
            </a:r>
            <a:r>
              <a:rPr lang="en-US" dirty="0"/>
              <a:t> from the style sheet. With these two commands, you can install the program globally and run it against the CSS file from the root folder of the client’s site:</a:t>
            </a:r>
          </a:p>
          <a:p>
            <a:pPr marL="457200" lvl="1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-g </a:t>
            </a:r>
            <a:r>
              <a:rPr lang="en-US" dirty="0" err="1">
                <a:solidFill>
                  <a:srgbClr val="FF0000"/>
                </a:solidFill>
              </a:rPr>
              <a:t>uncss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uncss</a:t>
            </a:r>
            <a:r>
              <a:rPr lang="en-US" dirty="0">
                <a:solidFill>
                  <a:srgbClr val="FF0000"/>
                </a:solidFill>
              </a:rPr>
              <a:t> http://localhost:8080 -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.</a:t>
            </a:r>
            <a:r>
              <a:rPr lang="en-US" dirty="0" err="1">
                <a:solidFill>
                  <a:srgbClr val="FF0000"/>
                </a:solidFill>
              </a:rPr>
              <a:t>modal.open</a:t>
            </a:r>
            <a:r>
              <a:rPr lang="en-US" dirty="0">
                <a:solidFill>
                  <a:srgbClr val="FF0000"/>
                </a:solidFill>
              </a:rPr>
              <a:t> &gt; </a:t>
            </a:r>
            <a:r>
              <a:rPr lang="en-US" dirty="0" err="1">
                <a:solidFill>
                  <a:srgbClr val="FF0000"/>
                </a:solidFill>
              </a:rPr>
              <a:t>css</a:t>
            </a:r>
            <a:r>
              <a:rPr lang="en-US" dirty="0">
                <a:solidFill>
                  <a:srgbClr val="FF0000"/>
                </a:solidFill>
              </a:rPr>
              <a:t>/styles.clean.css</a:t>
            </a:r>
          </a:p>
          <a:p>
            <a:pPr algn="just"/>
            <a:r>
              <a:rPr lang="en-US" dirty="0"/>
              <a:t>This command takes an argument for a URL. In this case, you’re telling the program to look at the client website that you’re running locally. The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option is an argument you use to tell the program which selectors you should keep</a:t>
            </a:r>
            <a:r>
              <a:rPr lang="en-US" dirty="0"/>
              <a:t>. In this case, you want </a:t>
            </a:r>
            <a:r>
              <a:rPr lang="en-US" dirty="0" err="1"/>
              <a:t>uncss</a:t>
            </a:r>
            <a:r>
              <a:rPr lang="en-US" dirty="0"/>
              <a:t> to leave alone the .</a:t>
            </a:r>
            <a:r>
              <a:rPr lang="en-US" dirty="0" err="1"/>
              <a:t>modal.open</a:t>
            </a:r>
            <a:r>
              <a:rPr lang="en-US" dirty="0"/>
              <a:t> class that slides the modal window into view.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36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2876</Words>
  <Application>Microsoft Office PowerPoint</Application>
  <PresentationFormat>Widescreen</PresentationFormat>
  <Paragraphs>190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SFMono-Regular</vt:lpstr>
      <vt:lpstr>Office Theme</vt:lpstr>
      <vt:lpstr>Optimizing CSS</vt:lpstr>
      <vt:lpstr>This chapter covers</vt:lpstr>
      <vt:lpstr>Write shorthand CSS</vt:lpstr>
      <vt:lpstr>The following is a guide for shorthand properties using this syntax:</vt:lpstr>
      <vt:lpstr>PowerPoint Presentation</vt:lpstr>
      <vt:lpstr>PowerPoint Presentation</vt:lpstr>
      <vt:lpstr>Use shallow CSS selectors</vt:lpstr>
      <vt:lpstr>PowerPoint Presentation</vt:lpstr>
      <vt:lpstr>uncss</vt:lpstr>
      <vt:lpstr>LESS and SASS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</vt:lpstr>
      <vt:lpstr>LESS and SASS selector nesting</vt:lpstr>
      <vt:lpstr>LESS/SASS nested selectors after compilation</vt:lpstr>
      <vt:lpstr>PowerPoint Presentation</vt:lpstr>
      <vt:lpstr>PowerPoint Presentation</vt:lpstr>
      <vt:lpstr>Don’t repeat yourself</vt:lpstr>
      <vt:lpstr>Going DRY</vt:lpstr>
      <vt:lpstr>PowerPoint Presentation</vt:lpstr>
      <vt:lpstr>Finding redundancies with csscss</vt:lpstr>
      <vt:lpstr>Finding redundancies with csscss</vt:lpstr>
      <vt:lpstr>A portion of csscss output</vt:lpstr>
      <vt:lpstr>PowerPoint Presentation</vt:lpstr>
      <vt:lpstr>Combined CSS rule from csscss output</vt:lpstr>
      <vt:lpstr>PowerPoint Presentation</vt:lpstr>
      <vt:lpstr>Problematic csscss output</vt:lpstr>
      <vt:lpstr>Segment CSS</vt:lpstr>
      <vt:lpstr>PowerPoint Presentation</vt:lpstr>
      <vt:lpstr>PowerPoint Presentation</vt:lpstr>
      <vt:lpstr>Customize framework downloads</vt:lpstr>
      <vt:lpstr>PowerPoint Presentation</vt:lpstr>
      <vt:lpstr>Mobile-first is user-first</vt:lpstr>
      <vt:lpstr>PowerPoint Presentation</vt:lpstr>
      <vt:lpstr>PowerPoint Presentation</vt:lpstr>
      <vt:lpstr>Mobile-first vs. desktop-first</vt:lpstr>
      <vt:lpstr>PowerPoint Presentation</vt:lpstr>
      <vt:lpstr>PowerPoint Presentation</vt:lpstr>
      <vt:lpstr>Mobile-first CSS boilerplate</vt:lpstr>
      <vt:lpstr>PowerPoint Presentation</vt:lpstr>
      <vt:lpstr>Using Google’s mobile-friendly guidelines</vt:lpstr>
      <vt:lpstr>Verifying a site’s mobile-friendliness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BILAL AHMED</dc:creator>
  <cp:lastModifiedBy>pooja chopra</cp:lastModifiedBy>
  <cp:revision>107</cp:revision>
  <dcterms:created xsi:type="dcterms:W3CDTF">2024-01-30T04:00:39Z</dcterms:created>
  <dcterms:modified xsi:type="dcterms:W3CDTF">2024-02-13T11:02:40Z</dcterms:modified>
</cp:coreProperties>
</file>