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5" r:id="rId2"/>
    <p:sldId id="256" r:id="rId3"/>
    <p:sldId id="262" r:id="rId4"/>
    <p:sldId id="276" r:id="rId5"/>
    <p:sldId id="263" r:id="rId6"/>
    <p:sldId id="417" r:id="rId7"/>
    <p:sldId id="264" r:id="rId8"/>
    <p:sldId id="416" r:id="rId9"/>
    <p:sldId id="272" r:id="rId10"/>
    <p:sldId id="266" r:id="rId11"/>
    <p:sldId id="267" r:id="rId12"/>
    <p:sldId id="419" r:id="rId13"/>
    <p:sldId id="429" r:id="rId14"/>
    <p:sldId id="42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BE0E1-E868-48A0-84F4-5F72EBFBF90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5856AC-660F-42B8-938F-48FDFD2D84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3200" i="0" baseline="0" dirty="0"/>
            <a:t>Examinations:</a:t>
          </a:r>
          <a:endParaRPr lang="en-US" sz="3200" dirty="0"/>
        </a:p>
      </dgm:t>
    </dgm:pt>
    <dgm:pt modelId="{2CD11157-6C1D-4A7B-A556-CD488DB6314B}" type="parTrans" cxnId="{DF8ABBCA-447E-453A-A45E-FC2FAE23687A}">
      <dgm:prSet/>
      <dgm:spPr/>
      <dgm:t>
        <a:bodyPr/>
        <a:lstStyle/>
        <a:p>
          <a:endParaRPr lang="en-US"/>
        </a:p>
      </dgm:t>
    </dgm:pt>
    <dgm:pt modelId="{A75A6BE2-EFE4-47D7-8B21-BCF7374708B3}" type="sibTrans" cxnId="{DF8ABBCA-447E-453A-A45E-FC2FAE23687A}">
      <dgm:prSet/>
      <dgm:spPr/>
      <dgm:t>
        <a:bodyPr/>
        <a:lstStyle/>
        <a:p>
          <a:endParaRPr lang="en-US"/>
        </a:p>
      </dgm:t>
    </dgm:pt>
    <dgm:pt modelId="{219057F7-6CBA-4584-A784-A44FA9163E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0" i="0" baseline="0" dirty="0"/>
            <a:t>4 Continuous Assessments in form of Practical assignments will be held in 3</a:t>
          </a:r>
          <a:r>
            <a:rPr lang="en-IN" sz="2000" b="0" i="0" baseline="30000" dirty="0"/>
            <a:t>rd,  </a:t>
          </a:r>
          <a:r>
            <a:rPr lang="en-IN" sz="2000" b="0" i="0" baseline="0" dirty="0"/>
            <a:t>6</a:t>
          </a:r>
          <a:r>
            <a:rPr lang="en-IN" sz="2000" b="0" i="0" baseline="30000" dirty="0"/>
            <a:t>th</a:t>
          </a:r>
          <a:r>
            <a:rPr lang="en-IN" sz="2000" dirty="0"/>
            <a:t>, 9</a:t>
          </a:r>
          <a:r>
            <a:rPr lang="en-IN" sz="2000" baseline="30000" dirty="0"/>
            <a:t>th</a:t>
          </a:r>
          <a:r>
            <a:rPr lang="en-IN" sz="2000" b="0" i="0" baseline="0" dirty="0"/>
            <a:t>, and 12</a:t>
          </a:r>
          <a:r>
            <a:rPr lang="en-IN" sz="2000" b="0" i="0" baseline="30000" dirty="0"/>
            <a:t>th</a:t>
          </a:r>
          <a:r>
            <a:rPr lang="en-IN" sz="2000" b="0" i="0" baseline="0" dirty="0"/>
            <a:t> week of the term. </a:t>
          </a:r>
          <a:endParaRPr lang="en-US" sz="2000" dirty="0"/>
        </a:p>
      </dgm:t>
    </dgm:pt>
    <dgm:pt modelId="{6967D755-89F8-4B7B-913F-B39421FCAA3D}" type="parTrans" cxnId="{C85706A1-313A-44A2-ADF5-93ACDC308137}">
      <dgm:prSet/>
      <dgm:spPr/>
      <dgm:t>
        <a:bodyPr/>
        <a:lstStyle/>
        <a:p>
          <a:endParaRPr lang="en-US"/>
        </a:p>
      </dgm:t>
    </dgm:pt>
    <dgm:pt modelId="{1AED0A8A-D9C1-4023-B4B2-9B5643F9E8B3}" type="sibTrans" cxnId="{C85706A1-313A-44A2-ADF5-93ACDC308137}">
      <dgm:prSet/>
      <dgm:spPr/>
      <dgm:t>
        <a:bodyPr/>
        <a:lstStyle/>
        <a:p>
          <a:endParaRPr lang="en-US"/>
        </a:p>
      </dgm:t>
    </dgm:pt>
    <dgm:pt modelId="{FFCF7023-2157-4C1B-991A-3CB81BB65F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0" i="0" baseline="0" dirty="0"/>
            <a:t>No Mid Term </a:t>
          </a:r>
          <a:r>
            <a:rPr lang="en-IN" sz="2000" dirty="0"/>
            <a:t>E</a:t>
          </a:r>
          <a:r>
            <a:rPr lang="en-IN" sz="2000" b="0" i="0" baseline="0" dirty="0"/>
            <a:t>xamination</a:t>
          </a:r>
          <a:endParaRPr lang="en-US" sz="2000" dirty="0"/>
        </a:p>
      </dgm:t>
    </dgm:pt>
    <dgm:pt modelId="{7B47B476-720D-4790-8D0D-9022D19B2B2E}" type="parTrans" cxnId="{F3D75C32-9F99-4168-90E7-65E1D44D5188}">
      <dgm:prSet/>
      <dgm:spPr/>
      <dgm:t>
        <a:bodyPr/>
        <a:lstStyle/>
        <a:p>
          <a:endParaRPr lang="en-US"/>
        </a:p>
      </dgm:t>
    </dgm:pt>
    <dgm:pt modelId="{BF436B7A-B7BA-499B-A71D-238669324E60}" type="sibTrans" cxnId="{F3D75C32-9F99-4168-90E7-65E1D44D5188}">
      <dgm:prSet/>
      <dgm:spPr/>
      <dgm:t>
        <a:bodyPr/>
        <a:lstStyle/>
        <a:p>
          <a:endParaRPr lang="en-US"/>
        </a:p>
      </dgm:t>
    </dgm:pt>
    <dgm:pt modelId="{FF769AAF-0433-499E-A9D6-4B26ACB8D4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0" i="0" baseline="0" dirty="0"/>
            <a:t>End Term Exam will be held after week 14.</a:t>
          </a:r>
          <a:endParaRPr lang="en-US" sz="2000" dirty="0"/>
        </a:p>
      </dgm:t>
    </dgm:pt>
    <dgm:pt modelId="{BADE58E1-40B6-407C-A7D0-28F55B0AEB54}" type="parTrans" cxnId="{7208639F-BBC7-4757-9A4A-DADF048E3A54}">
      <dgm:prSet/>
      <dgm:spPr/>
      <dgm:t>
        <a:bodyPr/>
        <a:lstStyle/>
        <a:p>
          <a:endParaRPr lang="en-US"/>
        </a:p>
      </dgm:t>
    </dgm:pt>
    <dgm:pt modelId="{3B313C03-C5F2-40B4-B2E3-47B6DF68AE86}" type="sibTrans" cxnId="{7208639F-BBC7-4757-9A4A-DADF048E3A54}">
      <dgm:prSet/>
      <dgm:spPr/>
      <dgm:t>
        <a:bodyPr/>
        <a:lstStyle/>
        <a:p>
          <a:endParaRPr lang="en-US"/>
        </a:p>
      </dgm:t>
    </dgm:pt>
    <dgm:pt modelId="{9D956A62-460F-417D-B9A7-1DD303EFF7F6}" type="pres">
      <dgm:prSet presAssocID="{AC4BE0E1-E868-48A0-84F4-5F72EBFBF900}" presName="linear" presStyleCnt="0">
        <dgm:presLayoutVars>
          <dgm:animLvl val="lvl"/>
          <dgm:resizeHandles val="exact"/>
        </dgm:presLayoutVars>
      </dgm:prSet>
      <dgm:spPr/>
    </dgm:pt>
    <dgm:pt modelId="{13BF09CA-BDED-4D2B-9696-027DBAF2D6DD}" type="pres">
      <dgm:prSet presAssocID="{945856AC-660F-42B8-938F-48FDFD2D84E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881C25-29EE-479C-B30B-5B9AFADA5E0F}" type="pres">
      <dgm:prSet presAssocID="{945856AC-660F-42B8-938F-48FDFD2D84E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C798906-129F-4E8A-A1D5-3B6053BF8D06}" type="presOf" srcId="{FF769AAF-0433-499E-A9D6-4B26ACB8D477}" destId="{57881C25-29EE-479C-B30B-5B9AFADA5E0F}" srcOrd="0" destOrd="2" presId="urn:microsoft.com/office/officeart/2005/8/layout/vList2"/>
    <dgm:cxn modelId="{F3D75C32-9F99-4168-90E7-65E1D44D5188}" srcId="{945856AC-660F-42B8-938F-48FDFD2D84EE}" destId="{FFCF7023-2157-4C1B-991A-3CB81BB65F15}" srcOrd="1" destOrd="0" parTransId="{7B47B476-720D-4790-8D0D-9022D19B2B2E}" sibTransId="{BF436B7A-B7BA-499B-A71D-238669324E60}"/>
    <dgm:cxn modelId="{88646893-5739-447B-8CA8-550820EF0EE3}" type="presOf" srcId="{FFCF7023-2157-4C1B-991A-3CB81BB65F15}" destId="{57881C25-29EE-479C-B30B-5B9AFADA5E0F}" srcOrd="0" destOrd="1" presId="urn:microsoft.com/office/officeart/2005/8/layout/vList2"/>
    <dgm:cxn modelId="{7208639F-BBC7-4757-9A4A-DADF048E3A54}" srcId="{945856AC-660F-42B8-938F-48FDFD2D84EE}" destId="{FF769AAF-0433-499E-A9D6-4B26ACB8D477}" srcOrd="2" destOrd="0" parTransId="{BADE58E1-40B6-407C-A7D0-28F55B0AEB54}" sibTransId="{3B313C03-C5F2-40B4-B2E3-47B6DF68AE86}"/>
    <dgm:cxn modelId="{C85706A1-313A-44A2-ADF5-93ACDC308137}" srcId="{945856AC-660F-42B8-938F-48FDFD2D84EE}" destId="{219057F7-6CBA-4584-A784-A44FA9163EC2}" srcOrd="0" destOrd="0" parTransId="{6967D755-89F8-4B7B-913F-B39421FCAA3D}" sibTransId="{1AED0A8A-D9C1-4023-B4B2-9B5643F9E8B3}"/>
    <dgm:cxn modelId="{DF8ABBCA-447E-453A-A45E-FC2FAE23687A}" srcId="{AC4BE0E1-E868-48A0-84F4-5F72EBFBF900}" destId="{945856AC-660F-42B8-938F-48FDFD2D84EE}" srcOrd="0" destOrd="0" parTransId="{2CD11157-6C1D-4A7B-A556-CD488DB6314B}" sibTransId="{A75A6BE2-EFE4-47D7-8B21-BCF7374708B3}"/>
    <dgm:cxn modelId="{38C943E7-ECDD-438D-ADEA-B4B04BCA17B4}" type="presOf" srcId="{945856AC-660F-42B8-938F-48FDFD2D84EE}" destId="{13BF09CA-BDED-4D2B-9696-027DBAF2D6DD}" srcOrd="0" destOrd="0" presId="urn:microsoft.com/office/officeart/2005/8/layout/vList2"/>
    <dgm:cxn modelId="{D90197EE-2FAD-4362-AB83-83790A5C8A00}" type="presOf" srcId="{219057F7-6CBA-4584-A784-A44FA9163EC2}" destId="{57881C25-29EE-479C-B30B-5B9AFADA5E0F}" srcOrd="0" destOrd="0" presId="urn:microsoft.com/office/officeart/2005/8/layout/vList2"/>
    <dgm:cxn modelId="{ABC20EFE-2CD4-4004-BA94-DAB97FF6E767}" type="presOf" srcId="{AC4BE0E1-E868-48A0-84F4-5F72EBFBF900}" destId="{9D956A62-460F-417D-B9A7-1DD303EFF7F6}" srcOrd="0" destOrd="0" presId="urn:microsoft.com/office/officeart/2005/8/layout/vList2"/>
    <dgm:cxn modelId="{80C278D5-CC16-4EEF-B604-A1207419B777}" type="presParOf" srcId="{9D956A62-460F-417D-B9A7-1DD303EFF7F6}" destId="{13BF09CA-BDED-4D2B-9696-027DBAF2D6DD}" srcOrd="0" destOrd="0" presId="urn:microsoft.com/office/officeart/2005/8/layout/vList2"/>
    <dgm:cxn modelId="{7809B9C0-06EB-4326-8D52-3F330D5BB971}" type="presParOf" srcId="{9D956A62-460F-417D-B9A7-1DD303EFF7F6}" destId="{57881C25-29EE-479C-B30B-5B9AFADA5E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F09CA-BDED-4D2B-9696-027DBAF2D6DD}">
      <dsp:nvSpPr>
        <dsp:cNvPr id="0" name=""/>
        <dsp:cNvSpPr/>
      </dsp:nvSpPr>
      <dsp:spPr>
        <a:xfrm>
          <a:off x="0" y="1433348"/>
          <a:ext cx="5108054" cy="1216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i="0" kern="1200" baseline="0" dirty="0"/>
            <a:t>Examinations:</a:t>
          </a:r>
          <a:endParaRPr lang="en-US" sz="3200" kern="1200" dirty="0"/>
        </a:p>
      </dsp:txBody>
      <dsp:txXfrm>
        <a:off x="59399" y="1492747"/>
        <a:ext cx="4989256" cy="1098002"/>
      </dsp:txXfrm>
    </dsp:sp>
    <dsp:sp modelId="{57881C25-29EE-479C-B30B-5B9AFADA5E0F}">
      <dsp:nvSpPr>
        <dsp:cNvPr id="0" name=""/>
        <dsp:cNvSpPr/>
      </dsp:nvSpPr>
      <dsp:spPr>
        <a:xfrm>
          <a:off x="0" y="2650148"/>
          <a:ext cx="5108054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8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 baseline="0" dirty="0"/>
            <a:t>4 Continuous Assessments in form of Practical assignments will be held in 3</a:t>
          </a:r>
          <a:r>
            <a:rPr lang="en-IN" sz="2000" b="0" i="0" kern="1200" baseline="30000" dirty="0"/>
            <a:t>rd,  </a:t>
          </a:r>
          <a:r>
            <a:rPr lang="en-IN" sz="2000" b="0" i="0" kern="1200" baseline="0" dirty="0"/>
            <a:t>6</a:t>
          </a:r>
          <a:r>
            <a:rPr lang="en-IN" sz="2000" b="0" i="0" kern="1200" baseline="30000" dirty="0"/>
            <a:t>th</a:t>
          </a:r>
          <a:r>
            <a:rPr lang="en-IN" sz="2000" kern="1200" dirty="0"/>
            <a:t>, 9</a:t>
          </a:r>
          <a:r>
            <a:rPr lang="en-IN" sz="2000" kern="1200" baseline="30000" dirty="0"/>
            <a:t>th</a:t>
          </a:r>
          <a:r>
            <a:rPr lang="en-IN" sz="2000" b="0" i="0" kern="1200" baseline="0" dirty="0"/>
            <a:t>, and 12</a:t>
          </a:r>
          <a:r>
            <a:rPr lang="en-IN" sz="2000" b="0" i="0" kern="1200" baseline="30000" dirty="0"/>
            <a:t>th</a:t>
          </a:r>
          <a:r>
            <a:rPr lang="en-IN" sz="2000" b="0" i="0" kern="1200" baseline="0" dirty="0"/>
            <a:t> week of the term. 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 baseline="0" dirty="0"/>
            <a:t>No Mid Term </a:t>
          </a:r>
          <a:r>
            <a:rPr lang="en-IN" sz="2000" kern="1200" dirty="0"/>
            <a:t>E</a:t>
          </a:r>
          <a:r>
            <a:rPr lang="en-IN" sz="2000" b="0" i="0" kern="1200" baseline="0" dirty="0"/>
            <a:t>xamination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 baseline="0" dirty="0"/>
            <a:t>End Term Exam will be held after week 14.</a:t>
          </a:r>
          <a:endParaRPr lang="en-US" sz="2000" kern="1200" dirty="0"/>
        </a:p>
      </dsp:txBody>
      <dsp:txXfrm>
        <a:off x="0" y="2650148"/>
        <a:ext cx="5108054" cy="1749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6B13C-5586-469F-B4BA-B7DA22D08EC8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E76C4-1477-447E-A5CB-4096494A84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9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C4038DD-AC29-67BF-72F3-47B0C9EC83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B3FAA3C5-1728-8D5E-44D2-4AE331A2C7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71D658D3-C10E-4106-BF5B-8244C3DC6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F28FC9-25D6-4E2E-89ED-9E8885912AAF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62d04a0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462d04a0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76C4-1477-447E-A5CB-4096494A84A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4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76C4-1477-447E-A5CB-4096494A84A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61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76C4-1477-447E-A5CB-4096494A84A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1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9D48-1202-8474-0A05-C7E3A26AF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BD00E-DA6C-7AB0-714E-2E9CF09E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290E-0F57-6E65-A03F-3830757C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B70B-0531-1594-9062-A3EF417E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0388-56A5-3663-F527-76C1341C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6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A99B-18F7-91CA-543D-52BED0C8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A936B-B9F9-07BC-BDFB-B1D5C569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310F-5124-079B-CD7C-16E5CACB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63FF-11FD-4731-8DDF-511A70FF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6011-638F-FB08-64EE-0636092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6FE7C-80B8-FB0C-DADF-18C5C32B3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9A35E-2B77-1902-54C7-BC07FF650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BD5C-0FB9-D34C-0AF7-A9E141C0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4B6C-A1E2-9C07-5FAC-84CCE19F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7BCE-A41F-410B-AEBC-EADE4079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3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44A6-081A-5097-CA20-2DDF1F44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C9F5-66D7-037B-61D1-4AC45E32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9553-35EE-AAAA-1DF5-48F9797A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BB592-53AF-D604-0D36-79AFAAEC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A844-DA62-0A07-EA1E-02D6739C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6F4B-AAE5-BB65-595F-B4F32547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CF821-D9BD-E854-DDBE-99548B36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518D-BEFD-E907-72E1-FC71FA67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CA0D-A961-414F-96B1-9E8D275A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ADC1-D230-D0FC-3B0E-57056616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0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ED3B-3B13-B865-B1BA-650E93C1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7837-0E49-ADB9-6F90-012333905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94CA2-7D1B-1BCD-8EFC-87A56E8C2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A5CCF-DD23-20E7-AB04-57150B3F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8161B-6A84-93E7-FDD6-AD11783E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12A74-EC43-63D5-A97D-FC859A59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4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CC50-65D5-14AF-2858-6437A6C5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2DC00-BE9B-8F0B-6325-132C583C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0964-1F35-EFD1-6FA7-714A296FF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0E20A-0813-8E39-9293-7DDC55874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FF71F-F568-1F2B-363E-9C76CA906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AE28E-DD23-92F3-F956-D9703AF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BCD74-60ED-6B83-2C44-129B7BE8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990BF-3535-2F65-64A9-CD010739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6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4664-D037-D56D-BB17-09BD03A2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A2D2F-7096-C4EE-2881-E41D07C2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61437-1BC6-E158-958B-D7941A80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89584-703B-BDAB-5F22-C4605ECF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40C53-45F9-C86C-7C9F-55476396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C8A7A-AD0A-8624-8163-2D457190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24CEE-A549-B3FF-1544-5EEDEE38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0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A923-48C1-DD44-566A-9E30FC1F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A8C3-9BB0-4D3B-A9A7-7F8A4F96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40BEC-0D25-ED62-8ED0-33C19EC4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9611C-72D9-171A-D8CA-26D0DA39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2B25F-BC57-06AC-5107-35627FB1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45F4-32A4-1B12-81E0-02D5F572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1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7CD9-40C1-5FD4-AF75-9547EE1A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51128-6067-DEDB-CBCE-A3E5FCB4B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20F96-5003-E560-7585-AEBA67C54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93F4D-6DB9-BFC6-37C7-A99F98AA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89449-E5F3-3D9C-D9C1-D20AD4AA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AEEE1-3F6D-E631-D614-34A35E37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4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40DD2-4119-5A11-C86B-4DC2B2F9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9E69-F454-DC40-B95E-A21AC6FA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3B69-3DB1-7DFD-4C3F-1EBD3F34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0741-8A73-4D25-BD1B-B901B3BB033A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713D-0650-1952-FAD7-55C20412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783B-D34B-85DC-FF81-20B8F7A77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93FA-8385-4028-AE22-13CEEFBBC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75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Service_Worker_API/Using_Service_Workers" TargetMode="External"/><Relationship Id="rId3" Type="http://schemas.openxmlformats.org/officeDocument/2006/relationships/hyperlink" Target="https://developer.mozilla.org/en-US/docs/Learn/Tools_and_testing" TargetMode="External"/><Relationship Id="rId7" Type="http://schemas.openxmlformats.org/officeDocument/2006/relationships/hyperlink" Target="https://developer.mozilla.org/en-US/docs/Learn/Performance/JavaScript" TargetMode="External"/><Relationship Id="rId2" Type="http://schemas.openxmlformats.org/officeDocument/2006/relationships/hyperlink" Target="https://developer.mozilla.org/en-US/docs/Web/Perform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CSS/Styling_text/Web_fonts" TargetMode="External"/><Relationship Id="rId5" Type="http://schemas.openxmlformats.org/officeDocument/2006/relationships/hyperlink" Target="https://developer.mozilla.org/en-US/docs/Learn/HTML/Multimedia_and_embedding/Responsive_images" TargetMode="External"/><Relationship Id="rId10" Type="http://schemas.openxmlformats.org/officeDocument/2006/relationships/hyperlink" Target="https://developer.mozilla.org/en-US/docs/Learn/Tools_and_testing/Cross_browser_testing/Automated_testing" TargetMode="External"/><Relationship Id="rId4" Type="http://schemas.openxmlformats.org/officeDocument/2006/relationships/hyperlink" Target="https://developer.mozilla.org/en-US/docs/Learn/Performance/CSS" TargetMode="External"/><Relationship Id="rId9" Type="http://schemas.openxmlformats.org/officeDocument/2006/relationships/hyperlink" Target="https://developer.mozilla.org/en-US/docs/Glossary/HTTP_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2">
            <a:extLst>
              <a:ext uri="{FF2B5EF4-FFF2-40B4-BE49-F238E27FC236}">
                <a16:creationId xmlns:a16="http://schemas.microsoft.com/office/drawing/2014/main" id="{E2D4E9B8-7C4C-C53F-BF0B-4C30B413A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206376"/>
            <a:ext cx="2438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FB370CB7-2173-825D-0E7D-E4862BACD54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020763"/>
            <a:ext cx="5181600" cy="5105400"/>
            <a:chOff x="6401519" y="3851534"/>
            <a:chExt cx="2533650" cy="2667000"/>
          </a:xfrm>
        </p:grpSpPr>
        <p:pic>
          <p:nvPicPr>
            <p:cNvPr id="25604" name="Picture 128" descr="http://2h963i3oa54o1nc84a14ihzo.wpengine.netdna-cdn.com/wp-content/uploads/sites/3/2014/09/red_award2_1.jpg">
              <a:extLst>
                <a:ext uri="{FF2B5EF4-FFF2-40B4-BE49-F238E27FC236}">
                  <a16:creationId xmlns:a16="http://schemas.microsoft.com/office/drawing/2014/main" id="{849D5763-BDD3-9C90-0D5F-4FEA39E52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519" y="3851534"/>
              <a:ext cx="253365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5" name="TextBox 7">
              <a:extLst>
                <a:ext uri="{FF2B5EF4-FFF2-40B4-BE49-F238E27FC236}">
                  <a16:creationId xmlns:a16="http://schemas.microsoft.com/office/drawing/2014/main" id="{D22554AB-5965-85FE-12C3-EB110223E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970" y="4568041"/>
              <a:ext cx="1089904" cy="27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b="1">
                  <a:solidFill>
                    <a:srgbClr val="C00000"/>
                  </a:solidFill>
                </a:rPr>
                <a:t>Lecture #0</a:t>
              </a:r>
              <a:endParaRPr lang="en-IN" altLang="en-US" sz="2800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6D97-11D7-BBE0-B689-5FB96301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Let us re-invent ourselves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AE6A-1265-6DD2-98A1-6ACFD076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1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begin with basics…</a:t>
            </a:r>
          </a:p>
          <a:p>
            <a:pPr marL="0" indent="0">
              <a:buNone/>
            </a:pPr>
            <a:r>
              <a:rPr lang="en-US" dirty="0"/>
              <a:t>Let us go to basics.</a:t>
            </a:r>
          </a:p>
          <a:p>
            <a:pPr marL="0" indent="0">
              <a:buNone/>
            </a:pPr>
            <a:r>
              <a:rPr lang="en-US" dirty="0"/>
              <a:t>Let us begin from toddling to learn to walk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57B9C9-F456-D4DB-E6D1-74E8338247F4}"/>
              </a:ext>
            </a:extLst>
          </p:cNvPr>
          <p:cNvGrpSpPr/>
          <p:nvPr/>
        </p:nvGrpSpPr>
        <p:grpSpPr>
          <a:xfrm>
            <a:off x="1650694" y="3131050"/>
            <a:ext cx="7965918" cy="3084816"/>
            <a:chOff x="1763688" y="3356992"/>
            <a:chExt cx="5482580" cy="3355072"/>
          </a:xfrm>
        </p:grpSpPr>
        <p:pic>
          <p:nvPicPr>
            <p:cNvPr id="5" name="Picture 2" descr="http://www.bcreative.al/wp-content/uploads/2011/10/Human-Evolution.jpg">
              <a:extLst>
                <a:ext uri="{FF2B5EF4-FFF2-40B4-BE49-F238E27FC236}">
                  <a16:creationId xmlns:a16="http://schemas.microsoft.com/office/drawing/2014/main" id="{0CA5F52C-9C54-77F9-CE12-C4047368A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3356992"/>
              <a:ext cx="5482580" cy="2741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E6891C-2946-4A0D-EC83-9CDDEF25B44F}"/>
                </a:ext>
              </a:extLst>
            </p:cNvPr>
            <p:cNvSpPr txBox="1"/>
            <p:nvPr/>
          </p:nvSpPr>
          <p:spPr>
            <a:xfrm>
              <a:off x="4967783" y="6188844"/>
              <a:ext cx="159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2800" b="1" dirty="0"/>
            </a:p>
          </p:txBody>
        </p:sp>
      </p:grpSp>
      <p:pic>
        <p:nvPicPr>
          <p:cNvPr id="7" name="Google Shape;91;p1" descr="India's Best Private University in Punjab - LPU">
            <a:extLst>
              <a:ext uri="{FF2B5EF4-FFF2-40B4-BE49-F238E27FC236}">
                <a16:creationId xmlns:a16="http://schemas.microsoft.com/office/drawing/2014/main" id="{78E93A71-8C10-972D-2D6F-01E9AEF2F4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5925" y="18190"/>
            <a:ext cx="2724150" cy="1543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76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D71B-30E8-C162-397B-F559703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21476" cy="109380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12D5-AA2A-EE99-EB31-4F0F7DC4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6" y="1018613"/>
            <a:ext cx="10829818" cy="4820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Understanding web performance</a:t>
            </a:r>
          </a:p>
        </p:txBody>
      </p:sp>
      <p:pic>
        <p:nvPicPr>
          <p:cNvPr id="4" name="Google Shape;91;p1" descr="India's Best Private University in Punjab - LPU">
            <a:extLst>
              <a:ext uri="{FF2B5EF4-FFF2-40B4-BE49-F238E27FC236}">
                <a16:creationId xmlns:a16="http://schemas.microsoft.com/office/drawing/2014/main" id="{6A4772EF-8040-352C-DF0F-573C6765F7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5925" y="18190"/>
            <a:ext cx="2724150" cy="15434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4F74-BBD8-210C-330F-7BF7E8CCE3A7}"/>
              </a:ext>
            </a:extLst>
          </p:cNvPr>
          <p:cNvSpPr txBox="1"/>
          <p:nvPr/>
        </p:nvSpPr>
        <p:spPr>
          <a:xfrm>
            <a:off x="216620" y="1505319"/>
            <a:ext cx="49884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web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up and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auditing the client’s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optimizing the client’s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the final weigh-in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42831-698A-1EF7-4E67-8BC32F7D7202}"/>
              </a:ext>
            </a:extLst>
          </p:cNvPr>
          <p:cNvSpPr txBox="1"/>
          <p:nvPr/>
        </p:nvSpPr>
        <p:spPr>
          <a:xfrm>
            <a:off x="5754806" y="680155"/>
            <a:ext cx="3130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Optimizing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4D3DD-D8E9-EFBC-BE0F-92399D8E3317}"/>
              </a:ext>
            </a:extLst>
          </p:cNvPr>
          <p:cNvSpPr txBox="1"/>
          <p:nvPr/>
        </p:nvSpPr>
        <p:spPr>
          <a:xfrm>
            <a:off x="5720649" y="1334489"/>
            <a:ext cx="35302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CSS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mobile-first is user-first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performance-tuning your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CSS transitions 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6DF6910-8913-9A02-7DCF-004F1EC9234F}"/>
              </a:ext>
            </a:extLst>
          </p:cNvPr>
          <p:cNvSpPr txBox="1">
            <a:spLocks/>
          </p:cNvSpPr>
          <p:nvPr/>
        </p:nvSpPr>
        <p:spPr>
          <a:xfrm>
            <a:off x="216620" y="2711850"/>
            <a:ext cx="10829818" cy="48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highlight>
                  <a:srgbClr val="FFFF00"/>
                </a:highlight>
              </a:rPr>
              <a:t>Using assessment tools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2ABF5-0EB3-350C-1964-0CA5DF0FF7DB}"/>
              </a:ext>
            </a:extLst>
          </p:cNvPr>
          <p:cNvSpPr txBox="1"/>
          <p:nvPr/>
        </p:nvSpPr>
        <p:spPr>
          <a:xfrm>
            <a:off x="287676" y="3808062"/>
            <a:ext cx="45863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evaluating with Google </a:t>
            </a:r>
            <a:r>
              <a:rPr lang="en-IN" dirty="0" err="1"/>
              <a:t>PageSpeed</a:t>
            </a:r>
            <a:r>
              <a:rPr lang="en-IN" dirty="0"/>
              <a:t> Insights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browser-based assessment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inspecting network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rendering performance-auditing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benchmarking JavaScript in Chrome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simulating and monitoring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creating custom network throttling profiles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09315-9DA0-0767-A5D7-3A14E7AC7900}"/>
              </a:ext>
            </a:extLst>
          </p:cNvPr>
          <p:cNvSpPr txBox="1"/>
          <p:nvPr/>
        </p:nvSpPr>
        <p:spPr>
          <a:xfrm>
            <a:off x="5631529" y="3160692"/>
            <a:ext cx="4368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Understanding critical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A7F869-12B8-053B-8A25-5822CD7B15FD}"/>
              </a:ext>
            </a:extLst>
          </p:cNvPr>
          <p:cNvSpPr txBox="1"/>
          <p:nvPr/>
        </p:nvSpPr>
        <p:spPr>
          <a:xfrm>
            <a:off x="5354883" y="3922513"/>
            <a:ext cx="45863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critical CSS,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critical CSS,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weighing the benefit,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maintainability easier,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considerations for multipage websites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34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D71B-30E8-C162-397B-F559703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21476" cy="109380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Course Content</a:t>
            </a:r>
          </a:p>
        </p:txBody>
      </p:sp>
      <p:pic>
        <p:nvPicPr>
          <p:cNvPr id="4" name="Google Shape;91;p1" descr="India's Best Private University in Punjab - LPU">
            <a:extLst>
              <a:ext uri="{FF2B5EF4-FFF2-40B4-BE49-F238E27FC236}">
                <a16:creationId xmlns:a16="http://schemas.microsoft.com/office/drawing/2014/main" id="{6A4772EF-8040-352C-DF0F-573C6765F7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5925" y="18190"/>
            <a:ext cx="2724150" cy="15434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42831-698A-1EF7-4E67-8BC32F7D7202}"/>
              </a:ext>
            </a:extLst>
          </p:cNvPr>
          <p:cNvSpPr txBox="1"/>
          <p:nvPr/>
        </p:nvSpPr>
        <p:spPr>
          <a:xfrm>
            <a:off x="188757" y="1140337"/>
            <a:ext cx="5120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Making images responsive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4D3DD-D8E9-EFBC-BE0F-92399D8E3317}"/>
              </a:ext>
            </a:extLst>
          </p:cNvPr>
          <p:cNvSpPr txBox="1"/>
          <p:nvPr/>
        </p:nvSpPr>
        <p:spPr>
          <a:xfrm>
            <a:off x="287676" y="1658290"/>
            <a:ext cx="5424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image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image types and their applications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delivery in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delivery in HTML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9CBD5-5962-76E5-2174-47BD427B0EE9}"/>
              </a:ext>
            </a:extLst>
          </p:cNvPr>
          <p:cNvSpPr txBox="1"/>
          <p:nvPr/>
        </p:nvSpPr>
        <p:spPr>
          <a:xfrm>
            <a:off x="6270399" y="1010811"/>
            <a:ext cx="54248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Faster 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fonts wisely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compressing EOT and TTF font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subsetting</a:t>
            </a:r>
            <a:r>
              <a:rPr lang="en-US" dirty="0"/>
              <a:t> fonts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optimizing the loading of fonts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01AFA-DB99-06F5-9AD9-08CAD7767B4C}"/>
              </a:ext>
            </a:extLst>
          </p:cNvPr>
          <p:cNvSpPr txBox="1"/>
          <p:nvPr/>
        </p:nvSpPr>
        <p:spPr>
          <a:xfrm>
            <a:off x="6096000" y="3075056"/>
            <a:ext cx="5312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Keeping JavaScript lean and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affecting script-loading behavior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leaner </a:t>
            </a:r>
            <a:r>
              <a:rPr lang="en-US" dirty="0" err="1"/>
              <a:t>jQuerycompatible</a:t>
            </a:r>
            <a:r>
              <a:rPr lang="en-US" dirty="0"/>
              <a:t> alternatives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by without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animating with </a:t>
            </a:r>
            <a:r>
              <a:rPr lang="en-US" dirty="0" err="1"/>
              <a:t>requestAnimationFrame</a:t>
            </a:r>
            <a:r>
              <a:rPr lang="en-US" dirty="0"/>
              <a:t> method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10928-4BF9-CE40-59F4-80B5D4196326}"/>
              </a:ext>
            </a:extLst>
          </p:cNvPr>
          <p:cNvSpPr txBox="1"/>
          <p:nvPr/>
        </p:nvSpPr>
        <p:spPr>
          <a:xfrm>
            <a:off x="287675" y="2858619"/>
            <a:ext cx="43138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Going further with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2B604-F901-F73C-F0B3-FFD938F69334}"/>
              </a:ext>
            </a:extLst>
          </p:cNvPr>
          <p:cNvSpPr txBox="1"/>
          <p:nvPr/>
        </p:nvSpPr>
        <p:spPr>
          <a:xfrm>
            <a:off x="287675" y="3429000"/>
            <a:ext cx="3350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image sprites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 images with </a:t>
            </a:r>
            <a:r>
              <a:rPr lang="en-US" dirty="0" err="1"/>
              <a:t>WebP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lazy loading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57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D71B-30E8-C162-397B-F559703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21476" cy="109380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Course Content</a:t>
            </a:r>
          </a:p>
        </p:txBody>
      </p:sp>
      <p:pic>
        <p:nvPicPr>
          <p:cNvPr id="4" name="Google Shape;91;p1" descr="India's Best Private University in Punjab - LPU">
            <a:extLst>
              <a:ext uri="{FF2B5EF4-FFF2-40B4-BE49-F238E27FC236}">
                <a16:creationId xmlns:a16="http://schemas.microsoft.com/office/drawing/2014/main" id="{6A4772EF-8040-352C-DF0F-573C6765F7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5925" y="18190"/>
            <a:ext cx="2724150" cy="15434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42831-698A-1EF7-4E67-8BC32F7D7202}"/>
              </a:ext>
            </a:extLst>
          </p:cNvPr>
          <p:cNvSpPr txBox="1"/>
          <p:nvPr/>
        </p:nvSpPr>
        <p:spPr>
          <a:xfrm>
            <a:off x="188757" y="1005536"/>
            <a:ext cx="55717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Boosting performance with service workers</a:t>
            </a:r>
            <a:endParaRPr lang="en-IN" sz="2800" b="1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4D3DD-D8E9-EFBC-BE0F-92399D8E3317}"/>
              </a:ext>
            </a:extLst>
          </p:cNvPr>
          <p:cNvSpPr txBox="1"/>
          <p:nvPr/>
        </p:nvSpPr>
        <p:spPr>
          <a:xfrm>
            <a:off x="262182" y="1959643"/>
            <a:ext cx="3542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service workers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your first service worker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updating your service worker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9CBD5-5962-76E5-2174-47BD427B0EE9}"/>
              </a:ext>
            </a:extLst>
          </p:cNvPr>
          <p:cNvSpPr txBox="1"/>
          <p:nvPr/>
        </p:nvSpPr>
        <p:spPr>
          <a:xfrm>
            <a:off x="6096000" y="1561672"/>
            <a:ext cx="54248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Looking to the future with HTTP/2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HTTP/2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 techniques for HTTP/2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assets preemptively with server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optimizing for both HTTP/1 and HTTP/2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01AFA-DB99-06F5-9AD9-08CAD7767B4C}"/>
              </a:ext>
            </a:extLst>
          </p:cNvPr>
          <p:cNvSpPr txBox="1"/>
          <p:nvPr/>
        </p:nvSpPr>
        <p:spPr>
          <a:xfrm>
            <a:off x="5548704" y="3692998"/>
            <a:ext cx="57288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Automating optimization with gulp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gulp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laying down the foundations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gulp 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gulp plugins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10928-4BF9-CE40-59F4-80B5D4196326}"/>
              </a:ext>
            </a:extLst>
          </p:cNvPr>
          <p:cNvSpPr txBox="1"/>
          <p:nvPr/>
        </p:nvSpPr>
        <p:spPr>
          <a:xfrm>
            <a:off x="262182" y="2965179"/>
            <a:ext cx="43138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Fine-tuning asset delivery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2B604-F901-F73C-F0B3-FFD938F69334}"/>
              </a:ext>
            </a:extLst>
          </p:cNvPr>
          <p:cNvSpPr txBox="1"/>
          <p:nvPr/>
        </p:nvSpPr>
        <p:spPr>
          <a:xfrm>
            <a:off x="262182" y="3567498"/>
            <a:ext cx="3852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compressing assets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caching assets, using CDN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resource hints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71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3EC1-BF0F-0D82-381C-39F9B329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448060"/>
            <a:ext cx="10515600" cy="1123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EDUCATIONAL RESOURCE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5964FB-420A-1ACC-95DE-F59E17026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13740"/>
              </p:ext>
            </p:extLst>
          </p:nvPr>
        </p:nvGraphicFramePr>
        <p:xfrm>
          <a:off x="167148" y="448060"/>
          <a:ext cx="11847871" cy="5461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9768">
                  <a:extLst>
                    <a:ext uri="{9D8B030D-6E8A-4147-A177-3AD203B41FA5}">
                      <a16:colId xmlns:a16="http://schemas.microsoft.com/office/drawing/2014/main" val="37178220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4230781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1012370002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2520534800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3615000058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val="4229996005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474119137"/>
                    </a:ext>
                  </a:extLst>
                </a:gridCol>
                <a:gridCol w="3687096">
                  <a:extLst>
                    <a:ext uri="{9D8B030D-6E8A-4147-A177-3AD203B41FA5}">
                      <a16:colId xmlns:a16="http://schemas.microsoft.com/office/drawing/2014/main" val="1019490682"/>
                    </a:ext>
                  </a:extLst>
                </a:gridCol>
              </a:tblGrid>
              <a:tr h="4562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  <a:latin typeface="Arial Narrow" panose="020B0606020202030204" pitchFamily="34" charset="0"/>
                        </a:rPr>
                        <a:t>Course Code</a:t>
                      </a:r>
                      <a:endParaRPr lang="en-IN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Course Title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Unit mapped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Broad topic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OER Type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Title of OER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*%age unit mapped with OER (approx)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Source URL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extLst>
                  <a:ext uri="{0D108BD9-81ED-4DB2-BD59-A6C34878D82A}">
                    <a16:rowId xmlns:a16="http://schemas.microsoft.com/office/drawing/2014/main" val="2488001518"/>
                  </a:ext>
                </a:extLst>
              </a:tr>
              <a:tr h="7573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CAP785</a:t>
                      </a:r>
                      <a:endParaRPr lang="en-IN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WEB PERFORMANCE OPTIMIZATION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Unit 1 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Understanding web performance,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 Using assessment tools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Reading material (Online)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Web performance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80%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u="sng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https://developer.mozilla.org/en-US/docs/Web/Performance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u="sng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https://developer.mozilla.org/enUS/docs/Learn/Tools_and_testing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extLst>
                  <a:ext uri="{0D108BD9-81ED-4DB2-BD59-A6C34878D82A}">
                    <a16:rowId xmlns:a16="http://schemas.microsoft.com/office/drawing/2014/main" val="1812741733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CAP785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WEB PERFORMANCE OPTIMIZATION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Unit 2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Optimizing CSS,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 Understanding critical CSS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Reading material (Online)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>
                          <a:effectLst/>
                          <a:latin typeface="Arial Narrow" panose="020B0606020202030204" pitchFamily="34" charset="0"/>
                        </a:rPr>
                        <a:t>CSS performance optimization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70%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u="sng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https://developer.mozilla.org/en-US/docs/Learn/Performance/CSS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extLst>
                  <a:ext uri="{0D108BD9-81ED-4DB2-BD59-A6C34878D82A}">
                    <a16:rowId xmlns:a16="http://schemas.microsoft.com/office/drawing/2014/main" val="2685153077"/>
                  </a:ext>
                </a:extLst>
              </a:tr>
              <a:tr h="6324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CAP785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WEB PERFORMANCE OPTIMIZATION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Unit 3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Making images responsive, 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Going further with images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Reading material (Online)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kern="0">
                          <a:effectLst/>
                          <a:latin typeface="Arial Narrow" panose="020B0606020202030204" pitchFamily="34" charset="0"/>
                        </a:rPr>
                        <a:t>Responsive images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70%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u="sng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https://developer.mozilla.org/en-US/docs/Learn/HTML/Multimedia_and_embedding/Responsive_images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extLst>
                  <a:ext uri="{0D108BD9-81ED-4DB2-BD59-A6C34878D82A}">
                    <a16:rowId xmlns:a16="http://schemas.microsoft.com/office/drawing/2014/main" val="1636717707"/>
                  </a:ext>
                </a:extLst>
              </a:tr>
              <a:tr h="9635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CAP785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WEB PERFORMANCE OPTIMIZATION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Unit 4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Faster fonts, 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Keeping JavaScript lean and fast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Reading material (Online)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kern="0" dirty="0">
                          <a:effectLst/>
                          <a:latin typeface="Arial Narrow" panose="020B0606020202030204" pitchFamily="34" charset="0"/>
                        </a:rPr>
                        <a:t>Web fonts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IN" sz="1100" b="1" kern="0" dirty="0">
                          <a:effectLst/>
                          <a:latin typeface="Arial Narrow" panose="020B0606020202030204" pitchFamily="34" charset="0"/>
                        </a:rPr>
                        <a:t>JavaScript performance optimization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70%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u="sng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https://developer.mozilla.org/en-US/docs/Learn/CSS/Styling_text/Web_fonts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u="sng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https://developer.mozilla.org/en-US/docs/Learn/Performance/JavaScript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extLst>
                  <a:ext uri="{0D108BD9-81ED-4DB2-BD59-A6C34878D82A}">
                    <a16:rowId xmlns:a16="http://schemas.microsoft.com/office/drawing/2014/main" val="264486458"/>
                  </a:ext>
                </a:extLst>
              </a:tr>
              <a:tr h="5483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CAP785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WEB PERFORMANCE OPTIMIZATION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Unit 5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Boosting performance with service workers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Reading material (Online)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kern="0">
                          <a:effectLst/>
                          <a:latin typeface="Arial Narrow" panose="020B0606020202030204" pitchFamily="34" charset="0"/>
                        </a:rPr>
                        <a:t>Using Service Workers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60%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u="sng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https://developer.mozilla.org/en-US/docs/Web/API/Service_Worker_API/Using_Service_Workers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extLst>
                  <a:ext uri="{0D108BD9-81ED-4DB2-BD59-A6C34878D82A}">
                    <a16:rowId xmlns:a16="http://schemas.microsoft.com/office/drawing/2014/main" val="2562199837"/>
                  </a:ext>
                </a:extLst>
              </a:tr>
              <a:tr h="1132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CAP785</a:t>
                      </a:r>
                      <a:endParaRPr lang="en-IN" sz="110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WEB PERFORMANCE OPTIMIZATION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Unit 6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Looking to the future with HTTP/2,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Automating optimization with gulp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Reading material (Online)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kern="0">
                          <a:effectLst/>
                          <a:latin typeface="Arial Narrow" panose="020B0606020202030204" pitchFamily="34" charset="0"/>
                        </a:rPr>
                        <a:t>HTTP/2,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IN" sz="1100" b="1" kern="0">
                          <a:effectLst/>
                          <a:latin typeface="Arial Narrow" panose="020B0606020202030204" pitchFamily="34" charset="0"/>
                        </a:rPr>
                        <a:t>Introduction to automated testing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1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</a:rPr>
                        <a:t>70%</a:t>
                      </a:r>
                      <a:endParaRPr lang="en-IN" sz="11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u="sng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https://developer.mozilla.org/en-US/docs/Glossary/HTTP_2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u="sng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https://developer.mozilla.org/en-US/docs/Learn/Tools_and_testing/Cross_browser_testing/Automated_testing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 anchor="ctr"/>
                </a:tc>
                <a:extLst>
                  <a:ext uri="{0D108BD9-81ED-4DB2-BD59-A6C34878D82A}">
                    <a16:rowId xmlns:a16="http://schemas.microsoft.com/office/drawing/2014/main" val="1240077565"/>
                  </a:ext>
                </a:extLst>
              </a:tr>
              <a:tr h="272117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**Average % age of total syllabus mapped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--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---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---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---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Avg.= 70%</a:t>
                      </a:r>
                      <a:endParaRPr lang="en-IN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11" marR="34711" marT="0" marB="0"/>
                </a:tc>
                <a:extLst>
                  <a:ext uri="{0D108BD9-81ED-4DB2-BD59-A6C34878D82A}">
                    <a16:rowId xmlns:a16="http://schemas.microsoft.com/office/drawing/2014/main" val="50753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5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B835-5257-6491-8C98-99B64D18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443" y="2337763"/>
            <a:ext cx="3528317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Any Queries 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065290-E129-E995-3989-433AAA505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53" y="791886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478B2E-9F7A-4122-50B1-6F44AEC5DAE0}"/>
              </a:ext>
            </a:extLst>
          </p:cNvPr>
          <p:cNvCxnSpPr/>
          <p:nvPr/>
        </p:nvCxnSpPr>
        <p:spPr>
          <a:xfrm>
            <a:off x="2084013" y="4089123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4B7C469B-678D-3E50-A802-7C46612F1F47}"/>
              </a:ext>
            </a:extLst>
          </p:cNvPr>
          <p:cNvSpPr txBox="1"/>
          <p:nvPr/>
        </p:nvSpPr>
        <p:spPr>
          <a:xfrm>
            <a:off x="976045" y="6377848"/>
            <a:ext cx="10438544" cy="46196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www.lpu.in                                    Lovely Professional University </a:t>
            </a:r>
            <a:endParaRPr/>
          </a:p>
        </p:txBody>
      </p:sp>
      <p:pic>
        <p:nvPicPr>
          <p:cNvPr id="8" name="Google Shape;91;p1" descr="India's Best Private University in Punjab - LPU">
            <a:extLst>
              <a:ext uri="{FF2B5EF4-FFF2-40B4-BE49-F238E27FC236}">
                <a16:creationId xmlns:a16="http://schemas.microsoft.com/office/drawing/2014/main" id="{128144E8-C5E4-5665-8878-AB3E2C93D4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5925" y="18190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43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C2E4-99E0-E18E-4286-9895D207B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530" y="18103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7300" b="1" dirty="0">
                <a:solidFill>
                  <a:srgbClr val="FF0000"/>
                </a:solidFill>
                <a:highlight>
                  <a:srgbClr val="00FF00"/>
                </a:highlight>
                <a:latin typeface="Agency FB" panose="020B0503020202020204" pitchFamily="34" charset="0"/>
              </a:rPr>
              <a:t>Web Performance Optimization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Lecture Zero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The Kick start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6ED21-B3DD-E826-6449-2B9C4EE9A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790" y="4197940"/>
            <a:ext cx="9144000" cy="620641"/>
          </a:xfrm>
        </p:spPr>
        <p:txBody>
          <a:bodyPr>
            <a:normAutofit/>
          </a:bodyPr>
          <a:lstStyle/>
          <a:p>
            <a:r>
              <a:rPr lang="en-IN" sz="3600" b="1" dirty="0">
                <a:highlight>
                  <a:srgbClr val="C0C0C0"/>
                </a:highlight>
              </a:rPr>
              <a:t>CAP 785</a:t>
            </a:r>
          </a:p>
        </p:txBody>
      </p:sp>
      <p:pic>
        <p:nvPicPr>
          <p:cNvPr id="4" name="Google Shape;91;p1" descr="India's Best Private University in Punjab - LPU">
            <a:extLst>
              <a:ext uri="{FF2B5EF4-FFF2-40B4-BE49-F238E27FC236}">
                <a16:creationId xmlns:a16="http://schemas.microsoft.com/office/drawing/2014/main" id="{D2F31B2E-E81A-B54D-D237-18AA45E498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5925" y="18190"/>
            <a:ext cx="2724150" cy="1486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18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0F18-DB4B-9778-D4D5-B2E46806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Course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C147-4286-395F-67B5-718D238F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1" y="1825625"/>
            <a:ext cx="11071123" cy="47718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L T P-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</a:rPr>
              <a:t>Credit   </a:t>
            </a:r>
            <a:r>
              <a:rPr lang="en-IN" sz="3200" dirty="0"/>
              <a:t>4</a:t>
            </a:r>
            <a:r>
              <a:rPr lang="en-IN" sz="3200" b="1" dirty="0">
                <a:solidFill>
                  <a:srgbClr val="FF0000"/>
                </a:solidFill>
              </a:rPr>
              <a:t>	</a:t>
            </a:r>
            <a:endParaRPr lang="en-IN" dirty="0"/>
          </a:p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</a:rPr>
              <a:t>Text Book</a:t>
            </a:r>
          </a:p>
          <a:p>
            <a:pPr marL="0" indent="0">
              <a:buNone/>
            </a:pPr>
            <a:r>
              <a:rPr lang="en-US" sz="2400" b="1" dirty="0"/>
              <a:t>WEBSITE OPTIMIZATION: </a:t>
            </a:r>
            <a:r>
              <a:rPr lang="en-US" sz="2400" dirty="0"/>
              <a:t>AN HOUR A DAY by RICH PAGE, SYBEX</a:t>
            </a:r>
          </a:p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</a:rPr>
              <a:t>Reference Book-</a:t>
            </a:r>
          </a:p>
          <a:p>
            <a:r>
              <a:rPr lang="en-IN" sz="2400" dirty="0"/>
              <a:t>WEB PERFORMANCE IN ACTION: BUILDING FASTER WEB PAGES by JEREMY WAGNER, Manning Publications </a:t>
            </a:r>
          </a:p>
          <a:p>
            <a:r>
              <a:rPr lang="en-IN" sz="2400" dirty="0"/>
              <a:t>WEB PERFORMANCE DAYBOOK by STOYAN STEFANOV, O'REILLY </a:t>
            </a:r>
          </a:p>
          <a:p>
            <a:r>
              <a:rPr lang="en-IN" sz="2400" dirty="0"/>
              <a:t>HIGH PERFORMANCE WEB SITES by STEVE SOUDERS, O'REILLY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2E1BB2-6926-26C1-87A0-65070EE8F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9572"/>
              </p:ext>
            </p:extLst>
          </p:nvPr>
        </p:nvGraphicFramePr>
        <p:xfrm>
          <a:off x="2003461" y="1825625"/>
          <a:ext cx="2825391" cy="54770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41797">
                  <a:extLst>
                    <a:ext uri="{9D8B030D-6E8A-4147-A177-3AD203B41FA5}">
                      <a16:colId xmlns:a16="http://schemas.microsoft.com/office/drawing/2014/main" val="1163417070"/>
                    </a:ext>
                  </a:extLst>
                </a:gridCol>
                <a:gridCol w="941797">
                  <a:extLst>
                    <a:ext uri="{9D8B030D-6E8A-4147-A177-3AD203B41FA5}">
                      <a16:colId xmlns:a16="http://schemas.microsoft.com/office/drawing/2014/main" val="3941728386"/>
                    </a:ext>
                  </a:extLst>
                </a:gridCol>
                <a:gridCol w="941797">
                  <a:extLst>
                    <a:ext uri="{9D8B030D-6E8A-4147-A177-3AD203B41FA5}">
                      <a16:colId xmlns:a16="http://schemas.microsoft.com/office/drawing/2014/main" val="4191415853"/>
                    </a:ext>
                  </a:extLst>
                </a:gridCol>
              </a:tblGrid>
              <a:tr h="54770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751984"/>
                  </a:ext>
                </a:extLst>
              </a:tr>
            </a:tbl>
          </a:graphicData>
        </a:graphic>
      </p:graphicFrame>
      <p:pic>
        <p:nvPicPr>
          <p:cNvPr id="5" name="Google Shape;91;p1" descr="India's Best Private University in Punjab - LPU">
            <a:extLst>
              <a:ext uri="{FF2B5EF4-FFF2-40B4-BE49-F238E27FC236}">
                <a16:creationId xmlns:a16="http://schemas.microsoft.com/office/drawing/2014/main" id="{C30F5CD5-AAA0-359A-88CE-79B91DD312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5925" y="18190"/>
            <a:ext cx="2724150" cy="1543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1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ED362A-E312-4148-B167-C21428CD234B}"/>
              </a:ext>
            </a:extLst>
          </p:cNvPr>
          <p:cNvSpPr txBox="1">
            <a:spLocks/>
          </p:cNvSpPr>
          <p:nvPr/>
        </p:nvSpPr>
        <p:spPr>
          <a:xfrm>
            <a:off x="1579198" y="2420888"/>
            <a:ext cx="3621952" cy="267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cap="all" dirty="0">
                <a:solidFill>
                  <a:schemeClr val="tx1"/>
                </a:solidFill>
              </a:rPr>
              <a:t>Course Organization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CAB0711-E672-B825-D028-8C0EC3445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636498"/>
              </p:ext>
            </p:extLst>
          </p:nvPr>
        </p:nvGraphicFramePr>
        <p:xfrm>
          <a:off x="5380434" y="116633"/>
          <a:ext cx="5108054" cy="583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00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787D-7EA5-802D-62DE-45493DA4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Course Assessment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B0E1-EE6E-99DD-EAE1-C3C9616F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Attendance		5</a:t>
            </a:r>
          </a:p>
          <a:p>
            <a:pPr marL="0" indent="0">
              <a:buNone/>
            </a:pPr>
            <a:r>
              <a:rPr lang="en-IN" sz="3600" dirty="0"/>
              <a:t>CA (3 out of 4)		45</a:t>
            </a:r>
          </a:p>
          <a:p>
            <a:pPr marL="0" indent="0">
              <a:buNone/>
            </a:pPr>
            <a:r>
              <a:rPr lang="en-IN" sz="3600" dirty="0"/>
              <a:t>ETP				50	</a:t>
            </a:r>
          </a:p>
          <a:p>
            <a:pPr marL="0" indent="0">
              <a:buNone/>
            </a:pPr>
            <a:r>
              <a:rPr lang="en-IN" sz="3600" dirty="0"/>
              <a:t>Total				100</a:t>
            </a:r>
          </a:p>
        </p:txBody>
      </p:sp>
      <p:pic>
        <p:nvPicPr>
          <p:cNvPr id="4" name="Google Shape;91;p1" descr="India's Best Private University in Punjab - LPU">
            <a:extLst>
              <a:ext uri="{FF2B5EF4-FFF2-40B4-BE49-F238E27FC236}">
                <a16:creationId xmlns:a16="http://schemas.microsoft.com/office/drawing/2014/main" id="{BE26C2E8-070C-9A0D-AFAE-AC01C1DC0E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5925" y="18190"/>
            <a:ext cx="2724150" cy="1543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81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BE47-8DC1-B706-E013-DF225617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Assessment and Evaluation</a:t>
            </a:r>
            <a:r>
              <a:rPr lang="en-IN" sz="8000" b="1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5EC20D-AD42-4B14-AEE0-29C39C95D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156614"/>
              </p:ext>
            </p:extLst>
          </p:nvPr>
        </p:nvGraphicFramePr>
        <p:xfrm>
          <a:off x="838199" y="1825625"/>
          <a:ext cx="10704872" cy="338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6218">
                  <a:extLst>
                    <a:ext uri="{9D8B030D-6E8A-4147-A177-3AD203B41FA5}">
                      <a16:colId xmlns:a16="http://schemas.microsoft.com/office/drawing/2014/main" val="3177922338"/>
                    </a:ext>
                  </a:extLst>
                </a:gridCol>
                <a:gridCol w="2676218">
                  <a:extLst>
                    <a:ext uri="{9D8B030D-6E8A-4147-A177-3AD203B41FA5}">
                      <a16:colId xmlns:a16="http://schemas.microsoft.com/office/drawing/2014/main" val="1816283503"/>
                    </a:ext>
                  </a:extLst>
                </a:gridCol>
                <a:gridCol w="2676218">
                  <a:extLst>
                    <a:ext uri="{9D8B030D-6E8A-4147-A177-3AD203B41FA5}">
                      <a16:colId xmlns:a16="http://schemas.microsoft.com/office/drawing/2014/main" val="3028432041"/>
                    </a:ext>
                  </a:extLst>
                </a:gridCol>
                <a:gridCol w="2676218">
                  <a:extLst>
                    <a:ext uri="{9D8B030D-6E8A-4147-A177-3AD203B41FA5}">
                      <a16:colId xmlns:a16="http://schemas.microsoft.com/office/drawing/2014/main" val="710181679"/>
                    </a:ext>
                  </a:extLst>
                </a:gridCol>
              </a:tblGrid>
              <a:tr h="677094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Allotment weeks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Submission weeks 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Arial Black" panose="020B0A04020102020204" pitchFamily="34" charset="0"/>
                        </a:rPr>
                        <a:t>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294217"/>
                  </a:ext>
                </a:extLst>
              </a:tr>
              <a:tr h="67709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Evaluation 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15149"/>
                  </a:ext>
                </a:extLst>
              </a:tr>
              <a:tr h="67709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Evaluation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048633"/>
                  </a:ext>
                </a:extLst>
              </a:tr>
              <a:tr h="67709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Evaluation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463143"/>
                  </a:ext>
                </a:extLst>
              </a:tr>
              <a:tr h="67709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Evaluation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9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15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BD64-6F8A-300A-A8B1-1C3A5278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Course Outcomes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9ED9-2EAE-44FA-D561-888F33F3D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454714"/>
            <a:ext cx="11356258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600" dirty="0">
                <a:highlight>
                  <a:srgbClr val="FFFF00"/>
                </a:highlight>
              </a:rPr>
              <a:t>CO1 :: </a:t>
            </a:r>
            <a:r>
              <a:rPr lang="en-US" dirty="0"/>
              <a:t>understand how to increase web performance by using various techniques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3600" dirty="0">
                <a:highlight>
                  <a:srgbClr val="FFFF00"/>
                </a:highlight>
              </a:rPr>
              <a:t>CO2 :: </a:t>
            </a:r>
            <a:r>
              <a:rPr lang="en-US" dirty="0"/>
              <a:t>analyze websites for higher conversions and better user satisfaction 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3600" dirty="0">
                <a:highlight>
                  <a:srgbClr val="FFFF00"/>
                </a:highlight>
              </a:rPr>
              <a:t>CO3 :: </a:t>
            </a:r>
            <a:r>
              <a:rPr lang="en-US" dirty="0"/>
              <a:t>evaluate the performance of web resources using various metrics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3600" dirty="0">
                <a:highlight>
                  <a:srgbClr val="FFFF00"/>
                </a:highlight>
              </a:rPr>
              <a:t>CO4 :: </a:t>
            </a:r>
            <a:r>
              <a:rPr lang="en-US" dirty="0"/>
              <a:t>construct websites for better user engagement and better ranking </a:t>
            </a: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" descr="India's Best Private University in Punjab - LPU">
            <a:extLst>
              <a:ext uri="{FF2B5EF4-FFF2-40B4-BE49-F238E27FC236}">
                <a16:creationId xmlns:a16="http://schemas.microsoft.com/office/drawing/2014/main" id="{A7B2614B-96E6-8CFD-849F-F963D78B6C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5925" y="18190"/>
            <a:ext cx="2724150" cy="1543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72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1DF3-B5F1-AF05-6F41-49C5431E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32" y="263084"/>
            <a:ext cx="7763315" cy="779135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Program Outcomes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9708E7-EA52-AF0D-12C4-25DEB2A10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557550"/>
              </p:ext>
            </p:extLst>
          </p:nvPr>
        </p:nvGraphicFramePr>
        <p:xfrm>
          <a:off x="367960" y="1042219"/>
          <a:ext cx="11381587" cy="5673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042">
                  <a:extLst>
                    <a:ext uri="{9D8B030D-6E8A-4147-A177-3AD203B41FA5}">
                      <a16:colId xmlns:a16="http://schemas.microsoft.com/office/drawing/2014/main" val="2670877870"/>
                    </a:ext>
                  </a:extLst>
                </a:gridCol>
                <a:gridCol w="1841552">
                  <a:extLst>
                    <a:ext uri="{9D8B030D-6E8A-4147-A177-3AD203B41FA5}">
                      <a16:colId xmlns:a16="http://schemas.microsoft.com/office/drawing/2014/main" val="545780063"/>
                    </a:ext>
                  </a:extLst>
                </a:gridCol>
                <a:gridCol w="8886993">
                  <a:extLst>
                    <a:ext uri="{9D8B030D-6E8A-4147-A177-3AD203B41FA5}">
                      <a16:colId xmlns:a16="http://schemas.microsoft.com/office/drawing/2014/main" val="2315248866"/>
                    </a:ext>
                  </a:extLst>
                </a:gridCol>
              </a:tblGrid>
              <a:tr h="835506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Program Outcome (PO)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OUTCOME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57288"/>
                  </a:ext>
                </a:extLst>
              </a:tr>
              <a:tr h="668406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PO1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&amp; design of complex problems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::Ability to apply knowledge of computer science concepts, principles &amp; techniques to solve various computing problems.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35027"/>
                  </a:ext>
                </a:extLst>
              </a:tr>
              <a:tr h="65757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PO2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Societal Impact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::Acquire and apply advanced knowledge of concepts and participate in sustainable development.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945178"/>
                  </a:ext>
                </a:extLst>
              </a:tr>
              <a:tr h="668406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PO3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Modern tool usage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::Ability to use the modern programming languages, tools, techniques and skills necessary for design, develop and deploy software based applications.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61623"/>
                  </a:ext>
                </a:extLst>
              </a:tr>
              <a:tr h="668406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PO4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Knowledge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::Ability to apply exploration to study and analyze problems in different areas of information technology.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83361"/>
                  </a:ext>
                </a:extLst>
              </a:tr>
              <a:tr h="934447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PO5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Professionalism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 Ability to Manage time well, demonstrate an appropriate level of preparedness and maintain a high standard for personal and professional demeanor, accepting responsibility and accountability for words and actions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90657"/>
                  </a:ext>
                </a:extLst>
              </a:tr>
              <a:tr h="401043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PO6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Problem Solving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::Ability to assimilate, evaluate and present research results objectively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90515"/>
                  </a:ext>
                </a:extLst>
              </a:tr>
              <a:tr h="839423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PO7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Employability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::Ability to get employment opportunities in corporate/government/private sectors or to be a successful entrepreneur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3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3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62d04a09b_0_7"/>
          <p:cNvSpPr txBox="1"/>
          <p:nvPr/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98989"/>
                </a:buClr>
                <a:buSzPts val="1200"/>
              </a:pPr>
              <a:t>9</a:t>
            </a:fld>
            <a:endParaRPr/>
          </a:p>
        </p:txBody>
      </p:sp>
      <p:sp>
        <p:nvSpPr>
          <p:cNvPr id="134" name="Google Shape;134;g1462d04a09b_0_7"/>
          <p:cNvSpPr txBox="1"/>
          <p:nvPr/>
        </p:nvSpPr>
        <p:spPr>
          <a:xfrm>
            <a:off x="719191" y="6189662"/>
            <a:ext cx="10376899" cy="4617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lt1"/>
              </a:buClr>
              <a:buSzPts val="2400"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www.lpu.in                                    Lovely Professional University </a:t>
            </a:r>
            <a:endParaRPr/>
          </a:p>
        </p:txBody>
      </p:sp>
      <p:pic>
        <p:nvPicPr>
          <p:cNvPr id="135" name="Google Shape;135;g1462d04a09b_0_7" descr="Lovely Professional Universit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2350" y="74613"/>
            <a:ext cx="704850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462d04a09b_0_7"/>
          <p:cNvSpPr txBox="1"/>
          <p:nvPr/>
        </p:nvSpPr>
        <p:spPr>
          <a:xfrm>
            <a:off x="2989950" y="379657"/>
            <a:ext cx="5997000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  <a:buClr>
                <a:srgbClr val="222222"/>
              </a:buClr>
              <a:buSzPts val="8000"/>
            </a:pPr>
            <a:r>
              <a:rPr lang="en-US" sz="39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Bloom’s taxonomy</a:t>
            </a:r>
            <a:endParaRPr sz="100" b="1" dirty="0">
              <a:solidFill>
                <a:srgbClr val="FF0000"/>
              </a:solidFill>
            </a:endParaRPr>
          </a:p>
        </p:txBody>
      </p:sp>
      <p:pic>
        <p:nvPicPr>
          <p:cNvPr id="137" name="Google Shape;137;g1462d04a09b_0_7" descr="Melding Bloom's Taxonomy and Universal Design for Learning"/>
          <p:cNvPicPr preferRelativeResize="0"/>
          <p:nvPr/>
        </p:nvPicPr>
        <p:blipFill rotWithShape="1">
          <a:blip r:embed="rId4">
            <a:alphaModFix/>
          </a:blip>
          <a:srcRect t="19309"/>
          <a:stretch/>
        </p:blipFill>
        <p:spPr>
          <a:xfrm>
            <a:off x="1524001" y="1453272"/>
            <a:ext cx="8928899" cy="461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1;p1" descr="India's Best Private University in Punjab - LPU">
            <a:extLst>
              <a:ext uri="{FF2B5EF4-FFF2-40B4-BE49-F238E27FC236}">
                <a16:creationId xmlns:a16="http://schemas.microsoft.com/office/drawing/2014/main" id="{E742C1E1-85CF-8E6E-82D2-4294F7AF623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5925" y="18190"/>
            <a:ext cx="2724150" cy="154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1119</Words>
  <Application>Microsoft Office PowerPoint</Application>
  <PresentationFormat>Widescreen</PresentationFormat>
  <Paragraphs>238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Agency FB</vt:lpstr>
      <vt:lpstr>Arial</vt:lpstr>
      <vt:lpstr>Arial Black</vt:lpstr>
      <vt:lpstr>Arial Narrow</vt:lpstr>
      <vt:lpstr>Calibri</vt:lpstr>
      <vt:lpstr>Calibri Light</vt:lpstr>
      <vt:lpstr>Times New Roman</vt:lpstr>
      <vt:lpstr>Office Theme</vt:lpstr>
      <vt:lpstr>PowerPoint Presentation</vt:lpstr>
      <vt:lpstr>Web Performance Optimization Lecture Zero The Kick start session</vt:lpstr>
      <vt:lpstr>Course Details</vt:lpstr>
      <vt:lpstr>PowerPoint Presentation</vt:lpstr>
      <vt:lpstr>Course Assessment Model </vt:lpstr>
      <vt:lpstr>Assessment and Evaluation </vt:lpstr>
      <vt:lpstr>Course Outcomes</vt:lpstr>
      <vt:lpstr>Program Outcomes</vt:lpstr>
      <vt:lpstr>PowerPoint Presentation</vt:lpstr>
      <vt:lpstr>Let us re-invent ourselves</vt:lpstr>
      <vt:lpstr>Course Content</vt:lpstr>
      <vt:lpstr>Course Content</vt:lpstr>
      <vt:lpstr>Course Content</vt:lpstr>
      <vt:lpstr>OPEN EDUCATIONAL RESOURCE </vt:lpstr>
      <vt:lpstr>Any Queries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Management Tool</dc:title>
  <dc:creator>Gurvinder Singh</dc:creator>
  <cp:lastModifiedBy>pooja chopra</cp:lastModifiedBy>
  <cp:revision>47</cp:revision>
  <dcterms:created xsi:type="dcterms:W3CDTF">2023-01-08T15:58:04Z</dcterms:created>
  <dcterms:modified xsi:type="dcterms:W3CDTF">2024-01-11T03:36:55Z</dcterms:modified>
</cp:coreProperties>
</file>