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80" marR="81280" indent="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1pPr>
    <a:lvl2pPr marL="81280" marR="81280" indent="2667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2pPr>
    <a:lvl3pPr marL="81280" marR="81280" indent="5334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3pPr>
    <a:lvl4pPr marL="81280" marR="81280" indent="8001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4pPr>
    <a:lvl5pPr marL="81280" marR="81280" indent="10668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5pPr>
    <a:lvl6pPr marL="81280" marR="81280" indent="13335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6pPr>
    <a:lvl7pPr marL="81280" marR="81280" indent="1612899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7pPr>
    <a:lvl8pPr marL="81280" marR="81280" indent="18796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8pPr>
    <a:lvl9pPr marL="81280" marR="81280" indent="21463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2"/>
    <p:restoredTop sz="94422"/>
  </p:normalViewPr>
  <p:slideViewPr>
    <p:cSldViewPr snapToGrid="0" snapToObjects="1">
      <p:cViewPr varScale="1">
        <p:scale>
          <a:sx n="57" d="100"/>
          <a:sy n="5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200">
        <a:latin typeface="Lucida Grande"/>
        <a:ea typeface="Lucida Grande"/>
        <a:cs typeface="Lucida Grande"/>
        <a:sym typeface="Lucida Grande"/>
      </a:defRPr>
    </a:lvl1pPr>
    <a:lvl2pPr indent="2286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759215" y="2797969"/>
            <a:ext cx="20840701" cy="38989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10464" y="13043296"/>
            <a:ext cx="340322" cy="323554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3966" y="-1588"/>
            <a:ext cx="1856740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2451100"/>
            <a:ext cx="22720300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270827">
              <a:spcBef>
                <a:spcPts val="2000"/>
              </a:spcBef>
              <a:buClr>
                <a:srgbClr val="909090"/>
              </a:buClr>
              <a:buFont typeface="Arial"/>
            </a:lvl2pPr>
            <a:lvl3pPr marL="728027">
              <a:spcBef>
                <a:spcPts val="1400"/>
              </a:spcBef>
              <a:buClr>
                <a:srgbClr val="B8B8B8"/>
              </a:buClr>
              <a:buChar char=""/>
            </a:lvl3pPr>
            <a:lvl4pPr marL="1123314">
              <a:spcBef>
                <a:spcPts val="800"/>
              </a:spcBef>
              <a:buClr>
                <a:srgbClr val="909090"/>
              </a:buClr>
              <a:buFont typeface="Arial"/>
            </a:lvl4pPr>
            <a:lvl5pPr marL="1531302">
              <a:spcBef>
                <a:spcPts val="700"/>
              </a:spcBef>
              <a:buClr>
                <a:srgbClr val="B8B8B8"/>
              </a:buClr>
              <a:buChar char="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8705" y="13096875"/>
            <a:ext cx="238722" cy="221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0" marR="0" algn="ctr" defTabSz="914400">
              <a:defRPr sz="1600">
                <a:solidFill>
                  <a:srgbClr val="B8B8B8"/>
                </a:solidFill>
                <a:uFill>
                  <a:solidFill>
                    <a:srgbClr val="B8B8B8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182879" indent="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1pPr>
      <a:lvl2pPr marL="0" marR="182879" indent="228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2pPr>
      <a:lvl3pPr marL="0" marR="182879" indent="457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3pPr>
      <a:lvl4pPr marL="0" marR="182879" indent="685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4pPr>
      <a:lvl5pPr marL="0" marR="182879" indent="9144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5pPr>
      <a:lvl6pPr marL="0" marR="182879" indent="11430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6pPr>
      <a:lvl7pPr marL="0" marR="182879" indent="1371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7pPr>
      <a:lvl8pPr marL="0" marR="182879" indent="1600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8pPr>
      <a:lvl9pPr marL="0" marR="182879" indent="1828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81280" marR="81280" indent="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1pPr>
      <a:lvl2pPr marL="352107" marR="81280" indent="-2286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2pPr>
      <a:lvl3pPr marL="809307" marR="81280" indent="-227012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3pPr>
      <a:lvl4pPr marL="1204594" marR="81280" indent="-168275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4pPr>
      <a:lvl5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5pPr>
      <a:lvl6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6pPr>
      <a:lvl7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7pPr>
      <a:lvl8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8pPr>
      <a:lvl9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py3k/reference/datamodel.html#special-method-nam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veintopython3.org/special-method-names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bonacci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Generic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From last time: </a:t>
            </a:r>
            <a:r>
              <a:rPr dirty="0"/>
              <a:t>Generic Functions</a:t>
            </a:r>
          </a:p>
        </p:txBody>
      </p:sp>
      <p:sp>
        <p:nvSpPr>
          <p:cNvPr id="143" name="A polymorphic function might take two or more arguments of different types…"/>
          <p:cNvSpPr txBox="1">
            <a:spLocks noGrp="1"/>
          </p:cNvSpPr>
          <p:nvPr>
            <p:ph type="body" sz="half" idx="1"/>
          </p:nvPr>
        </p:nvSpPr>
        <p:spPr>
          <a:xfrm>
            <a:off x="838200" y="3276612"/>
            <a:ext cx="22720300" cy="21810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dirty="0"/>
              <a:t>A polymorphic function might take two or more arguments of different types</a:t>
            </a:r>
          </a:p>
          <a:p>
            <a:pPr>
              <a:spcBef>
                <a:spcPts val="0"/>
              </a:spcBef>
            </a:pPr>
            <a:r>
              <a:rPr b="1" dirty="0"/>
              <a:t>Type Dispatching</a:t>
            </a:r>
            <a:r>
              <a:rPr dirty="0"/>
              <a:t>: Inspect the type of an argument in order to select behavior</a:t>
            </a:r>
          </a:p>
          <a:p>
            <a:pPr>
              <a:spcBef>
                <a:spcPts val="0"/>
              </a:spcBef>
            </a:pPr>
            <a:r>
              <a:rPr b="1" dirty="0"/>
              <a:t>Type Coercion</a:t>
            </a:r>
            <a:r>
              <a:rPr dirty="0"/>
              <a:t>: Convert one value to match the type of another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5" name="(Demo)"/>
          <p:cNvSpPr txBox="1"/>
          <p:nvPr/>
        </p:nvSpPr>
        <p:spPr>
          <a:xfrm>
            <a:off x="21695083" y="12134491"/>
            <a:ext cx="16636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r>
              <a:rPr dirty="0"/>
              <a:t>(Demo)</a:t>
            </a:r>
          </a:p>
        </p:txBody>
      </p:sp>
      <p:sp>
        <p:nvSpPr>
          <p:cNvPr id="146" name="&gt;&gt;&gt; Ratio(1, 3) + 1…"/>
          <p:cNvSpPr txBox="1"/>
          <p:nvPr/>
        </p:nvSpPr>
        <p:spPr>
          <a:xfrm>
            <a:off x="11360189" y="5558981"/>
            <a:ext cx="89629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>
                <a:solidFill>
                  <a:srgbClr val="C65E0A"/>
                </a:solidFill>
              </a:rPr>
              <a:t>&gt;&gt;&gt; </a:t>
            </a:r>
            <a:r>
              <a:t>Ratio(</a:t>
            </a:r>
            <a:r>
              <a:rPr>
                <a:solidFill>
                  <a:srgbClr val="032ADD"/>
                </a:solidFill>
              </a:rPr>
              <a:t>1</a:t>
            </a:r>
            <a:r>
              <a:t>, </a:t>
            </a:r>
            <a:r>
              <a:rPr>
                <a:solidFill>
                  <a:srgbClr val="032ADD"/>
                </a:solidFill>
              </a:rPr>
              <a:t>3</a:t>
            </a:r>
            <a:r>
              <a:t>) </a:t>
            </a:r>
            <a:r>
              <a:rPr>
                <a:solidFill>
                  <a:srgbClr val="323333"/>
                </a:solidFill>
              </a:rPr>
              <a:t>+</a:t>
            </a:r>
            <a:r>
              <a:t> 1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t>Ratio(4, 3)</a:t>
            </a:r>
          </a:p>
        </p:txBody>
      </p:sp>
      <p:sp>
        <p:nvSpPr>
          <p:cNvPr id="147" name="&gt;&gt;&gt; 1 + Ratio(1, 3)…"/>
          <p:cNvSpPr txBox="1"/>
          <p:nvPr/>
        </p:nvSpPr>
        <p:spPr>
          <a:xfrm>
            <a:off x="11360189" y="8098408"/>
            <a:ext cx="10942105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C65E0A"/>
                </a:solidFill>
              </a:rPr>
              <a:t>&gt;&gt;&gt; 1 + </a:t>
            </a:r>
            <a:r>
              <a:rPr dirty="0"/>
              <a:t>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3</a:t>
            </a:r>
            <a:r>
              <a:rPr dirty="0"/>
              <a:t>)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rPr dirty="0"/>
              <a:t>Ratio(4, 3)</a:t>
            </a:r>
          </a:p>
        </p:txBody>
      </p:sp>
      <p:sp>
        <p:nvSpPr>
          <p:cNvPr id="148" name="&gt;&gt;&gt; from math import pi…"/>
          <p:cNvSpPr txBox="1"/>
          <p:nvPr/>
        </p:nvSpPr>
        <p:spPr>
          <a:xfrm>
            <a:off x="1249895" y="9526841"/>
            <a:ext cx="10942105" cy="1863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C65E0A"/>
                </a:solidFill>
              </a:rPr>
              <a:t>&gt;&gt;&gt; </a:t>
            </a:r>
            <a:r>
              <a:rPr dirty="0"/>
              <a:t>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3</a:t>
            </a:r>
            <a:r>
              <a:rPr dirty="0"/>
              <a:t>) + pi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rPr dirty="0"/>
              <a:t>3.4749259869231266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2C0E2B08-0048-5F4D-B830-F8AFDD365F76}"/>
              </a:ext>
            </a:extLst>
          </p:cNvPr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Adding instances of user-defined classes invokes either the __add__ or __radd__ method">
            <a:extLst>
              <a:ext uri="{FF2B5EF4-FFF2-40B4-BE49-F238E27FC236}">
                <a16:creationId xmlns:a16="http://schemas.microsoft.com/office/drawing/2014/main" id="{CE29240E-D2C6-6943-9D72-7C7EDCEC0F5E}"/>
              </a:ext>
            </a:extLst>
          </p:cNvPr>
          <p:cNvSpPr txBox="1">
            <a:spLocks/>
          </p:cNvSpPr>
          <p:nvPr/>
        </p:nvSpPr>
        <p:spPr>
          <a:xfrm>
            <a:off x="838200" y="1917700"/>
            <a:ext cx="22720300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81280" marR="81280" indent="0" algn="l" defTabSz="1816100" latinLnBrk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1pPr>
            <a:lvl2pPr marL="270827" marR="81280" indent="-228600" algn="l" defTabSz="18161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909090"/>
              </a:buClr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2pPr>
            <a:lvl3pPr marL="728027" marR="81280" indent="-227012" algn="l" defTabSz="18161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8B8B8"/>
              </a:buClr>
              <a:buSzPct val="90000"/>
              <a:buFontTx/>
              <a:buChar char="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3pPr>
            <a:lvl4pPr marL="1123314" marR="81280" indent="-168275" algn="l" defTabSz="18161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4pPr>
            <a:lvl5pPr marL="1531302" marR="81280" indent="-177800" algn="l" defTabSz="18161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ct val="90000"/>
              <a:buFontTx/>
              <a:buChar char="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5pPr>
            <a:lvl6pPr marL="1612582" marR="81280" indent="-177800" algn="l" defTabSz="1816100" latinLnBrk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6pPr>
            <a:lvl7pPr marL="1612582" marR="81280" indent="-177800" algn="l" defTabSz="1816100" latinLnBrk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7pPr>
            <a:lvl8pPr marL="1612582" marR="81280" indent="-177800" algn="l" defTabSz="1816100" latinLnBrk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8pPr>
            <a:lvl9pPr marL="1612582" marR="81280" indent="-177800" algn="l" defTabSz="1816100" latinLnBrk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9pPr>
          </a:lstStyle>
          <a:p>
            <a:pPr hangingPunct="1"/>
            <a:r>
              <a:rPr lang="en-US" dirty="0"/>
              <a:t>Adding instances of user-defined classes invokes either the __add__ or __</a:t>
            </a:r>
            <a:r>
              <a:rPr lang="en-US" dirty="0" err="1"/>
              <a:t>radd</a:t>
            </a:r>
            <a:r>
              <a:rPr lang="en-US" dirty="0"/>
              <a:t>__ method</a:t>
            </a:r>
          </a:p>
        </p:txBody>
      </p:sp>
      <p:sp>
        <p:nvSpPr>
          <p:cNvPr id="13" name="&gt;&gt;&gt; Ratio(1, 3) + Ratio(1, 6)…">
            <a:extLst>
              <a:ext uri="{FF2B5EF4-FFF2-40B4-BE49-F238E27FC236}">
                <a16:creationId xmlns:a16="http://schemas.microsoft.com/office/drawing/2014/main" id="{33DB9AA0-58F5-3543-908C-CDD27C5C8C2B}"/>
              </a:ext>
            </a:extLst>
          </p:cNvPr>
          <p:cNvSpPr txBox="1"/>
          <p:nvPr/>
        </p:nvSpPr>
        <p:spPr>
          <a:xfrm>
            <a:off x="1249895" y="5212608"/>
            <a:ext cx="89629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C65E0A"/>
                </a:solidFill>
              </a:rPr>
              <a:t>&gt;&gt;&gt; </a:t>
            </a:r>
            <a:r>
              <a:rPr dirty="0"/>
              <a:t>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3</a:t>
            </a:r>
            <a:r>
              <a:rPr dirty="0"/>
              <a:t>) </a:t>
            </a:r>
            <a:r>
              <a:rPr dirty="0">
                <a:solidFill>
                  <a:srgbClr val="323333"/>
                </a:solidFill>
              </a:rPr>
              <a:t>+</a:t>
            </a:r>
            <a:r>
              <a:rPr dirty="0"/>
              <a:t> 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6</a:t>
            </a:r>
            <a:r>
              <a:rPr dirty="0"/>
              <a:t>)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rPr dirty="0"/>
              <a:t>Ratio(1, 2)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C9B2E56-056B-7B46-AB9C-912145C3CE39}"/>
              </a:ext>
            </a:extLst>
          </p:cNvPr>
          <p:cNvSpPr txBox="1">
            <a:spLocks/>
          </p:cNvSpPr>
          <p:nvPr/>
        </p:nvSpPr>
        <p:spPr>
          <a:xfrm>
            <a:off x="23358705" y="13096875"/>
            <a:ext cx="2387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B8B8B8"/>
                </a:solidFill>
                <a:effectLst/>
                <a:uFill>
                  <a:solidFill>
                    <a:srgbClr val="B8B8B8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81280" marR="81280" indent="2667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2pPr>
            <a:lvl3pPr marL="81280" marR="81280" indent="5334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3pPr>
            <a:lvl4pPr marL="81280" marR="81280" indent="8001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4pPr>
            <a:lvl5pPr marL="81280" marR="81280" indent="10668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5pPr>
            <a:lvl6pPr marL="81280" marR="81280" indent="13335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6pPr>
            <a:lvl7pPr marL="81280" marR="81280" indent="1612899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7pPr>
            <a:lvl8pPr marL="81280" marR="81280" indent="18796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8pPr>
            <a:lvl9pPr marL="81280" marR="81280" indent="2146300" algn="l" defTabSz="181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enlo"/>
                <a:ea typeface="Menlo"/>
                <a:cs typeface="Menlo"/>
                <a:sym typeface="Menlo"/>
              </a:defRPr>
            </a:lvl9pPr>
          </a:lstStyle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5" name="Group">
            <a:extLst>
              <a:ext uri="{FF2B5EF4-FFF2-40B4-BE49-F238E27FC236}">
                <a16:creationId xmlns:a16="http://schemas.microsoft.com/office/drawing/2014/main" id="{1C4394EC-CF5B-1243-A91C-08D04F31CE84}"/>
              </a:ext>
            </a:extLst>
          </p:cNvPr>
          <p:cNvGrpSpPr/>
          <p:nvPr/>
        </p:nvGrpSpPr>
        <p:grpSpPr>
          <a:xfrm>
            <a:off x="3835400" y="11828578"/>
            <a:ext cx="16713200" cy="1095262"/>
            <a:chOff x="0" y="606539"/>
            <a:chExt cx="16713200" cy="1095261"/>
          </a:xfrm>
        </p:grpSpPr>
        <p:sp>
          <p:nvSpPr>
            <p:cNvPr id="16" name="http://docs.python.org/py3k/reference/datamodel.html#special-method-names">
              <a:extLst>
                <a:ext uri="{FF2B5EF4-FFF2-40B4-BE49-F238E27FC236}">
                  <a16:creationId xmlns:a16="http://schemas.microsoft.com/office/drawing/2014/main" id="{BDD275FB-32CA-B64F-84BC-D1C7C88D476B}"/>
                </a:ext>
              </a:extLst>
            </p:cNvPr>
            <p:cNvSpPr txBox="1"/>
            <p:nvPr/>
          </p:nvSpPr>
          <p:spPr>
            <a:xfrm>
              <a:off x="0" y="1181100"/>
              <a:ext cx="1671320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 u="sng">
                  <a:hlinkClick r:id="" action="ppaction://noaction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/>
                </a:rPr>
                <a:t>http://docs.python.org/py3k/reference/datamodel.html#special-method-names</a:t>
              </a:r>
            </a:p>
          </p:txBody>
        </p:sp>
        <p:sp>
          <p:nvSpPr>
            <p:cNvPr id="17" name="http://getpython3.com/diveintopython3/special-method-names.html">
              <a:extLst>
                <a:ext uri="{FF2B5EF4-FFF2-40B4-BE49-F238E27FC236}">
                  <a16:creationId xmlns:a16="http://schemas.microsoft.com/office/drawing/2014/main" id="{8D05B531-C706-C746-A777-2A3943B4763D}"/>
                </a:ext>
              </a:extLst>
            </p:cNvPr>
            <p:cNvSpPr txBox="1"/>
            <p:nvPr/>
          </p:nvSpPr>
          <p:spPr>
            <a:xfrm>
              <a:off x="800100" y="606539"/>
              <a:ext cx="1511300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 u="sng">
                  <a:hlinkClick r:id="" action="ppaction://noaction"/>
                </a:defRPr>
              </a:lvl1pPr>
            </a:lstStyle>
            <a:p>
              <a:pPr>
                <a:defRPr u="none"/>
              </a:pPr>
              <a:r>
                <a:rPr u="sng" dirty="0">
                  <a:hlinkClick r:id="rId4"/>
                </a:rPr>
                <a:t>http://getpython3.com/diveintopython3/special-method-names.html</a:t>
              </a:r>
            </a:p>
          </p:txBody>
        </p:sp>
      </p:grpSp>
      <p:sp>
        <p:nvSpPr>
          <p:cNvPr id="18" name="&gt;&gt;&gt; Ratio(1, 3).__add__(Ratio(1, 6))…">
            <a:extLst>
              <a:ext uri="{FF2B5EF4-FFF2-40B4-BE49-F238E27FC236}">
                <a16:creationId xmlns:a16="http://schemas.microsoft.com/office/drawing/2014/main" id="{F9A4E0F6-94A1-4545-BD3F-39F7EBA0B1DF}"/>
              </a:ext>
            </a:extLst>
          </p:cNvPr>
          <p:cNvSpPr txBox="1"/>
          <p:nvPr/>
        </p:nvSpPr>
        <p:spPr>
          <a:xfrm>
            <a:off x="1249895" y="6687121"/>
            <a:ext cx="10942105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C65E0A"/>
                </a:solidFill>
              </a:rPr>
              <a:t>&gt;&gt;&gt; </a:t>
            </a:r>
            <a:r>
              <a:rPr dirty="0"/>
              <a:t>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3</a:t>
            </a:r>
            <a:r>
              <a:rPr dirty="0"/>
              <a:t>).__add__(Ratio(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6</a:t>
            </a:r>
            <a:r>
              <a:rPr dirty="0"/>
              <a:t>))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rPr dirty="0"/>
              <a:t>Ratio(1, 2)</a:t>
            </a:r>
          </a:p>
        </p:txBody>
      </p:sp>
      <p:sp>
        <p:nvSpPr>
          <p:cNvPr id="19" name="&gt;&gt;&gt; Ratio(1, 6).__radd__(Ratio(1, 3))…">
            <a:extLst>
              <a:ext uri="{FF2B5EF4-FFF2-40B4-BE49-F238E27FC236}">
                <a16:creationId xmlns:a16="http://schemas.microsoft.com/office/drawing/2014/main" id="{D512ACE5-9A10-D64A-B8C0-36843A73C35A}"/>
              </a:ext>
            </a:extLst>
          </p:cNvPr>
          <p:cNvSpPr txBox="1"/>
          <p:nvPr/>
        </p:nvSpPr>
        <p:spPr>
          <a:xfrm>
            <a:off x="1249895" y="8239251"/>
            <a:ext cx="10942105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C65E0A"/>
                </a:solidFill>
              </a:rPr>
              <a:t>&gt;&gt;&gt; </a:t>
            </a:r>
            <a:r>
              <a:rPr dirty="0"/>
              <a:t>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6</a:t>
            </a:r>
            <a:r>
              <a:rPr dirty="0"/>
              <a:t>).__</a:t>
            </a:r>
            <a:r>
              <a:rPr dirty="0" err="1"/>
              <a:t>radd</a:t>
            </a:r>
            <a:r>
              <a:rPr dirty="0"/>
              <a:t>__(Ratio(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, </a:t>
            </a:r>
            <a:r>
              <a:rPr dirty="0">
                <a:solidFill>
                  <a:srgbClr val="032ADD"/>
                </a:solidFill>
              </a:rPr>
              <a:t>3</a:t>
            </a:r>
            <a:r>
              <a:rPr dirty="0"/>
              <a:t>))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888888"/>
                </a:solidFill>
                <a:uFillTx/>
              </a:defRPr>
            </a:pPr>
            <a:r>
              <a:rPr dirty="0"/>
              <a:t>Ratio(1, 2)</a:t>
            </a:r>
          </a:p>
        </p:txBody>
      </p:sp>
    </p:spTree>
    <p:extLst>
      <p:ext uri="{BB962C8B-B14F-4D97-AF65-F5344CB8AC3E}">
        <p14:creationId xmlns:p14="http://schemas.microsoft.com/office/powerpoint/2010/main" val="2674019893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bldLvl="5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2" grpId="0" animBg="1" advAuto="0"/>
      <p:bldP spid="13" grpId="0" animBg="1" advAuto="0"/>
      <p:bldP spid="18" grpId="0" animBg="1" advAuto="0"/>
      <p:bldP spid="19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" name="Fibonacci Space Consum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Fibonacci Space Consumption</a:t>
            </a:r>
          </a:p>
        </p:txBody>
      </p:sp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66246" y="13096875"/>
            <a:ext cx="223640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2" name="Rounded Rectangle"/>
          <p:cNvSpPr/>
          <p:nvPr/>
        </p:nvSpPr>
        <p:spPr>
          <a:xfrm>
            <a:off x="11930358" y="8229916"/>
            <a:ext cx="1701801" cy="2006601"/>
          </a:xfrm>
          <a:prstGeom prst="roundRect">
            <a:avLst>
              <a:gd name="adj" fmla="val 11194"/>
            </a:avLst>
          </a:prstGeom>
          <a:ln w="25400">
            <a:solidFill>
              <a:srgbClr val="007ECF"/>
            </a:solidFill>
            <a:custDash>
              <a:ds d="2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03" name="Assume we have reached this step"/>
          <p:cNvSpPr/>
          <p:nvPr/>
        </p:nvSpPr>
        <p:spPr>
          <a:xfrm>
            <a:off x="9022058" y="10298031"/>
            <a:ext cx="4711701" cy="1665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41" y="0"/>
                </a:moveTo>
                <a:lnTo>
                  <a:pt x="16558" y="3978"/>
                </a:lnTo>
                <a:lnTo>
                  <a:pt x="1164" y="3978"/>
                </a:lnTo>
                <a:cubicBezTo>
                  <a:pt x="521" y="3978"/>
                  <a:pt x="0" y="5453"/>
                  <a:pt x="0" y="7272"/>
                </a:cubicBezTo>
                <a:lnTo>
                  <a:pt x="0" y="18306"/>
                </a:lnTo>
                <a:cubicBezTo>
                  <a:pt x="0" y="20125"/>
                  <a:pt x="521" y="21600"/>
                  <a:pt x="1164" y="21600"/>
                </a:cubicBezTo>
                <a:lnTo>
                  <a:pt x="20436" y="21600"/>
                </a:lnTo>
                <a:cubicBezTo>
                  <a:pt x="21079" y="21600"/>
                  <a:pt x="21600" y="20125"/>
                  <a:pt x="21600" y="18306"/>
                </a:cubicBezTo>
                <a:lnTo>
                  <a:pt x="21600" y="7272"/>
                </a:lnTo>
                <a:cubicBezTo>
                  <a:pt x="21600" y="5453"/>
                  <a:pt x="21079" y="3978"/>
                  <a:pt x="20436" y="3978"/>
                </a:cubicBezTo>
                <a:lnTo>
                  <a:pt x="17723" y="3978"/>
                </a:lnTo>
                <a:lnTo>
                  <a:pt x="17141" y="0"/>
                </a:lnTo>
                <a:close/>
              </a:path>
            </a:pathLst>
          </a:custGeom>
          <a:solidFill>
            <a:srgbClr val="DCE4EC"/>
          </a:solidFill>
          <a:ln w="25400">
            <a:solidFill>
              <a:srgbClr val="4B4B4B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lvl1pPr>
          </a:lstStyle>
          <a:p>
            <a:r>
              <a:t>Assume we have reached this step</a:t>
            </a:r>
          </a:p>
        </p:txBody>
      </p:sp>
      <p:sp>
        <p:nvSpPr>
          <p:cNvPr id="304" name="fib(5)"/>
          <p:cNvSpPr txBox="1"/>
          <p:nvPr/>
        </p:nvSpPr>
        <p:spPr>
          <a:xfrm>
            <a:off x="8298236" y="2908300"/>
            <a:ext cx="247448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fib(5)</a:t>
            </a:r>
          </a:p>
        </p:txBody>
      </p:sp>
      <p:sp>
        <p:nvSpPr>
          <p:cNvPr id="305" name="Line"/>
          <p:cNvSpPr/>
          <p:nvPr/>
        </p:nvSpPr>
        <p:spPr>
          <a:xfrm>
            <a:off x="10501216" y="3644900"/>
            <a:ext cx="3239779" cy="110598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06" name="fib(4)"/>
          <p:cNvSpPr txBox="1"/>
          <p:nvPr/>
        </p:nvSpPr>
        <p:spPr>
          <a:xfrm>
            <a:off x="13056012" y="48895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fib(4)</a:t>
            </a:r>
          </a:p>
        </p:txBody>
      </p:sp>
      <p:sp>
        <p:nvSpPr>
          <p:cNvPr id="307" name="fib(3)"/>
          <p:cNvSpPr txBox="1"/>
          <p:nvPr/>
        </p:nvSpPr>
        <p:spPr>
          <a:xfrm>
            <a:off x="15481217" y="70358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fib(3)</a:t>
            </a:r>
          </a:p>
        </p:txBody>
      </p:sp>
      <p:sp>
        <p:nvSpPr>
          <p:cNvPr id="308" name="Line"/>
          <p:cNvSpPr/>
          <p:nvPr/>
        </p:nvSpPr>
        <p:spPr>
          <a:xfrm flipH="1">
            <a:off x="15092443" y="77343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09" name="fib(1)"/>
          <p:cNvSpPr txBox="1"/>
          <p:nvPr/>
        </p:nvSpPr>
        <p:spPr>
          <a:xfrm>
            <a:off x="14092742" y="8293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fib(1)</a:t>
            </a:r>
          </a:p>
        </p:txBody>
      </p:sp>
      <p:sp>
        <p:nvSpPr>
          <p:cNvPr id="310" name="1"/>
          <p:cNvSpPr txBox="1"/>
          <p:nvPr/>
        </p:nvSpPr>
        <p:spPr>
          <a:xfrm>
            <a:off x="14759210" y="96139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11" name="Line"/>
          <p:cNvSpPr/>
          <p:nvPr/>
        </p:nvSpPr>
        <p:spPr>
          <a:xfrm>
            <a:off x="15055417" y="89662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2" name="Line"/>
          <p:cNvSpPr/>
          <p:nvPr/>
        </p:nvSpPr>
        <p:spPr>
          <a:xfrm flipH="1">
            <a:off x="15092443" y="77343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17388058" y="7721600"/>
            <a:ext cx="490066" cy="472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H="1">
            <a:off x="11649023" y="64897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 flipH="1">
            <a:off x="11649023" y="5644785"/>
            <a:ext cx="1350897" cy="130320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15119929" y="5636341"/>
            <a:ext cx="1351207" cy="13035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10316086" y="89662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18" name="fib(2)"/>
          <p:cNvSpPr txBox="1"/>
          <p:nvPr/>
        </p:nvSpPr>
        <p:spPr>
          <a:xfrm>
            <a:off x="10649319" y="70358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fib(2)</a:t>
            </a:r>
          </a:p>
        </p:txBody>
      </p:sp>
      <p:sp>
        <p:nvSpPr>
          <p:cNvPr id="319" name="fib(0)"/>
          <p:cNvSpPr txBox="1"/>
          <p:nvPr/>
        </p:nvSpPr>
        <p:spPr>
          <a:xfrm>
            <a:off x="9353408" y="8293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fib(0)</a:t>
            </a:r>
          </a:p>
        </p:txBody>
      </p:sp>
      <p:sp>
        <p:nvSpPr>
          <p:cNvPr id="320" name="fib(1)"/>
          <p:cNvSpPr txBox="1"/>
          <p:nvPr/>
        </p:nvSpPr>
        <p:spPr>
          <a:xfrm>
            <a:off x="11945231" y="8293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fib(1)</a:t>
            </a:r>
          </a:p>
        </p:txBody>
      </p:sp>
      <p:sp>
        <p:nvSpPr>
          <p:cNvPr id="321" name="0"/>
          <p:cNvSpPr txBox="1"/>
          <p:nvPr/>
        </p:nvSpPr>
        <p:spPr>
          <a:xfrm>
            <a:off x="10019877" y="96139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22" name="1"/>
          <p:cNvSpPr txBox="1"/>
          <p:nvPr/>
        </p:nvSpPr>
        <p:spPr>
          <a:xfrm>
            <a:off x="12611701" y="96139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23" name="Line"/>
          <p:cNvSpPr/>
          <p:nvPr/>
        </p:nvSpPr>
        <p:spPr>
          <a:xfrm>
            <a:off x="12907907" y="89662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 flipH="1">
            <a:off x="10316085" y="77343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12426570" y="7721600"/>
            <a:ext cx="490066" cy="472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26" name="fib(2)"/>
          <p:cNvSpPr txBox="1"/>
          <p:nvPr/>
        </p:nvSpPr>
        <p:spPr>
          <a:xfrm>
            <a:off x="16906718" y="8293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fib(2)</a:t>
            </a:r>
          </a:p>
        </p:txBody>
      </p:sp>
      <p:sp>
        <p:nvSpPr>
          <p:cNvPr id="327" name="fib(0)"/>
          <p:cNvSpPr txBox="1"/>
          <p:nvPr/>
        </p:nvSpPr>
        <p:spPr>
          <a:xfrm>
            <a:off x="15610808" y="95377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fib(0)</a:t>
            </a:r>
          </a:p>
        </p:txBody>
      </p:sp>
      <p:sp>
        <p:nvSpPr>
          <p:cNvPr id="328" name="fib(1)"/>
          <p:cNvSpPr txBox="1"/>
          <p:nvPr/>
        </p:nvSpPr>
        <p:spPr>
          <a:xfrm>
            <a:off x="18202630" y="9537700"/>
            <a:ext cx="185586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fib(1)</a:t>
            </a:r>
          </a:p>
        </p:txBody>
      </p:sp>
      <p:sp>
        <p:nvSpPr>
          <p:cNvPr id="329" name="0"/>
          <p:cNvSpPr txBox="1"/>
          <p:nvPr/>
        </p:nvSpPr>
        <p:spPr>
          <a:xfrm>
            <a:off x="16277277" y="108585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0" name="1"/>
          <p:cNvSpPr txBox="1"/>
          <p:nvPr/>
        </p:nvSpPr>
        <p:spPr>
          <a:xfrm>
            <a:off x="18869097" y="108585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1" name="Line"/>
          <p:cNvSpPr/>
          <p:nvPr/>
        </p:nvSpPr>
        <p:spPr>
          <a:xfrm>
            <a:off x="16573487" y="102235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19165307" y="102235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16573486" y="89916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>
            <a:off x="18683968" y="8966200"/>
            <a:ext cx="490066" cy="472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 flipH="1">
            <a:off x="5410136" y="3606800"/>
            <a:ext cx="3221266" cy="112384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6" name="fib(3)"/>
          <p:cNvSpPr txBox="1"/>
          <p:nvPr/>
        </p:nvSpPr>
        <p:spPr>
          <a:xfrm>
            <a:off x="4368800" y="4876800"/>
            <a:ext cx="185586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fib(3)</a:t>
            </a:r>
          </a:p>
        </p:txBody>
      </p:sp>
      <p:sp>
        <p:nvSpPr>
          <p:cNvPr id="337" name="Line"/>
          <p:cNvSpPr/>
          <p:nvPr/>
        </p:nvSpPr>
        <p:spPr>
          <a:xfrm flipH="1">
            <a:off x="3984634" y="55753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38" name="fib(1)"/>
          <p:cNvSpPr txBox="1"/>
          <p:nvPr/>
        </p:nvSpPr>
        <p:spPr>
          <a:xfrm>
            <a:off x="2984931" y="6134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fib(1)</a:t>
            </a:r>
          </a:p>
        </p:txBody>
      </p:sp>
      <p:sp>
        <p:nvSpPr>
          <p:cNvPr id="339" name="1"/>
          <p:cNvSpPr txBox="1"/>
          <p:nvPr/>
        </p:nvSpPr>
        <p:spPr>
          <a:xfrm>
            <a:off x="3651400" y="7454900"/>
            <a:ext cx="51837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40" name="Line"/>
          <p:cNvSpPr/>
          <p:nvPr/>
        </p:nvSpPr>
        <p:spPr>
          <a:xfrm>
            <a:off x="3947608" y="68072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 flipH="1">
            <a:off x="3984634" y="55753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2" name="Line"/>
          <p:cNvSpPr/>
          <p:nvPr/>
        </p:nvSpPr>
        <p:spPr>
          <a:xfrm>
            <a:off x="6280248" y="5562600"/>
            <a:ext cx="490067" cy="472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3" name="fib(2)"/>
          <p:cNvSpPr txBox="1"/>
          <p:nvPr/>
        </p:nvSpPr>
        <p:spPr>
          <a:xfrm>
            <a:off x="5798909" y="61341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fib(2)</a:t>
            </a:r>
          </a:p>
        </p:txBody>
      </p:sp>
      <p:sp>
        <p:nvSpPr>
          <p:cNvPr id="344" name="fib(0)"/>
          <p:cNvSpPr txBox="1"/>
          <p:nvPr/>
        </p:nvSpPr>
        <p:spPr>
          <a:xfrm>
            <a:off x="4502998" y="73787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fib(0)</a:t>
            </a:r>
          </a:p>
        </p:txBody>
      </p:sp>
      <p:sp>
        <p:nvSpPr>
          <p:cNvPr id="345" name="fib(1)"/>
          <p:cNvSpPr txBox="1"/>
          <p:nvPr/>
        </p:nvSpPr>
        <p:spPr>
          <a:xfrm>
            <a:off x="7094821" y="7378700"/>
            <a:ext cx="185586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fib(1)</a:t>
            </a:r>
          </a:p>
        </p:txBody>
      </p:sp>
      <p:sp>
        <p:nvSpPr>
          <p:cNvPr id="346" name="0"/>
          <p:cNvSpPr txBox="1"/>
          <p:nvPr/>
        </p:nvSpPr>
        <p:spPr>
          <a:xfrm>
            <a:off x="5169467" y="86995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47" name="1"/>
          <p:cNvSpPr txBox="1"/>
          <p:nvPr/>
        </p:nvSpPr>
        <p:spPr>
          <a:xfrm>
            <a:off x="7761289" y="8699500"/>
            <a:ext cx="5183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48" name="Line"/>
          <p:cNvSpPr/>
          <p:nvPr/>
        </p:nvSpPr>
        <p:spPr>
          <a:xfrm>
            <a:off x="5465676" y="80518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49" name="Line"/>
          <p:cNvSpPr/>
          <p:nvPr/>
        </p:nvSpPr>
        <p:spPr>
          <a:xfrm>
            <a:off x="8057498" y="8051800"/>
            <a:ext cx="1" cy="65498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50" name="Line"/>
          <p:cNvSpPr/>
          <p:nvPr/>
        </p:nvSpPr>
        <p:spPr>
          <a:xfrm flipH="1">
            <a:off x="5465676" y="6819900"/>
            <a:ext cx="479997" cy="46304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51" name="Line"/>
          <p:cNvSpPr/>
          <p:nvPr/>
        </p:nvSpPr>
        <p:spPr>
          <a:xfrm>
            <a:off x="7576159" y="6807200"/>
            <a:ext cx="490066" cy="472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52" name="Has an active environment"/>
          <p:cNvSpPr txBox="1"/>
          <p:nvPr/>
        </p:nvSpPr>
        <p:spPr>
          <a:xfrm>
            <a:off x="16187394" y="2425700"/>
            <a:ext cx="70739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Has an active environment</a:t>
            </a:r>
          </a:p>
        </p:txBody>
      </p:sp>
      <p:sp>
        <p:nvSpPr>
          <p:cNvPr id="353" name="Can be reclaimed"/>
          <p:cNvSpPr txBox="1"/>
          <p:nvPr/>
        </p:nvSpPr>
        <p:spPr>
          <a:xfrm>
            <a:off x="16187394" y="3060700"/>
            <a:ext cx="70739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FF1713"/>
                  </a:solidFill>
                </a:uFill>
              </a:defRPr>
            </a:lvl1pPr>
          </a:lstStyle>
          <a:p>
            <a:r>
              <a:t>Can be reclaimed</a:t>
            </a:r>
          </a:p>
        </p:txBody>
      </p:sp>
      <p:sp>
        <p:nvSpPr>
          <p:cNvPr id="354" name="Hasn't yet been created"/>
          <p:cNvSpPr txBox="1"/>
          <p:nvPr/>
        </p:nvSpPr>
        <p:spPr>
          <a:xfrm>
            <a:off x="16187394" y="3708400"/>
            <a:ext cx="70739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uFill>
                  <a:solidFill>
                    <a:srgbClr val="00A633"/>
                  </a:solidFill>
                </a:uFill>
              </a:defRPr>
            </a:lvl1pPr>
          </a:lstStyle>
          <a:p>
            <a:r>
              <a:t>Hasn't yet been created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animBg="1" advAuto="0"/>
      <p:bldP spid="353" grpId="2" animBg="1" advAuto="0"/>
      <p:bldP spid="354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069" y="8745764"/>
            <a:ext cx="254001" cy="199573"/>
          </a:xfrm>
          <a:prstGeom prst="rect">
            <a:avLst/>
          </a:prstGeom>
          <a:ln w="12700"/>
        </p:spPr>
      </p:pic>
      <p:sp>
        <p:nvSpPr>
          <p:cNvPr id="361" name="Comparing Implem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Implementations</a:t>
            </a:r>
          </a:p>
        </p:txBody>
      </p:sp>
      <p:sp>
        <p:nvSpPr>
          <p:cNvPr id="362" name="Implementations of the same functional abstraction can require different resources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1818884" cy="1503706"/>
          </a:xfrm>
          <a:prstGeom prst="rect">
            <a:avLst/>
          </a:prstGeom>
        </p:spPr>
        <p:txBody>
          <a:bodyPr/>
          <a:lstStyle/>
          <a:p>
            <a:r>
              <a:t>Implementations of the same functional abstraction can require different resources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366" name="Group"/>
          <p:cNvGrpSpPr/>
          <p:nvPr/>
        </p:nvGrpSpPr>
        <p:grpSpPr>
          <a:xfrm>
            <a:off x="15428638" y="7054850"/>
            <a:ext cx="7063066" cy="742950"/>
            <a:chOff x="0" y="0"/>
            <a:chExt cx="7063065" cy="742949"/>
          </a:xfrm>
        </p:grpSpPr>
        <p:sp>
          <p:nvSpPr>
            <p:cNvPr id="364" name="Time (number of divisions)"/>
            <p:cNvSpPr txBox="1"/>
            <p:nvPr/>
          </p:nvSpPr>
          <p:spPr>
            <a:xfrm>
              <a:off x="268561" y="0"/>
              <a:ext cx="655709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Time (number of divisions)</a:t>
              </a:r>
            </a:p>
          </p:txBody>
        </p:sp>
        <p:sp>
          <p:nvSpPr>
            <p:cNvPr id="365" name="Line"/>
            <p:cNvSpPr/>
            <p:nvPr/>
          </p:nvSpPr>
          <p:spPr>
            <a:xfrm flipV="1">
              <a:off x="0" y="742901"/>
              <a:ext cx="7063066" cy="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367" name="Problem: How many factors does a positive integer n have?"/>
          <p:cNvSpPr txBox="1"/>
          <p:nvPr/>
        </p:nvSpPr>
        <p:spPr>
          <a:xfrm>
            <a:off x="838200" y="3644900"/>
            <a:ext cx="155956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600"/>
              </a:spcBef>
              <a:defRPr b="1"/>
            </a:pPr>
            <a:r>
              <a:t>Problem: How many factors does a positive integer n have?</a:t>
            </a:r>
          </a:p>
        </p:txBody>
      </p:sp>
      <p:sp>
        <p:nvSpPr>
          <p:cNvPr id="368" name="A factor k of n is a positive integer that evenly divides n"/>
          <p:cNvSpPr txBox="1"/>
          <p:nvPr/>
        </p:nvSpPr>
        <p:spPr>
          <a:xfrm>
            <a:off x="838200" y="4851400"/>
            <a:ext cx="212979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600"/>
              </a:spcBef>
            </a:lvl1pPr>
          </a:lstStyle>
          <a:p>
            <a:r>
              <a:t>A factor k of n is a positive integer that evenly divides n</a:t>
            </a:r>
          </a:p>
        </p:txBody>
      </p:sp>
      <p:sp>
        <p:nvSpPr>
          <p:cNvPr id="369" name="Slow: Test each k from 1 through n"/>
          <p:cNvSpPr txBox="1"/>
          <p:nvPr/>
        </p:nvSpPr>
        <p:spPr>
          <a:xfrm>
            <a:off x="2527300" y="8191500"/>
            <a:ext cx="104394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600"/>
              </a:spcBef>
              <a:defRPr b="1"/>
            </a:pPr>
            <a:r>
              <a:t>Slow: </a:t>
            </a:r>
            <a:r>
              <a:rPr b="0"/>
              <a:t>Test each k from 1 through n</a:t>
            </a:r>
          </a:p>
        </p:txBody>
      </p:sp>
      <p:sp>
        <p:nvSpPr>
          <p:cNvPr id="370" name="Fast: Test each k from 1 to square root n…"/>
          <p:cNvSpPr txBox="1"/>
          <p:nvPr/>
        </p:nvSpPr>
        <p:spPr>
          <a:xfrm>
            <a:off x="2527300" y="9740900"/>
            <a:ext cx="110871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/>
            </a:pPr>
            <a:r>
              <a:t>Fast: </a:t>
            </a:r>
            <a:r>
              <a:rPr b="0"/>
              <a:t>Test each k from 1 to square root n</a:t>
            </a:r>
          </a:p>
          <a:p>
            <a:pPr>
              <a:defRPr b="1"/>
            </a:pPr>
            <a:r>
              <a:rPr b="0"/>
              <a:t>      For every k, n/k is also a factor!</a:t>
            </a:r>
          </a:p>
        </p:txBody>
      </p:sp>
      <p:sp>
        <p:nvSpPr>
          <p:cNvPr id="371" name="def factors(n):"/>
          <p:cNvSpPr txBox="1"/>
          <p:nvPr/>
        </p:nvSpPr>
        <p:spPr>
          <a:xfrm>
            <a:off x="1790700" y="7099300"/>
            <a:ext cx="6896100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defTabSz="647700">
              <a:defRPr sz="3500">
                <a:solidFill>
                  <a:srgbClr val="06287E"/>
                </a:solidFill>
                <a:uFillTx/>
              </a:defRPr>
            </a:lvl1pPr>
          </a:lstStyle>
          <a:p>
            <a:r>
              <a:t>def factors(n):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15069169" y="10102849"/>
            <a:ext cx="7371132" cy="584201"/>
            <a:chOff x="0" y="0"/>
            <a:chExt cx="7371130" cy="584200"/>
          </a:xfrm>
        </p:grpSpPr>
        <p:sp>
          <p:nvSpPr>
            <p:cNvPr id="372" name="Greatest integer less than"/>
            <p:cNvSpPr txBox="1"/>
            <p:nvPr/>
          </p:nvSpPr>
          <p:spPr>
            <a:xfrm>
              <a:off x="0" y="-1"/>
              <a:ext cx="655709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Greatest integer less than</a:t>
              </a:r>
            </a:p>
          </p:txBody>
        </p:sp>
        <p:pic>
          <p:nvPicPr>
            <p:cNvPr id="37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6130" y="23272"/>
              <a:ext cx="635001" cy="4699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sp>
        <p:nvSpPr>
          <p:cNvPr id="375" name="Question: How many time does each implementation use division? (Demo)"/>
          <p:cNvSpPr txBox="1"/>
          <p:nvPr/>
        </p:nvSpPr>
        <p:spPr>
          <a:xfrm>
            <a:off x="2527300" y="11753850"/>
            <a:ext cx="1707804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Question:</a:t>
            </a:r>
            <a:r>
              <a:rPr b="0"/>
              <a:t> How many time does each implementation use division? (Demo)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9" animBg="1" advAuto="0"/>
      <p:bldP spid="362" grpId="1" animBg="1" advAuto="0"/>
      <p:bldP spid="366" grpId="8" animBg="1" advAuto="0"/>
      <p:bldP spid="367" grpId="2" animBg="1" advAuto="0"/>
      <p:bldP spid="368" grpId="3" animBg="1" advAuto="0"/>
      <p:bldP spid="369" grpId="5" animBg="1" advAuto="0"/>
      <p:bldP spid="370" grpId="6" animBg="1" advAuto="0"/>
      <p:bldP spid="371" grpId="4" animBg="1" advAuto="0"/>
      <p:bldP spid="374" grpId="10" animBg="1" advAuto="0"/>
      <p:bldP spid="375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rders of 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Orders of Growth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6896100"/>
            <a:ext cx="3713316" cy="558800"/>
          </a:xfrm>
          <a:prstGeom prst="rect">
            <a:avLst/>
          </a:prstGeom>
          <a:ln w="12700"/>
        </p:spPr>
      </p:pic>
      <p:pic>
        <p:nvPicPr>
          <p:cNvPr id="382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0" y="9982200"/>
            <a:ext cx="6489290" cy="558800"/>
          </a:xfrm>
          <a:prstGeom prst="rect">
            <a:avLst/>
          </a:prstGeom>
          <a:ln w="12700"/>
        </p:spPr>
      </p:pic>
      <p:sp>
        <p:nvSpPr>
          <p:cNvPr id="383" name="Order of 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Growth</a:t>
            </a:r>
          </a:p>
        </p:txBody>
      </p:sp>
      <p:sp>
        <p:nvSpPr>
          <p:cNvPr id="384" name="A method for bounding the resources used by a function by the &quot;size&quot; of a problem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1095375"/>
          </a:xfrm>
          <a:prstGeom prst="rect">
            <a:avLst/>
          </a:prstGeom>
        </p:spPr>
        <p:txBody>
          <a:bodyPr/>
          <a:lstStyle/>
          <a:p>
            <a:r>
              <a:t>A method for bounding the resources used by a function by the "size" of a problem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86" name="n:     size of the problem…"/>
          <p:cNvSpPr txBox="1"/>
          <p:nvPr/>
        </p:nvSpPr>
        <p:spPr>
          <a:xfrm>
            <a:off x="1219200" y="4292600"/>
            <a:ext cx="21958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600"/>
              </a:spcBef>
            </a:pPr>
            <a:r>
              <a:rPr b="1"/>
              <a:t>n</a:t>
            </a:r>
            <a:r>
              <a:t>:     size of the problem</a:t>
            </a:r>
          </a:p>
          <a:p>
            <a:pPr>
              <a:spcBef>
                <a:spcPts val="4600"/>
              </a:spcBef>
            </a:pPr>
            <a:r>
              <a:rPr b="1"/>
              <a:t>R(n)</a:t>
            </a:r>
            <a:r>
              <a:t>:  measurement of some resource used (time or space)</a:t>
            </a:r>
          </a:p>
        </p:txBody>
      </p:sp>
      <p:sp>
        <p:nvSpPr>
          <p:cNvPr id="387" name="means that there are positive constants k1 and k2 such that"/>
          <p:cNvSpPr txBox="1"/>
          <p:nvPr/>
        </p:nvSpPr>
        <p:spPr>
          <a:xfrm>
            <a:off x="4950140" y="8426450"/>
            <a:ext cx="144681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uFill>
                  <a:solidFill>
                    <a:srgbClr val="4B4B4B"/>
                  </a:solidFill>
                </a:uFill>
              </a:defRPr>
            </a:pPr>
            <a:r>
              <a:t>means that there are positive constants </a:t>
            </a:r>
            <a:r>
              <a:rPr b="1"/>
              <a:t>k</a:t>
            </a:r>
            <a:r>
              <a:rPr b="1" baseline="-5999"/>
              <a:t>1</a:t>
            </a:r>
            <a:r>
              <a:t> and </a:t>
            </a:r>
            <a:r>
              <a:rPr b="1"/>
              <a:t>k</a:t>
            </a:r>
            <a:r>
              <a:rPr b="1" baseline="-5999"/>
              <a:t>2</a:t>
            </a:r>
            <a:r>
              <a:t> such that</a:t>
            </a:r>
          </a:p>
        </p:txBody>
      </p:sp>
      <p:sp>
        <p:nvSpPr>
          <p:cNvPr id="388" name="for all n larger than some minimum m"/>
          <p:cNvSpPr txBox="1"/>
          <p:nvPr/>
        </p:nvSpPr>
        <p:spPr>
          <a:xfrm>
            <a:off x="7682324" y="11639550"/>
            <a:ext cx="900382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uFill>
                  <a:solidFill>
                    <a:srgbClr val="4B4B4B"/>
                  </a:solidFill>
                </a:uFill>
              </a:defRPr>
            </a:pPr>
            <a:r>
              <a:t>for all </a:t>
            </a:r>
            <a:r>
              <a:rPr b="1"/>
              <a:t>n</a:t>
            </a:r>
            <a:r>
              <a:t> larger than some minimum </a:t>
            </a:r>
            <a:r>
              <a:rPr b="1"/>
              <a:t>m</a:t>
            </a:r>
          </a:p>
        </p:txBody>
      </p:sp>
      <p:sp>
        <p:nvSpPr>
          <p:cNvPr id="389" name="Rounded Rectangle"/>
          <p:cNvSpPr/>
          <p:nvPr/>
        </p:nvSpPr>
        <p:spPr>
          <a:xfrm>
            <a:off x="8774593" y="9626600"/>
            <a:ext cx="4132243" cy="1270000"/>
          </a:xfrm>
          <a:prstGeom prst="roundRect">
            <a:avLst>
              <a:gd name="adj" fmla="val 15000"/>
            </a:avLst>
          </a:prstGeom>
          <a:ln w="50800">
            <a:solidFill>
              <a:schemeClr val="accent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390" name="Rounded Rectangle"/>
          <p:cNvSpPr/>
          <p:nvPr/>
        </p:nvSpPr>
        <p:spPr>
          <a:xfrm>
            <a:off x="11593993" y="9626600"/>
            <a:ext cx="4055272" cy="1270000"/>
          </a:xfrm>
          <a:prstGeom prst="roundRect">
            <a:avLst>
              <a:gd name="adj" fmla="val 15000"/>
            </a:avLst>
          </a:prstGeom>
          <a:ln w="50800">
            <a:solidFill>
              <a:schemeClr val="accent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3" animBg="1" advAuto="0"/>
      <p:bldP spid="382" grpId="5" animBg="1" advAuto="0"/>
      <p:bldP spid="384" grpId="1" animBg="1" advAuto="0"/>
      <p:bldP spid="386" grpId="2" build="p" bldLvl="5" animBg="1" advAuto="0"/>
      <p:bldP spid="387" grpId="4" animBg="1" advAuto="0"/>
      <p:bldP spid="388" grpId="6" animBg="1" advAuto="0"/>
      <p:bldP spid="389" grpId="7" animBg="1" advAuto="0"/>
      <p:bldP spid="389" grpId="8" animBg="1" advAuto="0"/>
      <p:bldP spid="390" grpId="9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4" name="Order of Growth of Counting Fa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Growth of Counting Factors</a:t>
            </a:r>
          </a:p>
        </p:txBody>
      </p:sp>
      <p:sp>
        <p:nvSpPr>
          <p:cNvPr id="395" name="Implementations of the same functional abstraction can require different amounts of time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1818884" cy="1503706"/>
          </a:xfrm>
          <a:prstGeom prst="rect">
            <a:avLst/>
          </a:prstGeom>
        </p:spPr>
        <p:txBody>
          <a:bodyPr/>
          <a:lstStyle/>
          <a:p>
            <a:r>
              <a:t>Implementations of the same functional abstraction can require different amounts of time</a:t>
            </a:r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399" name="Group"/>
          <p:cNvGrpSpPr/>
          <p:nvPr/>
        </p:nvGrpSpPr>
        <p:grpSpPr>
          <a:xfrm>
            <a:off x="838200" y="3644900"/>
            <a:ext cx="21297900" cy="2514600"/>
            <a:chOff x="0" y="0"/>
            <a:chExt cx="21297900" cy="2514600"/>
          </a:xfrm>
        </p:grpSpPr>
        <p:sp>
          <p:nvSpPr>
            <p:cNvPr id="397" name="Problem: How many factors does a positive integer n have?"/>
            <p:cNvSpPr txBox="1"/>
            <p:nvPr/>
          </p:nvSpPr>
          <p:spPr>
            <a:xfrm>
              <a:off x="0" y="0"/>
              <a:ext cx="15595600" cy="130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600"/>
                </a:spcBef>
                <a:defRPr b="1"/>
              </a:pPr>
              <a:r>
                <a:t>Problem: How many factors does a positive integer n have?</a:t>
              </a:r>
            </a:p>
          </p:txBody>
        </p:sp>
        <p:sp>
          <p:nvSpPr>
            <p:cNvPr id="398" name="A factor k of n is a positive integer that evenly divides n"/>
            <p:cNvSpPr txBox="1"/>
            <p:nvPr/>
          </p:nvSpPr>
          <p:spPr>
            <a:xfrm>
              <a:off x="0" y="1206500"/>
              <a:ext cx="21297900" cy="130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spcBef>
                  <a:spcPts val="4600"/>
                </a:spcBef>
              </a:lvl1pPr>
            </a:lstStyle>
            <a:p>
              <a:r>
                <a:t>A factor k of n is a positive integer that evenly divides n</a:t>
              </a:r>
            </a:p>
          </p:txBody>
        </p:sp>
      </p:grpSp>
      <p:sp>
        <p:nvSpPr>
          <p:cNvPr id="400" name="Slow: Test each k from 1 through n"/>
          <p:cNvSpPr txBox="1"/>
          <p:nvPr/>
        </p:nvSpPr>
        <p:spPr>
          <a:xfrm>
            <a:off x="2527300" y="8191500"/>
            <a:ext cx="104394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600"/>
              </a:spcBef>
              <a:defRPr b="1"/>
            </a:pPr>
            <a:r>
              <a:t>Slow: </a:t>
            </a:r>
            <a:r>
              <a:rPr b="0"/>
              <a:t>Test each k from 1 through n</a:t>
            </a:r>
          </a:p>
        </p:txBody>
      </p:sp>
      <p:sp>
        <p:nvSpPr>
          <p:cNvPr id="401" name="Fast: Test each k from 1 to square root n…"/>
          <p:cNvSpPr txBox="1"/>
          <p:nvPr/>
        </p:nvSpPr>
        <p:spPr>
          <a:xfrm>
            <a:off x="2527300" y="9740900"/>
            <a:ext cx="1108710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/>
            </a:pPr>
            <a:r>
              <a:t>Fast: </a:t>
            </a:r>
            <a:r>
              <a:rPr b="0"/>
              <a:t>Test each k from 1 to square root n</a:t>
            </a:r>
          </a:p>
          <a:p>
            <a:pPr>
              <a:defRPr b="1"/>
            </a:pPr>
            <a:r>
              <a:rPr b="0"/>
              <a:t>      For every k, n/k is also a factor!</a:t>
            </a:r>
          </a:p>
        </p:txBody>
      </p:sp>
      <p:sp>
        <p:nvSpPr>
          <p:cNvPr id="402" name="def factors(n):"/>
          <p:cNvSpPr txBox="1"/>
          <p:nvPr/>
        </p:nvSpPr>
        <p:spPr>
          <a:xfrm>
            <a:off x="1790700" y="7099300"/>
            <a:ext cx="6896100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defTabSz="647700">
              <a:defRPr sz="3500">
                <a:solidFill>
                  <a:srgbClr val="06287E"/>
                </a:solidFill>
                <a:uFillTx/>
              </a:defRPr>
            </a:lvl1pPr>
          </a:lstStyle>
          <a:p>
            <a:r>
              <a:t>def factors(n):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14160499" y="6953250"/>
            <a:ext cx="5320124" cy="742950"/>
            <a:chOff x="0" y="0"/>
            <a:chExt cx="5320122" cy="742950"/>
          </a:xfrm>
        </p:grpSpPr>
        <p:sp>
          <p:nvSpPr>
            <p:cNvPr id="403" name="Time"/>
            <p:cNvSpPr txBox="1"/>
            <p:nvPr/>
          </p:nvSpPr>
          <p:spPr>
            <a:xfrm>
              <a:off x="0" y="0"/>
              <a:ext cx="117427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Time</a:t>
              </a:r>
            </a:p>
          </p:txBody>
        </p:sp>
        <p:sp>
          <p:nvSpPr>
            <p:cNvPr id="404" name="Space"/>
            <p:cNvSpPr txBox="1"/>
            <p:nvPr/>
          </p:nvSpPr>
          <p:spPr>
            <a:xfrm>
              <a:off x="2819400" y="0"/>
              <a:ext cx="141894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Space</a:t>
              </a:r>
            </a:p>
          </p:txBody>
        </p:sp>
        <p:sp>
          <p:nvSpPr>
            <p:cNvPr id="405" name="Line"/>
            <p:cNvSpPr/>
            <p:nvPr/>
          </p:nvSpPr>
          <p:spPr>
            <a:xfrm>
              <a:off x="87038" y="742950"/>
              <a:ext cx="523308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4338300" y="8559800"/>
            <a:ext cx="4068097" cy="571500"/>
            <a:chOff x="0" y="0"/>
            <a:chExt cx="4068096" cy="571500"/>
          </a:xfrm>
        </p:grpSpPr>
        <p:pic>
          <p:nvPicPr>
            <p:cNvPr id="407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99575" cy="5588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08" name="droppedImage.pdf" descr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2600" y="12700"/>
              <a:ext cx="1045497" cy="5588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grpSp>
        <p:nvGrpSpPr>
          <p:cNvPr id="412" name="Group"/>
          <p:cNvGrpSpPr/>
          <p:nvPr/>
        </p:nvGrpSpPr>
        <p:grpSpPr>
          <a:xfrm>
            <a:off x="14122400" y="10160000"/>
            <a:ext cx="4283997" cy="589664"/>
            <a:chOff x="0" y="0"/>
            <a:chExt cx="4283996" cy="589663"/>
          </a:xfrm>
        </p:grpSpPr>
        <p:pic>
          <p:nvPicPr>
            <p:cNvPr id="410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536700" cy="58966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11" name="droppedImage.pdf" descr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0" y="12700"/>
              <a:ext cx="1045497" cy="5588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sp>
        <p:nvSpPr>
          <p:cNvPr id="413" name="Assumption: integers occupy a fixed amount of space"/>
          <p:cNvSpPr/>
          <p:nvPr/>
        </p:nvSpPr>
        <p:spPr>
          <a:xfrm>
            <a:off x="18633735" y="8496696"/>
            <a:ext cx="4929982" cy="231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6" y="0"/>
                </a:moveTo>
                <a:cubicBezTo>
                  <a:pt x="1670" y="0"/>
                  <a:pt x="1208" y="904"/>
                  <a:pt x="1137" y="2069"/>
                </a:cubicBezTo>
                <a:lnTo>
                  <a:pt x="0" y="3271"/>
                </a:lnTo>
                <a:lnTo>
                  <a:pt x="1123" y="4457"/>
                </a:lnTo>
                <a:lnTo>
                  <a:pt x="1123" y="19227"/>
                </a:lnTo>
                <a:cubicBezTo>
                  <a:pt x="1123" y="20537"/>
                  <a:pt x="1622" y="21600"/>
                  <a:pt x="2236" y="21600"/>
                </a:cubicBezTo>
                <a:lnTo>
                  <a:pt x="20487" y="21600"/>
                </a:lnTo>
                <a:cubicBezTo>
                  <a:pt x="21102" y="21600"/>
                  <a:pt x="21600" y="20537"/>
                  <a:pt x="21600" y="19227"/>
                </a:cubicBezTo>
                <a:lnTo>
                  <a:pt x="21600" y="2373"/>
                </a:lnTo>
                <a:cubicBezTo>
                  <a:pt x="21600" y="1063"/>
                  <a:pt x="21102" y="0"/>
                  <a:pt x="20487" y="0"/>
                </a:cubicBezTo>
                <a:lnTo>
                  <a:pt x="2236" y="0"/>
                </a:lnTo>
                <a:close/>
              </a:path>
            </a:pathLst>
          </a:custGeom>
          <a:solidFill>
            <a:srgbClr val="DCE4EC"/>
          </a:solidFill>
          <a:ln w="25400">
            <a:solidFill>
              <a:srgbClr val="4B4B4B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lvl1pPr>
          </a:lstStyle>
          <a:p>
            <a:r>
              <a:t>Assumption: integers occupy a fixed amount of space</a:t>
            </a:r>
          </a:p>
        </p:txBody>
      </p:sp>
      <p:sp>
        <p:nvSpPr>
          <p:cNvPr id="414" name="(Demo)"/>
          <p:cNvSpPr txBox="1"/>
          <p:nvPr/>
        </p:nvSpPr>
        <p:spPr>
          <a:xfrm>
            <a:off x="11353800" y="11753850"/>
            <a:ext cx="166362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(Demo)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9" grpId="2" animBg="1" advAuto="0"/>
      <p:bldP spid="412" grpId="3" animBg="1" advAuto="0"/>
      <p:bldP spid="413" grpId="4" animBg="1" advAuto="0"/>
      <p:bldP spid="414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Exponenti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Exponentiation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0" y="4349028"/>
            <a:ext cx="6075257" cy="1612901"/>
          </a:xfrm>
          <a:prstGeom prst="rect">
            <a:avLst/>
          </a:prstGeom>
          <a:ln w="12700"/>
        </p:spPr>
      </p:pic>
      <p:pic>
        <p:nvPicPr>
          <p:cNvPr id="42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0" y="9102725"/>
            <a:ext cx="6479800" cy="2273300"/>
          </a:xfrm>
          <a:prstGeom prst="rect">
            <a:avLst/>
          </a:prstGeom>
          <a:ln w="12700"/>
        </p:spPr>
      </p:pic>
      <p:sp>
        <p:nvSpPr>
          <p:cNvPr id="422" name="Exponenti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Exponentiation</a:t>
            </a:r>
          </a:p>
        </p:txBody>
      </p:sp>
      <p:sp>
        <p:nvSpPr>
          <p:cNvPr id="423" name="Goal: one more multiplication lets us double the problem size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17282750" cy="76877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Goal: </a:t>
            </a:r>
            <a:r>
              <a:rPr b="0"/>
              <a:t>one more multiplication lets us double the problem size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25" name="def exp(b, n):…"/>
          <p:cNvSpPr txBox="1"/>
          <p:nvPr/>
        </p:nvSpPr>
        <p:spPr>
          <a:xfrm>
            <a:off x="1536700" y="3543300"/>
            <a:ext cx="9169400" cy="322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/>
              <a:t> </a:t>
            </a:r>
            <a:r>
              <a:rPr dirty="0" err="1">
                <a:solidFill>
                  <a:srgbClr val="0066BB"/>
                </a:solidFill>
              </a:rPr>
              <a:t>exp</a:t>
            </a:r>
            <a:r>
              <a:rPr dirty="0"/>
              <a:t>(b, n):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b 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/>
              <a:t> </a:t>
            </a:r>
            <a:r>
              <a:rPr dirty="0" err="1"/>
              <a:t>exp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-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)</a:t>
            </a:r>
          </a:p>
        </p:txBody>
      </p:sp>
      <p:sp>
        <p:nvSpPr>
          <p:cNvPr id="426" name="def square(x):…"/>
          <p:cNvSpPr txBox="1"/>
          <p:nvPr/>
        </p:nvSpPr>
        <p:spPr>
          <a:xfrm>
            <a:off x="1536700" y="6781800"/>
            <a:ext cx="123571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square</a:t>
            </a:r>
            <a:r>
              <a:rPr dirty="0">
                <a:solidFill>
                  <a:srgbClr val="000000"/>
                </a:solidFill>
              </a:rPr>
              <a:t>(x):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008800"/>
                </a:solidFill>
                <a:uFillTx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x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x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endParaRPr dirty="0">
              <a:solidFill>
                <a:srgbClr val="000000"/>
              </a:solidFill>
            </a:endParaRPr>
          </a:p>
          <a:p>
            <a:pPr marL="0" marR="0" defTabSz="457200">
              <a:lnSpc>
                <a:spcPts val="4000"/>
              </a:lnSpc>
              <a:defRPr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exp_fast</a:t>
            </a:r>
            <a:r>
              <a:rPr dirty="0">
                <a:solidFill>
                  <a:srgbClr val="000000"/>
                </a:solidFill>
              </a:rPr>
              <a:t>(b, n):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 err="1">
                <a:solidFill>
                  <a:srgbClr val="008800"/>
                </a:solidFill>
              </a:rPr>
              <a:t>elif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%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square(</a:t>
            </a:r>
            <a:r>
              <a:rPr dirty="0" err="1"/>
              <a:t>exp_fast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//</a:t>
            </a:r>
            <a:r>
              <a:rPr dirty="0">
                <a:solidFill>
                  <a:srgbClr val="032ADD"/>
                </a:solidFill>
              </a:rPr>
              <a:t>2</a:t>
            </a:r>
            <a:r>
              <a:rPr dirty="0"/>
              <a:t>))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b 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/>
              <a:t> </a:t>
            </a:r>
            <a:r>
              <a:rPr dirty="0" err="1"/>
              <a:t>exp_fast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-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)</a:t>
            </a:r>
          </a:p>
        </p:txBody>
      </p:sp>
      <p:sp>
        <p:nvSpPr>
          <p:cNvPr id="427" name="(Demo)"/>
          <p:cNvSpPr txBox="1"/>
          <p:nvPr/>
        </p:nvSpPr>
        <p:spPr>
          <a:xfrm>
            <a:off x="21239511" y="12039600"/>
            <a:ext cx="166362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(Demo)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3" animBg="1" advAuto="0"/>
      <p:bldP spid="421" grpId="4" animBg="1" advAuto="0"/>
      <p:bldP spid="423" grpId="1" animBg="1" advAuto="0"/>
      <p:bldP spid="425" grpId="2" animBg="1" advAuto="0"/>
      <p:bldP spid="426" grpId="5" animBg="1" advAuto="0"/>
      <p:bldP spid="427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1" name="Exponenti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Exponentiation</a:t>
            </a:r>
          </a:p>
        </p:txBody>
      </p:sp>
      <p:sp>
        <p:nvSpPr>
          <p:cNvPr id="4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33" name="Time"/>
          <p:cNvSpPr txBox="1"/>
          <p:nvPr/>
        </p:nvSpPr>
        <p:spPr>
          <a:xfrm>
            <a:off x="14808200" y="3371850"/>
            <a:ext cx="11742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Time</a:t>
            </a:r>
          </a:p>
        </p:txBody>
      </p:sp>
      <p:sp>
        <p:nvSpPr>
          <p:cNvPr id="434" name="Space"/>
          <p:cNvSpPr txBox="1"/>
          <p:nvPr/>
        </p:nvSpPr>
        <p:spPr>
          <a:xfrm>
            <a:off x="17805400" y="3371850"/>
            <a:ext cx="141894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Space</a:t>
            </a:r>
          </a:p>
        </p:txBody>
      </p:sp>
      <p:sp>
        <p:nvSpPr>
          <p:cNvPr id="435" name="Line"/>
          <p:cNvSpPr/>
          <p:nvPr/>
        </p:nvSpPr>
        <p:spPr>
          <a:xfrm>
            <a:off x="14414134" y="4102100"/>
            <a:ext cx="697744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pic>
        <p:nvPicPr>
          <p:cNvPr id="43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700" y="4711700"/>
            <a:ext cx="1099575" cy="558800"/>
          </a:xfrm>
          <a:prstGeom prst="rect">
            <a:avLst/>
          </a:prstGeom>
          <a:ln w="12700"/>
        </p:spPr>
      </p:pic>
      <p:pic>
        <p:nvPicPr>
          <p:cNvPr id="437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200" y="4711700"/>
            <a:ext cx="1099575" cy="558800"/>
          </a:xfrm>
          <a:prstGeom prst="rect">
            <a:avLst/>
          </a:prstGeom>
          <a:ln w="12700"/>
        </p:spPr>
      </p:pic>
      <p:pic>
        <p:nvPicPr>
          <p:cNvPr id="438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0" y="10147300"/>
            <a:ext cx="1874684" cy="558800"/>
          </a:xfrm>
          <a:prstGeom prst="rect">
            <a:avLst/>
          </a:prstGeom>
          <a:ln w="12700"/>
        </p:spPr>
      </p:pic>
      <p:pic>
        <p:nvPicPr>
          <p:cNvPr id="439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0" y="10147300"/>
            <a:ext cx="1874684" cy="558800"/>
          </a:xfrm>
          <a:prstGeom prst="rect">
            <a:avLst/>
          </a:prstGeom>
          <a:ln w="12700"/>
        </p:spPr>
      </p:pic>
      <p:sp>
        <p:nvSpPr>
          <p:cNvPr id="440" name="Goal: one more multiplication lets us double the problem size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17282750" cy="76877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Goal: </a:t>
            </a:r>
            <a:r>
              <a:rPr b="0"/>
              <a:t>one more multiplication lets us double the problem size</a:t>
            </a:r>
          </a:p>
        </p:txBody>
      </p:sp>
      <p:sp>
        <p:nvSpPr>
          <p:cNvPr id="441" name="def exp(b, n):…"/>
          <p:cNvSpPr txBox="1"/>
          <p:nvPr/>
        </p:nvSpPr>
        <p:spPr>
          <a:xfrm>
            <a:off x="1536700" y="3543300"/>
            <a:ext cx="9169400" cy="322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/>
              <a:t> </a:t>
            </a:r>
            <a:r>
              <a:rPr dirty="0" err="1">
                <a:solidFill>
                  <a:srgbClr val="0066BB"/>
                </a:solidFill>
              </a:rPr>
              <a:t>exp</a:t>
            </a:r>
            <a:r>
              <a:rPr dirty="0"/>
              <a:t>(b, n):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b 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/>
              <a:t> </a:t>
            </a:r>
            <a:r>
              <a:rPr dirty="0" err="1"/>
              <a:t>exp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-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)</a:t>
            </a:r>
          </a:p>
        </p:txBody>
      </p:sp>
      <p:sp>
        <p:nvSpPr>
          <p:cNvPr id="442" name="def square(x):…"/>
          <p:cNvSpPr txBox="1"/>
          <p:nvPr/>
        </p:nvSpPr>
        <p:spPr>
          <a:xfrm>
            <a:off x="1536700" y="6781800"/>
            <a:ext cx="123571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ts val="4000"/>
              </a:lnSpc>
              <a:defRPr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square</a:t>
            </a:r>
            <a:r>
              <a:rPr dirty="0">
                <a:solidFill>
                  <a:srgbClr val="000000"/>
                </a:solidFill>
              </a:rPr>
              <a:t>(x):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008800"/>
                </a:solidFill>
                <a:uFillTx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x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x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endParaRPr dirty="0">
              <a:solidFill>
                <a:srgbClr val="000000"/>
              </a:solidFill>
            </a:endParaRPr>
          </a:p>
          <a:p>
            <a:pPr marL="0" marR="0" defTabSz="457200">
              <a:lnSpc>
                <a:spcPts val="4000"/>
              </a:lnSpc>
              <a:defRPr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exp_fast</a:t>
            </a:r>
            <a:r>
              <a:rPr dirty="0">
                <a:solidFill>
                  <a:srgbClr val="000000"/>
                </a:solidFill>
              </a:rPr>
              <a:t>(b, n):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 err="1">
                <a:solidFill>
                  <a:srgbClr val="008800"/>
                </a:solidFill>
              </a:rPr>
              <a:t>elif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%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323333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square(</a:t>
            </a:r>
            <a:r>
              <a:rPr dirty="0" err="1"/>
              <a:t>exp_fast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//</a:t>
            </a:r>
            <a:r>
              <a:rPr dirty="0">
                <a:solidFill>
                  <a:srgbClr val="032ADD"/>
                </a:solidFill>
              </a:rPr>
              <a:t>2</a:t>
            </a:r>
            <a:r>
              <a:rPr dirty="0"/>
              <a:t>))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b </a:t>
            </a:r>
            <a:r>
              <a:rPr dirty="0">
                <a:solidFill>
                  <a:srgbClr val="323333"/>
                </a:solidFill>
              </a:rPr>
              <a:t>*</a:t>
            </a:r>
            <a:r>
              <a:rPr dirty="0"/>
              <a:t> </a:t>
            </a:r>
            <a:r>
              <a:rPr dirty="0" err="1"/>
              <a:t>exp_fast</a:t>
            </a:r>
            <a:r>
              <a:rPr dirty="0"/>
              <a:t>(b, n</a:t>
            </a:r>
            <a:r>
              <a:rPr dirty="0">
                <a:solidFill>
                  <a:srgbClr val="323333"/>
                </a:solidFill>
              </a:rPr>
              <a:t>-</a:t>
            </a:r>
            <a:r>
              <a:rPr dirty="0">
                <a:solidFill>
                  <a:srgbClr val="032ADD"/>
                </a:solidFill>
              </a:rPr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1" animBg="1" advAuto="0"/>
      <p:bldP spid="437" grpId="2" animBg="1" advAuto="0"/>
      <p:bldP spid="438" grpId="3" animBg="1" advAuto="0"/>
      <p:bldP spid="439" grpId="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omparing Orders of 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Orders of Growth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easuring Effici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Measuring Efficiency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8" name="Properties of Orders of 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Orders of Growth</a:t>
            </a:r>
          </a:p>
        </p:txBody>
      </p:sp>
      <p:sp>
        <p:nvSpPr>
          <p:cNvPr id="449" name="Constants: Constant terms do not affect the order of growth of a process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832410"/>
          </a:xfrm>
          <a:prstGeom prst="rect">
            <a:avLst/>
          </a:prstGeom>
        </p:spPr>
        <p:txBody>
          <a:bodyPr/>
          <a:lstStyle/>
          <a:p>
            <a:r>
              <a:rPr b="1"/>
              <a:t>Constants: </a:t>
            </a:r>
            <a:r>
              <a:t>Constant terms do not affect the order of growth of a process</a:t>
            </a:r>
          </a:p>
        </p:txBody>
      </p:sp>
      <p:sp>
        <p:nvSpPr>
          <p:cNvPr id="4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51" name="Logarithms: The base of a logarithm does not affect the order of growth of a process"/>
          <p:cNvSpPr txBox="1"/>
          <p:nvPr/>
        </p:nvSpPr>
        <p:spPr>
          <a:xfrm>
            <a:off x="838200" y="4218666"/>
            <a:ext cx="22720300" cy="83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4600"/>
              </a:spcBef>
            </a:pPr>
            <a:r>
              <a:rPr b="1"/>
              <a:t>Logarithms: </a:t>
            </a:r>
            <a:r>
              <a:t>The base of a logarithm does not affect the order of growth of a process</a:t>
            </a:r>
          </a:p>
        </p:txBody>
      </p:sp>
      <p:sp>
        <p:nvSpPr>
          <p:cNvPr id="452" name="Nesting: When an inner process is repeated for each step in an outer process, multiply the steps in the outer and inner processes to find the total number of steps"/>
          <p:cNvSpPr txBox="1"/>
          <p:nvPr/>
        </p:nvSpPr>
        <p:spPr>
          <a:xfrm>
            <a:off x="838200" y="6187323"/>
            <a:ext cx="22720300" cy="209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4600"/>
              </a:spcBef>
            </a:pPr>
            <a:r>
              <a:rPr b="1"/>
              <a:t>Nesting: </a:t>
            </a:r>
            <a:r>
              <a:t>When an inner process is repeated for each step in an outer process, multiply the steps in the outer and inner processes to find the total number of steps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28" y="3320127"/>
            <a:ext cx="927101" cy="469901"/>
          </a:xfrm>
          <a:prstGeom prst="rect">
            <a:avLst/>
          </a:prstGeom>
          <a:ln w="12700"/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889" y="3258966"/>
            <a:ext cx="1930401" cy="469901"/>
          </a:xfrm>
          <a:prstGeom prst="rect">
            <a:avLst/>
          </a:prstGeom>
          <a:ln w="12700"/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648" y="3024016"/>
            <a:ext cx="2044701" cy="939801"/>
          </a:xfrm>
          <a:prstGeom prst="rect">
            <a:avLst/>
          </a:prstGeom>
          <a:ln w="12700"/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828" y="5283331"/>
            <a:ext cx="1790701" cy="469901"/>
          </a:xfrm>
          <a:prstGeom prst="rect">
            <a:avLst/>
          </a:prstGeom>
          <a:ln w="12700"/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1839" y="5283331"/>
            <a:ext cx="1968501" cy="469901"/>
          </a:xfrm>
          <a:prstGeom prst="rect">
            <a:avLst/>
          </a:prstGeom>
          <a:ln w="12700"/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7848" y="5283331"/>
            <a:ext cx="1384301" cy="469901"/>
          </a:xfrm>
          <a:prstGeom prst="rect">
            <a:avLst/>
          </a:prstGeom>
          <a:ln w="12700"/>
        </p:spPr>
      </p:pic>
      <p:sp>
        <p:nvSpPr>
          <p:cNvPr id="459" name="def overlap(a, b):…"/>
          <p:cNvSpPr txBox="1"/>
          <p:nvPr/>
        </p:nvSpPr>
        <p:spPr>
          <a:xfrm>
            <a:off x="2015889" y="7531696"/>
            <a:ext cx="5533566" cy="315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066BB"/>
                </a:solidFill>
              </a:rPr>
              <a:t>overlap</a:t>
            </a:r>
            <a:r>
              <a:rPr dirty="0"/>
              <a:t>(a, b):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count </a:t>
            </a:r>
            <a:r>
              <a:rPr dirty="0">
                <a:solidFill>
                  <a:srgbClr val="323333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0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for</a:t>
            </a:r>
            <a:r>
              <a:rPr dirty="0"/>
              <a:t> item in a: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item in b:</a:t>
            </a:r>
          </a:p>
          <a:p>
            <a:pPr marL="0" marR="0" defTabSz="457200">
              <a:lnSpc>
                <a:spcPts val="4000"/>
              </a:lnSpc>
              <a:defRPr>
                <a:uFillTx/>
              </a:defRPr>
            </a:pPr>
            <a:r>
              <a:rPr dirty="0"/>
              <a:t>            count </a:t>
            </a:r>
            <a:r>
              <a:rPr dirty="0">
                <a:solidFill>
                  <a:srgbClr val="323333"/>
                </a:solidFill>
              </a:rPr>
              <a:t>+=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4000"/>
              </a:lnSpc>
              <a:defRPr>
                <a:solidFill>
                  <a:srgbClr val="008800"/>
                </a:solidFill>
                <a:uFillTx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count</a:t>
            </a:r>
          </a:p>
        </p:txBody>
      </p:sp>
      <p:sp>
        <p:nvSpPr>
          <p:cNvPr id="460" name="Outer: length of a"/>
          <p:cNvSpPr/>
          <p:nvPr/>
        </p:nvSpPr>
        <p:spPr>
          <a:xfrm>
            <a:off x="6538684" y="8161600"/>
            <a:ext cx="6335317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49" y="0"/>
                </a:moveTo>
                <a:cubicBezTo>
                  <a:pt x="3871" y="0"/>
                  <a:pt x="3483" y="2686"/>
                  <a:pt x="3483" y="6000"/>
                </a:cubicBezTo>
                <a:lnTo>
                  <a:pt x="3483" y="12928"/>
                </a:lnTo>
                <a:lnTo>
                  <a:pt x="0" y="17325"/>
                </a:lnTo>
                <a:lnTo>
                  <a:pt x="3636" y="19003"/>
                </a:lnTo>
                <a:cubicBezTo>
                  <a:pt x="3792" y="20571"/>
                  <a:pt x="4053" y="21600"/>
                  <a:pt x="4349" y="21600"/>
                </a:cubicBezTo>
                <a:lnTo>
                  <a:pt x="20734" y="21600"/>
                </a:lnTo>
                <a:cubicBezTo>
                  <a:pt x="21212" y="21600"/>
                  <a:pt x="21600" y="18914"/>
                  <a:pt x="21600" y="15600"/>
                </a:cubicBezTo>
                <a:lnTo>
                  <a:pt x="21600" y="6000"/>
                </a:lnTo>
                <a:cubicBezTo>
                  <a:pt x="21600" y="2686"/>
                  <a:pt x="21212" y="0"/>
                  <a:pt x="20734" y="0"/>
                </a:cubicBezTo>
                <a:lnTo>
                  <a:pt x="4349" y="0"/>
                </a:lnTo>
                <a:close/>
              </a:path>
            </a:pathLst>
          </a:custGeom>
          <a:solidFill>
            <a:srgbClr val="DCE4EC"/>
          </a:solidFill>
          <a:ln w="25400">
            <a:solidFill>
              <a:srgbClr val="4B4B4B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lvl1pPr>
          </a:lstStyle>
          <a:p>
            <a:r>
              <a:rPr lang="en-US" dirty="0"/>
              <a:t>   </a:t>
            </a:r>
            <a:r>
              <a:rPr dirty="0"/>
              <a:t>Outer: length of a</a:t>
            </a:r>
          </a:p>
        </p:txBody>
      </p:sp>
      <p:sp>
        <p:nvSpPr>
          <p:cNvPr id="461" name="Inner: length of b"/>
          <p:cNvSpPr/>
          <p:nvPr/>
        </p:nvSpPr>
        <p:spPr>
          <a:xfrm>
            <a:off x="7221706" y="9266500"/>
            <a:ext cx="5652295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4" y="0"/>
                </a:moveTo>
                <a:cubicBezTo>
                  <a:pt x="1993" y="0"/>
                  <a:pt x="1747" y="683"/>
                  <a:pt x="1571" y="1791"/>
                </a:cubicBezTo>
                <a:lnTo>
                  <a:pt x="0" y="3469"/>
                </a:lnTo>
                <a:lnTo>
                  <a:pt x="1294" y="8147"/>
                </a:lnTo>
                <a:lnTo>
                  <a:pt x="1294" y="15600"/>
                </a:lnTo>
                <a:cubicBezTo>
                  <a:pt x="1294" y="18914"/>
                  <a:pt x="1728" y="21600"/>
                  <a:pt x="2264" y="21600"/>
                </a:cubicBezTo>
                <a:lnTo>
                  <a:pt x="20629" y="21600"/>
                </a:lnTo>
                <a:cubicBezTo>
                  <a:pt x="21165" y="21600"/>
                  <a:pt x="21600" y="18914"/>
                  <a:pt x="21600" y="15600"/>
                </a:cubicBezTo>
                <a:lnTo>
                  <a:pt x="21600" y="6000"/>
                </a:lnTo>
                <a:cubicBezTo>
                  <a:pt x="21600" y="2686"/>
                  <a:pt x="21165" y="0"/>
                  <a:pt x="20629" y="0"/>
                </a:cubicBezTo>
                <a:lnTo>
                  <a:pt x="2264" y="0"/>
                </a:lnTo>
                <a:close/>
              </a:path>
            </a:pathLst>
          </a:custGeom>
          <a:solidFill>
            <a:srgbClr val="DCE4EC"/>
          </a:solidFill>
          <a:ln w="25400">
            <a:solidFill>
              <a:srgbClr val="4B4B4B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lvl1pPr>
          </a:lstStyle>
          <a:p>
            <a:r>
              <a:t>Inner: length of b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14968794" y="7805580"/>
            <a:ext cx="7443742" cy="1212225"/>
            <a:chOff x="0" y="0"/>
            <a:chExt cx="7443740" cy="1212224"/>
          </a:xfrm>
        </p:grpSpPr>
        <p:sp>
          <p:nvSpPr>
            <p:cNvPr id="462" name="If a and b are both length n, then overlap takes      steps"/>
            <p:cNvSpPr txBox="1"/>
            <p:nvPr/>
          </p:nvSpPr>
          <p:spPr>
            <a:xfrm>
              <a:off x="0" y="0"/>
              <a:ext cx="7443741" cy="1212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spcBef>
                  <a:spcPts val="4600"/>
                </a:spcBef>
              </a:pPr>
              <a:r>
                <a:t>If a and b are both length </a:t>
              </a:r>
              <a:r>
                <a:rPr b="1"/>
                <a:t>n</a:t>
              </a:r>
              <a:r>
                <a:t>, then overlap takes      steps</a:t>
              </a:r>
            </a:p>
          </p:txBody>
        </p:sp>
        <p:pic>
          <p:nvPicPr>
            <p:cNvPr id="46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4459" y="540170"/>
              <a:ext cx="1130301" cy="5207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sp>
        <p:nvSpPr>
          <p:cNvPr id="465" name="Lower-order terms: The fastest-growing part of the computation dominates the total"/>
          <p:cNvSpPr txBox="1"/>
          <p:nvPr/>
        </p:nvSpPr>
        <p:spPr>
          <a:xfrm>
            <a:off x="838200" y="11062365"/>
            <a:ext cx="22720300" cy="105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4600"/>
              </a:spcBef>
            </a:pPr>
            <a:r>
              <a:rPr b="1"/>
              <a:t>Lower-order terms:</a:t>
            </a:r>
            <a:r>
              <a:t> The fastest-growing part of the computation dominates the total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6189" y="12082232"/>
            <a:ext cx="1955801" cy="520701"/>
          </a:xfrm>
          <a:prstGeom prst="rect">
            <a:avLst/>
          </a:prstGeom>
          <a:ln w="12700"/>
        </p:spPr>
      </p:pic>
      <p:pic>
        <p:nvPicPr>
          <p:cNvPr id="46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5028" y="12082232"/>
            <a:ext cx="1130301" cy="520701"/>
          </a:xfrm>
          <a:prstGeom prst="rect">
            <a:avLst/>
          </a:prstGeom>
          <a:ln w="12700"/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99408" y="12078582"/>
            <a:ext cx="6134101" cy="520701"/>
          </a:xfrm>
          <a:prstGeom prst="rect">
            <a:avLst/>
          </a:prstGeom>
          <a:ln w="12700"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1" animBg="1" advAuto="0"/>
      <p:bldP spid="451" grpId="5" animBg="1" advAuto="0"/>
      <p:bldP spid="452" grpId="9" animBg="1" advAuto="0"/>
      <p:bldP spid="453" grpId="2" animBg="1" advAuto="0"/>
      <p:bldP spid="454" grpId="3" animBg="1" advAuto="0"/>
      <p:bldP spid="455" grpId="4" animBg="1" advAuto="0"/>
      <p:bldP spid="456" grpId="6" animBg="1" advAuto="0"/>
      <p:bldP spid="457" grpId="7" animBg="1" advAuto="0"/>
      <p:bldP spid="458" grpId="8" animBg="1" advAuto="0"/>
      <p:bldP spid="459" grpId="10" animBg="1" advAuto="0"/>
      <p:bldP spid="460" grpId="11" animBg="1" advAuto="0"/>
      <p:bldP spid="461" grpId="12" animBg="1" advAuto="0"/>
      <p:bldP spid="464" grpId="13" animBg="1" advAuto="0"/>
      <p:bldP spid="465" grpId="14" animBg="1" advAuto="0"/>
      <p:bldP spid="466" grpId="16" animBg="1" advAuto="0"/>
      <p:bldP spid="467" grpId="15" animBg="1" advAuto="0"/>
      <p:bldP spid="468" grpId="17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1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2" name="Comparing orders of growth (n is the problem siz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orders of growth (n is the problem size)</a:t>
            </a:r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47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01900"/>
            <a:ext cx="1297859" cy="558800"/>
          </a:xfrm>
          <a:prstGeom prst="rect">
            <a:avLst/>
          </a:prstGeom>
          <a:ln w="12700"/>
        </p:spPr>
      </p:pic>
      <p:pic>
        <p:nvPicPr>
          <p:cNvPr id="47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7518400"/>
            <a:ext cx="1099575" cy="558800"/>
          </a:xfrm>
          <a:prstGeom prst="rect">
            <a:avLst/>
          </a:prstGeom>
          <a:ln w="12700"/>
        </p:spPr>
      </p:pic>
      <p:pic>
        <p:nvPicPr>
          <p:cNvPr id="476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0045700"/>
            <a:ext cx="1874684" cy="558800"/>
          </a:xfrm>
          <a:prstGeom prst="rect">
            <a:avLst/>
          </a:prstGeom>
          <a:ln w="12700"/>
        </p:spPr>
      </p:pic>
      <p:pic>
        <p:nvPicPr>
          <p:cNvPr id="477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300" y="11684000"/>
            <a:ext cx="1045497" cy="558800"/>
          </a:xfrm>
          <a:prstGeom prst="rect">
            <a:avLst/>
          </a:prstGeom>
          <a:ln w="12700"/>
        </p:spPr>
      </p:pic>
      <p:pic>
        <p:nvPicPr>
          <p:cNvPr id="478" name="droppedImage.pdf" descr="dropped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5613400"/>
            <a:ext cx="1320800" cy="624703"/>
          </a:xfrm>
          <a:prstGeom prst="rect">
            <a:avLst/>
          </a:prstGeom>
          <a:ln w="12700"/>
        </p:spPr>
      </p:pic>
      <p:sp>
        <p:nvSpPr>
          <p:cNvPr id="479" name="Exponential growth.  Recursive fib takes"/>
          <p:cNvSpPr txBox="1"/>
          <p:nvPr/>
        </p:nvSpPr>
        <p:spPr>
          <a:xfrm>
            <a:off x="6896100" y="2495550"/>
            <a:ext cx="1022719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Exponential growth.  Recursive </a:t>
            </a:r>
            <a:r>
              <a:rPr>
                <a:solidFill>
                  <a:srgbClr val="008800"/>
                </a:solidFill>
                <a:uFillTx/>
              </a:rPr>
              <a:t>fib</a:t>
            </a:r>
            <a:r>
              <a:t> takes 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7112000" y="3200400"/>
            <a:ext cx="10480489" cy="1219200"/>
            <a:chOff x="0" y="0"/>
            <a:chExt cx="10480488" cy="1219200"/>
          </a:xfrm>
        </p:grpSpPr>
        <p:pic>
          <p:nvPicPr>
            <p:cNvPr id="480" name="droppedImage.pdf" descr="droppedImage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469900"/>
              <a:ext cx="1397000" cy="562429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81" name="droppedImage.pdf" descr="droppedImag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5100" y="0"/>
              <a:ext cx="5235389" cy="12192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82" name="steps, where"/>
            <p:cNvSpPr txBox="1"/>
            <p:nvPr/>
          </p:nvSpPr>
          <p:spPr>
            <a:xfrm>
              <a:off x="1562100" y="463550"/>
              <a:ext cx="3376335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steps, where </a:t>
              </a:r>
            </a:p>
          </p:txBody>
        </p:sp>
      </p:grpSp>
      <p:sp>
        <p:nvSpPr>
          <p:cNvPr id="484" name="Incrementing the problem scales R(n) by a factor"/>
          <p:cNvSpPr txBox="1"/>
          <p:nvPr/>
        </p:nvSpPr>
        <p:spPr>
          <a:xfrm>
            <a:off x="6896100" y="4552950"/>
            <a:ext cx="12184579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Incrementing the problem scales R(n) by a factor</a:t>
            </a:r>
          </a:p>
        </p:txBody>
      </p:sp>
      <p:sp>
        <p:nvSpPr>
          <p:cNvPr id="485" name="Linear growth.  E.g., slow factors or exp"/>
          <p:cNvSpPr txBox="1"/>
          <p:nvPr/>
        </p:nvSpPr>
        <p:spPr>
          <a:xfrm>
            <a:off x="6896100" y="7499350"/>
            <a:ext cx="12184579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Linear growth.  E.g., slow </a:t>
            </a:r>
            <a:r>
              <a:rPr>
                <a:solidFill>
                  <a:srgbClr val="008800"/>
                </a:solidFill>
                <a:uFillTx/>
              </a:rPr>
              <a:t>factors</a:t>
            </a:r>
            <a:r>
              <a:t> or </a:t>
            </a:r>
            <a:r>
              <a:rPr>
                <a:solidFill>
                  <a:srgbClr val="008800"/>
                </a:solidFill>
                <a:uFillTx/>
              </a:rPr>
              <a:t>exp</a:t>
            </a:r>
          </a:p>
        </p:txBody>
      </p:sp>
      <p:sp>
        <p:nvSpPr>
          <p:cNvPr id="486" name="Logarithmic growth. E.g., exp_fast"/>
          <p:cNvSpPr txBox="1"/>
          <p:nvPr/>
        </p:nvSpPr>
        <p:spPr>
          <a:xfrm>
            <a:off x="6896100" y="10039350"/>
            <a:ext cx="142494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Logarithmic growth. E.g., </a:t>
            </a:r>
            <a:r>
              <a:rPr>
                <a:solidFill>
                  <a:srgbClr val="008800"/>
                </a:solidFill>
                <a:uFillTx/>
              </a:rPr>
              <a:t>exp_fast</a:t>
            </a:r>
          </a:p>
        </p:txBody>
      </p:sp>
      <p:sp>
        <p:nvSpPr>
          <p:cNvPr id="487" name="Doubling the problem only increments R(n)."/>
          <p:cNvSpPr txBox="1"/>
          <p:nvPr/>
        </p:nvSpPr>
        <p:spPr>
          <a:xfrm>
            <a:off x="6896100" y="10712450"/>
            <a:ext cx="142494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Doubling the problem only increments R(n).</a:t>
            </a:r>
          </a:p>
        </p:txBody>
      </p:sp>
      <p:sp>
        <p:nvSpPr>
          <p:cNvPr id="488" name="Constant. The problem size doesn't matter"/>
          <p:cNvSpPr txBox="1"/>
          <p:nvPr/>
        </p:nvSpPr>
        <p:spPr>
          <a:xfrm>
            <a:off x="6896100" y="11690350"/>
            <a:ext cx="142494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Constant. The problem size doesn't matter</a:t>
            </a:r>
          </a:p>
        </p:txBody>
      </p:sp>
      <p:sp>
        <p:nvSpPr>
          <p:cNvPr id="489" name="Quadratic growth.  E.g., overlap"/>
          <p:cNvSpPr txBox="1"/>
          <p:nvPr/>
        </p:nvSpPr>
        <p:spPr>
          <a:xfrm>
            <a:off x="6896100" y="5683250"/>
            <a:ext cx="142494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Quadratic growth.  E.g., </a:t>
            </a:r>
            <a:r>
              <a:rPr>
                <a:solidFill>
                  <a:srgbClr val="008800"/>
                </a:solidFill>
                <a:uFillTx/>
              </a:rPr>
              <a:t>overlap</a:t>
            </a:r>
          </a:p>
        </p:txBody>
      </p:sp>
      <p:sp>
        <p:nvSpPr>
          <p:cNvPr id="490" name="Incrementing n increases R(n) by the problem size n"/>
          <p:cNvSpPr txBox="1"/>
          <p:nvPr/>
        </p:nvSpPr>
        <p:spPr>
          <a:xfrm>
            <a:off x="6896100" y="6381750"/>
            <a:ext cx="142494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Incrementing n increases R(n) by the problem size n</a:t>
            </a:r>
          </a:p>
        </p:txBody>
      </p:sp>
      <p:pic>
        <p:nvPicPr>
          <p:cNvPr id="491" name="Group" descr="Grou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8766618"/>
            <a:ext cx="1536700" cy="589665"/>
          </a:xfrm>
          <a:prstGeom prst="rect">
            <a:avLst/>
          </a:prstGeom>
          <a:ln w="12700"/>
        </p:spPr>
      </p:pic>
      <p:sp>
        <p:nvSpPr>
          <p:cNvPr id="492" name="Square root growth.  E.g., factors_fast"/>
          <p:cNvSpPr txBox="1"/>
          <p:nvPr/>
        </p:nvSpPr>
        <p:spPr>
          <a:xfrm>
            <a:off x="6896100" y="8769350"/>
            <a:ext cx="12184579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Square root growth.  E.g., </a:t>
            </a:r>
            <a:r>
              <a:rPr>
                <a:solidFill>
                  <a:srgbClr val="008800"/>
                </a:solidFill>
                <a:uFillTx/>
              </a:rPr>
              <a:t>factors_fast</a:t>
            </a:r>
          </a:p>
        </p:txBody>
      </p:sp>
      <p:sp>
        <p:nvSpPr>
          <p:cNvPr id="493" name="Line"/>
          <p:cNvSpPr/>
          <p:nvPr/>
        </p:nvSpPr>
        <p:spPr>
          <a:xfrm flipH="1">
            <a:off x="6667500" y="2197100"/>
            <a:ext cx="1" cy="10482632"/>
          </a:xfrm>
          <a:prstGeom prst="line">
            <a:avLst/>
          </a:prstGeom>
          <a:ln w="101600">
            <a:solidFill>
              <a:srgbClr val="CACACA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1" animBg="1" advAuto="0"/>
      <p:bldP spid="475" grpId="8" animBg="1" advAuto="0"/>
      <p:bldP spid="476" grpId="12" animBg="1" advAuto="0"/>
      <p:bldP spid="477" grpId="15" animBg="1" advAuto="0"/>
      <p:bldP spid="478" grpId="5" animBg="1" advAuto="0"/>
      <p:bldP spid="479" grpId="2" animBg="1" advAuto="0"/>
      <p:bldP spid="483" grpId="3" animBg="1" advAuto="0"/>
      <p:bldP spid="484" grpId="4" animBg="1" advAuto="0"/>
      <p:bldP spid="485" grpId="9" animBg="1" advAuto="0"/>
      <p:bldP spid="486" grpId="13" animBg="1" advAuto="0"/>
      <p:bldP spid="487" grpId="14" animBg="1" advAuto="0"/>
      <p:bldP spid="488" grpId="16" animBg="1" advAuto="0"/>
      <p:bldP spid="489" grpId="6" animBg="1" advAuto="0"/>
      <p:bldP spid="490" grpId="7" animBg="1" advAuto="0"/>
      <p:bldP spid="491" grpId="10" animBg="1" advAuto="0"/>
      <p:bldP spid="492" grpId="11" animBg="1" advAuto="0"/>
      <p:bldP spid="493" grpId="1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Recursive Computation of the Fibonacci Sequ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Computation of the Fibonacci Sequence</a:t>
            </a:r>
          </a:p>
        </p:txBody>
      </p:sp>
      <p:sp>
        <p:nvSpPr>
          <p:cNvPr id="52" name="Our first example of tree recursion: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9941287" cy="696913"/>
          </a:xfrm>
          <a:prstGeom prst="rect">
            <a:avLst/>
          </a:prstGeom>
        </p:spPr>
        <p:txBody>
          <a:bodyPr/>
          <a:lstStyle/>
          <a:p>
            <a:r>
              <a:t>Our first example of tree recursion: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4" name="fib(5)"/>
          <p:cNvSpPr txBox="1"/>
          <p:nvPr/>
        </p:nvSpPr>
        <p:spPr>
          <a:xfrm>
            <a:off x="7028236" y="3924300"/>
            <a:ext cx="247448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fib(5)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9231216" y="4660900"/>
            <a:ext cx="4410661" cy="1892300"/>
            <a:chOff x="0" y="0"/>
            <a:chExt cx="4410659" cy="1892300"/>
          </a:xfrm>
        </p:grpSpPr>
        <p:sp>
          <p:nvSpPr>
            <p:cNvPr id="55" name="Line"/>
            <p:cNvSpPr/>
            <p:nvPr/>
          </p:nvSpPr>
          <p:spPr>
            <a:xfrm>
              <a:off x="0" y="0"/>
              <a:ext cx="3239778" cy="11059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56" name="fib(4)"/>
            <p:cNvSpPr txBox="1"/>
            <p:nvPr/>
          </p:nvSpPr>
          <p:spPr>
            <a:xfrm>
              <a:off x="2554795" y="12446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fib(4)</a:t>
              </a:r>
            </a:p>
          </p:txBody>
        </p:sp>
      </p:grpSp>
      <p:grpSp>
        <p:nvGrpSpPr>
          <p:cNvPr id="86" name="Group"/>
          <p:cNvGrpSpPr/>
          <p:nvPr/>
        </p:nvGrpSpPr>
        <p:grpSpPr>
          <a:xfrm>
            <a:off x="8083408" y="6652341"/>
            <a:ext cx="10705086" cy="5869859"/>
            <a:chOff x="0" y="0"/>
            <a:chExt cx="10705084" cy="5869858"/>
          </a:xfrm>
        </p:grpSpPr>
        <p:sp>
          <p:nvSpPr>
            <p:cNvPr id="58" name="fib(3)"/>
            <p:cNvSpPr txBox="1"/>
            <p:nvPr/>
          </p:nvSpPr>
          <p:spPr>
            <a:xfrm>
              <a:off x="6127808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  <p:sp>
          <p:nvSpPr>
            <p:cNvPr id="59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0" name="fib(1)"/>
            <p:cNvSpPr txBox="1"/>
            <p:nvPr/>
          </p:nvSpPr>
          <p:spPr>
            <a:xfrm>
              <a:off x="4739333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61" name="1"/>
            <p:cNvSpPr txBox="1"/>
            <p:nvPr/>
          </p:nvSpPr>
          <p:spPr>
            <a:xfrm>
              <a:off x="5405801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62" name="Line"/>
            <p:cNvSpPr/>
            <p:nvPr/>
          </p:nvSpPr>
          <p:spPr>
            <a:xfrm>
              <a:off x="5702008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3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4" name="Line"/>
            <p:cNvSpPr/>
            <p:nvPr/>
          </p:nvSpPr>
          <p:spPr>
            <a:xfrm>
              <a:off x="8034649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5" name="Line"/>
            <p:cNvSpPr/>
            <p:nvPr/>
          </p:nvSpPr>
          <p:spPr>
            <a:xfrm flipH="1">
              <a:off x="2295614" y="8533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6" name="Line"/>
            <p:cNvSpPr/>
            <p:nvPr/>
          </p:nvSpPr>
          <p:spPr>
            <a:xfrm flipH="1">
              <a:off x="2295614" y="8444"/>
              <a:ext cx="1350897" cy="1303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7" name="Line"/>
            <p:cNvSpPr/>
            <p:nvPr/>
          </p:nvSpPr>
          <p:spPr>
            <a:xfrm>
              <a:off x="5766520" y="0"/>
              <a:ext cx="1351207" cy="1303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8" name="Line"/>
            <p:cNvSpPr/>
            <p:nvPr/>
          </p:nvSpPr>
          <p:spPr>
            <a:xfrm flipH="1">
              <a:off x="962676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9" name="fib(2)"/>
            <p:cNvSpPr txBox="1"/>
            <p:nvPr/>
          </p:nvSpPr>
          <p:spPr>
            <a:xfrm>
              <a:off x="1295910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70" name="fib(0)"/>
            <p:cNvSpPr txBox="1"/>
            <p:nvPr/>
          </p:nvSpPr>
          <p:spPr>
            <a:xfrm>
              <a:off x="0" y="26567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71" name="fib(1)"/>
            <p:cNvSpPr txBox="1"/>
            <p:nvPr/>
          </p:nvSpPr>
          <p:spPr>
            <a:xfrm>
              <a:off x="2591822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72" name="0"/>
            <p:cNvSpPr txBox="1"/>
            <p:nvPr/>
          </p:nvSpPr>
          <p:spPr>
            <a:xfrm>
              <a:off x="666468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73" name="1"/>
            <p:cNvSpPr txBox="1"/>
            <p:nvPr/>
          </p:nvSpPr>
          <p:spPr>
            <a:xfrm>
              <a:off x="3258292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74" name="Line"/>
            <p:cNvSpPr/>
            <p:nvPr/>
          </p:nvSpPr>
          <p:spPr>
            <a:xfrm>
              <a:off x="3554499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75" name="Line"/>
            <p:cNvSpPr/>
            <p:nvPr/>
          </p:nvSpPr>
          <p:spPr>
            <a:xfrm flipH="1">
              <a:off x="962676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76" name="Line"/>
            <p:cNvSpPr/>
            <p:nvPr/>
          </p:nvSpPr>
          <p:spPr>
            <a:xfrm>
              <a:off x="3073161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77" name="fib(2)"/>
            <p:cNvSpPr txBox="1"/>
            <p:nvPr/>
          </p:nvSpPr>
          <p:spPr>
            <a:xfrm>
              <a:off x="7553309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78" name="fib(0)"/>
            <p:cNvSpPr txBox="1"/>
            <p:nvPr/>
          </p:nvSpPr>
          <p:spPr>
            <a:xfrm>
              <a:off x="6257399" y="39013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79" name="fib(1)"/>
            <p:cNvSpPr txBox="1"/>
            <p:nvPr/>
          </p:nvSpPr>
          <p:spPr>
            <a:xfrm>
              <a:off x="8849221" y="39013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80" name="0"/>
            <p:cNvSpPr txBox="1"/>
            <p:nvPr/>
          </p:nvSpPr>
          <p:spPr>
            <a:xfrm>
              <a:off x="692386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81" name="1"/>
            <p:cNvSpPr txBox="1"/>
            <p:nvPr/>
          </p:nvSpPr>
          <p:spPr>
            <a:xfrm>
              <a:off x="951568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82" name="Line"/>
            <p:cNvSpPr/>
            <p:nvPr/>
          </p:nvSpPr>
          <p:spPr>
            <a:xfrm>
              <a:off x="7220077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83" name="Line"/>
            <p:cNvSpPr/>
            <p:nvPr/>
          </p:nvSpPr>
          <p:spPr>
            <a:xfrm>
              <a:off x="9811899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84" name="Line"/>
            <p:cNvSpPr/>
            <p:nvPr/>
          </p:nvSpPr>
          <p:spPr>
            <a:xfrm flipH="1">
              <a:off x="7220077" y="33552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85" name="Line"/>
            <p:cNvSpPr/>
            <p:nvPr/>
          </p:nvSpPr>
          <p:spPr>
            <a:xfrm>
              <a:off x="9330559" y="33298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3098800" y="4622800"/>
            <a:ext cx="4262602" cy="1917700"/>
            <a:chOff x="0" y="0"/>
            <a:chExt cx="4262601" cy="1917700"/>
          </a:xfrm>
        </p:grpSpPr>
        <p:sp>
          <p:nvSpPr>
            <p:cNvPr id="87" name="Line"/>
            <p:cNvSpPr/>
            <p:nvPr/>
          </p:nvSpPr>
          <p:spPr>
            <a:xfrm flipH="1">
              <a:off x="1041336" y="0"/>
              <a:ext cx="3221266" cy="112384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88" name="fib(3)"/>
            <p:cNvSpPr txBox="1"/>
            <p:nvPr/>
          </p:nvSpPr>
          <p:spPr>
            <a:xfrm>
              <a:off x="0" y="12700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1714931" y="6578600"/>
            <a:ext cx="5965755" cy="3784600"/>
            <a:chOff x="0" y="0"/>
            <a:chExt cx="5965753" cy="3784600"/>
          </a:xfrm>
        </p:grpSpPr>
        <p:sp>
          <p:nvSpPr>
            <p:cNvPr id="90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91" name="fib(1)"/>
            <p:cNvSpPr txBox="1"/>
            <p:nvPr/>
          </p:nvSpPr>
          <p:spPr>
            <a:xfrm>
              <a:off x="0" y="5715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6468" y="1892300"/>
              <a:ext cx="518372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93" name="Line"/>
            <p:cNvSpPr/>
            <p:nvPr/>
          </p:nvSpPr>
          <p:spPr>
            <a:xfrm flipH="1">
              <a:off x="962676" y="12446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95" name="Line"/>
            <p:cNvSpPr/>
            <p:nvPr/>
          </p:nvSpPr>
          <p:spPr>
            <a:xfrm>
              <a:off x="3295316" y="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96" name="fib(2)"/>
            <p:cNvSpPr txBox="1"/>
            <p:nvPr/>
          </p:nvSpPr>
          <p:spPr>
            <a:xfrm>
              <a:off x="2813977" y="5715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97" name="fib(0)"/>
            <p:cNvSpPr txBox="1"/>
            <p:nvPr/>
          </p:nvSpPr>
          <p:spPr>
            <a:xfrm>
              <a:off x="1518067" y="18161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98" name="fib(1)"/>
            <p:cNvSpPr txBox="1"/>
            <p:nvPr/>
          </p:nvSpPr>
          <p:spPr>
            <a:xfrm>
              <a:off x="4109889" y="18161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99" name="0"/>
            <p:cNvSpPr txBox="1"/>
            <p:nvPr/>
          </p:nvSpPr>
          <p:spPr>
            <a:xfrm>
              <a:off x="2184536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100" name="1"/>
            <p:cNvSpPr txBox="1"/>
            <p:nvPr/>
          </p:nvSpPr>
          <p:spPr>
            <a:xfrm>
              <a:off x="4776358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101" name="Line"/>
            <p:cNvSpPr/>
            <p:nvPr/>
          </p:nvSpPr>
          <p:spPr>
            <a:xfrm>
              <a:off x="2480744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>
              <a:off x="5072567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3" name="Line"/>
            <p:cNvSpPr/>
            <p:nvPr/>
          </p:nvSpPr>
          <p:spPr>
            <a:xfrm flipH="1">
              <a:off x="2480744" y="12573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4" name="Line"/>
            <p:cNvSpPr/>
            <p:nvPr/>
          </p:nvSpPr>
          <p:spPr>
            <a:xfrm>
              <a:off x="4591227" y="124460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06" name="Line"/>
          <p:cNvSpPr/>
          <p:nvPr/>
        </p:nvSpPr>
        <p:spPr>
          <a:xfrm>
            <a:off x="1657610" y="3518389"/>
            <a:ext cx="17170402" cy="915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465" extrusionOk="0">
                <a:moveTo>
                  <a:pt x="7347" y="377"/>
                </a:moveTo>
                <a:cubicBezTo>
                  <a:pt x="6972" y="586"/>
                  <a:pt x="2488" y="4312"/>
                  <a:pt x="2069" y="4940"/>
                </a:cubicBezTo>
                <a:cubicBezTo>
                  <a:pt x="1649" y="5567"/>
                  <a:pt x="59" y="8163"/>
                  <a:pt x="59" y="8833"/>
                </a:cubicBezTo>
                <a:cubicBezTo>
                  <a:pt x="59" y="9502"/>
                  <a:pt x="-140" y="12935"/>
                  <a:pt x="191" y="13144"/>
                </a:cubicBezTo>
                <a:cubicBezTo>
                  <a:pt x="523" y="13353"/>
                  <a:pt x="1583" y="13228"/>
                  <a:pt x="1870" y="13563"/>
                </a:cubicBezTo>
                <a:cubicBezTo>
                  <a:pt x="2157" y="13898"/>
                  <a:pt x="2091" y="16284"/>
                  <a:pt x="2532" y="16284"/>
                </a:cubicBezTo>
                <a:cubicBezTo>
                  <a:pt x="2954" y="16284"/>
                  <a:pt x="6243" y="16744"/>
                  <a:pt x="6707" y="16284"/>
                </a:cubicBezTo>
                <a:cubicBezTo>
                  <a:pt x="7170" y="15823"/>
                  <a:pt x="7723" y="12726"/>
                  <a:pt x="7723" y="11847"/>
                </a:cubicBezTo>
                <a:cubicBezTo>
                  <a:pt x="7723" y="10967"/>
                  <a:pt x="6685" y="9335"/>
                  <a:pt x="6309" y="8791"/>
                </a:cubicBezTo>
                <a:cubicBezTo>
                  <a:pt x="5934" y="8247"/>
                  <a:pt x="4454" y="6907"/>
                  <a:pt x="4631" y="6321"/>
                </a:cubicBezTo>
                <a:cubicBezTo>
                  <a:pt x="4807" y="5735"/>
                  <a:pt x="10740" y="5032"/>
                  <a:pt x="10770" y="7786"/>
                </a:cubicBezTo>
                <a:cubicBezTo>
                  <a:pt x="10793" y="9795"/>
                  <a:pt x="8385" y="12265"/>
                  <a:pt x="8186" y="13144"/>
                </a:cubicBezTo>
                <a:cubicBezTo>
                  <a:pt x="7988" y="14023"/>
                  <a:pt x="7745" y="17205"/>
                  <a:pt x="7988" y="17874"/>
                </a:cubicBezTo>
                <a:cubicBezTo>
                  <a:pt x="8231" y="18544"/>
                  <a:pt x="9048" y="18419"/>
                  <a:pt x="9953" y="18377"/>
                </a:cubicBezTo>
                <a:cubicBezTo>
                  <a:pt x="10859" y="18335"/>
                  <a:pt x="12405" y="19005"/>
                  <a:pt x="12913" y="18084"/>
                </a:cubicBezTo>
                <a:cubicBezTo>
                  <a:pt x="13421" y="17163"/>
                  <a:pt x="13620" y="15614"/>
                  <a:pt x="13620" y="14609"/>
                </a:cubicBezTo>
                <a:cubicBezTo>
                  <a:pt x="13620" y="13605"/>
                  <a:pt x="12294" y="12307"/>
                  <a:pt x="12405" y="11512"/>
                </a:cubicBezTo>
                <a:cubicBezTo>
                  <a:pt x="12515" y="10716"/>
                  <a:pt x="13288" y="9963"/>
                  <a:pt x="13730" y="9921"/>
                </a:cubicBezTo>
                <a:cubicBezTo>
                  <a:pt x="14172" y="9879"/>
                  <a:pt x="15453" y="10005"/>
                  <a:pt x="15276" y="10758"/>
                </a:cubicBezTo>
                <a:cubicBezTo>
                  <a:pt x="15099" y="11512"/>
                  <a:pt x="13995" y="13102"/>
                  <a:pt x="13995" y="13814"/>
                </a:cubicBezTo>
                <a:cubicBezTo>
                  <a:pt x="13995" y="14526"/>
                  <a:pt x="13885" y="17749"/>
                  <a:pt x="14326" y="18251"/>
                </a:cubicBezTo>
                <a:cubicBezTo>
                  <a:pt x="14456" y="18399"/>
                  <a:pt x="14972" y="18135"/>
                  <a:pt x="15166" y="18502"/>
                </a:cubicBezTo>
                <a:cubicBezTo>
                  <a:pt x="15631" y="19384"/>
                  <a:pt x="15898" y="21164"/>
                  <a:pt x="16491" y="21223"/>
                </a:cubicBezTo>
                <a:cubicBezTo>
                  <a:pt x="17330" y="21307"/>
                  <a:pt x="20047" y="21600"/>
                  <a:pt x="20532" y="21391"/>
                </a:cubicBezTo>
                <a:cubicBezTo>
                  <a:pt x="21018" y="21181"/>
                  <a:pt x="21460" y="18712"/>
                  <a:pt x="21394" y="17372"/>
                </a:cubicBezTo>
                <a:cubicBezTo>
                  <a:pt x="21327" y="16033"/>
                  <a:pt x="20289" y="14609"/>
                  <a:pt x="19804" y="13521"/>
                </a:cubicBezTo>
                <a:cubicBezTo>
                  <a:pt x="19318" y="12433"/>
                  <a:pt x="15431" y="5860"/>
                  <a:pt x="14923" y="5191"/>
                </a:cubicBezTo>
                <a:cubicBezTo>
                  <a:pt x="14415" y="4521"/>
                  <a:pt x="10240" y="628"/>
                  <a:pt x="9578" y="419"/>
                </a:cubicBezTo>
                <a:cubicBezTo>
                  <a:pt x="8915" y="209"/>
                  <a:pt x="8496" y="0"/>
                  <a:pt x="8496" y="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headEnd type="triangle" len="sm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107" name="Circle"/>
          <p:cNvSpPr/>
          <p:nvPr/>
        </p:nvSpPr>
        <p:spPr>
          <a:xfrm>
            <a:off x="2552700" y="90932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8" name="Circle"/>
          <p:cNvSpPr/>
          <p:nvPr/>
        </p:nvSpPr>
        <p:spPr>
          <a:xfrm>
            <a:off x="4064000" y="103378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9" name="Circle"/>
          <p:cNvSpPr/>
          <p:nvPr/>
        </p:nvSpPr>
        <p:spPr>
          <a:xfrm>
            <a:off x="6680200" y="104140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0" name="Circle"/>
          <p:cNvSpPr/>
          <p:nvPr/>
        </p:nvSpPr>
        <p:spPr>
          <a:xfrm>
            <a:off x="6286500" y="70231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1" name="Circle"/>
          <p:cNvSpPr/>
          <p:nvPr/>
        </p:nvSpPr>
        <p:spPr>
          <a:xfrm>
            <a:off x="5194300" y="61468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2" name="Circle"/>
          <p:cNvSpPr/>
          <p:nvPr/>
        </p:nvSpPr>
        <p:spPr>
          <a:xfrm>
            <a:off x="8902700" y="112522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3" name="Circle"/>
          <p:cNvSpPr/>
          <p:nvPr/>
        </p:nvSpPr>
        <p:spPr>
          <a:xfrm>
            <a:off x="11493500" y="112522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4" name="Circle"/>
          <p:cNvSpPr/>
          <p:nvPr/>
        </p:nvSpPr>
        <p:spPr>
          <a:xfrm>
            <a:off x="11442700" y="83058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5" name="Circle"/>
          <p:cNvSpPr/>
          <p:nvPr/>
        </p:nvSpPr>
        <p:spPr>
          <a:xfrm>
            <a:off x="13677900" y="112903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6" name="Circle"/>
          <p:cNvSpPr/>
          <p:nvPr/>
        </p:nvSpPr>
        <p:spPr>
          <a:xfrm>
            <a:off x="17411700" y="91059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7" name="Circle"/>
          <p:cNvSpPr/>
          <p:nvPr/>
        </p:nvSpPr>
        <p:spPr>
          <a:xfrm>
            <a:off x="15913100" y="77470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8" name="Circle"/>
          <p:cNvSpPr/>
          <p:nvPr/>
        </p:nvSpPr>
        <p:spPr>
          <a:xfrm>
            <a:off x="13500100" y="56134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Circle"/>
          <p:cNvSpPr/>
          <p:nvPr/>
        </p:nvSpPr>
        <p:spPr>
          <a:xfrm>
            <a:off x="8064500" y="34290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0" name="(Demo)"/>
          <p:cNvSpPr txBox="1"/>
          <p:nvPr/>
        </p:nvSpPr>
        <p:spPr>
          <a:xfrm>
            <a:off x="9201189" y="11971337"/>
            <a:ext cx="16636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(Demo)</a:t>
            </a:r>
          </a:p>
        </p:txBody>
      </p:sp>
      <p:sp>
        <p:nvSpPr>
          <p:cNvPr id="121" name="Circle"/>
          <p:cNvSpPr/>
          <p:nvPr/>
        </p:nvSpPr>
        <p:spPr>
          <a:xfrm>
            <a:off x="15151100" y="124714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2" name="Circle"/>
          <p:cNvSpPr/>
          <p:nvPr/>
        </p:nvSpPr>
        <p:spPr>
          <a:xfrm>
            <a:off x="17741900" y="125222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grpSp>
        <p:nvGrpSpPr>
          <p:cNvPr id="125" name="Group"/>
          <p:cNvGrpSpPr/>
          <p:nvPr/>
        </p:nvGrpSpPr>
        <p:grpSpPr>
          <a:xfrm>
            <a:off x="7733800" y="7540874"/>
            <a:ext cx="15963507" cy="6035426"/>
            <a:chOff x="-274582" y="644774"/>
            <a:chExt cx="15963506" cy="6035425"/>
          </a:xfrm>
        </p:grpSpPr>
        <p:pic>
          <p:nvPicPr>
            <p:cNvPr id="123" name="Fibonacci.jpg" descr="Fibonacc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0480" y="644774"/>
              <a:ext cx="3938444" cy="531026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24" name="http://en.wikipedia.org/wiki/File:Fibonacci.jpg"/>
            <p:cNvSpPr txBox="1"/>
            <p:nvPr/>
          </p:nvSpPr>
          <p:spPr>
            <a:xfrm>
              <a:off x="-274583" y="6261100"/>
              <a:ext cx="8101592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 u="sng">
                  <a:hlinkClick r:id="rId3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/>
                </a:rPr>
                <a:t>http://en.wikipedia.org/wiki/File:Fibonacci.jpg</a:t>
              </a:r>
            </a:p>
          </p:txBody>
        </p:sp>
      </p:grpSp>
      <p:sp>
        <p:nvSpPr>
          <p:cNvPr id="126" name="def fib(n):…"/>
          <p:cNvSpPr txBox="1"/>
          <p:nvPr/>
        </p:nvSpPr>
        <p:spPr>
          <a:xfrm>
            <a:off x="15281998" y="2423676"/>
            <a:ext cx="8604816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>
                <a:solidFill>
                  <a:srgbClr val="008800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0066BB"/>
                </a:solidFill>
              </a:rPr>
              <a:t>fib</a:t>
            </a:r>
            <a:r>
              <a:t>(n):</a:t>
            </a:r>
          </a:p>
          <a:p>
            <a:r>
              <a:t>    </a:t>
            </a:r>
            <a:r>
              <a:rPr b="1">
                <a:solidFill>
                  <a:srgbClr val="008800"/>
                </a:solidFill>
              </a:rPr>
              <a:t>if</a:t>
            </a:r>
            <a:r>
              <a:t> n =</a:t>
            </a:r>
            <a:r>
              <a:rPr>
                <a:solidFill>
                  <a:srgbClr val="323333"/>
                </a:solidFill>
              </a:rPr>
              <a:t>=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0</a:t>
            </a:r>
            <a:r>
              <a:t>:</a:t>
            </a:r>
          </a:p>
          <a:p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0</a:t>
            </a:r>
          </a:p>
          <a:p>
            <a:r>
              <a:t>    </a:t>
            </a:r>
            <a:r>
              <a:rPr b="1">
                <a:solidFill>
                  <a:srgbClr val="008800"/>
                </a:solidFill>
              </a:rPr>
              <a:t>elif</a:t>
            </a:r>
            <a:r>
              <a:t> n </a:t>
            </a:r>
            <a:r>
              <a:rPr>
                <a:solidFill>
                  <a:srgbClr val="323333"/>
                </a:solidFill>
              </a:rPr>
              <a:t>==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1</a:t>
            </a:r>
            <a:r>
              <a:t>:</a:t>
            </a:r>
          </a:p>
          <a:p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1</a:t>
            </a:r>
          </a:p>
          <a:p>
            <a:r>
              <a:t>    </a:t>
            </a:r>
            <a:r>
              <a:rPr b="1">
                <a:solidFill>
                  <a:srgbClr val="008800"/>
                </a:solidFill>
              </a:rPr>
              <a:t>else</a:t>
            </a:r>
            <a:r>
              <a:t>:</a:t>
            </a:r>
          </a:p>
          <a:p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fib(n</a:t>
            </a:r>
            <a:r>
              <a:rPr>
                <a:solidFill>
                  <a:srgbClr val="323333"/>
                </a:solidFill>
              </a:rPr>
              <a:t>-</a:t>
            </a:r>
            <a:r>
              <a:rPr b="1">
                <a:solidFill>
                  <a:srgbClr val="032ADD"/>
                </a:solidFill>
              </a:rPr>
              <a:t>2</a:t>
            </a:r>
            <a:r>
              <a:t>) </a:t>
            </a:r>
            <a:r>
              <a:rPr>
                <a:solidFill>
                  <a:srgbClr val="323333"/>
                </a:solidFill>
              </a:rPr>
              <a:t>+</a:t>
            </a:r>
            <a:r>
              <a:t> fib(n</a:t>
            </a:r>
            <a:r>
              <a:rPr>
                <a:solidFill>
                  <a:srgbClr val="323333"/>
                </a:solidFill>
              </a:rPr>
              <a:t>-</a:t>
            </a:r>
            <a:r>
              <a:rPr b="1">
                <a:solidFill>
                  <a:srgbClr val="032ADD"/>
                </a:solidFill>
              </a:rPr>
              <a:t>1</a:t>
            </a:r>
            <a: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3" animBg="1" advAuto="0"/>
      <p:bldP spid="57" grpId="5" animBg="1" advAuto="0"/>
      <p:bldP spid="86" grpId="7" animBg="1" advAuto="0"/>
      <p:bldP spid="89" grpId="4" animBg="1" advAuto="0"/>
      <p:bldP spid="105" grpId="6" animBg="1" advAuto="0"/>
      <p:bldP spid="106" grpId="8" animBg="1" advAuto="0"/>
      <p:bldP spid="107" grpId="9" animBg="1" advAuto="0"/>
      <p:bldP spid="108" grpId="10" animBg="1" advAuto="0"/>
      <p:bldP spid="109" grpId="11" animBg="1" advAuto="0"/>
      <p:bldP spid="110" grpId="12" animBg="1" advAuto="0"/>
      <p:bldP spid="111" grpId="13" animBg="1" advAuto="0"/>
      <p:bldP spid="112" grpId="14" animBg="1" advAuto="0"/>
      <p:bldP spid="113" grpId="15" animBg="1" advAuto="0"/>
      <p:bldP spid="114" grpId="16" animBg="1" advAuto="0"/>
      <p:bldP spid="115" grpId="17" animBg="1" advAuto="0"/>
      <p:bldP spid="116" grpId="20" animBg="1" advAuto="0"/>
      <p:bldP spid="117" grpId="21" animBg="1" advAuto="0"/>
      <p:bldP spid="118" grpId="22" animBg="1" advAuto="0"/>
      <p:bldP spid="119" grpId="23" animBg="1" advAuto="0"/>
      <p:bldP spid="120" grpId="24" animBg="1" advAuto="0"/>
      <p:bldP spid="121" grpId="18" animBg="1" advAuto="0"/>
      <p:bldP spid="122" grpId="19" animBg="1" advAuto="0"/>
      <p:bldP spid="125" grpId="2" animBg="1" advAuto="0"/>
      <p:bldP spid="126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emo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Memoization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Memo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Memoization</a:t>
            </a:r>
          </a:p>
        </p:txBody>
      </p:sp>
      <p:sp>
        <p:nvSpPr>
          <p:cNvPr id="133" name="Idea: Remember the results that have been computed before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15411937" cy="73360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Idea: </a:t>
            </a:r>
            <a:r>
              <a:rPr b="0"/>
              <a:t>Remember the results that have been computed before</a:t>
            </a:r>
          </a:p>
        </p:txBody>
      </p:sp>
      <p:sp>
        <p:nvSpPr>
          <p:cNvPr id="134" name="def memo(f):…"/>
          <p:cNvSpPr txBox="1"/>
          <p:nvPr/>
        </p:nvSpPr>
        <p:spPr>
          <a:xfrm>
            <a:off x="4706883" y="4363925"/>
            <a:ext cx="7674571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t> </a:t>
            </a:r>
            <a:r>
              <a:rPr>
                <a:solidFill>
                  <a:srgbClr val="0066BB"/>
                </a:solidFill>
              </a:rPr>
              <a:t>memo</a:t>
            </a:r>
            <a:r>
              <a:t>(f):</a:t>
            </a:r>
          </a:p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t>    cache </a:t>
            </a:r>
            <a:r>
              <a:rPr>
                <a:solidFill>
                  <a:srgbClr val="323333"/>
                </a:solidFill>
              </a:rPr>
              <a:t>=</a:t>
            </a:r>
            <a:r>
              <a:t> {}</a:t>
            </a:r>
          </a:p>
          <a:p>
            <a:pPr marL="0" marR="0" defTabSz="457200">
              <a:lnSpc>
                <a:spcPct val="150000"/>
              </a:lnSpc>
              <a:defRPr>
                <a:solidFill>
                  <a:srgbClr val="0066BB"/>
                </a:solidFill>
                <a:uFillTx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88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memoized</a:t>
            </a:r>
            <a:r>
              <a:rPr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if</a:t>
            </a:r>
            <a:r>
              <a:t> n not in cache:</a:t>
            </a:r>
          </a:p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t>            cache[n] </a:t>
            </a:r>
            <a:r>
              <a:rPr>
                <a:solidFill>
                  <a:srgbClr val="323333"/>
                </a:solidFill>
              </a:rPr>
              <a:t>=</a:t>
            </a:r>
            <a:r>
              <a:t> f(n)</a:t>
            </a:r>
          </a:p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cache[n]</a:t>
            </a:r>
          </a:p>
          <a:p>
            <a:pPr marL="0" marR="0" defTabSz="457200">
              <a:lnSpc>
                <a:spcPct val="150000"/>
              </a:lnSpc>
              <a:defRPr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memoized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5588000" y="4610100"/>
            <a:ext cx="9880600" cy="1409700"/>
            <a:chOff x="0" y="0"/>
            <a:chExt cx="9880600" cy="1409700"/>
          </a:xfrm>
        </p:grpSpPr>
        <p:sp>
          <p:nvSpPr>
            <p:cNvPr id="135" name="Rounded Rectangle"/>
            <p:cNvSpPr/>
            <p:nvPr/>
          </p:nvSpPr>
          <p:spPr>
            <a:xfrm>
              <a:off x="0" y="749300"/>
              <a:ext cx="2819400" cy="660400"/>
            </a:xfrm>
            <a:prstGeom prst="roundRect">
              <a:avLst>
                <a:gd name="adj" fmla="val 28846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36" name="Keys are arguments that map to return values"/>
            <p:cNvSpPr/>
            <p:nvPr/>
          </p:nvSpPr>
          <p:spPr>
            <a:xfrm>
              <a:off x="2926159" y="0"/>
              <a:ext cx="6954441" cy="13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" y="0"/>
                  </a:moveTo>
                  <a:cubicBezTo>
                    <a:pt x="968" y="0"/>
                    <a:pt x="615" y="1808"/>
                    <a:pt x="615" y="4037"/>
                  </a:cubicBezTo>
                  <a:lnTo>
                    <a:pt x="615" y="14112"/>
                  </a:lnTo>
                  <a:lnTo>
                    <a:pt x="0" y="16131"/>
                  </a:lnTo>
                  <a:lnTo>
                    <a:pt x="627" y="18193"/>
                  </a:lnTo>
                  <a:cubicBezTo>
                    <a:pt x="687" y="20122"/>
                    <a:pt x="1011" y="21600"/>
                    <a:pt x="1404" y="21600"/>
                  </a:cubicBezTo>
                  <a:lnTo>
                    <a:pt x="20811" y="21600"/>
                  </a:lnTo>
                  <a:cubicBezTo>
                    <a:pt x="21247" y="21600"/>
                    <a:pt x="21600" y="19792"/>
                    <a:pt x="21600" y="17563"/>
                  </a:cubicBezTo>
                  <a:lnTo>
                    <a:pt x="21600" y="4037"/>
                  </a:lnTo>
                  <a:cubicBezTo>
                    <a:pt x="21600" y="1808"/>
                    <a:pt x="21247" y="0"/>
                    <a:pt x="20811" y="0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Keys are arguments that map to return values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7289800" y="8966200"/>
            <a:ext cx="9220200" cy="1371600"/>
            <a:chOff x="0" y="0"/>
            <a:chExt cx="9220200" cy="1371600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2362200" cy="660400"/>
            </a:xfrm>
            <a:prstGeom prst="roundRect">
              <a:avLst>
                <a:gd name="adj" fmla="val 28846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39" name="Same behavior as f,  if f is a pure function"/>
            <p:cNvSpPr/>
            <p:nvPr/>
          </p:nvSpPr>
          <p:spPr>
            <a:xfrm>
              <a:off x="2501900" y="12700"/>
              <a:ext cx="6718300" cy="13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" y="0"/>
                  </a:moveTo>
                  <a:cubicBezTo>
                    <a:pt x="1278" y="0"/>
                    <a:pt x="1008" y="889"/>
                    <a:pt x="872" y="2176"/>
                  </a:cubicBezTo>
                  <a:lnTo>
                    <a:pt x="0" y="4441"/>
                  </a:lnTo>
                  <a:lnTo>
                    <a:pt x="776" y="6460"/>
                  </a:lnTo>
                  <a:lnTo>
                    <a:pt x="776" y="17563"/>
                  </a:lnTo>
                  <a:cubicBezTo>
                    <a:pt x="776" y="19792"/>
                    <a:pt x="1141" y="21600"/>
                    <a:pt x="1592" y="21600"/>
                  </a:cubicBezTo>
                  <a:lnTo>
                    <a:pt x="20783" y="21600"/>
                  </a:lnTo>
                  <a:cubicBezTo>
                    <a:pt x="21234" y="21600"/>
                    <a:pt x="21600" y="19792"/>
                    <a:pt x="21600" y="17563"/>
                  </a:cubicBezTo>
                  <a:lnTo>
                    <a:pt x="21600" y="4037"/>
                  </a:lnTo>
                  <a:cubicBezTo>
                    <a:pt x="21600" y="1808"/>
                    <a:pt x="21234" y="0"/>
                    <a:pt x="20783" y="0"/>
                  </a:cubicBezTo>
                  <a:lnTo>
                    <a:pt x="1592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r>
                <a:t>Same behavior as f, </a:t>
              </a:r>
              <a:br/>
              <a:r>
                <a:t>if f is a pure function</a:t>
              </a:r>
            </a:p>
          </p:txBody>
        </p:sp>
      </p:grp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2" name="(Demo)"/>
          <p:cNvSpPr txBox="1"/>
          <p:nvPr/>
        </p:nvSpPr>
        <p:spPr>
          <a:xfrm>
            <a:off x="11353800" y="11588750"/>
            <a:ext cx="166362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(Demo)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build="p" bldLvl="5" animBg="1" advAuto="0"/>
      <p:bldP spid="137" grpId="2" animBg="1" advAuto="0"/>
      <p:bldP spid="140" grpId="3" animBg="1" advAuto="0"/>
      <p:bldP spid="142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Memoized Tree 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Memoized Tree Recursion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50" name="Group"/>
          <p:cNvGrpSpPr/>
          <p:nvPr/>
        </p:nvGrpSpPr>
        <p:grpSpPr>
          <a:xfrm>
            <a:off x="17424400" y="2482850"/>
            <a:ext cx="3842045" cy="622300"/>
            <a:chOff x="0" y="0"/>
            <a:chExt cx="3842044" cy="622300"/>
          </a:xfrm>
        </p:grpSpPr>
        <p:sp>
          <p:nvSpPr>
            <p:cNvPr id="148" name="Circle"/>
            <p:cNvSpPr/>
            <p:nvPr/>
          </p:nvSpPr>
          <p:spPr>
            <a:xfrm>
              <a:off x="0" y="171450"/>
              <a:ext cx="254000" cy="254000"/>
            </a:xfrm>
            <a:prstGeom prst="ellipse">
              <a:avLst/>
            </a:prstGeom>
            <a:solidFill>
              <a:srgbClr val="007EC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90311" marR="90311" algn="ctr" defTabSz="2019300">
                <a:defRPr sz="3600"/>
              </a:pPr>
              <a:endParaRPr/>
            </a:p>
          </p:txBody>
        </p:sp>
        <p:sp>
          <p:nvSpPr>
            <p:cNvPr id="149" name="Call to fib"/>
            <p:cNvSpPr txBox="1"/>
            <p:nvPr/>
          </p:nvSpPr>
          <p:spPr>
            <a:xfrm>
              <a:off x="609600" y="0"/>
              <a:ext cx="3232445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90311" marR="90311" defTabSz="2019300">
                <a:defRPr sz="3600"/>
              </a:lvl1pPr>
            </a:lstStyle>
            <a:p>
              <a:r>
                <a:t>Call to fib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17424400" y="3460750"/>
            <a:ext cx="4667818" cy="622300"/>
            <a:chOff x="0" y="0"/>
            <a:chExt cx="4667817" cy="622300"/>
          </a:xfrm>
        </p:grpSpPr>
        <p:sp>
          <p:nvSpPr>
            <p:cNvPr id="151" name="Circle"/>
            <p:cNvSpPr/>
            <p:nvPr/>
          </p:nvSpPr>
          <p:spPr>
            <a:xfrm>
              <a:off x="0" y="209550"/>
              <a:ext cx="254000" cy="25400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90311" marR="90311" algn="ctr" defTabSz="2019300">
                <a:defRPr sz="3600"/>
              </a:pPr>
              <a:endParaRPr/>
            </a:p>
          </p:txBody>
        </p:sp>
        <p:sp>
          <p:nvSpPr>
            <p:cNvPr id="152" name="Found in cache"/>
            <p:cNvSpPr txBox="1"/>
            <p:nvPr/>
          </p:nvSpPr>
          <p:spPr>
            <a:xfrm>
              <a:off x="609600" y="0"/>
              <a:ext cx="4058218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90311" marR="90311" defTabSz="2019300">
                <a:defRPr sz="3600"/>
              </a:lvl1pPr>
            </a:lstStyle>
            <a:p>
              <a:r>
                <a:t>Found in cache</a:t>
              </a:r>
            </a:p>
          </p:txBody>
        </p:sp>
      </p:grpSp>
      <p:sp>
        <p:nvSpPr>
          <p:cNvPr id="154" name="fib(5)"/>
          <p:cNvSpPr txBox="1"/>
          <p:nvPr/>
        </p:nvSpPr>
        <p:spPr>
          <a:xfrm>
            <a:off x="8298236" y="2908300"/>
            <a:ext cx="247448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fib(5)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0501216" y="3644900"/>
            <a:ext cx="4410661" cy="1892300"/>
            <a:chOff x="0" y="0"/>
            <a:chExt cx="4410659" cy="1892300"/>
          </a:xfrm>
        </p:grpSpPr>
        <p:sp>
          <p:nvSpPr>
            <p:cNvPr id="155" name="Line"/>
            <p:cNvSpPr/>
            <p:nvPr/>
          </p:nvSpPr>
          <p:spPr>
            <a:xfrm>
              <a:off x="0" y="0"/>
              <a:ext cx="3239778" cy="11059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56" name="fib(4)"/>
            <p:cNvSpPr txBox="1"/>
            <p:nvPr/>
          </p:nvSpPr>
          <p:spPr>
            <a:xfrm>
              <a:off x="2554795" y="12446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fib(4)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53408" y="5636341"/>
            <a:ext cx="10705086" cy="5869859"/>
            <a:chOff x="0" y="0"/>
            <a:chExt cx="10705084" cy="5869858"/>
          </a:xfrm>
        </p:grpSpPr>
        <p:sp>
          <p:nvSpPr>
            <p:cNvPr id="158" name="fib(3)"/>
            <p:cNvSpPr txBox="1"/>
            <p:nvPr/>
          </p:nvSpPr>
          <p:spPr>
            <a:xfrm>
              <a:off x="6127808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  <p:sp>
          <p:nvSpPr>
            <p:cNvPr id="159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0" name="fib(1)"/>
            <p:cNvSpPr txBox="1"/>
            <p:nvPr/>
          </p:nvSpPr>
          <p:spPr>
            <a:xfrm>
              <a:off x="4739333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161" name="1"/>
            <p:cNvSpPr txBox="1"/>
            <p:nvPr/>
          </p:nvSpPr>
          <p:spPr>
            <a:xfrm>
              <a:off x="5405801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162" name="Line"/>
            <p:cNvSpPr/>
            <p:nvPr/>
          </p:nvSpPr>
          <p:spPr>
            <a:xfrm>
              <a:off x="5702008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>
              <a:off x="8034649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5" name="Line"/>
            <p:cNvSpPr/>
            <p:nvPr/>
          </p:nvSpPr>
          <p:spPr>
            <a:xfrm flipH="1">
              <a:off x="2295614" y="8533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 flipH="1">
              <a:off x="2295614" y="8444"/>
              <a:ext cx="1350897" cy="1303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5766520" y="0"/>
              <a:ext cx="1351207" cy="1303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962676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69" name="fib(2)"/>
            <p:cNvSpPr txBox="1"/>
            <p:nvPr/>
          </p:nvSpPr>
          <p:spPr>
            <a:xfrm>
              <a:off x="1295910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170" name="fib(0)"/>
            <p:cNvSpPr txBox="1"/>
            <p:nvPr/>
          </p:nvSpPr>
          <p:spPr>
            <a:xfrm>
              <a:off x="0" y="26567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171" name="fib(1)"/>
            <p:cNvSpPr txBox="1"/>
            <p:nvPr/>
          </p:nvSpPr>
          <p:spPr>
            <a:xfrm>
              <a:off x="2591822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172" name="0"/>
            <p:cNvSpPr txBox="1"/>
            <p:nvPr/>
          </p:nvSpPr>
          <p:spPr>
            <a:xfrm>
              <a:off x="666468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173" name="1"/>
            <p:cNvSpPr txBox="1"/>
            <p:nvPr/>
          </p:nvSpPr>
          <p:spPr>
            <a:xfrm>
              <a:off x="3258292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174" name="Line"/>
            <p:cNvSpPr/>
            <p:nvPr/>
          </p:nvSpPr>
          <p:spPr>
            <a:xfrm>
              <a:off x="3554499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 flipH="1">
              <a:off x="962676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3073161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77" name="fib(2)"/>
            <p:cNvSpPr txBox="1"/>
            <p:nvPr/>
          </p:nvSpPr>
          <p:spPr>
            <a:xfrm>
              <a:off x="7553309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178" name="fib(0)"/>
            <p:cNvSpPr txBox="1"/>
            <p:nvPr/>
          </p:nvSpPr>
          <p:spPr>
            <a:xfrm>
              <a:off x="6257399" y="39013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179" name="fib(1)"/>
            <p:cNvSpPr txBox="1"/>
            <p:nvPr/>
          </p:nvSpPr>
          <p:spPr>
            <a:xfrm>
              <a:off x="8849221" y="39013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180" name="0"/>
            <p:cNvSpPr txBox="1"/>
            <p:nvPr/>
          </p:nvSpPr>
          <p:spPr>
            <a:xfrm>
              <a:off x="692386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181" name="1"/>
            <p:cNvSpPr txBox="1"/>
            <p:nvPr/>
          </p:nvSpPr>
          <p:spPr>
            <a:xfrm>
              <a:off x="951568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7220077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9811899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7220077" y="33552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9330559" y="33298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4368800" y="3606800"/>
            <a:ext cx="4262602" cy="1917700"/>
            <a:chOff x="0" y="0"/>
            <a:chExt cx="4262601" cy="1917700"/>
          </a:xfrm>
        </p:grpSpPr>
        <p:sp>
          <p:nvSpPr>
            <p:cNvPr id="187" name="Line"/>
            <p:cNvSpPr/>
            <p:nvPr/>
          </p:nvSpPr>
          <p:spPr>
            <a:xfrm flipH="1">
              <a:off x="1041336" y="0"/>
              <a:ext cx="3221266" cy="112384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88" name="fib(3)"/>
            <p:cNvSpPr txBox="1"/>
            <p:nvPr/>
          </p:nvSpPr>
          <p:spPr>
            <a:xfrm>
              <a:off x="0" y="12700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2984931" y="5562600"/>
            <a:ext cx="5965755" cy="3784600"/>
            <a:chOff x="0" y="0"/>
            <a:chExt cx="5965753" cy="3784600"/>
          </a:xfrm>
        </p:grpSpPr>
        <p:sp>
          <p:nvSpPr>
            <p:cNvPr id="190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1" name="fib(1)"/>
            <p:cNvSpPr txBox="1"/>
            <p:nvPr/>
          </p:nvSpPr>
          <p:spPr>
            <a:xfrm>
              <a:off x="0" y="5715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192" name="1"/>
            <p:cNvSpPr txBox="1"/>
            <p:nvPr/>
          </p:nvSpPr>
          <p:spPr>
            <a:xfrm>
              <a:off x="666468" y="1892300"/>
              <a:ext cx="518372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193" name="Line"/>
            <p:cNvSpPr/>
            <p:nvPr/>
          </p:nvSpPr>
          <p:spPr>
            <a:xfrm flipH="1">
              <a:off x="962676" y="12446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>
              <a:off x="3295316" y="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96" name="fib(2)"/>
            <p:cNvSpPr txBox="1"/>
            <p:nvPr/>
          </p:nvSpPr>
          <p:spPr>
            <a:xfrm>
              <a:off x="2813977" y="5715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197" name="fib(0)"/>
            <p:cNvSpPr txBox="1"/>
            <p:nvPr/>
          </p:nvSpPr>
          <p:spPr>
            <a:xfrm>
              <a:off x="1518067" y="18161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198" name="fib(1)"/>
            <p:cNvSpPr txBox="1"/>
            <p:nvPr/>
          </p:nvSpPr>
          <p:spPr>
            <a:xfrm>
              <a:off x="4109889" y="18161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199" name="0"/>
            <p:cNvSpPr txBox="1"/>
            <p:nvPr/>
          </p:nvSpPr>
          <p:spPr>
            <a:xfrm>
              <a:off x="2184536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200" name="1"/>
            <p:cNvSpPr txBox="1"/>
            <p:nvPr/>
          </p:nvSpPr>
          <p:spPr>
            <a:xfrm>
              <a:off x="4776358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01" name="Line"/>
            <p:cNvSpPr/>
            <p:nvPr/>
          </p:nvSpPr>
          <p:spPr>
            <a:xfrm>
              <a:off x="2480744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5072567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 flipH="1">
              <a:off x="2480744" y="12573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4591227" y="124460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206" name="Line"/>
          <p:cNvSpPr/>
          <p:nvPr/>
        </p:nvSpPr>
        <p:spPr>
          <a:xfrm>
            <a:off x="2927610" y="2502389"/>
            <a:ext cx="17170402" cy="915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465" extrusionOk="0">
                <a:moveTo>
                  <a:pt x="7347" y="377"/>
                </a:moveTo>
                <a:cubicBezTo>
                  <a:pt x="6972" y="586"/>
                  <a:pt x="2488" y="4312"/>
                  <a:pt x="2069" y="4940"/>
                </a:cubicBezTo>
                <a:cubicBezTo>
                  <a:pt x="1649" y="5567"/>
                  <a:pt x="59" y="8163"/>
                  <a:pt x="59" y="8833"/>
                </a:cubicBezTo>
                <a:cubicBezTo>
                  <a:pt x="59" y="9502"/>
                  <a:pt x="-140" y="12935"/>
                  <a:pt x="191" y="13144"/>
                </a:cubicBezTo>
                <a:cubicBezTo>
                  <a:pt x="523" y="13353"/>
                  <a:pt x="1583" y="13228"/>
                  <a:pt x="1870" y="13563"/>
                </a:cubicBezTo>
                <a:cubicBezTo>
                  <a:pt x="2157" y="13898"/>
                  <a:pt x="2091" y="16284"/>
                  <a:pt x="2532" y="16284"/>
                </a:cubicBezTo>
                <a:cubicBezTo>
                  <a:pt x="2954" y="16284"/>
                  <a:pt x="6243" y="16744"/>
                  <a:pt x="6707" y="16284"/>
                </a:cubicBezTo>
                <a:cubicBezTo>
                  <a:pt x="7170" y="15823"/>
                  <a:pt x="7723" y="12726"/>
                  <a:pt x="7723" y="11847"/>
                </a:cubicBezTo>
                <a:cubicBezTo>
                  <a:pt x="7723" y="10967"/>
                  <a:pt x="6685" y="9335"/>
                  <a:pt x="6309" y="8791"/>
                </a:cubicBezTo>
                <a:cubicBezTo>
                  <a:pt x="5934" y="8247"/>
                  <a:pt x="4454" y="6907"/>
                  <a:pt x="4631" y="6321"/>
                </a:cubicBezTo>
                <a:cubicBezTo>
                  <a:pt x="4807" y="5735"/>
                  <a:pt x="10740" y="5032"/>
                  <a:pt x="10770" y="7786"/>
                </a:cubicBezTo>
                <a:cubicBezTo>
                  <a:pt x="10793" y="9795"/>
                  <a:pt x="8385" y="12265"/>
                  <a:pt x="8186" y="13144"/>
                </a:cubicBezTo>
                <a:cubicBezTo>
                  <a:pt x="7988" y="14023"/>
                  <a:pt x="7745" y="17205"/>
                  <a:pt x="7988" y="17874"/>
                </a:cubicBezTo>
                <a:cubicBezTo>
                  <a:pt x="8231" y="18544"/>
                  <a:pt x="9048" y="18419"/>
                  <a:pt x="9953" y="18377"/>
                </a:cubicBezTo>
                <a:cubicBezTo>
                  <a:pt x="10859" y="18335"/>
                  <a:pt x="12405" y="19005"/>
                  <a:pt x="12913" y="18084"/>
                </a:cubicBezTo>
                <a:cubicBezTo>
                  <a:pt x="13421" y="17163"/>
                  <a:pt x="13620" y="15614"/>
                  <a:pt x="13620" y="14609"/>
                </a:cubicBezTo>
                <a:cubicBezTo>
                  <a:pt x="13620" y="13605"/>
                  <a:pt x="12294" y="12307"/>
                  <a:pt x="12405" y="11512"/>
                </a:cubicBezTo>
                <a:cubicBezTo>
                  <a:pt x="12515" y="10716"/>
                  <a:pt x="13288" y="9963"/>
                  <a:pt x="13730" y="9921"/>
                </a:cubicBezTo>
                <a:cubicBezTo>
                  <a:pt x="14172" y="9879"/>
                  <a:pt x="15453" y="10005"/>
                  <a:pt x="15276" y="10758"/>
                </a:cubicBezTo>
                <a:cubicBezTo>
                  <a:pt x="15099" y="11512"/>
                  <a:pt x="13995" y="13102"/>
                  <a:pt x="13995" y="13814"/>
                </a:cubicBezTo>
                <a:cubicBezTo>
                  <a:pt x="13995" y="14526"/>
                  <a:pt x="13885" y="17749"/>
                  <a:pt x="14326" y="18251"/>
                </a:cubicBezTo>
                <a:cubicBezTo>
                  <a:pt x="14456" y="18399"/>
                  <a:pt x="14972" y="18135"/>
                  <a:pt x="15166" y="18502"/>
                </a:cubicBezTo>
                <a:cubicBezTo>
                  <a:pt x="15631" y="19384"/>
                  <a:pt x="15898" y="21164"/>
                  <a:pt x="16491" y="21223"/>
                </a:cubicBezTo>
                <a:cubicBezTo>
                  <a:pt x="17330" y="21307"/>
                  <a:pt x="20047" y="21600"/>
                  <a:pt x="20532" y="21391"/>
                </a:cubicBezTo>
                <a:cubicBezTo>
                  <a:pt x="21018" y="21181"/>
                  <a:pt x="21460" y="18712"/>
                  <a:pt x="21394" y="17372"/>
                </a:cubicBezTo>
                <a:cubicBezTo>
                  <a:pt x="21327" y="16033"/>
                  <a:pt x="20289" y="14609"/>
                  <a:pt x="19804" y="13521"/>
                </a:cubicBezTo>
                <a:cubicBezTo>
                  <a:pt x="19318" y="12433"/>
                  <a:pt x="15431" y="5860"/>
                  <a:pt x="14923" y="5191"/>
                </a:cubicBezTo>
                <a:cubicBezTo>
                  <a:pt x="14415" y="4521"/>
                  <a:pt x="10240" y="628"/>
                  <a:pt x="9578" y="419"/>
                </a:cubicBezTo>
                <a:cubicBezTo>
                  <a:pt x="8915" y="209"/>
                  <a:pt x="8496" y="0"/>
                  <a:pt x="8496" y="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headEnd type="triangle" len="sm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</a:defRPr>
            </a:pPr>
            <a:endParaRPr/>
          </a:p>
        </p:txBody>
      </p:sp>
      <p:sp>
        <p:nvSpPr>
          <p:cNvPr id="207" name="Circle"/>
          <p:cNvSpPr/>
          <p:nvPr/>
        </p:nvSpPr>
        <p:spPr>
          <a:xfrm>
            <a:off x="3822700" y="80772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08" name="Circle"/>
          <p:cNvSpPr/>
          <p:nvPr/>
        </p:nvSpPr>
        <p:spPr>
          <a:xfrm>
            <a:off x="5334000" y="93218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09" name="Circle"/>
          <p:cNvSpPr/>
          <p:nvPr/>
        </p:nvSpPr>
        <p:spPr>
          <a:xfrm>
            <a:off x="7950200" y="9398000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0" name="Circle"/>
          <p:cNvSpPr/>
          <p:nvPr/>
        </p:nvSpPr>
        <p:spPr>
          <a:xfrm>
            <a:off x="7556500" y="60071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1" name="Circle"/>
          <p:cNvSpPr/>
          <p:nvPr/>
        </p:nvSpPr>
        <p:spPr>
          <a:xfrm>
            <a:off x="6464300" y="51308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2" name="Circle"/>
          <p:cNvSpPr/>
          <p:nvPr/>
        </p:nvSpPr>
        <p:spPr>
          <a:xfrm>
            <a:off x="10172700" y="102362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3" name="Circle"/>
          <p:cNvSpPr/>
          <p:nvPr/>
        </p:nvSpPr>
        <p:spPr>
          <a:xfrm>
            <a:off x="12763500" y="102362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4" name="Circle"/>
          <p:cNvSpPr/>
          <p:nvPr/>
        </p:nvSpPr>
        <p:spPr>
          <a:xfrm>
            <a:off x="12712700" y="7289800"/>
            <a:ext cx="228600" cy="22860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5" name="Circle"/>
          <p:cNvSpPr/>
          <p:nvPr/>
        </p:nvSpPr>
        <p:spPr>
          <a:xfrm>
            <a:off x="14947900" y="102743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6" name="Circle"/>
          <p:cNvSpPr/>
          <p:nvPr/>
        </p:nvSpPr>
        <p:spPr>
          <a:xfrm>
            <a:off x="18681700" y="80899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7" name="Circle"/>
          <p:cNvSpPr/>
          <p:nvPr/>
        </p:nvSpPr>
        <p:spPr>
          <a:xfrm>
            <a:off x="17183100" y="6731000"/>
            <a:ext cx="228600" cy="22860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8" name="Circle"/>
          <p:cNvSpPr/>
          <p:nvPr/>
        </p:nvSpPr>
        <p:spPr>
          <a:xfrm>
            <a:off x="14770100" y="45974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19" name="Circle"/>
          <p:cNvSpPr/>
          <p:nvPr/>
        </p:nvSpPr>
        <p:spPr>
          <a:xfrm>
            <a:off x="9334500" y="2413000"/>
            <a:ext cx="228600" cy="228600"/>
          </a:xfrm>
          <a:prstGeom prst="ellipse">
            <a:avLst/>
          </a:prstGeom>
          <a:solidFill>
            <a:srgbClr val="007EC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20" name="Circle"/>
          <p:cNvSpPr/>
          <p:nvPr/>
        </p:nvSpPr>
        <p:spPr>
          <a:xfrm>
            <a:off x="16421100" y="114554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21" name="Circle"/>
          <p:cNvSpPr/>
          <p:nvPr/>
        </p:nvSpPr>
        <p:spPr>
          <a:xfrm>
            <a:off x="19011900" y="11506200"/>
            <a:ext cx="228600" cy="228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grpSp>
        <p:nvGrpSpPr>
          <p:cNvPr id="224" name="Group"/>
          <p:cNvGrpSpPr/>
          <p:nvPr/>
        </p:nvGrpSpPr>
        <p:grpSpPr>
          <a:xfrm>
            <a:off x="17424400" y="4438650"/>
            <a:ext cx="2741015" cy="622300"/>
            <a:chOff x="0" y="0"/>
            <a:chExt cx="2741014" cy="622300"/>
          </a:xfrm>
        </p:grpSpPr>
        <p:sp>
          <p:nvSpPr>
            <p:cNvPr id="222" name="Circle"/>
            <p:cNvSpPr/>
            <p:nvPr/>
          </p:nvSpPr>
          <p:spPr>
            <a:xfrm>
              <a:off x="0" y="209550"/>
              <a:ext cx="254000" cy="25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90311" marR="90311" algn="ctr" defTabSz="2019300">
                <a:defRPr sz="3600"/>
              </a:pPr>
              <a:endParaRPr/>
            </a:p>
          </p:txBody>
        </p:sp>
        <p:sp>
          <p:nvSpPr>
            <p:cNvPr id="223" name="Skipped"/>
            <p:cNvSpPr txBox="1"/>
            <p:nvPr/>
          </p:nvSpPr>
          <p:spPr>
            <a:xfrm>
              <a:off x="609600" y="0"/>
              <a:ext cx="2131415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90311" marR="90311" defTabSz="2019300">
                <a:defRPr sz="3600"/>
              </a:lvl1pPr>
            </a:lstStyle>
            <a:p>
              <a:r>
                <a:t>Skipped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  <p:bldP spid="153" grpId="2" animBg="1" advAuto="0"/>
      <p:bldP spid="207" grpId="4" animBg="1" advAuto="0"/>
      <p:bldP spid="208" grpId="5" animBg="1" advAuto="0"/>
      <p:bldP spid="209" grpId="6" animBg="1" advAuto="0"/>
      <p:bldP spid="210" grpId="7" animBg="1" advAuto="0"/>
      <p:bldP spid="211" grpId="8" animBg="1" advAuto="0"/>
      <p:bldP spid="212" grpId="10" animBg="1" advAuto="0"/>
      <p:bldP spid="213" grpId="11" animBg="1" advAuto="0"/>
      <p:bldP spid="214" grpId="9" animBg="1" advAuto="0"/>
      <p:bldP spid="215" grpId="13" animBg="1" advAuto="0"/>
      <p:bldP spid="216" grpId="16" animBg="1" advAuto="0"/>
      <p:bldP spid="217" grpId="12" animBg="1" advAuto="0"/>
      <p:bldP spid="218" grpId="17" animBg="1" advAuto="0"/>
      <p:bldP spid="219" grpId="18" animBg="1" advAuto="0"/>
      <p:bldP spid="220" grpId="14" animBg="1" advAuto="0"/>
      <p:bldP spid="221" grpId="15" animBg="1" advAuto="0"/>
      <p:bldP spid="22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Space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0" name="The Consumption of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Consumption of Space</a:t>
            </a:r>
          </a:p>
        </p:txBody>
      </p:sp>
      <p:sp>
        <p:nvSpPr>
          <p:cNvPr id="231" name="Which environment frames do we need to keep during evaluation?…"/>
          <p:cNvSpPr txBox="1">
            <a:spLocks noGrp="1"/>
          </p:cNvSpPr>
          <p:nvPr>
            <p:ph type="body" sz="half" idx="1"/>
          </p:nvPr>
        </p:nvSpPr>
        <p:spPr>
          <a:xfrm>
            <a:off x="838200" y="2451100"/>
            <a:ext cx="22720300" cy="4557713"/>
          </a:xfrm>
          <a:prstGeom prst="rect">
            <a:avLst/>
          </a:prstGeom>
        </p:spPr>
        <p:txBody>
          <a:bodyPr/>
          <a:lstStyle/>
          <a:p>
            <a:r>
              <a:t>Which environment frames do we need to keep during evaluation?</a:t>
            </a:r>
          </a:p>
          <a:p>
            <a:r>
              <a:t>At any moment there is a set of active environments</a:t>
            </a:r>
          </a:p>
          <a:p>
            <a:r>
              <a:t>Values and frames in active environments consume memory</a:t>
            </a:r>
          </a:p>
          <a:p>
            <a:r>
              <a:t>Memory that is used for other values and frames can be recycled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3" name="Active environments:…"/>
          <p:cNvSpPr txBox="1"/>
          <p:nvPr/>
        </p:nvSpPr>
        <p:spPr>
          <a:xfrm>
            <a:off x="838200" y="7785100"/>
            <a:ext cx="21958300" cy="332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spcBef>
                <a:spcPts val="5100"/>
              </a:spcBef>
              <a:defRPr b="1"/>
            </a:pPr>
            <a:r>
              <a:t>Active environments: </a:t>
            </a:r>
          </a:p>
          <a:p>
            <a:pPr marL="270827" lvl="2" indent="-228600">
              <a:spcBef>
                <a:spcPts val="51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Environments for any function calls currently being evaluated</a:t>
            </a:r>
          </a:p>
          <a:p>
            <a:pPr marL="270827" lvl="2" indent="-228600">
              <a:spcBef>
                <a:spcPts val="21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Parent environments of functions named in active environments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23514" y="11969404"/>
            <a:ext cx="24336972" cy="1693889"/>
            <a:chOff x="0" y="282549"/>
            <a:chExt cx="24336970" cy="1693888"/>
          </a:xfrm>
        </p:grpSpPr>
        <p:sp>
          <p:nvSpPr>
            <p:cNvPr id="234" name="(Demo)"/>
            <p:cNvSpPr txBox="1"/>
            <p:nvPr/>
          </p:nvSpPr>
          <p:spPr>
            <a:xfrm>
              <a:off x="11336675" y="282549"/>
              <a:ext cx="166362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(Demo)</a:t>
              </a:r>
            </a:p>
          </p:txBody>
        </p:sp>
        <p:sp>
          <p:nvSpPr>
            <p:cNvPr id="235" name="pythontutor.com/composingprograms.html#code=def%20fib%28n%29%3A%0A%20%20%20%20if%20n%20%3D%3D%200%20or%20n%20%3D%3D%201%3A%0A%20%20%20%20%20%20%20%20return%20n%0A%20%20%20%20else%3A%0A%20%20%20%20%20%20%20%20return%20fib%28n-2%29%20%2B%20fib%28n-1%29%0A%20%20%20%20%20%20%20%20%0Afib%286%29&amp;mode=display&amp;origin=composingprograms.js&amp;cumulative=false&amp;py=3&amp;rawInputLstJSON=[]&amp;curInstr=1"/>
            <p:cNvSpPr txBox="1"/>
            <p:nvPr/>
          </p:nvSpPr>
          <p:spPr>
            <a:xfrm>
              <a:off x="0" y="1379537"/>
              <a:ext cx="24336971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100">
                  <a:uFillTx/>
                </a:defRPr>
              </a:lvl1pPr>
            </a:lstStyle>
            <a:p>
              <a:r>
                <a:rPr dirty="0" err="1"/>
                <a:t>pythontutor.com</a:t>
              </a:r>
              <a:r>
                <a:rPr dirty="0"/>
                <a:t>/</a:t>
              </a:r>
              <a:r>
                <a:rPr dirty="0" err="1"/>
                <a:t>composingprograms.html#code</a:t>
              </a:r>
              <a:r>
                <a:rPr dirty="0"/>
                <a:t>=def%20fib%28n%29%3A%0A%20%20%20%20if%20n%20%3D%3D%200%20or%20n%20%3D%3D%201%3A%0A%20%20%20%20%20%20%20%20return%20n%0A%20%20%20%20else%3A%0A%20%20%20%20%20%20%20%20return%20fib%28n-2%29%20%2B%20fib%28n-1%29%0A%20%20%20%20%20%20%20%20%0Afib%286%29&amp;mode=</a:t>
              </a:r>
              <a:r>
                <a:rPr dirty="0" err="1"/>
                <a:t>display&amp;origin</a:t>
              </a:r>
              <a:r>
                <a:rPr dirty="0"/>
                <a:t>=</a:t>
              </a:r>
              <a:r>
                <a:rPr dirty="0" err="1"/>
                <a:t>composingprograms.js&amp;cumulative</a:t>
              </a:r>
              <a:r>
                <a:rPr dirty="0"/>
                <a:t>=</a:t>
              </a:r>
              <a:r>
                <a:rPr dirty="0" err="1"/>
                <a:t>false&amp;py</a:t>
              </a:r>
              <a:r>
                <a:rPr dirty="0"/>
                <a:t>=3&amp;rawInputLstJSON=[]&amp;</a:t>
              </a:r>
              <a:r>
                <a:rPr dirty="0" err="1"/>
                <a:t>curInstr</a:t>
              </a:r>
              <a:r>
                <a:rPr dirty="0"/>
                <a:t>=1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build="p" bldLvl="5" animBg="1" advAuto="0"/>
      <p:bldP spid="233" grpId="2" build="p" bldLvl="5" animBg="1" advAuto="0"/>
      <p:bldP spid="236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9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" name="Fibonacci Space Consum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Fibonacci Space Consumption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44" name="Group"/>
          <p:cNvGrpSpPr/>
          <p:nvPr/>
        </p:nvGrpSpPr>
        <p:grpSpPr>
          <a:xfrm>
            <a:off x="9022058" y="8229916"/>
            <a:ext cx="4711701" cy="3733801"/>
            <a:chOff x="0" y="0"/>
            <a:chExt cx="4711700" cy="3733800"/>
          </a:xfrm>
        </p:grpSpPr>
        <p:sp>
          <p:nvSpPr>
            <p:cNvPr id="242" name="Rounded Rectangle"/>
            <p:cNvSpPr/>
            <p:nvPr/>
          </p:nvSpPr>
          <p:spPr>
            <a:xfrm>
              <a:off x="2908300" y="0"/>
              <a:ext cx="1701800" cy="2006600"/>
            </a:xfrm>
            <a:prstGeom prst="roundRect">
              <a:avLst>
                <a:gd name="adj" fmla="val 11194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43" name="Assume we have reached this step"/>
            <p:cNvSpPr/>
            <p:nvPr/>
          </p:nvSpPr>
          <p:spPr>
            <a:xfrm>
              <a:off x="0" y="2068115"/>
              <a:ext cx="4711700" cy="166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41" y="0"/>
                  </a:moveTo>
                  <a:lnTo>
                    <a:pt x="16558" y="3978"/>
                  </a:lnTo>
                  <a:lnTo>
                    <a:pt x="1164" y="3978"/>
                  </a:lnTo>
                  <a:cubicBezTo>
                    <a:pt x="521" y="3978"/>
                    <a:pt x="0" y="5453"/>
                    <a:pt x="0" y="7272"/>
                  </a:cubicBezTo>
                  <a:lnTo>
                    <a:pt x="0" y="18306"/>
                  </a:lnTo>
                  <a:cubicBezTo>
                    <a:pt x="0" y="20125"/>
                    <a:pt x="521" y="21600"/>
                    <a:pt x="1164" y="21600"/>
                  </a:cubicBezTo>
                  <a:lnTo>
                    <a:pt x="20436" y="21600"/>
                  </a:lnTo>
                  <a:cubicBezTo>
                    <a:pt x="21079" y="21600"/>
                    <a:pt x="21600" y="20125"/>
                    <a:pt x="21600" y="18306"/>
                  </a:cubicBezTo>
                  <a:lnTo>
                    <a:pt x="21600" y="7272"/>
                  </a:lnTo>
                  <a:cubicBezTo>
                    <a:pt x="21600" y="5453"/>
                    <a:pt x="21079" y="3978"/>
                    <a:pt x="20436" y="3978"/>
                  </a:cubicBezTo>
                  <a:lnTo>
                    <a:pt x="17723" y="3978"/>
                  </a:lnTo>
                  <a:lnTo>
                    <a:pt x="17141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Assume we have reached this step</a:t>
              </a:r>
            </a:p>
          </p:txBody>
        </p:sp>
      </p:grpSp>
      <p:sp>
        <p:nvSpPr>
          <p:cNvPr id="245" name="fib(5)"/>
          <p:cNvSpPr txBox="1"/>
          <p:nvPr/>
        </p:nvSpPr>
        <p:spPr>
          <a:xfrm>
            <a:off x="8298236" y="2908300"/>
            <a:ext cx="247448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fib(5)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10501216" y="3644900"/>
            <a:ext cx="4410661" cy="1892300"/>
            <a:chOff x="0" y="0"/>
            <a:chExt cx="4410659" cy="1892300"/>
          </a:xfrm>
        </p:grpSpPr>
        <p:sp>
          <p:nvSpPr>
            <p:cNvPr id="246" name="Line"/>
            <p:cNvSpPr/>
            <p:nvPr/>
          </p:nvSpPr>
          <p:spPr>
            <a:xfrm>
              <a:off x="0" y="0"/>
              <a:ext cx="3239778" cy="11059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47" name="fib(4)"/>
            <p:cNvSpPr txBox="1"/>
            <p:nvPr/>
          </p:nvSpPr>
          <p:spPr>
            <a:xfrm>
              <a:off x="2554795" y="12446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fib(4)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9353408" y="5636341"/>
            <a:ext cx="10705086" cy="5869859"/>
            <a:chOff x="0" y="0"/>
            <a:chExt cx="10705084" cy="5869858"/>
          </a:xfrm>
        </p:grpSpPr>
        <p:sp>
          <p:nvSpPr>
            <p:cNvPr id="249" name="fib(3)"/>
            <p:cNvSpPr txBox="1"/>
            <p:nvPr/>
          </p:nvSpPr>
          <p:spPr>
            <a:xfrm>
              <a:off x="6127808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1" name="fib(1)"/>
            <p:cNvSpPr txBox="1"/>
            <p:nvPr/>
          </p:nvSpPr>
          <p:spPr>
            <a:xfrm>
              <a:off x="4739333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252" name="1"/>
            <p:cNvSpPr txBox="1"/>
            <p:nvPr/>
          </p:nvSpPr>
          <p:spPr>
            <a:xfrm>
              <a:off x="5405801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53" name="Line"/>
            <p:cNvSpPr/>
            <p:nvPr/>
          </p:nvSpPr>
          <p:spPr>
            <a:xfrm>
              <a:off x="5702008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 flipH="1">
              <a:off x="5739034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8034649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2295614" y="8533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2295614" y="8444"/>
              <a:ext cx="1350897" cy="1303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5766520" y="0"/>
              <a:ext cx="1351207" cy="1303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 flipH="1">
              <a:off x="962676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0" name="fib(2)"/>
            <p:cNvSpPr txBox="1"/>
            <p:nvPr/>
          </p:nvSpPr>
          <p:spPr>
            <a:xfrm>
              <a:off x="1295910" y="13994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261" name="fib(0)"/>
            <p:cNvSpPr txBox="1"/>
            <p:nvPr/>
          </p:nvSpPr>
          <p:spPr>
            <a:xfrm>
              <a:off x="0" y="26567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262" name="fib(1)"/>
            <p:cNvSpPr txBox="1"/>
            <p:nvPr/>
          </p:nvSpPr>
          <p:spPr>
            <a:xfrm>
              <a:off x="2591822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263" name="0"/>
            <p:cNvSpPr txBox="1"/>
            <p:nvPr/>
          </p:nvSpPr>
          <p:spPr>
            <a:xfrm>
              <a:off x="666468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264" name="1"/>
            <p:cNvSpPr txBox="1"/>
            <p:nvPr/>
          </p:nvSpPr>
          <p:spPr>
            <a:xfrm>
              <a:off x="3258292" y="39775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65" name="Line"/>
            <p:cNvSpPr/>
            <p:nvPr/>
          </p:nvSpPr>
          <p:spPr>
            <a:xfrm>
              <a:off x="3554499" y="33298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 flipH="1">
              <a:off x="962676" y="20979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3073161" y="20852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68" name="fib(2)"/>
            <p:cNvSpPr txBox="1"/>
            <p:nvPr/>
          </p:nvSpPr>
          <p:spPr>
            <a:xfrm>
              <a:off x="7553309" y="26567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269" name="fib(0)"/>
            <p:cNvSpPr txBox="1"/>
            <p:nvPr/>
          </p:nvSpPr>
          <p:spPr>
            <a:xfrm>
              <a:off x="6257399" y="3901358"/>
              <a:ext cx="18558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270" name="fib(1)"/>
            <p:cNvSpPr txBox="1"/>
            <p:nvPr/>
          </p:nvSpPr>
          <p:spPr>
            <a:xfrm>
              <a:off x="8849221" y="3901358"/>
              <a:ext cx="185586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271" name="0"/>
            <p:cNvSpPr txBox="1"/>
            <p:nvPr/>
          </p:nvSpPr>
          <p:spPr>
            <a:xfrm>
              <a:off x="692386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272" name="1"/>
            <p:cNvSpPr txBox="1"/>
            <p:nvPr/>
          </p:nvSpPr>
          <p:spPr>
            <a:xfrm>
              <a:off x="9515688" y="5222158"/>
              <a:ext cx="51837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73" name="Line"/>
            <p:cNvSpPr/>
            <p:nvPr/>
          </p:nvSpPr>
          <p:spPr>
            <a:xfrm>
              <a:off x="7220077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74" name="Line"/>
            <p:cNvSpPr/>
            <p:nvPr/>
          </p:nvSpPr>
          <p:spPr>
            <a:xfrm>
              <a:off x="9811899" y="4587158"/>
              <a:ext cx="1" cy="6549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7220077" y="3355258"/>
              <a:ext cx="479997" cy="463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76" name="Line"/>
            <p:cNvSpPr/>
            <p:nvPr/>
          </p:nvSpPr>
          <p:spPr>
            <a:xfrm>
              <a:off x="9330559" y="3329858"/>
              <a:ext cx="490066" cy="472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4368800" y="3606800"/>
            <a:ext cx="4262602" cy="1917700"/>
            <a:chOff x="0" y="0"/>
            <a:chExt cx="4262601" cy="1917700"/>
          </a:xfrm>
        </p:grpSpPr>
        <p:sp>
          <p:nvSpPr>
            <p:cNvPr id="278" name="Line"/>
            <p:cNvSpPr/>
            <p:nvPr/>
          </p:nvSpPr>
          <p:spPr>
            <a:xfrm flipH="1">
              <a:off x="1041336" y="0"/>
              <a:ext cx="3221266" cy="112384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79" name="fib(3)"/>
            <p:cNvSpPr txBox="1"/>
            <p:nvPr/>
          </p:nvSpPr>
          <p:spPr>
            <a:xfrm>
              <a:off x="0" y="12700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fib(3)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2984931" y="5562600"/>
            <a:ext cx="5965755" cy="3784600"/>
            <a:chOff x="0" y="0"/>
            <a:chExt cx="5965753" cy="3784600"/>
          </a:xfrm>
        </p:grpSpPr>
        <p:sp>
          <p:nvSpPr>
            <p:cNvPr id="281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2" name="fib(1)"/>
            <p:cNvSpPr txBox="1"/>
            <p:nvPr/>
          </p:nvSpPr>
          <p:spPr>
            <a:xfrm>
              <a:off x="0" y="5715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666468" y="1892300"/>
              <a:ext cx="518372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84" name="Line"/>
            <p:cNvSpPr/>
            <p:nvPr/>
          </p:nvSpPr>
          <p:spPr>
            <a:xfrm flipH="1">
              <a:off x="962676" y="12446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 flipH="1">
              <a:off x="999702" y="127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3295316" y="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87" name="fib(2)"/>
            <p:cNvSpPr txBox="1"/>
            <p:nvPr/>
          </p:nvSpPr>
          <p:spPr>
            <a:xfrm>
              <a:off x="2813977" y="5715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fib(2)</a:t>
              </a:r>
            </a:p>
          </p:txBody>
        </p:sp>
        <p:sp>
          <p:nvSpPr>
            <p:cNvPr id="288" name="fib(0)"/>
            <p:cNvSpPr txBox="1"/>
            <p:nvPr/>
          </p:nvSpPr>
          <p:spPr>
            <a:xfrm>
              <a:off x="1518067" y="1816100"/>
              <a:ext cx="185586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fib(0)</a:t>
              </a:r>
            </a:p>
          </p:txBody>
        </p:sp>
        <p:sp>
          <p:nvSpPr>
            <p:cNvPr id="289" name="fib(1)"/>
            <p:cNvSpPr txBox="1"/>
            <p:nvPr/>
          </p:nvSpPr>
          <p:spPr>
            <a:xfrm>
              <a:off x="4109889" y="1816100"/>
              <a:ext cx="1855865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fib(1)</a:t>
              </a:r>
            </a:p>
          </p:txBody>
        </p:sp>
        <p:sp>
          <p:nvSpPr>
            <p:cNvPr id="290" name="0"/>
            <p:cNvSpPr txBox="1"/>
            <p:nvPr/>
          </p:nvSpPr>
          <p:spPr>
            <a:xfrm>
              <a:off x="2184536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0</a:t>
              </a:r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776358" y="3136900"/>
              <a:ext cx="518371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292" name="Line"/>
            <p:cNvSpPr/>
            <p:nvPr/>
          </p:nvSpPr>
          <p:spPr>
            <a:xfrm>
              <a:off x="2480744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5072567" y="2489200"/>
              <a:ext cx="1" cy="6549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2480744" y="1257300"/>
              <a:ext cx="479997" cy="4630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>
              <a:off x="4591227" y="1244600"/>
              <a:ext cx="490067" cy="4727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6" animBg="1" advAuto="0"/>
      <p:bldP spid="245" grpId="1" animBg="1" advAuto="0"/>
      <p:bldP spid="248" grpId="3" animBg="1" advAuto="0"/>
      <p:bldP spid="277" grpId="5" animBg="1" advAuto="0"/>
      <p:bldP spid="280" grpId="2" animBg="1" advAuto="0"/>
      <p:bldP spid="296" grpId="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1528</Words>
  <Application>Microsoft Macintosh PowerPoint</Application>
  <PresentationFormat>Custom</PresentationFormat>
  <Paragraphs>269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Helvetica</vt:lpstr>
      <vt:lpstr>Lucida Grande</vt:lpstr>
      <vt:lpstr>Menlo</vt:lpstr>
      <vt:lpstr>White</vt:lpstr>
      <vt:lpstr>From last time: Generic Functions</vt:lpstr>
      <vt:lpstr>Measuring Efficiency</vt:lpstr>
      <vt:lpstr>Recursive Computation of the Fibonacci Sequence</vt:lpstr>
      <vt:lpstr>Memoization</vt:lpstr>
      <vt:lpstr>Memoization</vt:lpstr>
      <vt:lpstr>Memoized Tree Recursion</vt:lpstr>
      <vt:lpstr>Space</vt:lpstr>
      <vt:lpstr>The Consumption of Space</vt:lpstr>
      <vt:lpstr>Fibonacci Space Consumption</vt:lpstr>
      <vt:lpstr>Fibonacci Space Consumption</vt:lpstr>
      <vt:lpstr>Time</vt:lpstr>
      <vt:lpstr>Comparing Implementations</vt:lpstr>
      <vt:lpstr>Orders of Growth</vt:lpstr>
      <vt:lpstr>Order of Growth</vt:lpstr>
      <vt:lpstr>Order of Growth of Counting Factors</vt:lpstr>
      <vt:lpstr>Exponentiation</vt:lpstr>
      <vt:lpstr>Exponentiation</vt:lpstr>
      <vt:lpstr>Exponentiation</vt:lpstr>
      <vt:lpstr>Comparing Orders of Growth</vt:lpstr>
      <vt:lpstr>Properties of Orders of Growth</vt:lpstr>
      <vt:lpstr>Comparing orders of growth (n is the problem size)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Berkeley’s CS61A – Lecture 19 –  Growth</dc:title>
  <cp:lastModifiedBy>Microsoft Office User</cp:lastModifiedBy>
  <cp:revision>20</cp:revision>
  <cp:lastPrinted>2019-03-03T20:13:15Z</cp:lastPrinted>
  <dcterms:modified xsi:type="dcterms:W3CDTF">2019-09-12T21:38:41Z</dcterms:modified>
</cp:coreProperties>
</file>