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ación cuadrática con el método de Mehrot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Programación cuadrática con el método de Mehrota </a:t>
            </a:r>
          </a:p>
        </p:txBody>
      </p:sp>
      <p:sp>
        <p:nvSpPr>
          <p:cNvPr id="120" name="Mónica Alba González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03555">
              <a:defRPr sz="3294"/>
            </a:pPr>
            <a:r>
              <a:t>Mónica Alba González</a:t>
            </a:r>
          </a:p>
          <a:p>
            <a:pPr defTabSz="503555">
              <a:defRPr sz="3294"/>
            </a:pPr>
            <a:r>
              <a:t>Miguel González Borja</a:t>
            </a:r>
          </a:p>
          <a:p>
            <a:pPr defTabSz="503555">
              <a:defRPr sz="3294"/>
            </a:pPr>
            <a:r>
              <a:t>Jorge Rotter Vallejo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afiro.png" descr="afiro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169900" y="4225924"/>
            <a:ext cx="9525000" cy="7143752"/>
          </a:xfrm>
          <a:prstGeom prst="rect">
            <a:avLst/>
          </a:prstGeom>
        </p:spPr>
      </p:pic>
      <p:sp>
        <p:nvSpPr>
          <p:cNvPr id="123" name="AFI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AFIRO</a:t>
            </a:r>
          </a:p>
        </p:txBody>
      </p:sp>
      <p:graphicFrame>
        <p:nvGraphicFramePr>
          <p:cNvPr id="124" name="Table"/>
          <p:cNvGraphicFramePr/>
          <p:nvPr/>
        </p:nvGraphicFramePr>
        <p:xfrm>
          <a:off x="1249666" y="5699164"/>
          <a:ext cx="10676572" cy="462048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779428"/>
                <a:gridCol w="1779428"/>
                <a:gridCol w="1779428"/>
                <a:gridCol w="1779428"/>
                <a:gridCol w="1779428"/>
                <a:gridCol w="1779428"/>
              </a:tblGrid>
              <a:tr h="770081"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qpintpoint_full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qpintpoint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 Neue"/>
                        </a:rPr>
                        <a:t>qpintpointpc_full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 Neue"/>
                        </a:rPr>
                        <a:t>qpintpointpc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quadprog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Iteraciones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Tiempo (s)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0.021026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0.016536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0.028907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0.036616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0.058853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Valor de la función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2.0082E+05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2.0082E+05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2.0082E+05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2.0082E+05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2.0082E+05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Sistema completo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Convergencia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5" name="Text"/>
          <p:cNvSpPr txBox="1"/>
          <p:nvPr/>
        </p:nvSpPr>
        <p:spPr>
          <a:xfrm>
            <a:off x="2057988" y="2685196"/>
            <a:ext cx="3330509" cy="9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5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51</m:t>
                  </m:r>
                </m:oMath>
              </m:oMathPara>
            </a14:m>
          </a:p>
        </p:txBody>
      </p:sp>
      <p:sp>
        <p:nvSpPr>
          <p:cNvPr id="126" name="Text"/>
          <p:cNvSpPr txBox="1"/>
          <p:nvPr/>
        </p:nvSpPr>
        <p:spPr>
          <a:xfrm>
            <a:off x="2057988" y="3689852"/>
            <a:ext cx="3330509" cy="9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27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oeing1.png" descr="boeing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169900" y="4225924"/>
            <a:ext cx="9525000" cy="7143752"/>
          </a:xfrm>
          <a:prstGeom prst="rect">
            <a:avLst/>
          </a:prstGeom>
        </p:spPr>
      </p:pic>
      <p:sp>
        <p:nvSpPr>
          <p:cNvPr id="129" name="BOEING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BOEING1</a:t>
            </a:r>
          </a:p>
        </p:txBody>
      </p:sp>
      <p:graphicFrame>
        <p:nvGraphicFramePr>
          <p:cNvPr id="130" name="Table"/>
          <p:cNvGraphicFramePr/>
          <p:nvPr/>
        </p:nvGraphicFramePr>
        <p:xfrm>
          <a:off x="1249666" y="5699164"/>
          <a:ext cx="10676572" cy="462048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779428"/>
                <a:gridCol w="1779428"/>
                <a:gridCol w="1779428"/>
                <a:gridCol w="1779428"/>
                <a:gridCol w="1779428"/>
                <a:gridCol w="1779428"/>
              </a:tblGrid>
              <a:tr h="770081"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qpintpoint_full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qpintpoint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 Neue"/>
                        </a:rPr>
                        <a:t>qpintpointpc_full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 Neue"/>
                        </a:rPr>
                        <a:t>qpintpointpc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quadprog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Iteraciones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Tiempo (s)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30.539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20.984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60.288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21.684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2.5559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Valor de la función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1.7284E+08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1.763E+08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1.7182E+08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1.7182E+08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4.158E+06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Sistema completo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Convergencia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1" name="Text"/>
          <p:cNvSpPr txBox="1"/>
          <p:nvPr/>
        </p:nvSpPr>
        <p:spPr>
          <a:xfrm>
            <a:off x="2057988" y="2685196"/>
            <a:ext cx="3330509" cy="9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726</m:t>
                  </m:r>
                </m:oMath>
              </m:oMathPara>
            </a14:m>
          </a:p>
        </p:txBody>
      </p:sp>
      <p:sp>
        <p:nvSpPr>
          <p:cNvPr id="132" name="Text"/>
          <p:cNvSpPr txBox="1"/>
          <p:nvPr/>
        </p:nvSpPr>
        <p:spPr>
          <a:xfrm>
            <a:off x="2057988" y="3689852"/>
            <a:ext cx="3330509" cy="9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351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capri.png" descr="capri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169900" y="4225924"/>
            <a:ext cx="9525000" cy="7143752"/>
          </a:xfrm>
          <a:prstGeom prst="rect">
            <a:avLst/>
          </a:prstGeom>
        </p:spPr>
      </p:pic>
      <p:sp>
        <p:nvSpPr>
          <p:cNvPr id="135" name="CAPR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CAPRI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1249666" y="5699164"/>
          <a:ext cx="10676572" cy="462048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779428"/>
                <a:gridCol w="1779428"/>
                <a:gridCol w="1779428"/>
                <a:gridCol w="1779428"/>
                <a:gridCol w="1779428"/>
                <a:gridCol w="1779428"/>
              </a:tblGrid>
              <a:tr h="770081"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qpintpoint_full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qpintpoint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 Neue"/>
                        </a:rPr>
                        <a:t>qpintpointpc_full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 Neue"/>
                        </a:rPr>
                        <a:t>qpintpointpc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quadprog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Iteraciones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Tiempo (s)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12.779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7. En 7676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24.713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12.554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0.27425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Valor de la función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1.035+e07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1.0297+e07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1.0354+e07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1.0354+e07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9.3979+e07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Sistema completo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49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Convergencia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7" name="Text"/>
          <p:cNvSpPr txBox="1"/>
          <p:nvPr/>
        </p:nvSpPr>
        <p:spPr>
          <a:xfrm>
            <a:off x="2057988" y="2685196"/>
            <a:ext cx="3330509" cy="9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496</m:t>
                  </m:r>
                </m:oMath>
              </m:oMathPara>
            </a14:m>
          </a:p>
        </p:txBody>
      </p:sp>
      <p:sp>
        <p:nvSpPr>
          <p:cNvPr id="138" name="Text"/>
          <p:cNvSpPr txBox="1"/>
          <p:nvPr/>
        </p:nvSpPr>
        <p:spPr>
          <a:xfrm>
            <a:off x="2057988" y="3689852"/>
            <a:ext cx="3330509" cy="9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271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row7.png" descr="grow7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169900" y="4225925"/>
            <a:ext cx="9525001" cy="7143751"/>
          </a:xfrm>
          <a:prstGeom prst="rect">
            <a:avLst/>
          </a:prstGeom>
        </p:spPr>
      </p:pic>
      <p:sp>
        <p:nvSpPr>
          <p:cNvPr id="141" name="GROW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GROW7</a:t>
            </a:r>
          </a:p>
        </p:txBody>
      </p:sp>
      <p:graphicFrame>
        <p:nvGraphicFramePr>
          <p:cNvPr id="142" name="Table"/>
          <p:cNvGraphicFramePr/>
          <p:nvPr/>
        </p:nvGraphicFramePr>
        <p:xfrm>
          <a:off x="1249666" y="5699164"/>
          <a:ext cx="10676572" cy="462048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779428"/>
                <a:gridCol w="1779428"/>
                <a:gridCol w="1779428"/>
                <a:gridCol w="1779428"/>
                <a:gridCol w="1779428"/>
                <a:gridCol w="1779428"/>
              </a:tblGrid>
              <a:tr h="770081"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qpintpoint_full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qpintpoint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 Neue"/>
                        </a:rPr>
                        <a:t>qpintpointpc_full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 Neue"/>
                        </a:rPr>
                        <a:t>qpintpointpc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quadprog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Iteraciones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Tiempo (s)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0.69438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0.15178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0.71385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0.16869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0.039308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Valor de la función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-88.36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-88.36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-88.36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-88.36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-88.36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Sistema completo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Convergencia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3" name="Text"/>
          <p:cNvSpPr txBox="1"/>
          <p:nvPr/>
        </p:nvSpPr>
        <p:spPr>
          <a:xfrm>
            <a:off x="2057988" y="2685196"/>
            <a:ext cx="3330509" cy="9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301</m:t>
                  </m:r>
                </m:oMath>
              </m:oMathPara>
            </a14:m>
          </a:p>
        </p:txBody>
      </p:sp>
      <p:sp>
        <p:nvSpPr>
          <p:cNvPr id="144" name="Text"/>
          <p:cNvSpPr txBox="1"/>
          <p:nvPr/>
        </p:nvSpPr>
        <p:spPr>
          <a:xfrm>
            <a:off x="2057988" y="3689852"/>
            <a:ext cx="3330509" cy="9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140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c105.png" descr="sc105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169900" y="4225925"/>
            <a:ext cx="9525000" cy="7143750"/>
          </a:xfrm>
          <a:prstGeom prst="rect">
            <a:avLst/>
          </a:prstGeom>
        </p:spPr>
      </p:pic>
      <p:sp>
        <p:nvSpPr>
          <p:cNvPr id="147" name="SC10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SC105</a:t>
            </a:r>
          </a:p>
        </p:txBody>
      </p:sp>
      <p:graphicFrame>
        <p:nvGraphicFramePr>
          <p:cNvPr id="148" name="Table"/>
          <p:cNvGraphicFramePr/>
          <p:nvPr/>
        </p:nvGraphicFramePr>
        <p:xfrm>
          <a:off x="1249666" y="5699164"/>
          <a:ext cx="10676572" cy="462048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779428"/>
                <a:gridCol w="1779428"/>
                <a:gridCol w="1779428"/>
                <a:gridCol w="1779428"/>
                <a:gridCol w="1779428"/>
                <a:gridCol w="1779428"/>
              </a:tblGrid>
              <a:tr h="770081"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qpintpoint_full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qpintpoint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 Neue"/>
                        </a:rPr>
                        <a:t>qpintpointpc_full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 Neue"/>
                        </a:rPr>
                        <a:t>qpintpointpc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quadprog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Iteraciones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Tiempo (s)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0.16364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0.045007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0.15601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0.074281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0.0088308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Valor de la función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1.772E+05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1.772E+05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1.772E+05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1.772E+05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1.772E+05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Sistema completo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Convergencia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9" name="Text"/>
          <p:cNvSpPr txBox="1"/>
          <p:nvPr/>
        </p:nvSpPr>
        <p:spPr>
          <a:xfrm>
            <a:off x="2057988" y="2685196"/>
            <a:ext cx="3330509" cy="9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163</m:t>
                  </m:r>
                </m:oMath>
              </m:oMathPara>
            </a14:m>
          </a:p>
        </p:txBody>
      </p:sp>
      <p:sp>
        <p:nvSpPr>
          <p:cNvPr id="150" name="Text"/>
          <p:cNvSpPr txBox="1"/>
          <p:nvPr/>
        </p:nvSpPr>
        <p:spPr>
          <a:xfrm>
            <a:off x="2057988" y="3689852"/>
            <a:ext cx="3330509" cy="9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105</m:t>
                  </m:r>
                </m:oMath>
              </m:oMathPara>
            </a14:m>
          </a:p>
        </p:txBody>
      </p:sp>
      <p:sp>
        <p:nvSpPr>
          <p:cNvPr id="151" name="Matriz mal condicionada"/>
          <p:cNvSpPr txBox="1"/>
          <p:nvPr/>
        </p:nvSpPr>
        <p:spPr>
          <a:xfrm>
            <a:off x="6710002" y="3322737"/>
            <a:ext cx="4291585" cy="54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Matriz mal condicionada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tap1.png" descr="sctap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169900" y="4225925"/>
            <a:ext cx="9525001" cy="7143751"/>
          </a:xfrm>
          <a:prstGeom prst="rect">
            <a:avLst/>
          </a:prstGeom>
        </p:spPr>
      </p:pic>
      <p:sp>
        <p:nvSpPr>
          <p:cNvPr id="154" name="GROW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GROW7</a:t>
            </a:r>
          </a:p>
        </p:txBody>
      </p:sp>
      <p:graphicFrame>
        <p:nvGraphicFramePr>
          <p:cNvPr id="155" name="Table"/>
          <p:cNvGraphicFramePr/>
          <p:nvPr/>
        </p:nvGraphicFramePr>
        <p:xfrm>
          <a:off x="1249666" y="5699164"/>
          <a:ext cx="10676572" cy="462048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779428"/>
                <a:gridCol w="1779428"/>
                <a:gridCol w="1779428"/>
                <a:gridCol w="1779428"/>
                <a:gridCol w="1779428"/>
                <a:gridCol w="1779428"/>
              </a:tblGrid>
              <a:tr h="770081"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qpintpoint_full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qpintpoint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 Neue"/>
                        </a:rPr>
                        <a:t>qpintpointpc_full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100">
                          <a:solidFill>
                            <a:srgbClr val="FFFFFF"/>
                          </a:solidFill>
                          <a:sym typeface="Helvetica Neue"/>
                        </a:rPr>
                        <a:t>qpintpointpc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quadprog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Iteraciones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56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Tiempo (s)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8.7194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5.8812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11.029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3.5177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0.20946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Valor de la función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14453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14453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14453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14453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14453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FFFFFF"/>
                          </a:solidFill>
                          <a:sym typeface="Helvetica Neue"/>
                        </a:rPr>
                        <a:t>Sistema completo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00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Convergencia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8029"/>
                        <a:lumOff val="12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" name="Text"/>
          <p:cNvSpPr txBox="1"/>
          <p:nvPr/>
        </p:nvSpPr>
        <p:spPr>
          <a:xfrm>
            <a:off x="2057988" y="2685196"/>
            <a:ext cx="3330509" cy="9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660</m:t>
                  </m:r>
                </m:oMath>
              </m:oMathPara>
            </a14:m>
          </a:p>
        </p:txBody>
      </p:sp>
      <p:sp>
        <p:nvSpPr>
          <p:cNvPr id="157" name="Text"/>
          <p:cNvSpPr txBox="1"/>
          <p:nvPr/>
        </p:nvSpPr>
        <p:spPr>
          <a:xfrm>
            <a:off x="2057988" y="3689852"/>
            <a:ext cx="3330509" cy="9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300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