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57" r:id="rId4"/>
    <p:sldId id="266" r:id="rId5"/>
    <p:sldId id="258" r:id="rId6"/>
    <p:sldId id="259" r:id="rId7"/>
    <p:sldId id="267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B9FC2-05EC-4017-880C-7D1FD0E022E4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F52576-43D7-4B64-AD36-D0AD5545D1C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意識居家生活品質的重要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，</a:t>
          </a:r>
          <a:r>
            <a:rPr 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影響室內設計的流行趨勢。</a:t>
          </a:r>
          <a:endParaRPr lang="en-US" sz="1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D7FE53C-EAFB-4C39-8F75-71DA0B2E84AB}" type="sibTrans" cxnId="{BEEAD13F-802A-4CBB-8C71-681F810EBACF}">
      <dgm:prSet/>
      <dgm:spPr/>
      <dgm:t>
        <a:bodyPr/>
        <a:lstStyle/>
        <a:p>
          <a:endParaRPr lang="en-US"/>
        </a:p>
      </dgm:t>
    </dgm:pt>
    <dgm:pt modelId="{D9404378-5507-4922-BEA9-8B91B8CA12E3}" type="parTrans" cxnId="{BEEAD13F-802A-4CBB-8C71-681F810EBACF}">
      <dgm:prSet/>
      <dgm:spPr/>
      <dgm:t>
        <a:bodyPr/>
        <a:lstStyle/>
        <a:p>
          <a:endParaRPr lang="en-US"/>
        </a:p>
      </dgm:t>
    </dgm:pt>
    <dgm:pt modelId="{01E7DB04-400D-454E-8CC6-BC9CF7269578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cap="all"/>
          </a:pPr>
          <a:endParaRPr lang="en-US" altLang="zh-TW" sz="18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cap="all"/>
          </a:pPr>
          <a:r>
            <a:rPr lang="zh-TW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虛擬擬真的室內設計平台，打造理想的居家生活環境。</a:t>
          </a:r>
          <a:endParaRPr lang="en-US" altLang="zh-TW" sz="18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DC12AB8-F8F6-4CD4-A990-F6662F2249B1}" type="parTrans" cxnId="{C6AF9E81-99E0-4180-9B1C-472E8DBA9575}">
      <dgm:prSet/>
      <dgm:spPr/>
      <dgm:t>
        <a:bodyPr/>
        <a:lstStyle/>
        <a:p>
          <a:endParaRPr lang="zh-TW" altLang="en-US"/>
        </a:p>
      </dgm:t>
    </dgm:pt>
    <dgm:pt modelId="{B213DF1B-D57A-43FE-BFBC-4E41DC39AD4F}" type="sibTrans" cxnId="{C6AF9E81-99E0-4180-9B1C-472E8DBA9575}">
      <dgm:prSet/>
      <dgm:spPr/>
      <dgm:t>
        <a:bodyPr/>
        <a:lstStyle/>
        <a:p>
          <a:endParaRPr lang="zh-TW" altLang="en-US"/>
        </a:p>
      </dgm:t>
    </dgm:pt>
    <dgm:pt modelId="{30D9BED6-963B-4958-B94D-C2A5EB4A51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VR</a:t>
          </a:r>
          <a:r>
            <a:rPr 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穿戴式裝置熱潮，提供全方位可視化立體效果。</a:t>
          </a:r>
          <a:endParaRPr lang="en-US" sz="1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EB67E1C-71A3-4E99-AE8C-A7E0D9354362}" type="sibTrans" cxnId="{E37D6435-7F60-4CFB-8D71-BFEB383B3CD2}">
      <dgm:prSet/>
      <dgm:spPr/>
      <dgm:t>
        <a:bodyPr/>
        <a:lstStyle/>
        <a:p>
          <a:endParaRPr lang="en-US"/>
        </a:p>
      </dgm:t>
    </dgm:pt>
    <dgm:pt modelId="{782A9BA4-FEC4-4CE1-ACAF-35D62B768DF5}" type="parTrans" cxnId="{E37D6435-7F60-4CFB-8D71-BFEB383B3CD2}">
      <dgm:prSet/>
      <dgm:spPr/>
      <dgm:t>
        <a:bodyPr/>
        <a:lstStyle/>
        <a:p>
          <a:endParaRPr lang="en-US"/>
        </a:p>
      </dgm:t>
    </dgm:pt>
    <dgm:pt modelId="{C74A69B5-3F7B-425C-BCCD-66DA4B51148B}" type="pres">
      <dgm:prSet presAssocID="{B4AB9FC2-05EC-4017-880C-7D1FD0E022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E18EF9-E996-426E-8A61-EA150BFD5D37}" type="pres">
      <dgm:prSet presAssocID="{00F52576-43D7-4B64-AD36-D0AD5545D1CE}" presName="hierRoot1" presStyleCnt="0"/>
      <dgm:spPr/>
    </dgm:pt>
    <dgm:pt modelId="{AA1C769A-FEC4-4834-B6F8-50B32350F034}" type="pres">
      <dgm:prSet presAssocID="{00F52576-43D7-4B64-AD36-D0AD5545D1CE}" presName="composite" presStyleCnt="0"/>
      <dgm:spPr/>
    </dgm:pt>
    <dgm:pt modelId="{C2332BC6-0922-4E46-ACBF-6F6023EDAF97}" type="pres">
      <dgm:prSet presAssocID="{00F52576-43D7-4B64-AD36-D0AD5545D1CE}" presName="background" presStyleLbl="node0" presStyleIdx="0" presStyleCnt="3"/>
      <dgm:spPr/>
    </dgm:pt>
    <dgm:pt modelId="{D1C2ECDA-0DBF-4CD5-92FA-73152A87ECED}" type="pres">
      <dgm:prSet presAssocID="{00F52576-43D7-4B64-AD36-D0AD5545D1CE}" presName="text" presStyleLbl="fgAcc0" presStyleIdx="0" presStyleCnt="3">
        <dgm:presLayoutVars>
          <dgm:chPref val="3"/>
        </dgm:presLayoutVars>
      </dgm:prSet>
      <dgm:spPr/>
    </dgm:pt>
    <dgm:pt modelId="{3C103FA7-8F71-4B42-A5F9-39B6FB2E6F49}" type="pres">
      <dgm:prSet presAssocID="{00F52576-43D7-4B64-AD36-D0AD5545D1CE}" presName="hierChild2" presStyleCnt="0"/>
      <dgm:spPr/>
    </dgm:pt>
    <dgm:pt modelId="{CDA5A54D-2B3F-4FF3-802C-B1E42E4F7B7D}" type="pres">
      <dgm:prSet presAssocID="{30D9BED6-963B-4958-B94D-C2A5EB4A5199}" presName="hierRoot1" presStyleCnt="0"/>
      <dgm:spPr/>
    </dgm:pt>
    <dgm:pt modelId="{B4E6D496-3ABD-4EDB-A5A0-AE1A7B25F764}" type="pres">
      <dgm:prSet presAssocID="{30D9BED6-963B-4958-B94D-C2A5EB4A5199}" presName="composite" presStyleCnt="0"/>
      <dgm:spPr/>
    </dgm:pt>
    <dgm:pt modelId="{2C17E5DA-946A-4206-9743-2F8407E76C8D}" type="pres">
      <dgm:prSet presAssocID="{30D9BED6-963B-4958-B94D-C2A5EB4A5199}" presName="background" presStyleLbl="node0" presStyleIdx="1" presStyleCnt="3"/>
      <dgm:spPr/>
    </dgm:pt>
    <dgm:pt modelId="{F41B64D0-26A8-461A-98FA-66088BB95EA4}" type="pres">
      <dgm:prSet presAssocID="{30D9BED6-963B-4958-B94D-C2A5EB4A5199}" presName="text" presStyleLbl="fgAcc0" presStyleIdx="1" presStyleCnt="3">
        <dgm:presLayoutVars>
          <dgm:chPref val="3"/>
        </dgm:presLayoutVars>
      </dgm:prSet>
      <dgm:spPr/>
    </dgm:pt>
    <dgm:pt modelId="{E6E711B7-73E3-4139-BB63-2E853AB983F9}" type="pres">
      <dgm:prSet presAssocID="{30D9BED6-963B-4958-B94D-C2A5EB4A5199}" presName="hierChild2" presStyleCnt="0"/>
      <dgm:spPr/>
    </dgm:pt>
    <dgm:pt modelId="{94C437D9-F52F-4C4D-9A21-79D5EAD33FED}" type="pres">
      <dgm:prSet presAssocID="{01E7DB04-400D-454E-8CC6-BC9CF7269578}" presName="hierRoot1" presStyleCnt="0"/>
      <dgm:spPr/>
    </dgm:pt>
    <dgm:pt modelId="{A2FD08FF-0CFF-4A84-8F50-4999A8211ED2}" type="pres">
      <dgm:prSet presAssocID="{01E7DB04-400D-454E-8CC6-BC9CF7269578}" presName="composite" presStyleCnt="0"/>
      <dgm:spPr/>
    </dgm:pt>
    <dgm:pt modelId="{BEA3A0A1-7E20-43FE-A3B6-212EFB7AF36E}" type="pres">
      <dgm:prSet presAssocID="{01E7DB04-400D-454E-8CC6-BC9CF7269578}" presName="background" presStyleLbl="node0" presStyleIdx="2" presStyleCnt="3"/>
      <dgm:spPr/>
    </dgm:pt>
    <dgm:pt modelId="{7DB90C1E-9A6B-4C4F-90D7-4238DA61ABE5}" type="pres">
      <dgm:prSet presAssocID="{01E7DB04-400D-454E-8CC6-BC9CF7269578}" presName="text" presStyleLbl="fgAcc0" presStyleIdx="2" presStyleCnt="3">
        <dgm:presLayoutVars>
          <dgm:chPref val="3"/>
        </dgm:presLayoutVars>
      </dgm:prSet>
      <dgm:spPr/>
    </dgm:pt>
    <dgm:pt modelId="{376B3E08-E037-4238-9CFE-C8DE0B733BC2}" type="pres">
      <dgm:prSet presAssocID="{01E7DB04-400D-454E-8CC6-BC9CF7269578}" presName="hierChild2" presStyleCnt="0"/>
      <dgm:spPr/>
    </dgm:pt>
  </dgm:ptLst>
  <dgm:cxnLst>
    <dgm:cxn modelId="{E37D6435-7F60-4CFB-8D71-BFEB383B3CD2}" srcId="{B4AB9FC2-05EC-4017-880C-7D1FD0E022E4}" destId="{30D9BED6-963B-4958-B94D-C2A5EB4A5199}" srcOrd="1" destOrd="0" parTransId="{782A9BA4-FEC4-4CE1-ACAF-35D62B768DF5}" sibTransId="{FEB67E1C-71A3-4E99-AE8C-A7E0D9354362}"/>
    <dgm:cxn modelId="{BEEAD13F-802A-4CBB-8C71-681F810EBACF}" srcId="{B4AB9FC2-05EC-4017-880C-7D1FD0E022E4}" destId="{00F52576-43D7-4B64-AD36-D0AD5545D1CE}" srcOrd="0" destOrd="0" parTransId="{D9404378-5507-4922-BEA9-8B91B8CA12E3}" sibTransId="{3D7FE53C-EAFB-4C39-8F75-71DA0B2E84AB}"/>
    <dgm:cxn modelId="{065DE942-AC60-47CE-AC23-DB23CCBE7B17}" type="presOf" srcId="{00F52576-43D7-4B64-AD36-D0AD5545D1CE}" destId="{D1C2ECDA-0DBF-4CD5-92FA-73152A87ECED}" srcOrd="0" destOrd="0" presId="urn:microsoft.com/office/officeart/2005/8/layout/hierarchy1"/>
    <dgm:cxn modelId="{C6AF9E81-99E0-4180-9B1C-472E8DBA9575}" srcId="{B4AB9FC2-05EC-4017-880C-7D1FD0E022E4}" destId="{01E7DB04-400D-454E-8CC6-BC9CF7269578}" srcOrd="2" destOrd="0" parTransId="{EDC12AB8-F8F6-4CD4-A990-F6662F2249B1}" sibTransId="{B213DF1B-D57A-43FE-BFBC-4E41DC39AD4F}"/>
    <dgm:cxn modelId="{D458C293-9BF5-4681-AC3E-3D1B051BED0F}" type="presOf" srcId="{30D9BED6-963B-4958-B94D-C2A5EB4A5199}" destId="{F41B64D0-26A8-461A-98FA-66088BB95EA4}" srcOrd="0" destOrd="0" presId="urn:microsoft.com/office/officeart/2005/8/layout/hierarchy1"/>
    <dgm:cxn modelId="{E681E096-5508-46B4-873F-99D0AD4372E1}" type="presOf" srcId="{01E7DB04-400D-454E-8CC6-BC9CF7269578}" destId="{7DB90C1E-9A6B-4C4F-90D7-4238DA61ABE5}" srcOrd="0" destOrd="0" presId="urn:microsoft.com/office/officeart/2005/8/layout/hierarchy1"/>
    <dgm:cxn modelId="{B893EBE8-F24C-4EAD-ABD6-02493FCABB25}" type="presOf" srcId="{B4AB9FC2-05EC-4017-880C-7D1FD0E022E4}" destId="{C74A69B5-3F7B-425C-BCCD-66DA4B51148B}" srcOrd="0" destOrd="0" presId="urn:microsoft.com/office/officeart/2005/8/layout/hierarchy1"/>
    <dgm:cxn modelId="{B1E1D609-BF8D-4536-91FA-BD3CF5737A01}" type="presParOf" srcId="{C74A69B5-3F7B-425C-BCCD-66DA4B51148B}" destId="{4FE18EF9-E996-426E-8A61-EA150BFD5D37}" srcOrd="0" destOrd="0" presId="urn:microsoft.com/office/officeart/2005/8/layout/hierarchy1"/>
    <dgm:cxn modelId="{808885E5-A4A5-4F13-87D6-872DADCA4D06}" type="presParOf" srcId="{4FE18EF9-E996-426E-8A61-EA150BFD5D37}" destId="{AA1C769A-FEC4-4834-B6F8-50B32350F034}" srcOrd="0" destOrd="0" presId="urn:microsoft.com/office/officeart/2005/8/layout/hierarchy1"/>
    <dgm:cxn modelId="{4BB0070B-C845-4566-AD9A-485628FA0B90}" type="presParOf" srcId="{AA1C769A-FEC4-4834-B6F8-50B32350F034}" destId="{C2332BC6-0922-4E46-ACBF-6F6023EDAF97}" srcOrd="0" destOrd="0" presId="urn:microsoft.com/office/officeart/2005/8/layout/hierarchy1"/>
    <dgm:cxn modelId="{AADE6CC6-5453-4108-AC03-C68A6E783183}" type="presParOf" srcId="{AA1C769A-FEC4-4834-B6F8-50B32350F034}" destId="{D1C2ECDA-0DBF-4CD5-92FA-73152A87ECED}" srcOrd="1" destOrd="0" presId="urn:microsoft.com/office/officeart/2005/8/layout/hierarchy1"/>
    <dgm:cxn modelId="{CB5B2987-1AA9-407F-8428-A10DE9AC2DC6}" type="presParOf" srcId="{4FE18EF9-E996-426E-8A61-EA150BFD5D37}" destId="{3C103FA7-8F71-4B42-A5F9-39B6FB2E6F49}" srcOrd="1" destOrd="0" presId="urn:microsoft.com/office/officeart/2005/8/layout/hierarchy1"/>
    <dgm:cxn modelId="{2250C17B-5555-4094-911A-37F165B6BEEC}" type="presParOf" srcId="{C74A69B5-3F7B-425C-BCCD-66DA4B51148B}" destId="{CDA5A54D-2B3F-4FF3-802C-B1E42E4F7B7D}" srcOrd="1" destOrd="0" presId="urn:microsoft.com/office/officeart/2005/8/layout/hierarchy1"/>
    <dgm:cxn modelId="{5E0B6EF5-0E24-47E9-83C8-28E8FE0E6DE8}" type="presParOf" srcId="{CDA5A54D-2B3F-4FF3-802C-B1E42E4F7B7D}" destId="{B4E6D496-3ABD-4EDB-A5A0-AE1A7B25F764}" srcOrd="0" destOrd="0" presId="urn:microsoft.com/office/officeart/2005/8/layout/hierarchy1"/>
    <dgm:cxn modelId="{BDDC89A6-D299-496A-B93E-1350F70C6151}" type="presParOf" srcId="{B4E6D496-3ABD-4EDB-A5A0-AE1A7B25F764}" destId="{2C17E5DA-946A-4206-9743-2F8407E76C8D}" srcOrd="0" destOrd="0" presId="urn:microsoft.com/office/officeart/2005/8/layout/hierarchy1"/>
    <dgm:cxn modelId="{34D267CE-95A6-4983-AC2C-C3D852081ED4}" type="presParOf" srcId="{B4E6D496-3ABD-4EDB-A5A0-AE1A7B25F764}" destId="{F41B64D0-26A8-461A-98FA-66088BB95EA4}" srcOrd="1" destOrd="0" presId="urn:microsoft.com/office/officeart/2005/8/layout/hierarchy1"/>
    <dgm:cxn modelId="{8CDA56B7-D3B3-4AD7-8BEB-F820E3CB746E}" type="presParOf" srcId="{CDA5A54D-2B3F-4FF3-802C-B1E42E4F7B7D}" destId="{E6E711B7-73E3-4139-BB63-2E853AB983F9}" srcOrd="1" destOrd="0" presId="urn:microsoft.com/office/officeart/2005/8/layout/hierarchy1"/>
    <dgm:cxn modelId="{6421E52F-B147-440A-87DD-A9BB26E91F78}" type="presParOf" srcId="{C74A69B5-3F7B-425C-BCCD-66DA4B51148B}" destId="{94C437D9-F52F-4C4D-9A21-79D5EAD33FED}" srcOrd="2" destOrd="0" presId="urn:microsoft.com/office/officeart/2005/8/layout/hierarchy1"/>
    <dgm:cxn modelId="{2EA6B470-22F4-40A0-8236-67D7F6DD853B}" type="presParOf" srcId="{94C437D9-F52F-4C4D-9A21-79D5EAD33FED}" destId="{A2FD08FF-0CFF-4A84-8F50-4999A8211ED2}" srcOrd="0" destOrd="0" presId="urn:microsoft.com/office/officeart/2005/8/layout/hierarchy1"/>
    <dgm:cxn modelId="{8AA85C53-A11F-4EE8-A8F9-59502D7BCA61}" type="presParOf" srcId="{A2FD08FF-0CFF-4A84-8F50-4999A8211ED2}" destId="{BEA3A0A1-7E20-43FE-A3B6-212EFB7AF36E}" srcOrd="0" destOrd="0" presId="urn:microsoft.com/office/officeart/2005/8/layout/hierarchy1"/>
    <dgm:cxn modelId="{80891DA5-0C98-43CB-B92E-FA84443D4506}" type="presParOf" srcId="{A2FD08FF-0CFF-4A84-8F50-4999A8211ED2}" destId="{7DB90C1E-9A6B-4C4F-90D7-4238DA61ABE5}" srcOrd="1" destOrd="0" presId="urn:microsoft.com/office/officeart/2005/8/layout/hierarchy1"/>
    <dgm:cxn modelId="{902C9C1A-01C4-49DF-8E8D-B5C7FC18BC27}" type="presParOf" srcId="{94C437D9-F52F-4C4D-9A21-79D5EAD33FED}" destId="{376B3E08-E037-4238-9CFE-C8DE0B733B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32BC6-0922-4E46-ACBF-6F6023EDAF97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2ECDA-0DBF-4CD5-92FA-73152A87ECED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意識居家生活品質的重要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，</a:t>
          </a:r>
          <a:r>
            <a:rPr 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影響室內設計的流行趨勢。</a:t>
          </a:r>
          <a:endParaRPr lang="en-US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66939" y="1196774"/>
        <a:ext cx="2723696" cy="1691139"/>
      </dsp:txXfrm>
    </dsp:sp>
    <dsp:sp modelId="{2C17E5DA-946A-4206-9743-2F8407E76C8D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B64D0-26A8-461A-98FA-66088BB95EA4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VR</a:t>
          </a:r>
          <a:r>
            <a:rPr 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穿戴式裝置熱潮，提供全方位可視化立體效果。</a:t>
          </a:r>
          <a:endParaRPr lang="en-US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24513" y="1196774"/>
        <a:ext cx="2723696" cy="1691139"/>
      </dsp:txXfrm>
    </dsp:sp>
    <dsp:sp modelId="{BEA3A0A1-7E20-43FE-A3B6-212EFB7AF36E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90C1E-9A6B-4C4F-90D7-4238DA61ABE5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 cap="all"/>
          </a:pPr>
          <a:endParaRPr lang="en-US" altLang="zh-TW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 cap="all"/>
          </a:pPr>
          <a:r>
            <a:rPr lang="zh-TW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虛擬擬真的室內設計平台，打造理想的居家生活環境。</a:t>
          </a:r>
          <a:endParaRPr lang="en-US" altLang="zh-TW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91CBA-02A1-424A-8E57-FF3C44C1C2B9}" type="datetimeFigureOut">
              <a:rPr lang="zh-TW" altLang="en-US" smtClean="0"/>
              <a:t>2024/03/14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AED5F-4E9F-4154-BC2B-53C101BB9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20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D28-18B5-4884-A46A-74484801D301}" type="datetime1">
              <a:rPr lang="zh-TW" altLang="en-US" smtClean="0"/>
              <a:t>2024/03/14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8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659C-7553-45DC-84B1-F473A11D9EAE}" type="datetime1">
              <a:rPr lang="zh-TW" altLang="en-US" smtClean="0"/>
              <a:t>2024/03/14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43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EDA3-66D9-43E8-94B7-931D2D24706F}" type="datetime1">
              <a:rPr lang="zh-TW" altLang="en-US" smtClean="0"/>
              <a:t>2024/03/14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8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968A-3A36-4C14-B437-25FF1C720673}" type="datetime1">
              <a:rPr lang="zh-TW" altLang="en-US" smtClean="0"/>
              <a:t>2024/03/14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7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2B89-FBC3-45E4-9E3E-D145136E259D}" type="datetime1">
              <a:rPr lang="zh-TW" altLang="en-US" smtClean="0"/>
              <a:t>2024/03/14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8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67B9-6E20-465D-8B9E-A7D06815A1B6}" type="datetime1">
              <a:rPr lang="zh-TW" altLang="en-US" smtClean="0"/>
              <a:t>2024/03/14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26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01B0-A9CA-4B33-83BB-869432455087}" type="datetime1">
              <a:rPr lang="zh-TW" altLang="en-US" smtClean="0"/>
              <a:t>2024/03/14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7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9FC5-D782-4BF6-AB56-FBB4C85DEB2F}" type="datetime1">
              <a:rPr lang="zh-TW" altLang="en-US" smtClean="0"/>
              <a:t>2024/03/14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8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068-F536-487E-810E-2CC82BF10511}" type="datetime1">
              <a:rPr lang="zh-TW" altLang="en-US" smtClean="0"/>
              <a:t>2024/03/14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87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265D3C-27A7-4998-BF6E-DF20A6426378}" type="datetime1">
              <a:rPr lang="zh-TW" altLang="en-US" smtClean="0"/>
              <a:t>2024/03/14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5C386F-3728-4E78-AFE5-21E0BF54F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0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9E75-5A9D-4E4A-9924-D9D2EDD968ED}" type="datetime1">
              <a:rPr lang="zh-TW" altLang="en-US" smtClean="0"/>
              <a:t>2024/03/14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65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9403C-7D36-42E3-8CFD-2E36DEF7E4D9}" type="datetime1">
              <a:rPr lang="zh-TW" altLang="en-US" smtClean="0"/>
              <a:t>2024/03/14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5C386F-3728-4E78-AFE5-21E0BF54F27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.tw/content/www/tw/zh/gaming/resources/vr-pc.html" TargetMode="External"/><Relationship Id="rId2" Type="http://schemas.openxmlformats.org/officeDocument/2006/relationships/hyperlink" Target="https://ithelp.ithome.com.tw/articles/1023377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qq_46044366/article/details/127271639" TargetMode="External"/><Relationship Id="rId5" Type="http://schemas.openxmlformats.org/officeDocument/2006/relationships/hyperlink" Target="https://www.gameislearning.url.tw/article_content.php?getb=2&amp;foog=9997" TargetMode="External"/><Relationship Id="rId4" Type="http://schemas.openxmlformats.org/officeDocument/2006/relationships/hyperlink" Target="https://blog.csdn.net/qq_46044366/article/details/127616800?utm_medium=distribute.pc_relevant.none-task-blog-2~default~baidujs_baidulandingword~default-0-127616800-blog-106684002.235%5Ev38%5Epc_relevant_anti_t3_base&amp;spm=1001.2101.3001.4242.1&amp;utm_relevant_index=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4A65E4-0FB6-466C-15A3-B0F5CECED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虛擬空間設計師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C07852-D1AB-46A6-57C6-F9F291D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義守大學 張雅淳、蔡振騰、蔡宗諺、傅靖程</a:t>
            </a:r>
            <a:endParaRPr lang="en-US" altLang="zh-TW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杜維昌 教授</a:t>
            </a:r>
            <a:endParaRPr lang="en-US" altLang="zh-TW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F6073-69C4-80EF-0D4F-1CE89045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5C386F-3728-4E78-AFE5-21E0BF54F279}" type="slidenum">
              <a:rPr lang="zh-TW" altLang="en-US" smtClean="0"/>
              <a:pPr>
                <a:spcAft>
                  <a:spcPts val="600"/>
                </a:spcAft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0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B7456-1716-E8A6-0686-E9BB9ACB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7D0988-D00D-9738-DB48-191941ABE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https://ithelp.ithome.com.tw/articles/10233775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https://www.intel.com.tw/content/www/tw/zh/gaming/resources/vr-pc.html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u="sng" kern="100" dirty="0">
                <a:solidFill>
                  <a:srgbClr val="0563C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https://blog.csdn.net/qq_46044366/article/details/127616800?utm_medium=distribute.pc_relevant.none-task-blog-2~default~baidujs_baidulandingword~default-0-127616800-blog-106684002.235%5Ev38%5Epc_relevant_anti_t3_base&amp;spm=1001.2101.3001.4242.1&amp;utm_relevant_index=3</a:t>
            </a:r>
            <a:endParaRPr lang="en-US" altLang="zh-TW" u="sng" kern="100" dirty="0">
              <a:solidFill>
                <a:srgbClr val="0563C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u="sng" kern="100" dirty="0">
                <a:solidFill>
                  <a:srgbClr val="0563C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https://www.gameislearning.url.tw/article_content.php?getb=2&amp;foog=9997</a:t>
            </a:r>
            <a:endParaRPr lang="zh-TW" altLang="zh-TW" kern="1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u="sng" kern="100" dirty="0">
                <a:solidFill>
                  <a:srgbClr val="0563C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6"/>
              </a:rPr>
              <a:t>https://blog.csdn.net/qq_46044366/article/details/127271639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59CD92-9555-3CDA-96A3-6D591833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61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CBA5A-5314-D855-30EF-4268A1A2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9281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4135E8-A06E-3CD3-1EFD-ED5AC637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5C386F-3728-4E78-AFE5-21E0BF54F279}" type="slidenum">
              <a:rPr lang="zh-TW" altLang="en-US" smtClean="0"/>
              <a:pPr>
                <a:spcAft>
                  <a:spcPts val="600"/>
                </a:spcAft>
              </a:pPr>
              <a:t>2</a:t>
            </a:fld>
            <a:endParaRPr lang="zh-TW" altLang="en-US"/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51CAD564-702B-57E8-4B75-91C6D97ED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1960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4CB1D-F675-B0F5-A31C-42CAD3D2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52584B-84E8-7FA4-683F-521F9009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908956"/>
            <a:ext cx="10515600" cy="4379232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Unity3D</a:t>
            </a:r>
            <a:r>
              <a:rPr lang="zh-TW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建模為主軸，將室內設計建模後匯入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VR</a:t>
            </a:r>
            <a:r>
              <a:rPr lang="zh-TW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穿戴式裝置，再透過配備的手柄，</a:t>
            </a:r>
            <a:r>
              <a:rPr lang="zh-TW" altLang="en-US" sz="18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TW" altLang="en-US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者</a:t>
            </a:r>
            <a:r>
              <a:rPr lang="zh-TW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可以隨時新增、刪除或調整物件，並即時計算總金額。</a:t>
            </a:r>
            <a:r>
              <a:rPr lang="zh-TW" altLang="en-US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不僅</a:t>
            </a:r>
            <a:r>
              <a:rPr lang="zh-TW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能夠身臨其境地感受設計效果，同時也能夠避免糾紛，避免因預算不足而導致尷尬的局面。</a:t>
            </a:r>
            <a:endParaRPr lang="en-US" altLang="zh-TW" sz="1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18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三維建模方面，除了使用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Unity</a:t>
            </a:r>
            <a:r>
              <a:rPr lang="zh-TW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資源商店內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模型，並在場景內新增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10-20</a:t>
            </a:r>
            <a:r>
              <a:rPr lang="zh-TW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個大型商品。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2.VR</a:t>
            </a:r>
            <a:r>
              <a:rPr lang="zh-TW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穿戴式裝置方面，使用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Oculus HMD</a:t>
            </a:r>
            <a:r>
              <a:rPr lang="zh-TW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，讓顧客感受真實的立體體驗外，也能令人身歷其境。</a:t>
            </a:r>
            <a:endParaRPr lang="en-US" altLang="zh-TW" sz="1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商品互動方面，增加商品顯示清單、價錢計算系統。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C9E5EB-6E62-190D-4893-2069F950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39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4CB1D-F675-B0F5-A31C-42CAD3D2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C9E5EB-6E62-190D-4893-2069F950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0AFB54-8F46-5D10-D99C-186B1165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53" y="3176242"/>
            <a:ext cx="4439760" cy="3001926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F8F967DE-5B36-35A2-D2A6-04FBFD80F0CC}"/>
              </a:ext>
            </a:extLst>
          </p:cNvPr>
          <p:cNvGrpSpPr/>
          <p:nvPr/>
        </p:nvGrpSpPr>
        <p:grpSpPr>
          <a:xfrm>
            <a:off x="518782" y="1845716"/>
            <a:ext cx="6684451" cy="4451512"/>
            <a:chOff x="3976729" y="1164120"/>
            <a:chExt cx="7140623" cy="4845632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0947A73-0221-4ED0-43FD-EE1E98E67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351"/>
            <a:stretch/>
          </p:blipFill>
          <p:spPr>
            <a:xfrm>
              <a:off x="7500433" y="3429000"/>
              <a:ext cx="3616919" cy="25281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489C804-927E-C722-1788-70DE3AB3A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6729" y="1164120"/>
              <a:ext cx="3269642" cy="484563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A745227C-2EC8-899D-5534-936AF5D965A4}"/>
                </a:ext>
              </a:extLst>
            </p:cNvPr>
            <p:cNvCxnSpPr>
              <a:cxnSpLocks/>
            </p:cNvCxnSpPr>
            <p:nvPr/>
          </p:nvCxnSpPr>
          <p:spPr>
            <a:xfrm>
              <a:off x="6853508" y="2114767"/>
              <a:ext cx="1293847" cy="1428171"/>
            </a:xfrm>
            <a:prstGeom prst="straightConnector1">
              <a:avLst/>
            </a:prstGeom>
            <a:ln w="762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38E85DD-AD49-6A60-F88B-AF12579400D7}"/>
              </a:ext>
            </a:extLst>
          </p:cNvPr>
          <p:cNvSpPr txBox="1"/>
          <p:nvPr/>
        </p:nvSpPr>
        <p:spPr>
          <a:xfrm>
            <a:off x="4029894" y="2700211"/>
            <a:ext cx="3173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將欲購買的傢俱存入資料庫，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點選該圖片即可放入清單中。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087214-5DD5-4AB7-48E6-7A2E95105848}"/>
              </a:ext>
            </a:extLst>
          </p:cNvPr>
          <p:cNvSpPr txBox="1"/>
          <p:nvPr/>
        </p:nvSpPr>
        <p:spPr>
          <a:xfrm>
            <a:off x="8626986" y="27190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使用者視角</a:t>
            </a:r>
          </a:p>
        </p:txBody>
      </p:sp>
    </p:spTree>
    <p:extLst>
      <p:ext uri="{BB962C8B-B14F-4D97-AF65-F5344CB8AC3E}">
        <p14:creationId xmlns:p14="http://schemas.microsoft.com/office/powerpoint/2010/main" val="41713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EA1BE-F97F-5E56-7A81-7296D934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研究步驟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FF9AC55A-62CA-4198-C437-CD59CC23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B44C86F-A637-31BE-D6F6-2479954A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54" y="5927361"/>
            <a:ext cx="3262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圖、虛擬空間設計師流程圖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3F539C-61E8-9F55-C328-3FC25A92550A}"/>
              </a:ext>
            </a:extLst>
          </p:cNvPr>
          <p:cNvSpPr txBox="1"/>
          <p:nvPr/>
        </p:nvSpPr>
        <p:spPr>
          <a:xfrm>
            <a:off x="1097280" y="2029273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主要三個階段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:3D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建模、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VR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穿戴式裝置、測試。</a:t>
            </a: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0D774E6E-4F14-8CAB-3F31-688BADA1A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097533"/>
              </p:ext>
            </p:extLst>
          </p:nvPr>
        </p:nvGraphicFramePr>
        <p:xfrm>
          <a:off x="6822670" y="1863266"/>
          <a:ext cx="3733800" cy="390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6096194" imgH="3428992" progId="PowerPoint.Show.12">
                  <p:embed/>
                </p:oleObj>
              </mc:Choice>
              <mc:Fallback>
                <p:oleObj name="Presentation" r:id="rId2" imgW="6096194" imgH="3428992" progId="PowerPoint.Show.12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0D774E6E-4F14-8CAB-3F31-688BADA1AA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45" t="5556" r="47395" b="7777"/>
                      <a:stretch>
                        <a:fillRect/>
                      </a:stretch>
                    </p:blipFill>
                    <p:spPr bwMode="auto">
                      <a:xfrm>
                        <a:off x="6822670" y="1863266"/>
                        <a:ext cx="3733800" cy="3901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A52E8-5A3D-9E46-DF6F-69304EDC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研究步驟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8E4A6-1263-E523-F623-A6F18CC0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2906"/>
            <a:ext cx="10515600" cy="4015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步驟一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設計腳本與三維建模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SketchUp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來處理房屋以及家具建模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Unity3D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來建構虛擬空間，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C#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為主要的程式語言。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步驟二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:VR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穿戴式與手持式輸入裝置的設計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Unity3D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VR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穿戴式裝置連結，且確認場景及內部細節。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VR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穿戴式裝置將選擇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Oculus Quest 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步驟三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系統測試整合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透過匯入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Oculus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後利用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Unity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內建的組建進行設置，建立互動、移動腳本以及主視覺。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6D337E-86E9-6CD3-2FCA-FC925106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81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A52E8-5A3D-9E46-DF6F-69304EDC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研究步驟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6D337E-86E9-6CD3-2FCA-FC925106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2F641A21-CCC5-542A-FEEA-ECB145B39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03" y="2319516"/>
            <a:ext cx="3140710" cy="3816985"/>
          </a:xfrm>
          <a:prstGeom prst="rect">
            <a:avLst/>
          </a:prstGeom>
        </p:spPr>
      </p:pic>
      <p:pic>
        <p:nvPicPr>
          <p:cNvPr id="6" name="圖片 5" descr="一張含有 室內, 文字, 個人電腦, 電腦鍵盤 的圖片&#10;&#10;自動產生的描述">
            <a:extLst>
              <a:ext uri="{FF2B5EF4-FFF2-40B4-BE49-F238E27FC236}">
                <a16:creationId xmlns:a16="http://schemas.microsoft.com/office/drawing/2014/main" id="{563E455C-75C5-3DA1-B49B-5A7DCF0CEB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" t="16049" r="7067"/>
          <a:stretch/>
        </p:blipFill>
        <p:spPr>
          <a:xfrm>
            <a:off x="4445018" y="2853700"/>
            <a:ext cx="3362923" cy="27486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8AB799CC-6B92-6141-F1BB-0270AE384E6E}"/>
              </a:ext>
            </a:extLst>
          </p:cNvPr>
          <p:cNvGrpSpPr/>
          <p:nvPr/>
        </p:nvGrpSpPr>
        <p:grpSpPr>
          <a:xfrm>
            <a:off x="977884" y="2428420"/>
            <a:ext cx="2879725" cy="3708081"/>
            <a:chOff x="405144" y="2101849"/>
            <a:chExt cx="2879725" cy="3708081"/>
          </a:xfrm>
        </p:grpSpPr>
        <p:pic>
          <p:nvPicPr>
            <p:cNvPr id="7" name="圖片 6" descr="一張含有 文字, 螢幕擷取畫面, 繪圖軟體, 多媒體軟體 的圖片&#10;&#10;自動產生的描述">
              <a:extLst>
                <a:ext uri="{FF2B5EF4-FFF2-40B4-BE49-F238E27FC236}">
                  <a16:creationId xmlns:a16="http://schemas.microsoft.com/office/drawing/2014/main" id="{72EA675C-1EEC-9A56-521C-BC2679418176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44" y="2101849"/>
              <a:ext cx="2879725" cy="17995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圖片 7" descr="一張含有 螢幕擷取畫面, 圖表, 文字, 繪圖軟體 的圖片&#10;&#10;自動產生的描述">
              <a:extLst>
                <a:ext uri="{FF2B5EF4-FFF2-40B4-BE49-F238E27FC236}">
                  <a16:creationId xmlns:a16="http://schemas.microsoft.com/office/drawing/2014/main" id="{65F77990-A659-8CF2-3EEA-5C75262B5D38}"/>
                </a:ext>
              </a:extLst>
            </p:cNvPr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44" y="4010340"/>
              <a:ext cx="2879725" cy="17995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3B652A-A52D-49B7-438E-D61BCCF38DA3}"/>
              </a:ext>
            </a:extLst>
          </p:cNvPr>
          <p:cNvSpPr txBox="1"/>
          <p:nvPr/>
        </p:nvSpPr>
        <p:spPr>
          <a:xfrm>
            <a:off x="1834416" y="1882835"/>
            <a:ext cx="1166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步驟一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EF1C00-B91B-F90D-ACBB-4A079ECEFCAF}"/>
              </a:ext>
            </a:extLst>
          </p:cNvPr>
          <p:cNvSpPr txBox="1"/>
          <p:nvPr/>
        </p:nvSpPr>
        <p:spPr>
          <a:xfrm>
            <a:off x="5574105" y="1898224"/>
            <a:ext cx="1043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步驟二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9C355D-2BE0-3BFB-2996-925CBA7E14D4}"/>
              </a:ext>
            </a:extLst>
          </p:cNvPr>
          <p:cNvSpPr txBox="1"/>
          <p:nvPr/>
        </p:nvSpPr>
        <p:spPr>
          <a:xfrm>
            <a:off x="9221912" y="1882835"/>
            <a:ext cx="1357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步驟三</a:t>
            </a:r>
          </a:p>
        </p:txBody>
      </p:sp>
    </p:spTree>
    <p:extLst>
      <p:ext uri="{BB962C8B-B14F-4D97-AF65-F5344CB8AC3E}">
        <p14:creationId xmlns:p14="http://schemas.microsoft.com/office/powerpoint/2010/main" val="173386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84568-C9F3-570C-3E60-0FA1B992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成果展示</a:t>
            </a:r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52AC7CC6-FD40-A242-7BD5-8029E399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86F-3728-4E78-AFE5-21E0BF54F27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35AEC8-082B-8433-A843-F0AB3559E502}"/>
              </a:ext>
            </a:extLst>
          </p:cNvPr>
          <p:cNvSpPr txBox="1"/>
          <p:nvPr/>
        </p:nvSpPr>
        <p:spPr>
          <a:xfrm>
            <a:off x="1097280" y="1957477"/>
            <a:ext cx="10058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建模方面：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SketchUp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在場景外新增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10-20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個商品。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商品互動方面：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移動、控制所有家具，以及按下手把按鈕時讓使用者順利移動家具。</a:t>
            </a:r>
          </a:p>
        </p:txBody>
      </p:sp>
    </p:spTree>
    <p:extLst>
      <p:ext uri="{BB962C8B-B14F-4D97-AF65-F5344CB8AC3E}">
        <p14:creationId xmlns:p14="http://schemas.microsoft.com/office/powerpoint/2010/main" val="369736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F311B-8BF6-B42D-D23C-6371390C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工作分配、結論以及未來研究方向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80FEF98-8FFB-9CB4-C224-DBF55C51811A}"/>
              </a:ext>
            </a:extLst>
          </p:cNvPr>
          <p:cNvSpPr txBox="1"/>
          <p:nvPr/>
        </p:nvSpPr>
        <p:spPr>
          <a:xfrm>
            <a:off x="1154083" y="2224729"/>
            <a:ext cx="10058400" cy="37095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TW" altLang="en-US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張雅淳</a:t>
            </a:r>
            <a:r>
              <a:rPr lang="en-US" altLang="zh-TW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組長</a:t>
            </a:r>
            <a:r>
              <a:rPr lang="en-US" altLang="zh-TW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  <a:r>
              <a:rPr lang="zh-TW" altLang="en-US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建模、資料蒐集。</a:t>
            </a:r>
            <a:endParaRPr lang="en-US" altLang="zh-TW" sz="2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TW" altLang="en-US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蔡振騰：資料蒐集。</a:t>
            </a:r>
            <a:endParaRPr lang="en-US" altLang="zh-TW" sz="2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TW" altLang="en-US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蔡宗諺：</a:t>
            </a:r>
            <a:r>
              <a:rPr lang="en-US" altLang="zh-TW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VR</a:t>
            </a:r>
            <a:r>
              <a:rPr lang="zh-TW" altLang="en-US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穿戴式裝置設定與連接。</a:t>
            </a:r>
            <a:endParaRPr lang="en-US" altLang="zh-TW" sz="2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TW" altLang="en-US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傅靖程：</a:t>
            </a:r>
            <a:r>
              <a:rPr lang="en-US" altLang="zh-TW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  <a:r>
              <a:rPr lang="zh-TW" altLang="en-US" sz="2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建模、程式設計。</a:t>
            </a:r>
            <a:endParaRPr lang="en-US" altLang="zh-TW" sz="2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altLang="zh-TW" sz="2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TW" altLang="zh-TW" sz="20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提前匯入了多種家具模型，使使用者能挑選並在虛擬環境中預覽完工後的場景</a:t>
            </a:r>
            <a:r>
              <a:rPr lang="zh-TW" altLang="en-US" sz="20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TW" altLang="zh-TW" sz="20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實現設計圖的導入、讓使用者能夠更好地理解整體設計方案。</a:t>
            </a:r>
            <a:endParaRPr lang="en-US" altLang="zh-TW" sz="20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altLang="zh-TW" sz="2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完善的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介面以及計算金額系統。</a:t>
            </a:r>
            <a:endParaRPr lang="en-US" altLang="zh-TW" sz="2000" kern="1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TW" altLang="zh-TW" sz="20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使用者能夠根據個人喜好自由添加家具模型，以實現更多室內空間的多樣性。</a:t>
            </a:r>
            <a:endParaRPr lang="en-US" altLang="zh-TW" sz="2000" kern="1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E6E1D8A-F937-B00B-ED4B-22DC866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D5C386F-3728-4E78-AFE5-21E0BF54F279}" type="slidenum">
              <a:rPr lang="en-US" altLang="zh-TW" smtClean="0"/>
              <a:pPr defTabSz="914400">
                <a:spcAft>
                  <a:spcPts val="600"/>
                </a:spcAft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557668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661</Words>
  <Application>Microsoft Office PowerPoint</Application>
  <PresentationFormat>寬螢幕</PresentationFormat>
  <Paragraphs>65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標楷體</vt:lpstr>
      <vt:lpstr>Arial</vt:lpstr>
      <vt:lpstr>Calibri</vt:lpstr>
      <vt:lpstr>Calibri Light</vt:lpstr>
      <vt:lpstr>Times New Roman</vt:lpstr>
      <vt:lpstr>Wingdings</vt:lpstr>
      <vt:lpstr>回顧</vt:lpstr>
      <vt:lpstr>Presentation</vt:lpstr>
      <vt:lpstr>虛擬空間設計師</vt:lpstr>
      <vt:lpstr>摘要</vt:lpstr>
      <vt:lpstr>預期成果</vt:lpstr>
      <vt:lpstr>預期成果</vt:lpstr>
      <vt:lpstr>研究步驟</vt:lpstr>
      <vt:lpstr>研究步驟</vt:lpstr>
      <vt:lpstr>研究步驟</vt:lpstr>
      <vt:lpstr>成果展示</vt:lpstr>
      <vt:lpstr>工作分配、結論以及未來研究方向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虛擬空間設計師</dc:title>
  <dc:creator>isu10903062A</dc:creator>
  <cp:lastModifiedBy>isu10903062A</cp:lastModifiedBy>
  <cp:revision>8</cp:revision>
  <dcterms:created xsi:type="dcterms:W3CDTF">2023-10-20T18:03:19Z</dcterms:created>
  <dcterms:modified xsi:type="dcterms:W3CDTF">2024-03-13T16:36:30Z</dcterms:modified>
</cp:coreProperties>
</file>