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6" r:id="rId13"/>
    <p:sldId id="268" r:id="rId14"/>
    <p:sldId id="269" r:id="rId15"/>
    <p:sldId id="275" r:id="rId16"/>
    <p:sldId id="271" r:id="rId17"/>
    <p:sldId id="273" r:id="rId18"/>
    <p:sldId id="276" r:id="rId19"/>
    <p:sldId id="296" r:id="rId20"/>
    <p:sldId id="277" r:id="rId21"/>
    <p:sldId id="278" r:id="rId22"/>
    <p:sldId id="279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9801A-19A0-4E94-BA44-1A103DFD8D2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6413A-FCAE-4732-A853-396FEDEF7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dirty="0"/>
              <a:t>Καλημέρα, είμαι ο Ελευθέριος Κιλάρολου κλπ κλπ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13A-FCAE-4732-A853-396FEDEF7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13A-FCAE-4732-A853-396FEDEF7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13A-FCAE-4732-A853-396FEDEF7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Στα </a:t>
            </a:r>
            <a:r>
              <a:rPr lang="en-US" dirty="0"/>
              <a:t>VLC </a:t>
            </a:r>
            <a:r>
              <a:rPr lang="el-GR" dirty="0"/>
              <a:t>συνήθως χρησιμοποιείται ένα </a:t>
            </a:r>
            <a:r>
              <a:rPr lang="en-US" dirty="0"/>
              <a:t>LED </a:t>
            </a:r>
            <a:r>
              <a:rPr lang="el-GR" dirty="0"/>
              <a:t>ως πομπός και ένας φωτοανιχνευτής ως δέκτης.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13A-FCAE-4732-A853-396FEDEF7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 </a:t>
            </a:r>
            <a:r>
              <a:rPr lang="en-US" dirty="0">
                <a:sym typeface="Wingdings" panose="05000000000000000000" pitchFamily="2" charset="2"/>
              </a:rPr>
              <a:t> Lambertian</a:t>
            </a:r>
          </a:p>
          <a:p>
            <a:r>
              <a:rPr lang="en-US" dirty="0" err="1">
                <a:sym typeface="Wingdings" panose="05000000000000000000" pitchFamily="2" charset="2"/>
              </a:rPr>
              <a:t>Aeff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l-GR" dirty="0">
                <a:sym typeface="Wingdings" panose="05000000000000000000" pitchFamily="2" charset="2"/>
              </a:rPr>
              <a:t>περιοχη αποτελεσματικης συλλογης ανιχνευτη</a:t>
            </a:r>
          </a:p>
          <a:p>
            <a:r>
              <a:rPr lang="el-GR" dirty="0">
                <a:sym typeface="Wingdings" panose="05000000000000000000" pitchFamily="2" charset="2"/>
              </a:rPr>
              <a:t>Οπτικ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13A-FCAE-4732-A853-396FEDEF7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6413A-FCAE-4732-A853-396FEDEF75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4EA5-55ED-4A2F-A2AB-4D479EF1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1818-CFF3-43FC-BADE-4BB49A90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0A22-9C7A-43B9-8D51-5797206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E943-8FE5-416F-BAE4-3041A098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0BBC-F7AF-4B1C-BC62-F6127DD9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421D-0ED0-4249-94E7-307CAF94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A0777-3B03-4162-8EA0-9DF99DF4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FA01-4F4C-4C60-B31E-6C843A9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341A-2DAF-40F1-A0EB-3E84E319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5AA6-6254-44A1-8CB3-C515C1DF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5B9C8-43A2-4A4C-B8B1-3E78F40A6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B53DF-5009-429D-BF06-17E5267B0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5637-2646-4D17-9091-41ED9176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9759-446E-4616-B36C-897218C5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46C1-815B-41EA-B3FC-34615FA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3EEC-46A2-4663-A896-5F7508C4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786-BFC6-42BF-BA46-D59B6B3F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84BB-E4A9-4377-8236-5B89E1F0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C81-B74C-4B9B-9566-85554D1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D697-4D82-4247-9EDE-D72BB376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BA86-E5B8-4C9F-8AEE-50E843A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8BCF-560C-4424-BA7E-2DA8C6D6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EF77-62BB-4950-BA0B-C026DA5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C08-79C9-42F8-9F5A-70B38409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CC79-C00B-4499-8F81-174D0B88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0C46-DFBD-4713-AE44-1A18EFC2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5539-CD03-4781-97FC-95EBB86F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611B2-D3DD-4289-A253-B3E65E0D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71B0-8495-448B-AF79-AA3D1FCB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0597C-C414-4EFB-AC12-B8C7A980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458-A4B1-41EE-AA6C-3000BD70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FC60-278B-46F5-B8B0-FFC1D2B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8DFC-4449-4EC2-91D1-18A48953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5F78B-4B63-4A8E-8A57-777735A4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DB22-25B2-4A37-BF2A-4D2BE9857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9792A-6846-44C8-9CD4-46C089DFA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2197D-FDCC-4CBF-9539-45602B16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0BAE1-2261-4030-997F-A097A73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BFC2F-F70F-4A3F-8D91-C0011031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7059-5C61-417C-AE93-29F0FE56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4B535-1563-431A-BF42-7DF188C1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03502-D1C9-4B80-8E13-6027FCE5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0EC0-EE4D-4B95-B73E-D7743688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1EFAE-8A27-48A1-8218-16442B3A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A6F08-8C3A-4E3C-A494-573916D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160AA-A8C3-4347-A5C4-6CA85682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475A-3366-4D9A-9765-9F86D18B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2A2A-3395-4B7C-92AA-87982891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7A9F-7CCF-4D7C-AC50-60006C9B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DE42-7226-401F-8FEB-997B4343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2E9B-3B1C-488C-AD4F-8C02EDF1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2D5B5-AC4D-4A0A-8F17-61C1E6B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DE4A-F6C8-4BE4-B91E-D5253593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0EE5E-A05C-48A5-A974-91D4CC15D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BD29-F260-4292-AD14-205794F8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9FD5-A2DD-4986-9ABD-DA640E17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9913-A07B-4374-9812-58FB77DA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1450-8735-46E6-B0D6-15496EE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DF3D1-2A83-40F4-858B-C08DEA98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2752-6DC7-4D7D-A845-44B9B431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3BC4-8C32-43A4-9566-764E8DED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A18D-285B-40D9-8855-25A0D84B643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9430-BA16-4ACD-9BE1-157751D2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73F7-DDFD-4180-899C-B8A3FA6B8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F433-4353-47F7-8588-468E4C39D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8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FA8D-60EF-4E71-AE31-91AE0DC0D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598720"/>
            <a:ext cx="5334930" cy="3145403"/>
          </a:xfrm>
        </p:spPr>
        <p:txBody>
          <a:bodyPr>
            <a:normAutofit fontScale="90000"/>
          </a:bodyPr>
          <a:lstStyle/>
          <a:p>
            <a:r>
              <a:rPr lang="el-GR" sz="2000" b="0" i="0" u="none" strike="noStrike" baseline="0" dirty="0"/>
              <a:t>Αριστοτέλειο Πανεπιστήμιο Θεσσαλονίκης</a:t>
            </a:r>
            <a:br>
              <a:rPr lang="en-US" sz="2000" b="0" i="0" u="none" strike="noStrike" baseline="0" dirty="0"/>
            </a:br>
            <a:br>
              <a:rPr lang="el-GR" sz="2000" b="0" i="0" u="none" strike="noStrike" baseline="0" dirty="0"/>
            </a:br>
            <a:r>
              <a:rPr lang="el-GR" sz="2000" b="0" i="0" u="none" strike="noStrike" baseline="0" dirty="0"/>
              <a:t>Τμήμα Ηλεκτρολόγων Μηχανικών και Μηχανικών Υπολογιστών</a:t>
            </a:r>
            <a:br>
              <a:rPr lang="en-US" sz="2000" b="0" i="0" u="none" strike="noStrike" baseline="0" dirty="0"/>
            </a:br>
            <a:br>
              <a:rPr lang="el-GR" sz="2000" b="0" i="0" u="none" strike="noStrike" baseline="0" dirty="0"/>
            </a:br>
            <a:r>
              <a:rPr lang="el-GR" sz="2000" b="0" i="0" u="none" strike="noStrike" baseline="0" dirty="0"/>
              <a:t>Τομέας Τηλεπικοινωνιών</a:t>
            </a:r>
            <a:br>
              <a:rPr lang="en-US" sz="2000" b="0" i="0" u="none" strike="noStrike" baseline="0" dirty="0"/>
            </a:br>
            <a:br>
              <a:rPr lang="el-GR" sz="2000" dirty="0"/>
            </a:br>
            <a:r>
              <a:rPr lang="en-US" sz="2000" dirty="0"/>
              <a:t>    </a:t>
            </a:r>
            <a:r>
              <a:rPr lang="el-GR" sz="2000" dirty="0"/>
              <a:t>ΔΙΠΛΩΜΑΤΙΚΗ ΕΡΓΑΣΙΑ	</a:t>
            </a:r>
            <a:br>
              <a:rPr lang="en-US" sz="2000" dirty="0"/>
            </a:br>
            <a:r>
              <a:rPr lang="el-GR" sz="2000" dirty="0"/>
              <a:t>«</a:t>
            </a:r>
            <a:r>
              <a:rPr lang="el-GR" sz="2000" b="0" i="0" u="none" strike="noStrike" baseline="0" dirty="0"/>
              <a:t>Μελέτη και Ανάλυση Συστημάτων Επικοινωνιών Ορατού Φωτός (VLC)</a:t>
            </a:r>
            <a:br>
              <a:rPr lang="el-GR" sz="2000" b="0" i="0" u="none" strike="noStrike" baseline="0" dirty="0"/>
            </a:br>
            <a:r>
              <a:rPr lang="el-GR" sz="2000" b="0" i="0" u="none" strike="noStrike" baseline="0" dirty="0"/>
              <a:t>Εσωτερικού Χώρου με Ανθρώπινα Εμπόδια</a:t>
            </a:r>
            <a:r>
              <a:rPr lang="el-GR" sz="2000" dirty="0"/>
              <a:t>»</a:t>
            </a:r>
            <a:br>
              <a:rPr lang="el-GR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FE2D-B38B-4D11-A91B-8C0EB3278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Ελευθέριος Κιλάρογλου</a:t>
            </a:r>
            <a:br>
              <a:rPr lang="en-US" dirty="0"/>
            </a:br>
            <a:br>
              <a:rPr lang="el-GR" dirty="0"/>
            </a:br>
            <a:r>
              <a:rPr lang="el-GR" dirty="0"/>
              <a:t>Επιβλέπων</a:t>
            </a:r>
            <a:r>
              <a:rPr lang="en-US" dirty="0"/>
              <a:t>: </a:t>
            </a:r>
            <a:br>
              <a:rPr lang="en-US" dirty="0"/>
            </a:br>
            <a:r>
              <a:rPr lang="el-GR" dirty="0"/>
              <a:t>Αναπληρωτής Καθηγητής </a:t>
            </a:r>
            <a:br>
              <a:rPr lang="el-GR" dirty="0"/>
            </a:br>
            <a:r>
              <a:rPr lang="el-GR" dirty="0"/>
              <a:t>Νέστορας Χατζηδιαμαντής</a:t>
            </a:r>
            <a:br>
              <a:rPr lang="en-US" dirty="0"/>
            </a:br>
            <a:br>
              <a:rPr lang="el-GR" dirty="0"/>
            </a:br>
            <a:r>
              <a:rPr lang="el-GR" dirty="0"/>
              <a:t>Θεσσαλονίκη 2022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C:\Users\mike\Desktop\diplwmatikh\EIKONES\Screenshot_1.png">
            <a:extLst>
              <a:ext uri="{FF2B5EF4-FFF2-40B4-BE49-F238E27FC236}">
                <a16:creationId xmlns:a16="http://schemas.microsoft.com/office/drawing/2014/main" id="{74B9F326-1119-448F-8D85-134842794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3389" r="13389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1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CAA-E586-473F-B784-BD074644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414"/>
          </a:xfrm>
        </p:spPr>
        <p:txBody>
          <a:bodyPr/>
          <a:lstStyle/>
          <a:p>
            <a:pPr algn="ctr"/>
            <a:r>
              <a:rPr lang="el-GR" dirty="0"/>
              <a:t>Πιθανότητα Μπλοκαρίσματος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10C8F-63F0-4C44-92E9-C1A8E7F40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551714"/>
              </a:xfrm>
            </p:spPr>
            <p:txBody>
              <a:bodyPr>
                <a:normAutofit/>
              </a:bodyPr>
              <a:lstStyle/>
              <a:p>
                <a:r>
                  <a:rPr lang="el-GR" dirty="0"/>
                  <a:t>Ομοιογενή Στατικά Εμπόδια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l-GR" dirty="0"/>
              </a:p>
              <a:p>
                <a:r>
                  <a:rPr lang="el-GR" dirty="0"/>
                  <a:t>Ομοιογενή Δυναμικά Εμπόδια 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br>
                  <a:rPr lang="el-G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Β</m:t>
                        </m:r>
                        <m:r>
                          <a:rPr lang="el-G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l-G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room</m:t>
                        </m:r>
                      </m:sub>
                    </m:sSub>
                    <m:nary>
                      <m:naryPr>
                        <m:chr m:val="∬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l-GR" dirty="0"/>
                  <a:t>Ετερογενή Στατικά Εμπόδια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br>
                  <a:rPr lang="el-G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Β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l-G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Β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l-GR" dirty="0"/>
                  <a:t>Ετερογενή Δυναμικά Εμπόδια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=</m:t>
                    </m:r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Β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Β</m:t>
                            </m:r>
                            <m:r>
                              <a:rPr lang="el-GR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l-GR" dirty="0"/>
                  <a:t>Πιθανότητα Μπλοκαρίσματος </a:t>
                </a:r>
                <a:r>
                  <a:rPr lang="el-GR" dirty="0">
                    <a:sym typeface="Wingdings" panose="05000000000000000000" pitchFamily="2" charset="2"/>
                  </a:rPr>
                  <a:t> </a:t>
                </a:r>
                <a:br>
                  <a:rPr lang="en-US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10C8F-63F0-4C44-92E9-C1A8E7F4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551714"/>
              </a:xfrm>
              <a:blipFill>
                <a:blip r:embed="rId2"/>
                <a:stretch>
                  <a:fillRect l="-1043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5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70D8-4960-4391-ABDE-54F550F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Λαμβανόμενη Ισχύς σε Παρουσία Εμποδίων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0C633-0024-41A9-B758-4EE0FD38B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7"/>
                <a:ext cx="10515600" cy="4767942"/>
              </a:xfrm>
            </p:spPr>
            <p:txBody>
              <a:bodyPr>
                <a:normAutofit/>
              </a:bodyPr>
              <a:lstStyle/>
              <a:p>
                <a:r>
                  <a:rPr lang="el-GR" sz="3200" dirty="0"/>
                  <a:t>Μπλοκάρισμα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l-GR" sz="3200" dirty="0"/>
              </a:p>
              <a:p>
                <a:r>
                  <a:rPr lang="el-GR" sz="3200" dirty="0"/>
                  <a:t>Οπτικό σήμα </a:t>
                </a:r>
                <a:r>
                  <a:rPr lang="en-US" sz="3200" dirty="0"/>
                  <a:t>LED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l-GR" sz="3200" b="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(0)(1−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(0)(1−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p>
                        </m:sSubSup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𝑎𝑣𝑔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l-G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  <m:t>𝑙𝑜𝑠</m:t>
                                        </m:r>
                                      </m:sub>
                                      <m:sup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</a:rPr>
                                          <m:t>𝑎𝑙𝑙𝑠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2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200" b="0" i="1">
                                                <a:latin typeface="Cambria Math" panose="02040503050406030204" pitchFamily="18" charset="0"/>
                                              </a:rPr>
                                              <m:t>𝑑𝐻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>
                                                <a:latin typeface="Cambria Math" panose="02040503050406030204" pitchFamily="18" charset="0"/>
                                              </a:rPr>
                                              <m:t>𝑟𝑒𝑓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200" b="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32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3200" b="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den>
                    </m:f>
                  </m:oMath>
                </a14:m>
                <a:br>
                  <a:rPr lang="el-GR" sz="3200" dirty="0">
                    <a:sym typeface="Wingdings" panose="05000000000000000000" pitchFamily="2" charset="2"/>
                  </a:rPr>
                </a:br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0C633-0024-41A9-B758-4EE0FD38B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7"/>
                <a:ext cx="10515600" cy="4767942"/>
              </a:xfrm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84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193844EA-0D22-410F-A01B-F4F29533D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D75D53B-1A09-473E-A1B8-13C23C6D6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6" r="3" b="3"/>
          <a:stretch/>
        </p:blipFill>
        <p:spPr>
          <a:xfrm>
            <a:off x="951746" y="528018"/>
            <a:ext cx="5144254" cy="355894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9FA6600-0F9A-44E7-9E78-8D215D041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r="3" b="3"/>
          <a:stretch/>
        </p:blipFill>
        <p:spPr>
          <a:xfrm>
            <a:off x="6096001" y="528018"/>
            <a:ext cx="5144254" cy="3557016"/>
          </a:xfrm>
          <a:prstGeom prst="rect">
            <a:avLst/>
          </a:prstGeom>
        </p:spPr>
      </p:pic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3E65E162-F3C5-496E-83F3-35D3847D7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7172" y="528018"/>
            <a:ext cx="0" cy="3557016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">
            <a:extLst>
              <a:ext uri="{FF2B5EF4-FFF2-40B4-BE49-F238E27FC236}">
                <a16:creationId xmlns:a16="http://schemas.microsoft.com/office/drawing/2014/main" id="{5240663D-974E-4B54-BEF2-0AEF269A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E9B34ED-699B-421D-8B75-2235E501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87427BBD-1323-4FFD-9089-40083FC54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5754E5A4-4679-40DF-8B05-9029BA0D7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9FC83CD4-234F-4750-ABF6-5481D905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568D0189-FF37-41B1-A9F5-C564BA47B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7B21D-66AC-49D0-992B-C5D2FBED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46" y="4267831"/>
            <a:ext cx="9716883" cy="1071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Αποτελέσματα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FA38-6BBE-45A4-8C18-BC0335CA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46" y="5345714"/>
            <a:ext cx="9762851" cy="538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 err="1">
                <a:solidFill>
                  <a:srgbClr val="FEFFFF"/>
                </a:solidFill>
                <a:latin typeface="+mn-lt"/>
                <a:ea typeface="+mn-ea"/>
                <a:cs typeface="+mn-cs"/>
              </a:rPr>
              <a:t>Δι</a:t>
            </a:r>
            <a:r>
              <a:rPr lang="en-US" sz="2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αμοφώσεις LED στο χώρο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60F436-E9B6-463A-BC51-14940E64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528" y="4098332"/>
            <a:ext cx="1030528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5B4888BC-D2FB-4207-8548-E0FA7963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84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68B43A28-C330-47EA-9AF8-E35257B8C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681038"/>
            <a:ext cx="3638550" cy="2713038"/>
          </a:xfr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9D2CD731-7D39-43E1-BB11-3303F717D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13" y="681038"/>
            <a:ext cx="3641725" cy="2713038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511F2115-AE1B-4BDF-B963-06A873051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3462338"/>
            <a:ext cx="3638550" cy="2713038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7048D185-45F8-4C4A-9C06-51114143B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13" y="3462338"/>
            <a:ext cx="3641725" cy="2713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87BF3-738D-4C0F-A863-AA8E8A7B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Προφίλ λαμανόμενης ισχύος σε απουσία ανθρώπινων εμποδίων</a:t>
            </a:r>
          </a:p>
        </p:txBody>
      </p:sp>
    </p:spTree>
    <p:extLst>
      <p:ext uri="{BB962C8B-B14F-4D97-AF65-F5344CB8AC3E}">
        <p14:creationId xmlns:p14="http://schemas.microsoft.com/office/powerpoint/2010/main" val="175386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B0AD9014-2B25-4A68-996A-7E9DC87D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681038"/>
            <a:ext cx="3640138" cy="2713038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7594D8E-FAE0-4F39-BAEC-25F7B554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88" y="681038"/>
            <a:ext cx="3640138" cy="271303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5BF0B0-5148-4B1C-87D3-83C59819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3462338"/>
            <a:ext cx="3640138" cy="271303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100DB89-DE73-430D-861A-A6CB4AD02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3462338"/>
            <a:ext cx="3640138" cy="2713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19A97-D12E-4651-9998-A04D49EC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Συνολική λαμβανόμενη ισχύς</a:t>
            </a:r>
          </a:p>
        </p:txBody>
      </p:sp>
    </p:spTree>
    <p:extLst>
      <p:ext uri="{BB962C8B-B14F-4D97-AF65-F5344CB8AC3E}">
        <p14:creationId xmlns:p14="http://schemas.microsoft.com/office/powerpoint/2010/main" val="253020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BE13A7C-C8AC-4C1E-A75C-059CA8BF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384425"/>
            <a:ext cx="4846638" cy="3616325"/>
          </a:xfr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6C7ACD0-7505-4F2C-B791-738E68382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5" y="2384425"/>
            <a:ext cx="4841875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723F1-AAC9-407A-B971-FEBCED90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l-GR" dirty="0"/>
              <a:t>Πιθανότητα ολικού μπλοκαρίσματος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BCA-6E65-4236-BF9E-77378EDE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58"/>
            <a:ext cx="10515600" cy="1164648"/>
          </a:xfrm>
        </p:spPr>
        <p:txBody>
          <a:bodyPr>
            <a:normAutofit/>
          </a:bodyPr>
          <a:lstStyle/>
          <a:p>
            <a:r>
              <a:rPr lang="el-GR" sz="3600" dirty="0"/>
              <a:t>Προφίλ λαμβανόμενης ισχύος με ανθρώπινα εμπόδια</a:t>
            </a:r>
            <a:endParaRPr lang="en-US" sz="3600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07DE686D-B3F6-4058-8CFB-237BC844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192" y="1000214"/>
            <a:ext cx="3676895" cy="2757671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573BEA5-27F7-4715-9EEE-E3F374DCC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3" y="1001458"/>
            <a:ext cx="3676895" cy="275767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444298E-13F9-4A10-9039-7FC21D806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66" y="1000214"/>
            <a:ext cx="3678555" cy="2758916"/>
          </a:xfrm>
          <a:prstGeom prst="rect">
            <a:avLst/>
          </a:prstGeom>
        </p:spPr>
      </p:pic>
      <p:pic>
        <p:nvPicPr>
          <p:cNvPr id="12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3DAAB1C-3B94-47DB-BD64-EB67DB947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192" y="3757885"/>
            <a:ext cx="3676895" cy="2757671"/>
          </a:xfrm>
          <a:prstGeom prst="rect">
            <a:avLst/>
          </a:prstGeom>
        </p:spPr>
      </p:pic>
      <p:pic>
        <p:nvPicPr>
          <p:cNvPr id="13" name="Picture 12" descr="A diagram of a tent&#10;&#10;Description automatically generated with low confidence">
            <a:extLst>
              <a:ext uri="{FF2B5EF4-FFF2-40B4-BE49-F238E27FC236}">
                <a16:creationId xmlns:a16="http://schemas.microsoft.com/office/drawing/2014/main" id="{F51435BE-4D44-4981-96BC-8EBC4FCC0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97" y="3757884"/>
            <a:ext cx="3676895" cy="2757671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EDB13F2-D4F2-4249-94D4-E65C6EC9C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4" y="3757883"/>
            <a:ext cx="3676895" cy="27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1A385FC0-9479-4353-8E61-44EEC977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0" y="107563"/>
            <a:ext cx="4315744" cy="3236809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CA6B1C98-F4BE-49E4-883A-A82251D24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07" y="215127"/>
            <a:ext cx="4315743" cy="3236807"/>
          </a:xfrm>
          <a:prstGeom prst="rect">
            <a:avLst/>
          </a:prstGeom>
        </p:spPr>
      </p:pic>
      <p:pic>
        <p:nvPicPr>
          <p:cNvPr id="10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646EE5-38F8-46EF-B955-7280F062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17" y="107563"/>
            <a:ext cx="4315744" cy="3236808"/>
          </a:xfrm>
          <a:prstGeom prst="rect">
            <a:avLst/>
          </a:prstGeom>
        </p:spPr>
      </p:pic>
      <p:pic>
        <p:nvPicPr>
          <p:cNvPr id="11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593EE9E-D885-4D14-B90C-06EEE7ACE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17" y="3212746"/>
            <a:ext cx="4315744" cy="3236808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98ED2F6-30BF-442D-A1A1-8C29F4ABF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48" y="3245151"/>
            <a:ext cx="4315745" cy="3236809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3236BD5C-06B0-4EAF-92CF-8BF8A472F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" y="3212747"/>
            <a:ext cx="4315742" cy="32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9310A73-03B9-4B3F-B6E5-E3331096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4" y="2384425"/>
            <a:ext cx="5060201" cy="377691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4776F9E-B27A-4CB9-869B-FDDC3A2A5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49" y="2384425"/>
            <a:ext cx="5060201" cy="3776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8107E-F5DB-4BDF-8F53-8E7BCA3B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l-GR" sz="4100" b="0" i="0" u="none" strike="noStrike" baseline="0" dirty="0">
                <a:latin typeface="grxn1440"/>
              </a:rPr>
              <a:t>Μέση λαμβανόμενη ισχύς με μεταβλητή ένταση</a:t>
            </a:r>
            <a:br>
              <a:rPr lang="el-GR" sz="4100" b="0" i="0" u="none" strike="noStrike" baseline="0" dirty="0">
                <a:latin typeface="grxn1440"/>
              </a:rPr>
            </a:br>
            <a:r>
              <a:rPr lang="el-GR" sz="4100" b="0" i="0" u="none" strike="noStrike" baseline="0" dirty="0">
                <a:latin typeface="grxn1440"/>
              </a:rPr>
              <a:t>ομοιογενών εμποδίων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83117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934F-9BF7-4538-8F5B-E201CDC9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Αθροιστική συνάρτηση κατανομής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E922122-A011-4BC1-AB27-B54BC3E1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74161"/>
            <a:ext cx="7347537" cy="55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F45AF-D384-4DD8-B8E9-4366134B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Εισαγωγή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7F4B-6EAA-434C-A1A2-BFF63420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l-GR" sz="7200" i="1" dirty="0"/>
          </a:p>
          <a:p>
            <a:pPr marL="0" indent="0" algn="ctr">
              <a:buNone/>
            </a:pPr>
            <a:r>
              <a:rPr lang="el-GR" sz="7200" i="1" dirty="0"/>
              <a:t>Γιατί </a:t>
            </a:r>
            <a:r>
              <a:rPr lang="en-US" sz="7200" i="1" dirty="0"/>
              <a:t>VLC;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57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1FC99-A084-4455-A7B1-945C59E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Μέση λαμβανόμενη ισχύς με μεταβλητή ένταση</a:t>
            </a:r>
            <a:br>
              <a:rPr lang="en-US" sz="35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ετερογενών εμποδίων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C4FE26B-B90B-4E36-91FE-BE74B79F7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1" y="942247"/>
            <a:ext cx="6631341" cy="49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8BB532B-E09C-4C01-8412-5E4213665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9" y="2384425"/>
            <a:ext cx="5194046" cy="387681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F408347-F46E-42BB-AE71-546925F20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84425"/>
            <a:ext cx="5194046" cy="3876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6B21D-4E04-4D34-9A6D-0D83A3F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l-GR" sz="3700" b="0" i="0" u="none" strike="noStrike" baseline="0">
                <a:latin typeface="grxn1440"/>
              </a:rPr>
              <a:t>Μέση λαμβανόμενη ισχύς με διαφορετική ακτίνα και</a:t>
            </a:r>
            <a:br>
              <a:rPr lang="el-GR" sz="3700" b="0" i="0" u="none" strike="noStrike" baseline="0">
                <a:latin typeface="grxn1440"/>
              </a:rPr>
            </a:br>
            <a:r>
              <a:rPr lang="el-GR" sz="3700" b="0" i="0" u="none" strike="noStrike" baseline="0">
                <a:latin typeface="grxn1440"/>
              </a:rPr>
              <a:t>ύψος εμποδίων</a:t>
            </a: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155661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F490-EFA8-4F8A-A3ED-2F2701DA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E3AF-4CE6-4E67-A88E-51070BA9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Αύξηση ανθρώπων </a:t>
            </a:r>
            <a:r>
              <a:rPr lang="el-GR" dirty="0">
                <a:sym typeface="Wingdings" panose="05000000000000000000" pitchFamily="2" charset="2"/>
              </a:rPr>
              <a:t> Μείωση μέσης ισχύος</a:t>
            </a:r>
          </a:p>
          <a:p>
            <a:r>
              <a:rPr lang="el-GR" dirty="0">
                <a:sym typeface="Wingdings" panose="05000000000000000000" pitchFamily="2" charset="2"/>
              </a:rPr>
              <a:t>Κίνηση ανθρώπων  Μείωση μέσης ισχύος</a:t>
            </a:r>
          </a:p>
          <a:p>
            <a:r>
              <a:rPr lang="el-GR" dirty="0">
                <a:sym typeface="Wingdings" panose="05000000000000000000" pitchFamily="2" charset="2"/>
              </a:rPr>
              <a:t>Μεγαλύτερο πλάτος ή ύψος ανθρώπων  Μείωση μέσης ισχύος</a:t>
            </a:r>
          </a:p>
          <a:p>
            <a:r>
              <a:rPr lang="el-GR" dirty="0">
                <a:sym typeface="Wingdings" panose="05000000000000000000" pitchFamily="2" charset="2"/>
              </a:rPr>
              <a:t>Η διαμόρφωση των </a:t>
            </a:r>
            <a:r>
              <a:rPr lang="en-US" dirty="0">
                <a:sym typeface="Wingdings" panose="05000000000000000000" pitchFamily="2" charset="2"/>
              </a:rPr>
              <a:t>LED </a:t>
            </a:r>
            <a:r>
              <a:rPr lang="el-GR" dirty="0">
                <a:sym typeface="Wingdings" panose="05000000000000000000" pitchFamily="2" charset="2"/>
              </a:rPr>
              <a:t>δεν επηρεάζει τη μείωση ισχύος στην παρουσία εμποδίων.</a:t>
            </a:r>
          </a:p>
          <a:p>
            <a:r>
              <a:rPr lang="el-GR" dirty="0">
                <a:sym typeface="Wingdings" panose="05000000000000000000" pitchFamily="2" charset="2"/>
              </a:rPr>
              <a:t>Η διαμόρφωση των 8 </a:t>
            </a:r>
            <a:r>
              <a:rPr lang="en-US" dirty="0">
                <a:sym typeface="Wingdings" panose="05000000000000000000" pitchFamily="2" charset="2"/>
              </a:rPr>
              <a:t>LED </a:t>
            </a:r>
            <a:r>
              <a:rPr lang="el-GR" dirty="0">
                <a:sym typeface="Wingdings" panose="05000000000000000000" pitchFamily="2" charset="2"/>
              </a:rPr>
              <a:t>αποδίδει καλύτερα από τη διαμόρφωση 4 </a:t>
            </a:r>
            <a:r>
              <a:rPr lang="en-US" dirty="0">
                <a:sym typeface="Wingdings" panose="05000000000000000000" pitchFamily="2" charset="2"/>
              </a:rPr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3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0285-0C11-4EBC-95BC-8B53C27F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440" y="2486699"/>
            <a:ext cx="8629358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5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Ευχ</a:t>
            </a:r>
            <a:r>
              <a:rPr lang="en-US" sz="5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αριστώ για το χρόνο σας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8809E8E-0E9F-FBB4-1685-751BAEFC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828C-2C64-4802-8F6D-851E9B03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Κίνητρο για την εκπόνηση της διπλωματικής εργασίας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57FA-79E1-47B6-8D7E-165B5FD3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Οπτικά σήματα </a:t>
            </a:r>
            <a:r>
              <a:rPr lang="el-GR" dirty="0">
                <a:sym typeface="Wingdings" panose="05000000000000000000" pitchFamily="2" charset="2"/>
              </a:rPr>
              <a:t> Διακόπτονται στην παρουσία εμποδίων</a:t>
            </a:r>
            <a:endParaRPr lang="el-GR" dirty="0"/>
          </a:p>
          <a:p>
            <a:r>
              <a:rPr lang="el-GR" dirty="0"/>
              <a:t>Απρόβλεπτα εμπόδια </a:t>
            </a:r>
            <a:r>
              <a:rPr lang="el-GR" dirty="0">
                <a:sym typeface="Wingdings" panose="05000000000000000000" pitchFamily="2" charset="2"/>
              </a:rPr>
              <a:t> άνθρωποι που βρίσκονται και κινούνται τυχαία στο χώρο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00640-5818-4C99-96F9-A33A6D2C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33" y="2919743"/>
            <a:ext cx="4526733" cy="39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AA47-A221-4E78-A14F-96445F47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807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Μοντέλο </a:t>
            </a:r>
            <a:r>
              <a:rPr lang="en-US" dirty="0"/>
              <a:t>VLC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D9A223-B983-46B6-AB8D-A30D0252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4343"/>
            <a:ext cx="5831470" cy="3709314"/>
          </a:xfr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BD970C-3F90-41FD-9492-4937B3CF3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70" y="1251095"/>
            <a:ext cx="6179584" cy="4355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D7C0C3-F3E3-4E82-BA0C-64A5F9A2CAD4}"/>
              </a:ext>
            </a:extLst>
          </p:cNvPr>
          <p:cNvSpPr txBox="1"/>
          <p:nvPr/>
        </p:nvSpPr>
        <p:spPr>
          <a:xfrm>
            <a:off x="1476090" y="5678943"/>
            <a:ext cx="26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Ζεύξη Οπτικής Επαφής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D4BAC-1643-4679-A8C2-830F932091CA}"/>
              </a:ext>
            </a:extLst>
          </p:cNvPr>
          <p:cNvSpPr txBox="1"/>
          <p:nvPr/>
        </p:nvSpPr>
        <p:spPr>
          <a:xfrm>
            <a:off x="8093530" y="5678943"/>
            <a:ext cx="30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Ζεύξη</a:t>
            </a:r>
            <a:r>
              <a:rPr lang="en-US" dirty="0"/>
              <a:t> </a:t>
            </a:r>
            <a:r>
              <a:rPr lang="el-GR" dirty="0"/>
              <a:t>Μη Οπτικής Επαφής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F0D1EE1-F36B-4D77-BE74-C2696CD8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0" y="1198296"/>
            <a:ext cx="5908884" cy="397219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CCB1D80-B202-485A-BC65-76683EA4B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8296"/>
            <a:ext cx="5765464" cy="3972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ADDFA-D57A-4650-887C-06728DDAF0FB}"/>
              </a:ext>
            </a:extLst>
          </p:cNvPr>
          <p:cNvSpPr txBox="1"/>
          <p:nvPr/>
        </p:nvSpPr>
        <p:spPr>
          <a:xfrm>
            <a:off x="2118621" y="5687746"/>
            <a:ext cx="26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Ζεύξη Οπτικής Επαφής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9975D-EFF6-49A7-870B-9AB5E5292050}"/>
              </a:ext>
            </a:extLst>
          </p:cNvPr>
          <p:cNvSpPr txBox="1"/>
          <p:nvPr/>
        </p:nvSpPr>
        <p:spPr>
          <a:xfrm>
            <a:off x="7946573" y="5648779"/>
            <a:ext cx="305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Ζεύξη</a:t>
            </a:r>
            <a:r>
              <a:rPr lang="en-US" dirty="0"/>
              <a:t> </a:t>
            </a:r>
            <a:r>
              <a:rPr lang="el-GR" dirty="0"/>
              <a:t>Μη Οπτικής Επαφής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78AA-2DD3-4F9D-AC98-AFEC99EC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Αναλυτική αναπαράσταση του μοντέλου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69041-0D62-4D3C-BA6B-67D29BCDC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800" b="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𝑐𝑜</m:t>
                        </m:r>
                        <m:sSup>
                          <m:sSup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</m:sSup>
                      </m:fName>
                      <m:e>
                        <m:d>
                          <m:dPr>
                            <m:ctrlPr>
                              <a:rPr lang="el-GR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800" b="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endParaRPr lang="en-US" sz="2800" b="0" dirty="0"/>
              </a:p>
              <a:p>
                <a:endParaRPr lang="el-GR" sz="2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𝑐𝑜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</m:sSup>
                      </m:fName>
                      <m:e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l-GR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l-GR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𝑛𝑙𝑜𝑠</m:t>
                        </m:r>
                      </m:sub>
                    </m:sSub>
                    <m:r>
                      <a:rPr lang="en-US" sz="2800" b="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𝑎𝑙𝑙𝑠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𝑑𝐻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𝐿𝐸𝐷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𝑙𝑜𝑠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𝑛𝑙𝑜𝑠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l-GR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69041-0D62-4D3C-BA6B-67D29BCDC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0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B28-8E53-4164-9284-3FFF092E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729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Χωρικό μοντέλο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C3AB140-0BC8-4C98-87B2-1FB1259F3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31" y="1640951"/>
            <a:ext cx="5360412" cy="3845799"/>
          </a:xfr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61A911-A98D-427A-A75F-C910A9D70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6" y="1690688"/>
            <a:ext cx="5330182" cy="399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9F7E7-E190-4BB5-9EBD-42057D892E1A}"/>
              </a:ext>
            </a:extLst>
          </p:cNvPr>
          <p:cNvSpPr txBox="1"/>
          <p:nvPr/>
        </p:nvSpPr>
        <p:spPr>
          <a:xfrm>
            <a:off x="1452701" y="1240971"/>
            <a:ext cx="360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Άνθρωποι ως κύλινδροι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C3B06-D06B-49F5-95BC-02F32A7A6AE7}"/>
              </a:ext>
            </a:extLst>
          </p:cNvPr>
          <p:cNvSpPr txBox="1"/>
          <p:nvPr/>
        </p:nvSpPr>
        <p:spPr>
          <a:xfrm>
            <a:off x="7731199" y="1240971"/>
            <a:ext cx="325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Περιοχή σκίασης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CE9853-896C-4BBC-9805-100E9F93D935}"/>
                  </a:ext>
                </a:extLst>
              </p:cNvPr>
              <p:cNvSpPr txBox="1"/>
              <p:nvPr/>
            </p:nvSpPr>
            <p:spPr>
              <a:xfrm>
                <a:off x="7196723" y="5486749"/>
                <a:ext cx="4426120" cy="78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2000" dirty="0"/>
                  <a:t>Όγκος περιοχής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CE9853-896C-4BBC-9805-100E9F93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723" y="5486749"/>
                <a:ext cx="4426120" cy="787652"/>
              </a:xfrm>
              <a:prstGeom prst="rect">
                <a:avLst/>
              </a:prstGeom>
              <a:blipFill>
                <a:blip r:embed="rId4"/>
                <a:stretch>
                  <a:fillRect l="-3306" b="-19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AEA2-AF0E-4D7A-9879-9AB083FF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pPr algn="ctr"/>
            <a:r>
              <a:rPr lang="el-GR" dirty="0"/>
              <a:t>Κατανομή εμποδίων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6009E-627B-468C-B1E8-0447C0E9F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186"/>
                <a:ext cx="10515600" cy="4527777"/>
              </a:xfrm>
            </p:spPr>
            <p:txBody>
              <a:bodyPr/>
              <a:lstStyle/>
              <a:p>
                <a:r>
                  <a:rPr lang="el-GR" dirty="0"/>
                  <a:t>Στατικά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l-GR" dirty="0">
                    <a:sym typeface="Wingdings" panose="05000000000000000000" pitchFamily="2" charset="2"/>
                  </a:rPr>
                  <a:t>Ομοιόμορφη</a:t>
                </a:r>
              </a:p>
              <a:p>
                <a:r>
                  <a:rPr lang="el-GR" dirty="0">
                    <a:sym typeface="Wingdings" panose="05000000000000000000" pitchFamily="2" charset="2"/>
                  </a:rPr>
                  <a:t>Δυναμικά  </a:t>
                </a:r>
                <a:r>
                  <a:rPr lang="en-US" dirty="0">
                    <a:sym typeface="Wingdings" panose="05000000000000000000" pitchFamily="2" charset="2"/>
                  </a:rPr>
                  <a:t>Random Waypoint Model</a:t>
                </a:r>
                <a:endParaRPr lang="el-GR" dirty="0">
                  <a:sym typeface="Wingdings" panose="05000000000000000000" pitchFamily="2" charset="2"/>
                </a:endParaRPr>
              </a:p>
              <a:p>
                <a:endParaRPr lang="el-GR" dirty="0">
                  <a:sym typeface="Wingdings" panose="05000000000000000000" pitchFamily="2" charset="2"/>
                </a:endParaRPr>
              </a:p>
              <a:p>
                <a:pPr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>
                    <a:sym typeface="Wingdings" panose="05000000000000000000" pitchFamily="2" charset="2"/>
                  </a:rPr>
                  <a:t>Κατανομή μοντέλου </a:t>
                </a:r>
                <a:r>
                  <a:rPr lang="en-US" dirty="0">
                    <a:sym typeface="Wingdings" panose="05000000000000000000" pitchFamily="2" charset="2"/>
                  </a:rPr>
                  <a:t>RWP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br>
                  <a:rPr lang="en-US" dirty="0">
                    <a:sym typeface="Wingdings" panose="05000000000000000000" pitchFamily="2" charset="2"/>
                  </a:rPr>
                </a:b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6009E-627B-468C-B1E8-0447C0E9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186"/>
                <a:ext cx="10515600" cy="4527777"/>
              </a:xfrm>
              <a:blipFill>
                <a:blip r:embed="rId2"/>
                <a:stretch>
                  <a:fillRect l="-104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057C5E-B44B-4AA0-9AB2-52D36B59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68" y="3597048"/>
            <a:ext cx="5478732" cy="2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3360-61B2-4B70-AEE3-6A9374EA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pPr algn="ctr"/>
            <a:r>
              <a:rPr lang="el-GR" dirty="0"/>
              <a:t>Χαρακτηρισμός εμποδίων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7BBE7-F94E-43EA-8B6F-23305BDD0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258"/>
                <a:ext cx="10515600" cy="477270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l-GR" dirty="0"/>
                  <a:t>Τυχαία σημεία στο χώρο</a:t>
                </a:r>
                <a:br>
                  <a:rPr lang="el-GR" dirty="0"/>
                </a:br>
                <a:r>
                  <a:rPr lang="el-GR" dirty="0"/>
                  <a:t>Στατικά </a:t>
                </a:r>
                <a:r>
                  <a:rPr lang="el-GR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ym typeface="Wingdings" panose="05000000000000000000" pitchFamily="2" charset="2"/>
                  </a:rPr>
                  <a:t>Homogeneous Poisson Point Process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l-GR" dirty="0"/>
                  <a:t>Δυναμικά </a:t>
                </a:r>
                <a:r>
                  <a:rPr lang="en-US" dirty="0">
                    <a:sym typeface="Wingdings" panose="05000000000000000000" pitchFamily="2" charset="2"/>
                  </a:rPr>
                  <a:t> Inhomogeneous Poisson Point Process 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dirty="0"/>
                  <a:t>Αντιστοίχιση σημείου με κυκλικό δίσκο ακτίνας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 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dirty="0"/>
                  <a:t>Δεύτερο μοντέλου του </a:t>
                </a:r>
                <a:r>
                  <a:rPr lang="en-US" dirty="0" err="1"/>
                  <a:t>Mattern</a:t>
                </a:r>
                <a:r>
                  <a:rPr lang="en-US" dirty="0"/>
                  <a:t> </a:t>
                </a:r>
                <a:r>
                  <a:rPr lang="el-GR" dirty="0"/>
                  <a:t>για αποφυγή επικαλύψεων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l-GR" dirty="0"/>
                  <a:t>Αραιωμένη διαδικασία σημείων </a:t>
                </a:r>
                <a:br>
                  <a:rPr lang="el-GR" dirty="0"/>
                </a:br>
                <a:r>
                  <a:rPr lang="el-GR" dirty="0"/>
                  <a:t>Κατά προσέγγιση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l-GR" dirty="0"/>
                  <a:t>Στατικά </a:t>
                </a:r>
                <a:r>
                  <a:rPr lang="el-GR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ym typeface="Wingdings" panose="05000000000000000000" pitchFamily="2" charset="2"/>
                  </a:rPr>
                  <a:t>HPPP </a:t>
                </a:r>
                <a:r>
                  <a:rPr lang="el-GR" dirty="0">
                    <a:sym typeface="Wingdings" panose="05000000000000000000" pitchFamily="2" charset="2"/>
                  </a:rPr>
                  <a:t>Ένταση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l-GR" dirty="0"/>
                  <a:t>Δυναμικά </a:t>
                </a:r>
                <a:r>
                  <a:rPr lang="en-US" dirty="0">
                    <a:sym typeface="Wingdings" panose="05000000000000000000" pitchFamily="2" charset="2"/>
                  </a:rPr>
                  <a:t> IPPP  </a:t>
                </a:r>
                <a:r>
                  <a:rPr lang="el-GR" dirty="0">
                    <a:sym typeface="Wingdings" panose="05000000000000000000" pitchFamily="2" charset="2"/>
                  </a:rPr>
                  <a:t>Συνάρτηση έντασης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Β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𝑟𝑜𝑜𝑚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7BBE7-F94E-43EA-8B6F-23305BDD0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258"/>
                <a:ext cx="10515600" cy="4772705"/>
              </a:xfrm>
              <a:blipFill>
                <a:blip r:embed="rId2"/>
                <a:stretch>
                  <a:fillRect l="-1217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3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528</Words>
  <Application>Microsoft Office PowerPoint</Application>
  <PresentationFormat>Widescreen</PresentationFormat>
  <Paragraphs>77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grxn1440</vt:lpstr>
      <vt:lpstr>Office Theme</vt:lpstr>
      <vt:lpstr>Αριστοτέλειο Πανεπιστήμιο Θεσσαλονίκης  Τμήμα Ηλεκτρολόγων Μηχανικών και Μηχανικών Υπολογιστών  Τομέας Τηλεπικοινωνιών      ΔΙΠΛΩΜΑΤΙΚΗ ΕΡΓΑΣΙΑ  «Μελέτη και Ανάλυση Συστημάτων Επικοινωνιών Ορατού Φωτός (VLC) Εσωτερικού Χώρου με Ανθρώπινα Εμπόδια» </vt:lpstr>
      <vt:lpstr>Εισαγωγή</vt:lpstr>
      <vt:lpstr>Κίνητρο για την εκπόνηση της διπλωματικής εργασίας</vt:lpstr>
      <vt:lpstr>Μοντέλο VLC</vt:lpstr>
      <vt:lpstr>PowerPoint Presentation</vt:lpstr>
      <vt:lpstr>Αναλυτική αναπαράσταση του μοντέλου</vt:lpstr>
      <vt:lpstr>Χωρικό μοντέλο</vt:lpstr>
      <vt:lpstr>Κατανομή εμποδίων</vt:lpstr>
      <vt:lpstr>Χαρακτηρισμός εμποδίων</vt:lpstr>
      <vt:lpstr>Πιθανότητα Μπλοκαρίσματος</vt:lpstr>
      <vt:lpstr>Λαμβανόμενη Ισχύς σε Παρουσία Εμποδίων</vt:lpstr>
      <vt:lpstr>Αποτελέσματα</vt:lpstr>
      <vt:lpstr>Προφίλ λαμανόμενης ισχύος σε απουσία ανθρώπινων εμποδίων</vt:lpstr>
      <vt:lpstr>Συνολική λαμβανόμενη ισχύς</vt:lpstr>
      <vt:lpstr>Πιθανότητα ολικού μπλοκαρίσματος</vt:lpstr>
      <vt:lpstr>Προφίλ λαμβανόμενης ισχύος με ανθρώπινα εμπόδια</vt:lpstr>
      <vt:lpstr>PowerPoint Presentation</vt:lpstr>
      <vt:lpstr>Μέση λαμβανόμενη ισχύς με μεταβλητή ένταση ομοιογενών εμποδίων</vt:lpstr>
      <vt:lpstr>Αθροιστική συνάρτηση κατανομής</vt:lpstr>
      <vt:lpstr>Μέση λαμβανόμενη ισχύς με μεταβλητή ένταση ετερογενών εμποδίων</vt:lpstr>
      <vt:lpstr>Μέση λαμβανόμενη ισχύς με διαφορετική ακτίνα και ύψος εμποδίων</vt:lpstr>
      <vt:lpstr>Συμπεράσματα</vt:lpstr>
      <vt:lpstr>Ευχαριστώ για το χρόνο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Αριστοτέλειο Πανεπιστήμιο Θεσσαλονίκης Τμήμα Ηλεκτρολόγων Μηχανικών και Μηχανικών Υπολογιστών Τομέας Τηλεπικοινωνιών     ΔΙΠΛΩΜΑΤΙΚΗ ΕΡΓΑΣΙΑ  «Μελέτη και Ανάλυση Συστημάτων Επικοινωνιών Ορατού Φωτός (VLC) Εσωτερικού Χώρου με Ανθρώπινα Εμπόδια» </dc:title>
  <dc:creator>Eleftherios Kilaroglou</dc:creator>
  <cp:lastModifiedBy>Eleftherios Kilaroglou</cp:lastModifiedBy>
  <cp:revision>94</cp:revision>
  <dcterms:created xsi:type="dcterms:W3CDTF">2022-03-23T12:54:53Z</dcterms:created>
  <dcterms:modified xsi:type="dcterms:W3CDTF">2022-03-24T10:41:25Z</dcterms:modified>
</cp:coreProperties>
</file>