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30"/>
  </p:notesMasterIdLst>
  <p:sldIdLst>
    <p:sldId id="257" r:id="rId6"/>
    <p:sldId id="298" r:id="rId7"/>
    <p:sldId id="299" r:id="rId8"/>
    <p:sldId id="300" r:id="rId9"/>
    <p:sldId id="301" r:id="rId10"/>
    <p:sldId id="302" r:id="rId11"/>
    <p:sldId id="303" r:id="rId12"/>
    <p:sldId id="304" r:id="rId13"/>
    <p:sldId id="305" r:id="rId14"/>
    <p:sldId id="286" r:id="rId15"/>
    <p:sldId id="306" r:id="rId16"/>
    <p:sldId id="307" r:id="rId17"/>
    <p:sldId id="310" r:id="rId18"/>
    <p:sldId id="308" r:id="rId19"/>
    <p:sldId id="309" r:id="rId20"/>
    <p:sldId id="312" r:id="rId21"/>
    <p:sldId id="313" r:id="rId22"/>
    <p:sldId id="314" r:id="rId23"/>
    <p:sldId id="315" r:id="rId24"/>
    <p:sldId id="318" r:id="rId25"/>
    <p:sldId id="294" r:id="rId26"/>
    <p:sldId id="311" r:id="rId27"/>
    <p:sldId id="316" r:id="rId28"/>
    <p:sldId id="317" r:id="rId29"/>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autoAdjust="0"/>
    <p:restoredTop sz="73192" autoAdjust="0"/>
  </p:normalViewPr>
  <p:slideViewPr>
    <p:cSldViewPr snapToGrid="0" snapToObjects="1" showGuides="1">
      <p:cViewPr varScale="1">
        <p:scale>
          <a:sx n="78" d="100"/>
          <a:sy n="78" d="100"/>
        </p:scale>
        <p:origin x="2136"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Kilik" userId="c7b3c4a6-82a7-43cf-a9f1-69c8ca511139" providerId="ADAL" clId="{880F7B32-8C11-6D49-9C06-F9DCE3BEA17B}"/>
    <pc:docChg chg="modSld">
      <pc:chgData name="Elif Kilik" userId="c7b3c4a6-82a7-43cf-a9f1-69c8ca511139" providerId="ADAL" clId="{880F7B32-8C11-6D49-9C06-F9DCE3BEA17B}" dt="2024-02-08T11:22:19.696" v="13" actId="20577"/>
      <pc:docMkLst>
        <pc:docMk/>
      </pc:docMkLst>
      <pc:sldChg chg="modNotesTx">
        <pc:chgData name="Elif Kilik" userId="c7b3c4a6-82a7-43cf-a9f1-69c8ca511139" providerId="ADAL" clId="{880F7B32-8C11-6D49-9C06-F9DCE3BEA17B}" dt="2024-02-08T11:22:08.590" v="7" actId="20577"/>
        <pc:sldMkLst>
          <pc:docMk/>
          <pc:sldMk cId="1230161713" sldId="286"/>
        </pc:sldMkLst>
      </pc:sldChg>
      <pc:sldChg chg="modNotesTx">
        <pc:chgData name="Elif Kilik" userId="c7b3c4a6-82a7-43cf-a9f1-69c8ca511139" providerId="ADAL" clId="{880F7B32-8C11-6D49-9C06-F9DCE3BEA17B}" dt="2024-02-08T11:21:51.495" v="0" actId="20577"/>
        <pc:sldMkLst>
          <pc:docMk/>
          <pc:sldMk cId="1361530157" sldId="299"/>
        </pc:sldMkLst>
      </pc:sldChg>
      <pc:sldChg chg="modNotesTx">
        <pc:chgData name="Elif Kilik" userId="c7b3c4a6-82a7-43cf-a9f1-69c8ca511139" providerId="ADAL" clId="{880F7B32-8C11-6D49-9C06-F9DCE3BEA17B}" dt="2024-02-08T11:21:54.091" v="1" actId="20577"/>
        <pc:sldMkLst>
          <pc:docMk/>
          <pc:sldMk cId="181226507" sldId="300"/>
        </pc:sldMkLst>
      </pc:sldChg>
      <pc:sldChg chg="modNotesTx">
        <pc:chgData name="Elif Kilik" userId="c7b3c4a6-82a7-43cf-a9f1-69c8ca511139" providerId="ADAL" clId="{880F7B32-8C11-6D49-9C06-F9DCE3BEA17B}" dt="2024-02-08T11:21:56.192" v="2" actId="20577"/>
        <pc:sldMkLst>
          <pc:docMk/>
          <pc:sldMk cId="1253458400" sldId="301"/>
        </pc:sldMkLst>
      </pc:sldChg>
      <pc:sldChg chg="modNotesTx">
        <pc:chgData name="Elif Kilik" userId="c7b3c4a6-82a7-43cf-a9f1-69c8ca511139" providerId="ADAL" clId="{880F7B32-8C11-6D49-9C06-F9DCE3BEA17B}" dt="2024-02-08T11:21:58.041" v="3" actId="20577"/>
        <pc:sldMkLst>
          <pc:docMk/>
          <pc:sldMk cId="491943727" sldId="302"/>
        </pc:sldMkLst>
      </pc:sldChg>
      <pc:sldChg chg="modNotesTx">
        <pc:chgData name="Elif Kilik" userId="c7b3c4a6-82a7-43cf-a9f1-69c8ca511139" providerId="ADAL" clId="{880F7B32-8C11-6D49-9C06-F9DCE3BEA17B}" dt="2024-02-08T11:22:00.097" v="4" actId="20577"/>
        <pc:sldMkLst>
          <pc:docMk/>
          <pc:sldMk cId="3685848602" sldId="303"/>
        </pc:sldMkLst>
      </pc:sldChg>
      <pc:sldChg chg="modNotesTx">
        <pc:chgData name="Elif Kilik" userId="c7b3c4a6-82a7-43cf-a9f1-69c8ca511139" providerId="ADAL" clId="{880F7B32-8C11-6D49-9C06-F9DCE3BEA17B}" dt="2024-02-08T11:22:02.869" v="5" actId="20577"/>
        <pc:sldMkLst>
          <pc:docMk/>
          <pc:sldMk cId="267239482" sldId="304"/>
        </pc:sldMkLst>
      </pc:sldChg>
      <pc:sldChg chg="modNotesTx">
        <pc:chgData name="Elif Kilik" userId="c7b3c4a6-82a7-43cf-a9f1-69c8ca511139" providerId="ADAL" clId="{880F7B32-8C11-6D49-9C06-F9DCE3BEA17B}" dt="2024-02-08T11:22:05.021" v="6" actId="20577"/>
        <pc:sldMkLst>
          <pc:docMk/>
          <pc:sldMk cId="666184456" sldId="305"/>
        </pc:sldMkLst>
      </pc:sldChg>
      <pc:sldChg chg="modNotesTx">
        <pc:chgData name="Elif Kilik" userId="c7b3c4a6-82a7-43cf-a9f1-69c8ca511139" providerId="ADAL" clId="{880F7B32-8C11-6D49-9C06-F9DCE3BEA17B}" dt="2024-02-08T11:22:10.342" v="8" actId="20577"/>
        <pc:sldMkLst>
          <pc:docMk/>
          <pc:sldMk cId="2410052697" sldId="306"/>
        </pc:sldMkLst>
      </pc:sldChg>
      <pc:sldChg chg="modNotesTx">
        <pc:chgData name="Elif Kilik" userId="c7b3c4a6-82a7-43cf-a9f1-69c8ca511139" providerId="ADAL" clId="{880F7B32-8C11-6D49-9C06-F9DCE3BEA17B}" dt="2024-02-08T11:22:12.037" v="9" actId="20577"/>
        <pc:sldMkLst>
          <pc:docMk/>
          <pc:sldMk cId="2815748191" sldId="307"/>
        </pc:sldMkLst>
      </pc:sldChg>
      <pc:sldChg chg="modNotesTx">
        <pc:chgData name="Elif Kilik" userId="c7b3c4a6-82a7-43cf-a9f1-69c8ca511139" providerId="ADAL" clId="{880F7B32-8C11-6D49-9C06-F9DCE3BEA17B}" dt="2024-02-08T11:22:16.501" v="11" actId="20577"/>
        <pc:sldMkLst>
          <pc:docMk/>
          <pc:sldMk cId="3509066627" sldId="308"/>
        </pc:sldMkLst>
      </pc:sldChg>
      <pc:sldChg chg="modNotesTx">
        <pc:chgData name="Elif Kilik" userId="c7b3c4a6-82a7-43cf-a9f1-69c8ca511139" providerId="ADAL" clId="{880F7B32-8C11-6D49-9C06-F9DCE3BEA17B}" dt="2024-02-08T11:22:18.059" v="12" actId="20577"/>
        <pc:sldMkLst>
          <pc:docMk/>
          <pc:sldMk cId="386297551" sldId="309"/>
        </pc:sldMkLst>
      </pc:sldChg>
      <pc:sldChg chg="modNotesTx">
        <pc:chgData name="Elif Kilik" userId="c7b3c4a6-82a7-43cf-a9f1-69c8ca511139" providerId="ADAL" clId="{880F7B32-8C11-6D49-9C06-F9DCE3BEA17B}" dt="2024-02-08T11:22:14.701" v="10" actId="20577"/>
        <pc:sldMkLst>
          <pc:docMk/>
          <pc:sldMk cId="2120190161" sldId="310"/>
        </pc:sldMkLst>
      </pc:sldChg>
      <pc:sldChg chg="modNotesTx">
        <pc:chgData name="Elif Kilik" userId="c7b3c4a6-82a7-43cf-a9f1-69c8ca511139" providerId="ADAL" clId="{880F7B32-8C11-6D49-9C06-F9DCE3BEA17B}" dt="2024-02-08T11:22:19.696" v="13" actId="20577"/>
        <pc:sldMkLst>
          <pc:docMk/>
          <pc:sldMk cId="3249591504"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59D18C51-A048-2545-9A37-9A86718B0E32}" type="datetimeFigureOut">
              <a:rPr lang="en-NL" smtClean="0"/>
              <a:t>18/05/2024</a:t>
            </a:fld>
            <a:endParaRPr lang="en-NL"/>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19E9F097-9F46-F94F-8EA5-4A469DC24863}" type="slidenum">
              <a:rPr lang="en-NL" smtClean="0"/>
              <a:t>‹#›</a:t>
            </a:fld>
            <a:endParaRPr lang="en-NL"/>
          </a:p>
        </p:txBody>
      </p:sp>
    </p:spTree>
    <p:extLst>
      <p:ext uri="{BB962C8B-B14F-4D97-AF65-F5344CB8AC3E}">
        <p14:creationId xmlns:p14="http://schemas.microsoft.com/office/powerpoint/2010/main" val="418554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1</a:t>
            </a:fld>
            <a:endParaRPr lang="en-NL"/>
          </a:p>
        </p:txBody>
      </p:sp>
    </p:spTree>
    <p:extLst>
      <p:ext uri="{BB962C8B-B14F-4D97-AF65-F5344CB8AC3E}">
        <p14:creationId xmlns:p14="http://schemas.microsoft.com/office/powerpoint/2010/main" val="3078526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1000" dirty="0"/>
          </a:p>
        </p:txBody>
      </p:sp>
      <p:sp>
        <p:nvSpPr>
          <p:cNvPr id="4" name="Slide Number Placeholder 3"/>
          <p:cNvSpPr>
            <a:spLocks noGrp="1"/>
          </p:cNvSpPr>
          <p:nvPr>
            <p:ph type="sldNum" sz="quarter" idx="5"/>
          </p:nvPr>
        </p:nvSpPr>
        <p:spPr/>
        <p:txBody>
          <a:bodyPr/>
          <a:lstStyle/>
          <a:p>
            <a:fld id="{19E9F097-9F46-F94F-8EA5-4A469DC24863}" type="slidenum">
              <a:rPr lang="en-NL" smtClean="0"/>
              <a:t>11</a:t>
            </a:fld>
            <a:endParaRPr lang="en-NL"/>
          </a:p>
        </p:txBody>
      </p:sp>
    </p:spTree>
    <p:extLst>
      <p:ext uri="{BB962C8B-B14F-4D97-AF65-F5344CB8AC3E}">
        <p14:creationId xmlns:p14="http://schemas.microsoft.com/office/powerpoint/2010/main" val="370852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12</a:t>
            </a:fld>
            <a:endParaRPr lang="en-NL"/>
          </a:p>
        </p:txBody>
      </p:sp>
    </p:spTree>
    <p:extLst>
      <p:ext uri="{BB962C8B-B14F-4D97-AF65-F5344CB8AC3E}">
        <p14:creationId xmlns:p14="http://schemas.microsoft.com/office/powerpoint/2010/main" val="208834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13</a:t>
            </a:fld>
            <a:endParaRPr lang="en-NL"/>
          </a:p>
        </p:txBody>
      </p:sp>
    </p:spTree>
    <p:extLst>
      <p:ext uri="{BB962C8B-B14F-4D97-AF65-F5344CB8AC3E}">
        <p14:creationId xmlns:p14="http://schemas.microsoft.com/office/powerpoint/2010/main" val="1945073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14</a:t>
            </a:fld>
            <a:endParaRPr lang="en-NL"/>
          </a:p>
        </p:txBody>
      </p:sp>
    </p:spTree>
    <p:extLst>
      <p:ext uri="{BB962C8B-B14F-4D97-AF65-F5344CB8AC3E}">
        <p14:creationId xmlns:p14="http://schemas.microsoft.com/office/powerpoint/2010/main" val="1908761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61271-56EE-CADB-214E-F452B9737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67731-C6D5-8BFB-04AA-24313B6C02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D5BA74-799A-A53B-C931-6A497DF3A32C}"/>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BD71F305-B6D0-E372-7EF6-D593A228C8C7}"/>
              </a:ext>
            </a:extLst>
          </p:cNvPr>
          <p:cNvSpPr>
            <a:spLocks noGrp="1"/>
          </p:cNvSpPr>
          <p:nvPr>
            <p:ph type="sldNum" sz="quarter" idx="5"/>
          </p:nvPr>
        </p:nvSpPr>
        <p:spPr/>
        <p:txBody>
          <a:bodyPr/>
          <a:lstStyle/>
          <a:p>
            <a:fld id="{19E9F097-9F46-F94F-8EA5-4A469DC24863}" type="slidenum">
              <a:rPr lang="en-NL" smtClean="0"/>
              <a:t>15</a:t>
            </a:fld>
            <a:endParaRPr lang="en-NL"/>
          </a:p>
        </p:txBody>
      </p:sp>
    </p:spTree>
    <p:extLst>
      <p:ext uri="{BB962C8B-B14F-4D97-AF65-F5344CB8AC3E}">
        <p14:creationId xmlns:p14="http://schemas.microsoft.com/office/powerpoint/2010/main" val="291431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D820B-9A21-A304-60DC-5239F950F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2E01C-CC03-AD53-8495-A48E9FAE5D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D982D-0BB9-F967-7030-1FAD49E94503}"/>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972E99BB-6352-E22B-98A7-5FD59792A0B4}"/>
              </a:ext>
            </a:extLst>
          </p:cNvPr>
          <p:cNvSpPr>
            <a:spLocks noGrp="1"/>
          </p:cNvSpPr>
          <p:nvPr>
            <p:ph type="sldNum" sz="quarter" idx="5"/>
          </p:nvPr>
        </p:nvSpPr>
        <p:spPr/>
        <p:txBody>
          <a:bodyPr/>
          <a:lstStyle/>
          <a:p>
            <a:fld id="{19E9F097-9F46-F94F-8EA5-4A469DC24863}" type="slidenum">
              <a:rPr lang="en-NL" smtClean="0"/>
              <a:t>16</a:t>
            </a:fld>
            <a:endParaRPr lang="en-NL"/>
          </a:p>
        </p:txBody>
      </p:sp>
    </p:spTree>
    <p:extLst>
      <p:ext uri="{BB962C8B-B14F-4D97-AF65-F5344CB8AC3E}">
        <p14:creationId xmlns:p14="http://schemas.microsoft.com/office/powerpoint/2010/main" val="35752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94765-1170-5FAC-F0E9-24629FFDFD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7D462-D8D1-4DE8-74A4-4C4874038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2F32F9-30F1-E70E-3B74-AD15F22BFEA9}"/>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0DD2B884-D834-9719-FC13-2BE6DA44D809}"/>
              </a:ext>
            </a:extLst>
          </p:cNvPr>
          <p:cNvSpPr>
            <a:spLocks noGrp="1"/>
          </p:cNvSpPr>
          <p:nvPr>
            <p:ph type="sldNum" sz="quarter" idx="5"/>
          </p:nvPr>
        </p:nvSpPr>
        <p:spPr/>
        <p:txBody>
          <a:bodyPr/>
          <a:lstStyle/>
          <a:p>
            <a:fld id="{19E9F097-9F46-F94F-8EA5-4A469DC24863}" type="slidenum">
              <a:rPr lang="en-NL" smtClean="0"/>
              <a:t>17</a:t>
            </a:fld>
            <a:endParaRPr lang="en-NL"/>
          </a:p>
        </p:txBody>
      </p:sp>
    </p:spTree>
    <p:extLst>
      <p:ext uri="{BB962C8B-B14F-4D97-AF65-F5344CB8AC3E}">
        <p14:creationId xmlns:p14="http://schemas.microsoft.com/office/powerpoint/2010/main" val="415468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24E2E-80F1-ACB7-0CCD-4F99330A1C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8E9EC8-FCBA-E3E7-CC1E-90832EF3AC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65185A-D58C-4862-DAE8-628C9F8544A5}"/>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0271B88F-5C11-90CE-A857-36152DF639CD}"/>
              </a:ext>
            </a:extLst>
          </p:cNvPr>
          <p:cNvSpPr>
            <a:spLocks noGrp="1"/>
          </p:cNvSpPr>
          <p:nvPr>
            <p:ph type="sldNum" sz="quarter" idx="5"/>
          </p:nvPr>
        </p:nvSpPr>
        <p:spPr/>
        <p:txBody>
          <a:bodyPr/>
          <a:lstStyle/>
          <a:p>
            <a:fld id="{19E9F097-9F46-F94F-8EA5-4A469DC24863}" type="slidenum">
              <a:rPr lang="en-NL" smtClean="0"/>
              <a:t>18</a:t>
            </a:fld>
            <a:endParaRPr lang="en-NL"/>
          </a:p>
        </p:txBody>
      </p:sp>
    </p:spTree>
    <p:extLst>
      <p:ext uri="{BB962C8B-B14F-4D97-AF65-F5344CB8AC3E}">
        <p14:creationId xmlns:p14="http://schemas.microsoft.com/office/powerpoint/2010/main" val="3583418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0AD6F-7B37-1636-955B-A6C5E2B89E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313B4C-8E08-0252-A197-EF95D9FAD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F38F4-87CC-0B14-2A8E-75DFD4F9FE9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27B34C49-87C2-5977-1736-E39F01FB822C}"/>
              </a:ext>
            </a:extLst>
          </p:cNvPr>
          <p:cNvSpPr>
            <a:spLocks noGrp="1"/>
          </p:cNvSpPr>
          <p:nvPr>
            <p:ph type="sldNum" sz="quarter" idx="5"/>
          </p:nvPr>
        </p:nvSpPr>
        <p:spPr/>
        <p:txBody>
          <a:bodyPr/>
          <a:lstStyle/>
          <a:p>
            <a:fld id="{19E9F097-9F46-F94F-8EA5-4A469DC24863}" type="slidenum">
              <a:rPr lang="en-NL" smtClean="0"/>
              <a:t>19</a:t>
            </a:fld>
            <a:endParaRPr lang="en-NL"/>
          </a:p>
        </p:txBody>
      </p:sp>
    </p:spTree>
    <p:extLst>
      <p:ext uri="{BB962C8B-B14F-4D97-AF65-F5344CB8AC3E}">
        <p14:creationId xmlns:p14="http://schemas.microsoft.com/office/powerpoint/2010/main" val="3507789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F0DFE-0821-EFF4-A239-DD87914F10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44945-AD15-3365-C362-3511280622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B7F5D4-B13E-7A57-599F-DC4EB4F7094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2FE1C30A-948A-4719-B106-16C3A708B834}"/>
              </a:ext>
            </a:extLst>
          </p:cNvPr>
          <p:cNvSpPr>
            <a:spLocks noGrp="1"/>
          </p:cNvSpPr>
          <p:nvPr>
            <p:ph type="sldNum" sz="quarter" idx="5"/>
          </p:nvPr>
        </p:nvSpPr>
        <p:spPr/>
        <p:txBody>
          <a:bodyPr/>
          <a:lstStyle/>
          <a:p>
            <a:fld id="{19E9F097-9F46-F94F-8EA5-4A469DC24863}" type="slidenum">
              <a:rPr lang="en-NL" smtClean="0"/>
              <a:t>20</a:t>
            </a:fld>
            <a:endParaRPr lang="en-NL"/>
          </a:p>
        </p:txBody>
      </p:sp>
    </p:spTree>
    <p:extLst>
      <p:ext uri="{BB962C8B-B14F-4D97-AF65-F5344CB8AC3E}">
        <p14:creationId xmlns:p14="http://schemas.microsoft.com/office/powerpoint/2010/main" val="399174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200"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19E9F097-9F46-F94F-8EA5-4A469DC24863}" type="slidenum">
              <a:rPr lang="en-NL" smtClean="0"/>
              <a:t>3</a:t>
            </a:fld>
            <a:endParaRPr lang="en-NL"/>
          </a:p>
        </p:txBody>
      </p:sp>
    </p:spTree>
    <p:extLst>
      <p:ext uri="{BB962C8B-B14F-4D97-AF65-F5344CB8AC3E}">
        <p14:creationId xmlns:p14="http://schemas.microsoft.com/office/powerpoint/2010/main" val="186091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C0A7D-C476-6F24-6C2E-A671C45352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BD776-8AF9-EF81-24BB-208C528E0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9CADE-A4B5-4A73-020F-6D56F92AB71F}"/>
              </a:ext>
            </a:extLst>
          </p:cNvPr>
          <p:cNvSpPr>
            <a:spLocks noGrp="1"/>
          </p:cNvSpPr>
          <p:nvPr>
            <p:ph type="body" idx="1"/>
          </p:nvPr>
        </p:nvSpPr>
        <p:spPr/>
        <p:txBody>
          <a:bodyPr/>
          <a:lstStyle/>
          <a:p>
            <a:pPr algn="l"/>
            <a:endParaRPr lang="en-GB" b="0" i="0" u="none" strike="noStrike" dirty="0">
              <a:solidFill>
                <a:srgbClr val="D1D5DB"/>
              </a:solidFill>
              <a:effectLst/>
              <a:latin typeface="Söhne"/>
            </a:endParaRPr>
          </a:p>
        </p:txBody>
      </p:sp>
      <p:sp>
        <p:nvSpPr>
          <p:cNvPr id="4" name="Slide Number Placeholder 3">
            <a:extLst>
              <a:ext uri="{FF2B5EF4-FFF2-40B4-BE49-F238E27FC236}">
                <a16:creationId xmlns:a16="http://schemas.microsoft.com/office/drawing/2014/main" id="{F63AABD9-D2B0-B6AC-4600-65DB845A2D62}"/>
              </a:ext>
            </a:extLst>
          </p:cNvPr>
          <p:cNvSpPr>
            <a:spLocks noGrp="1"/>
          </p:cNvSpPr>
          <p:nvPr>
            <p:ph type="sldNum" sz="quarter" idx="5"/>
          </p:nvPr>
        </p:nvSpPr>
        <p:spPr/>
        <p:txBody>
          <a:bodyPr/>
          <a:lstStyle/>
          <a:p>
            <a:fld id="{19E9F097-9F46-F94F-8EA5-4A469DC24863}" type="slidenum">
              <a:rPr lang="en-NL" smtClean="0"/>
              <a:t>4</a:t>
            </a:fld>
            <a:endParaRPr lang="en-NL"/>
          </a:p>
        </p:txBody>
      </p:sp>
    </p:spTree>
    <p:extLst>
      <p:ext uri="{BB962C8B-B14F-4D97-AF65-F5344CB8AC3E}">
        <p14:creationId xmlns:p14="http://schemas.microsoft.com/office/powerpoint/2010/main" val="272721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5</a:t>
            </a:fld>
            <a:endParaRPr lang="en-NL"/>
          </a:p>
        </p:txBody>
      </p:sp>
    </p:spTree>
    <p:extLst>
      <p:ext uri="{BB962C8B-B14F-4D97-AF65-F5344CB8AC3E}">
        <p14:creationId xmlns:p14="http://schemas.microsoft.com/office/powerpoint/2010/main" val="209867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6</a:t>
            </a:fld>
            <a:endParaRPr lang="en-NL"/>
          </a:p>
        </p:txBody>
      </p:sp>
    </p:spTree>
    <p:extLst>
      <p:ext uri="{BB962C8B-B14F-4D97-AF65-F5344CB8AC3E}">
        <p14:creationId xmlns:p14="http://schemas.microsoft.com/office/powerpoint/2010/main" val="2877521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7</a:t>
            </a:fld>
            <a:endParaRPr lang="en-NL"/>
          </a:p>
        </p:txBody>
      </p:sp>
    </p:spTree>
    <p:extLst>
      <p:ext uri="{BB962C8B-B14F-4D97-AF65-F5344CB8AC3E}">
        <p14:creationId xmlns:p14="http://schemas.microsoft.com/office/powerpoint/2010/main" val="58021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8</a:t>
            </a:fld>
            <a:endParaRPr lang="en-NL"/>
          </a:p>
        </p:txBody>
      </p:sp>
    </p:spTree>
    <p:extLst>
      <p:ext uri="{BB962C8B-B14F-4D97-AF65-F5344CB8AC3E}">
        <p14:creationId xmlns:p14="http://schemas.microsoft.com/office/powerpoint/2010/main" val="403914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9</a:t>
            </a:fld>
            <a:endParaRPr lang="en-NL"/>
          </a:p>
        </p:txBody>
      </p:sp>
    </p:spTree>
    <p:extLst>
      <p:ext uri="{BB962C8B-B14F-4D97-AF65-F5344CB8AC3E}">
        <p14:creationId xmlns:p14="http://schemas.microsoft.com/office/powerpoint/2010/main" val="2609892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9E9F097-9F46-F94F-8EA5-4A469DC24863}" type="slidenum">
              <a:rPr lang="en-NL" smtClean="0"/>
              <a:t>10</a:t>
            </a:fld>
            <a:endParaRPr lang="en-NL"/>
          </a:p>
        </p:txBody>
      </p:sp>
    </p:spTree>
    <p:extLst>
      <p:ext uri="{BB962C8B-B14F-4D97-AF65-F5344CB8AC3E}">
        <p14:creationId xmlns:p14="http://schemas.microsoft.com/office/powerpoint/2010/main" val="48968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hasCustomPrompt="1"/>
          </p:nvPr>
        </p:nvSpPr>
        <p:spPr>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hasCustomPrompt="1"/>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defRPr b="0" i="0">
                <a:latin typeface="Calibri" panose="020F0502020204030204" pitchFamily="34" charset="0"/>
                <a:cs typeface="Calibri" panose="020F0502020204030204" pitchFamily="34" charset="0"/>
              </a:defRPr>
            </a:lvl1pPr>
          </a:lstStyle>
          <a:p>
            <a:r>
              <a:rPr lang="en-US" noProof="0"/>
              <a:t>Object</a:t>
            </a:r>
          </a:p>
        </p:txBody>
      </p:sp>
      <p:sp>
        <p:nvSpPr>
          <p:cNvPr id="6" name="Picture Placeholder 24">
            <a:extLst>
              <a:ext uri="{FF2B5EF4-FFF2-40B4-BE49-F238E27FC236}">
                <a16:creationId xmlns:a16="http://schemas.microsoft.com/office/drawing/2014/main" id="{05F3210C-E25C-49BA-8304-80C4D9940D82}"/>
              </a:ext>
            </a:extLst>
          </p:cNvPr>
          <p:cNvSpPr>
            <a:spLocks noGrp="1"/>
          </p:cNvSpPr>
          <p:nvPr>
            <p:ph type="pic" idx="12"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Click </a:t>
            </a:r>
            <a:r>
              <a:rPr lang="nl-NL" dirty="0" err="1"/>
              <a:t>the</a:t>
            </a:r>
            <a:r>
              <a:rPr lang="nl-NL" dirty="0"/>
              <a:t> icon </a:t>
            </a:r>
            <a:r>
              <a:rPr lang="nl-NL" dirty="0" err="1"/>
              <a:t>to</a:t>
            </a:r>
            <a:r>
              <a:rPr lang="nl-NL" dirty="0"/>
              <a:t> </a:t>
            </a:r>
            <a:r>
              <a:rPr lang="nl-NL" dirty="0" err="1"/>
              <a:t>add</a:t>
            </a:r>
            <a:r>
              <a:rPr lang="nl-NL" dirty="0"/>
              <a:t> </a:t>
            </a:r>
            <a:r>
              <a:rPr lang="nl-NL" dirty="0" err="1"/>
              <a:t>an</a:t>
            </a:r>
            <a:r>
              <a:rPr lang="nl-NL" dirty="0"/>
              <a:t> image</a:t>
            </a:r>
            <a:endParaRPr lang="nl-BE" dirty="0"/>
          </a:p>
        </p:txBody>
      </p:sp>
    </p:spTree>
    <p:extLst>
      <p:ext uri="{BB962C8B-B14F-4D97-AF65-F5344CB8AC3E}">
        <p14:creationId xmlns:p14="http://schemas.microsoft.com/office/powerpoint/2010/main" val="146733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hasCustomPrompt="1"/>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defRPr b="0" i="0">
                <a:latin typeface="Calibri Light" panose="020F0302020204030204" pitchFamily="34" charset="0"/>
                <a:cs typeface="Calibri Light" panose="020F0302020204030204" pitchFamily="34" charset="0"/>
              </a:defRPr>
            </a:lvl1pPr>
          </a:lstStyle>
          <a:p>
            <a:r>
              <a:rPr lang="en-US" noProof="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6422382" y="3547641"/>
            <a:ext cx="5136894"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dirty="0" err="1"/>
              <a:t>Subtitle</a:t>
            </a:r>
            <a:endParaRPr lang="nl-BE" noProof="0" dirty="0"/>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3" y="3547641"/>
            <a:ext cx="5136895"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dirty="0" err="1"/>
              <a:t>Subtitle</a:t>
            </a:r>
            <a:endParaRPr lang="nl-BE" noProof="0" dirty="0"/>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6422381" y="627326"/>
            <a:ext cx="5151143" cy="2463866"/>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5093924"/>
              <a:gd name="connsiteY0" fmla="*/ 25375 h 2470847"/>
              <a:gd name="connsiteX1" fmla="*/ 5093924 w 5093924"/>
              <a:gd name="connsiteY1" fmla="*/ 0 h 2470847"/>
              <a:gd name="connsiteX2" fmla="*/ 3447151 w 5093924"/>
              <a:gd name="connsiteY2" fmla="*/ 2470847 h 2470847"/>
              <a:gd name="connsiteX3" fmla="*/ 253304 w 5093924"/>
              <a:gd name="connsiteY3" fmla="*/ 2470847 h 2470847"/>
              <a:gd name="connsiteX4" fmla="*/ 202263 w 5093924"/>
              <a:gd name="connsiteY4" fmla="*/ 2465702 h 2470847"/>
              <a:gd name="connsiteX5" fmla="*/ 0 w 5093924"/>
              <a:gd name="connsiteY5" fmla="*/ 2217534 h 2470847"/>
              <a:gd name="connsiteX6" fmla="*/ 0 w 5093924"/>
              <a:gd name="connsiteY6" fmla="*/ 25375 h 2470847"/>
              <a:gd name="connsiteX0" fmla="*/ 0 w 5137954"/>
              <a:gd name="connsiteY0" fmla="*/ 15925 h 2461397"/>
              <a:gd name="connsiteX1" fmla="*/ 5137954 w 5137954"/>
              <a:gd name="connsiteY1" fmla="*/ 0 h 2461397"/>
              <a:gd name="connsiteX2" fmla="*/ 3447151 w 5137954"/>
              <a:gd name="connsiteY2" fmla="*/ 2461397 h 2461397"/>
              <a:gd name="connsiteX3" fmla="*/ 253304 w 5137954"/>
              <a:gd name="connsiteY3" fmla="*/ 2461397 h 2461397"/>
              <a:gd name="connsiteX4" fmla="*/ 202263 w 5137954"/>
              <a:gd name="connsiteY4" fmla="*/ 2456252 h 2461397"/>
              <a:gd name="connsiteX5" fmla="*/ 0 w 5137954"/>
              <a:gd name="connsiteY5" fmla="*/ 2208084 h 2461397"/>
              <a:gd name="connsiteX6" fmla="*/ 0 w 5137954"/>
              <a:gd name="connsiteY6" fmla="*/ 15925 h 2461397"/>
              <a:gd name="connsiteX0" fmla="*/ 0 w 5137954"/>
              <a:gd name="connsiteY0" fmla="*/ 15925 h 2461397"/>
              <a:gd name="connsiteX1" fmla="*/ 5137954 w 5137954"/>
              <a:gd name="connsiteY1" fmla="*/ 0 h 2461397"/>
              <a:gd name="connsiteX2" fmla="*/ 5129743 w 5137954"/>
              <a:gd name="connsiteY2" fmla="*/ 2455097 h 2461397"/>
              <a:gd name="connsiteX3" fmla="*/ 253304 w 5137954"/>
              <a:gd name="connsiteY3" fmla="*/ 2461397 h 2461397"/>
              <a:gd name="connsiteX4" fmla="*/ 202263 w 5137954"/>
              <a:gd name="connsiteY4" fmla="*/ 2456252 h 2461397"/>
              <a:gd name="connsiteX5" fmla="*/ 0 w 5137954"/>
              <a:gd name="connsiteY5" fmla="*/ 2208084 h 2461397"/>
              <a:gd name="connsiteX6" fmla="*/ 0 w 5137954"/>
              <a:gd name="connsiteY6" fmla="*/ 15925 h 24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7954" h="2461397">
                <a:moveTo>
                  <a:pt x="0" y="15925"/>
                </a:moveTo>
                <a:lnTo>
                  <a:pt x="5137954" y="0"/>
                </a:lnTo>
                <a:lnTo>
                  <a:pt x="5129743" y="2455097"/>
                </a:lnTo>
                <a:lnTo>
                  <a:pt x="253304" y="2461397"/>
                </a:lnTo>
                <a:lnTo>
                  <a:pt x="202263" y="2456252"/>
                </a:lnTo>
                <a:cubicBezTo>
                  <a:pt x="86832" y="2432631"/>
                  <a:pt x="0" y="2330498"/>
                  <a:pt x="0" y="2208084"/>
                </a:cubicBezTo>
                <a:lnTo>
                  <a:pt x="0" y="15925"/>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2" y="4181794"/>
            <a:ext cx="5151143"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dirty="0"/>
              <a:t>Object</a:t>
            </a:r>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a:p>
            <a:pPr lvl="4"/>
            <a:endParaRPr lang="nl-BE" noProof="0" dirty="0"/>
          </a:p>
          <a:p>
            <a:pPr lvl="1"/>
            <a:endParaRPr lang="nl-BE"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6422381" y="4181794"/>
            <a:ext cx="5145732"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dirty="0"/>
              <a:t>Object</a:t>
            </a:r>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a:p>
            <a:pPr lvl="4"/>
            <a:endParaRPr lang="nl-BE" noProof="0" dirty="0"/>
          </a:p>
          <a:p>
            <a:pPr lvl="1"/>
            <a:endParaRPr lang="nl-BE" noProof="0" dirty="0"/>
          </a:p>
        </p:txBody>
      </p:sp>
      <p:sp>
        <p:nvSpPr>
          <p:cNvPr id="18" name="Picture Placeholder 20">
            <a:extLst>
              <a:ext uri="{FF2B5EF4-FFF2-40B4-BE49-F238E27FC236}">
                <a16:creationId xmlns:a16="http://schemas.microsoft.com/office/drawing/2014/main" id="{C5081F70-5BB7-4244-9760-58A4397C3E48}"/>
              </a:ext>
            </a:extLst>
          </p:cNvPr>
          <p:cNvSpPr>
            <a:spLocks noGrp="1"/>
          </p:cNvSpPr>
          <p:nvPr>
            <p:ph type="pic" sz="quarter" idx="27" hasCustomPrompt="1"/>
          </p:nvPr>
        </p:nvSpPr>
        <p:spPr>
          <a:xfrm>
            <a:off x="632723" y="620713"/>
            <a:ext cx="5151143" cy="2463866"/>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5093924"/>
              <a:gd name="connsiteY0" fmla="*/ 25375 h 2470847"/>
              <a:gd name="connsiteX1" fmla="*/ 5093924 w 5093924"/>
              <a:gd name="connsiteY1" fmla="*/ 0 h 2470847"/>
              <a:gd name="connsiteX2" fmla="*/ 3447151 w 5093924"/>
              <a:gd name="connsiteY2" fmla="*/ 2470847 h 2470847"/>
              <a:gd name="connsiteX3" fmla="*/ 253304 w 5093924"/>
              <a:gd name="connsiteY3" fmla="*/ 2470847 h 2470847"/>
              <a:gd name="connsiteX4" fmla="*/ 202263 w 5093924"/>
              <a:gd name="connsiteY4" fmla="*/ 2465702 h 2470847"/>
              <a:gd name="connsiteX5" fmla="*/ 0 w 5093924"/>
              <a:gd name="connsiteY5" fmla="*/ 2217534 h 2470847"/>
              <a:gd name="connsiteX6" fmla="*/ 0 w 5093924"/>
              <a:gd name="connsiteY6" fmla="*/ 25375 h 2470847"/>
              <a:gd name="connsiteX0" fmla="*/ 0 w 5137954"/>
              <a:gd name="connsiteY0" fmla="*/ 15925 h 2461397"/>
              <a:gd name="connsiteX1" fmla="*/ 5137954 w 5137954"/>
              <a:gd name="connsiteY1" fmla="*/ 0 h 2461397"/>
              <a:gd name="connsiteX2" fmla="*/ 3447151 w 5137954"/>
              <a:gd name="connsiteY2" fmla="*/ 2461397 h 2461397"/>
              <a:gd name="connsiteX3" fmla="*/ 253304 w 5137954"/>
              <a:gd name="connsiteY3" fmla="*/ 2461397 h 2461397"/>
              <a:gd name="connsiteX4" fmla="*/ 202263 w 5137954"/>
              <a:gd name="connsiteY4" fmla="*/ 2456252 h 2461397"/>
              <a:gd name="connsiteX5" fmla="*/ 0 w 5137954"/>
              <a:gd name="connsiteY5" fmla="*/ 2208084 h 2461397"/>
              <a:gd name="connsiteX6" fmla="*/ 0 w 5137954"/>
              <a:gd name="connsiteY6" fmla="*/ 15925 h 2461397"/>
              <a:gd name="connsiteX0" fmla="*/ 0 w 5137954"/>
              <a:gd name="connsiteY0" fmla="*/ 15925 h 2461397"/>
              <a:gd name="connsiteX1" fmla="*/ 5137954 w 5137954"/>
              <a:gd name="connsiteY1" fmla="*/ 0 h 2461397"/>
              <a:gd name="connsiteX2" fmla="*/ 5129743 w 5137954"/>
              <a:gd name="connsiteY2" fmla="*/ 2455097 h 2461397"/>
              <a:gd name="connsiteX3" fmla="*/ 253304 w 5137954"/>
              <a:gd name="connsiteY3" fmla="*/ 2461397 h 2461397"/>
              <a:gd name="connsiteX4" fmla="*/ 202263 w 5137954"/>
              <a:gd name="connsiteY4" fmla="*/ 2456252 h 2461397"/>
              <a:gd name="connsiteX5" fmla="*/ 0 w 5137954"/>
              <a:gd name="connsiteY5" fmla="*/ 2208084 h 2461397"/>
              <a:gd name="connsiteX6" fmla="*/ 0 w 5137954"/>
              <a:gd name="connsiteY6" fmla="*/ 15925 h 24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7954" h="2461397">
                <a:moveTo>
                  <a:pt x="0" y="15925"/>
                </a:moveTo>
                <a:lnTo>
                  <a:pt x="5137954" y="0"/>
                </a:lnTo>
                <a:lnTo>
                  <a:pt x="5129743" y="2455097"/>
                </a:lnTo>
                <a:lnTo>
                  <a:pt x="253304" y="2461397"/>
                </a:lnTo>
                <a:lnTo>
                  <a:pt x="202263" y="2456252"/>
                </a:lnTo>
                <a:cubicBezTo>
                  <a:pt x="86832" y="2432631"/>
                  <a:pt x="0" y="2330498"/>
                  <a:pt x="0" y="2208084"/>
                </a:cubicBezTo>
                <a:lnTo>
                  <a:pt x="0" y="15925"/>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Tree>
    <p:extLst>
      <p:ext uri="{BB962C8B-B14F-4D97-AF65-F5344CB8AC3E}">
        <p14:creationId xmlns:p14="http://schemas.microsoft.com/office/powerpoint/2010/main" val="440509142"/>
      </p:ext>
    </p:extLst>
  </p:cSld>
  <p:clrMapOvr>
    <a:masterClrMapping/>
  </p:clrMapOvr>
  <p:extLst>
    <p:ext uri="{DCECCB84-F9BA-43D5-87BE-67443E8EF086}">
      <p15:sldGuideLst xmlns:p15="http://schemas.microsoft.com/office/powerpoint/2012/main">
        <p15:guide id="1" pos="3636">
          <p15:clr>
            <a:srgbClr val="FBAE40"/>
          </p15:clr>
        </p15:guide>
        <p15:guide id="2" pos="40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34221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1679231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3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808899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2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09"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6253391"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09"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6253391"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3231797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dirty="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564313" y="620713"/>
            <a:ext cx="5003800" cy="1385085"/>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defRPr b="0"/>
            </a:lvl1pPr>
          </a:lstStyle>
          <a:p>
            <a:pPr lvl="0"/>
            <a:r>
              <a:rPr lang="en-US" noProof="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hasCustomPrompt="1"/>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8" name="Afbeelding 7">
            <a:extLst>
              <a:ext uri="{FF2B5EF4-FFF2-40B4-BE49-F238E27FC236}">
                <a16:creationId xmlns:a16="http://schemas.microsoft.com/office/drawing/2014/main" id="{2DB55F62-264C-6643-968D-4B048C7EF8A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81600" y="1613587"/>
            <a:ext cx="1828800" cy="5334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hasCustomPrompt="1"/>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7" name="Afbeelding 6">
            <a:extLst>
              <a:ext uri="{FF2B5EF4-FFF2-40B4-BE49-F238E27FC236}">
                <a16:creationId xmlns:a16="http://schemas.microsoft.com/office/drawing/2014/main" id="{AAEBF5C9-24F6-2548-BEBB-C64A9D33F8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3888" y="6429781"/>
            <a:ext cx="772299" cy="225254"/>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5" name="Afbeelding 4">
            <a:extLst>
              <a:ext uri="{FF2B5EF4-FFF2-40B4-BE49-F238E27FC236}">
                <a16:creationId xmlns:a16="http://schemas.microsoft.com/office/drawing/2014/main" id="{DE4E724A-7707-FC4D-9250-E06299DC6BA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3888" y="6429781"/>
            <a:ext cx="772299" cy="225254"/>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7" name="Afbeelding 6">
            <a:extLst>
              <a:ext uri="{FF2B5EF4-FFF2-40B4-BE49-F238E27FC236}">
                <a16:creationId xmlns:a16="http://schemas.microsoft.com/office/drawing/2014/main" id="{58CAD106-4265-F948-934E-A324A44476A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3888" y="6429781"/>
            <a:ext cx="772299" cy="225254"/>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9081369" y="620713"/>
            <a:ext cx="2486743" cy="1385085"/>
          </a:xfrm>
        </p:spPr>
        <p:txBody>
          <a:bodyPr/>
          <a:lstStyle>
            <a:lvl1pPr>
              <a:defRPr b="1" i="0">
                <a:latin typeface="+mn-lt"/>
                <a:cs typeface="Calibri" panose="020F0502020204030204" pitchFamily="34" charset="0"/>
              </a:defRPr>
            </a:lvl1pPr>
          </a:lstStyle>
          <a:p>
            <a:r>
              <a:rPr lang="en-US" noProof="0" dirty="0"/>
              <a:t>Click to edit master title style</a:t>
            </a:r>
            <a:endParaRPr lang="nl-BE" noProof="0" dirty="0"/>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4"/>
            <a:ext cx="7888932" cy="5620106"/>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0" fmla="*/ 0 w 7140465"/>
              <a:gd name="connsiteY0" fmla="*/ 0 h 5616575"/>
              <a:gd name="connsiteX1" fmla="*/ 7140465 w 7140465"/>
              <a:gd name="connsiteY1" fmla="*/ 3530 h 5616575"/>
              <a:gd name="connsiteX2" fmla="*/ 5145732 w 7140465"/>
              <a:gd name="connsiteY2" fmla="*/ 5616575 h 5616575"/>
              <a:gd name="connsiteX3" fmla="*/ 253304 w 7140465"/>
              <a:gd name="connsiteY3" fmla="*/ 5616575 h 5616575"/>
              <a:gd name="connsiteX4" fmla="*/ 202263 w 7140465"/>
              <a:gd name="connsiteY4" fmla="*/ 5611430 h 5616575"/>
              <a:gd name="connsiteX5" fmla="*/ 0 w 7140465"/>
              <a:gd name="connsiteY5" fmla="*/ 5363262 h 5616575"/>
              <a:gd name="connsiteX6" fmla="*/ 0 w 7140465"/>
              <a:gd name="connsiteY6" fmla="*/ 0 h 5616575"/>
              <a:gd name="connsiteX0" fmla="*/ 0 w 7895993"/>
              <a:gd name="connsiteY0" fmla="*/ 1 h 5616576"/>
              <a:gd name="connsiteX1" fmla="*/ 7895993 w 7895993"/>
              <a:gd name="connsiteY1" fmla="*/ 0 h 5616576"/>
              <a:gd name="connsiteX2" fmla="*/ 5145732 w 7895993"/>
              <a:gd name="connsiteY2" fmla="*/ 5616576 h 5616576"/>
              <a:gd name="connsiteX3" fmla="*/ 253304 w 7895993"/>
              <a:gd name="connsiteY3" fmla="*/ 5616576 h 5616576"/>
              <a:gd name="connsiteX4" fmla="*/ 202263 w 7895993"/>
              <a:gd name="connsiteY4" fmla="*/ 5611431 h 5616576"/>
              <a:gd name="connsiteX5" fmla="*/ 0 w 7895993"/>
              <a:gd name="connsiteY5" fmla="*/ 5363263 h 5616576"/>
              <a:gd name="connsiteX6" fmla="*/ 0 w 7895993"/>
              <a:gd name="connsiteY6" fmla="*/ 1 h 5616576"/>
              <a:gd name="connsiteX0" fmla="*/ 0 w 7888932"/>
              <a:gd name="connsiteY0" fmla="*/ 0 h 5616575"/>
              <a:gd name="connsiteX1" fmla="*/ 7888932 w 7888932"/>
              <a:gd name="connsiteY1" fmla="*/ 3530 h 5616575"/>
              <a:gd name="connsiteX2" fmla="*/ 5145732 w 7888932"/>
              <a:gd name="connsiteY2" fmla="*/ 5616575 h 5616575"/>
              <a:gd name="connsiteX3" fmla="*/ 253304 w 7888932"/>
              <a:gd name="connsiteY3" fmla="*/ 5616575 h 5616575"/>
              <a:gd name="connsiteX4" fmla="*/ 202263 w 7888932"/>
              <a:gd name="connsiteY4" fmla="*/ 5611430 h 5616575"/>
              <a:gd name="connsiteX5" fmla="*/ 0 w 7888932"/>
              <a:gd name="connsiteY5" fmla="*/ 5363262 h 5616575"/>
              <a:gd name="connsiteX6" fmla="*/ 0 w 7888932"/>
              <a:gd name="connsiteY6" fmla="*/ 0 h 5616575"/>
              <a:gd name="connsiteX0" fmla="*/ 0 w 7888932"/>
              <a:gd name="connsiteY0" fmla="*/ 0 h 5620106"/>
              <a:gd name="connsiteX1" fmla="*/ 7888932 w 7888932"/>
              <a:gd name="connsiteY1" fmla="*/ 3530 h 5620106"/>
              <a:gd name="connsiteX2" fmla="*/ 7885402 w 7888932"/>
              <a:gd name="connsiteY2" fmla="*/ 5620106 h 5620106"/>
              <a:gd name="connsiteX3" fmla="*/ 253304 w 7888932"/>
              <a:gd name="connsiteY3" fmla="*/ 5616575 h 5620106"/>
              <a:gd name="connsiteX4" fmla="*/ 202263 w 7888932"/>
              <a:gd name="connsiteY4" fmla="*/ 5611430 h 5620106"/>
              <a:gd name="connsiteX5" fmla="*/ 0 w 7888932"/>
              <a:gd name="connsiteY5" fmla="*/ 5363262 h 5620106"/>
              <a:gd name="connsiteX6" fmla="*/ 0 w 7888932"/>
              <a:gd name="connsiteY6" fmla="*/ 0 h 5620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8932" h="5620106">
                <a:moveTo>
                  <a:pt x="0" y="0"/>
                </a:moveTo>
                <a:lnTo>
                  <a:pt x="7888932" y="3530"/>
                </a:lnTo>
                <a:cubicBezTo>
                  <a:pt x="7887755" y="1875722"/>
                  <a:pt x="7886579" y="3747914"/>
                  <a:pt x="7885402" y="5620106"/>
                </a:cubicBezTo>
                <a:lnTo>
                  <a:pt x="253304" y="5616575"/>
                </a:lnTo>
                <a:lnTo>
                  <a:pt x="202263" y="5611430"/>
                </a:lnTo>
                <a:cubicBezTo>
                  <a:pt x="86832" y="5587809"/>
                  <a:pt x="0" y="5485676"/>
                  <a:pt x="0" y="5363262"/>
                </a:cubicBezTo>
                <a:lnTo>
                  <a:pt x="0" y="0"/>
                </a:ln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9081369" y="2271713"/>
            <a:ext cx="2486944" cy="3965575"/>
          </a:xfrm>
        </p:spPr>
        <p:txBody>
          <a:bodyPr/>
          <a:lstStyle>
            <a:lvl1pPr>
              <a:defRPr b="0"/>
            </a:lvl1pPr>
          </a:lstStyle>
          <a:p>
            <a:pPr lvl="0"/>
            <a:r>
              <a:rPr lang="nl-BE" noProof="0" dirty="0"/>
              <a:t>Object</a:t>
            </a:r>
          </a:p>
        </p:txBody>
      </p:sp>
    </p:spTree>
    <p:extLst>
      <p:ext uri="{BB962C8B-B14F-4D97-AF65-F5344CB8AC3E}">
        <p14:creationId xmlns:p14="http://schemas.microsoft.com/office/powerpoint/2010/main" val="4197717755"/>
      </p:ext>
    </p:extLst>
  </p:cSld>
  <p:clrMapOvr>
    <a:masterClrMapping/>
  </p:clrMapOvr>
  <p:extLst>
    <p:ext uri="{DCECCB84-F9BA-43D5-87BE-67443E8EF086}">
      <p15:sldGuideLst xmlns:p15="http://schemas.microsoft.com/office/powerpoint/2012/main">
        <p15:guide id="1" pos="53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23889" y="620713"/>
            <a:ext cx="10944224" cy="1385085"/>
          </a:xfrm>
        </p:spPr>
        <p:txBody>
          <a:bodyPr/>
          <a:lstStyle>
            <a:lvl1pPr>
              <a:defRPr b="1" i="0">
                <a:latin typeface="+mn-lt"/>
                <a:cs typeface="Calibri" panose="020F0502020204030204" pitchFamily="34" charset="0"/>
              </a:defRPr>
            </a:lvl1pPr>
          </a:lstStyle>
          <a:p>
            <a:r>
              <a:rPr lang="en-US" noProof="0" dirty="0"/>
              <a:t>Click to edit master title style</a:t>
            </a:r>
            <a:endParaRPr lang="nl-BE" noProof="0" dirty="0"/>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90" y="1376364"/>
            <a:ext cx="10948997" cy="4864456"/>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0" fmla="*/ 0 w 7140465"/>
              <a:gd name="connsiteY0" fmla="*/ 0 h 5616575"/>
              <a:gd name="connsiteX1" fmla="*/ 7140465 w 7140465"/>
              <a:gd name="connsiteY1" fmla="*/ 3530 h 5616575"/>
              <a:gd name="connsiteX2" fmla="*/ 5145732 w 7140465"/>
              <a:gd name="connsiteY2" fmla="*/ 5616575 h 5616575"/>
              <a:gd name="connsiteX3" fmla="*/ 253304 w 7140465"/>
              <a:gd name="connsiteY3" fmla="*/ 5616575 h 5616575"/>
              <a:gd name="connsiteX4" fmla="*/ 202263 w 7140465"/>
              <a:gd name="connsiteY4" fmla="*/ 5611430 h 5616575"/>
              <a:gd name="connsiteX5" fmla="*/ 0 w 7140465"/>
              <a:gd name="connsiteY5" fmla="*/ 5363262 h 5616575"/>
              <a:gd name="connsiteX6" fmla="*/ 0 w 7140465"/>
              <a:gd name="connsiteY6" fmla="*/ 0 h 5616575"/>
              <a:gd name="connsiteX0" fmla="*/ 0 w 7895993"/>
              <a:gd name="connsiteY0" fmla="*/ 1 h 5616576"/>
              <a:gd name="connsiteX1" fmla="*/ 7895993 w 7895993"/>
              <a:gd name="connsiteY1" fmla="*/ 0 h 5616576"/>
              <a:gd name="connsiteX2" fmla="*/ 5145732 w 7895993"/>
              <a:gd name="connsiteY2" fmla="*/ 5616576 h 5616576"/>
              <a:gd name="connsiteX3" fmla="*/ 253304 w 7895993"/>
              <a:gd name="connsiteY3" fmla="*/ 5616576 h 5616576"/>
              <a:gd name="connsiteX4" fmla="*/ 202263 w 7895993"/>
              <a:gd name="connsiteY4" fmla="*/ 5611431 h 5616576"/>
              <a:gd name="connsiteX5" fmla="*/ 0 w 7895993"/>
              <a:gd name="connsiteY5" fmla="*/ 5363263 h 5616576"/>
              <a:gd name="connsiteX6" fmla="*/ 0 w 7895993"/>
              <a:gd name="connsiteY6" fmla="*/ 1 h 5616576"/>
              <a:gd name="connsiteX0" fmla="*/ 0 w 7888932"/>
              <a:gd name="connsiteY0" fmla="*/ 0 h 5616575"/>
              <a:gd name="connsiteX1" fmla="*/ 7888932 w 7888932"/>
              <a:gd name="connsiteY1" fmla="*/ 3530 h 5616575"/>
              <a:gd name="connsiteX2" fmla="*/ 5145732 w 7888932"/>
              <a:gd name="connsiteY2" fmla="*/ 5616575 h 5616575"/>
              <a:gd name="connsiteX3" fmla="*/ 253304 w 7888932"/>
              <a:gd name="connsiteY3" fmla="*/ 5616575 h 5616575"/>
              <a:gd name="connsiteX4" fmla="*/ 202263 w 7888932"/>
              <a:gd name="connsiteY4" fmla="*/ 5611430 h 5616575"/>
              <a:gd name="connsiteX5" fmla="*/ 0 w 7888932"/>
              <a:gd name="connsiteY5" fmla="*/ 5363262 h 5616575"/>
              <a:gd name="connsiteX6" fmla="*/ 0 w 7888932"/>
              <a:gd name="connsiteY6" fmla="*/ 0 h 5616575"/>
              <a:gd name="connsiteX0" fmla="*/ 0 w 7888932"/>
              <a:gd name="connsiteY0" fmla="*/ 0 h 5620106"/>
              <a:gd name="connsiteX1" fmla="*/ 7888932 w 7888932"/>
              <a:gd name="connsiteY1" fmla="*/ 3530 h 5620106"/>
              <a:gd name="connsiteX2" fmla="*/ 7885402 w 7888932"/>
              <a:gd name="connsiteY2" fmla="*/ 5620106 h 5620106"/>
              <a:gd name="connsiteX3" fmla="*/ 253304 w 7888932"/>
              <a:gd name="connsiteY3" fmla="*/ 5616575 h 5620106"/>
              <a:gd name="connsiteX4" fmla="*/ 202263 w 7888932"/>
              <a:gd name="connsiteY4" fmla="*/ 5611430 h 5620106"/>
              <a:gd name="connsiteX5" fmla="*/ 0 w 7888932"/>
              <a:gd name="connsiteY5" fmla="*/ 5363262 h 5620106"/>
              <a:gd name="connsiteX6" fmla="*/ 0 w 7888932"/>
              <a:gd name="connsiteY6" fmla="*/ 0 h 5620106"/>
              <a:gd name="connsiteX0" fmla="*/ 0 w 10006355"/>
              <a:gd name="connsiteY0" fmla="*/ 0 h 5620106"/>
              <a:gd name="connsiteX1" fmla="*/ 7888932 w 10006355"/>
              <a:gd name="connsiteY1" fmla="*/ 3530 h 5620106"/>
              <a:gd name="connsiteX2" fmla="*/ 10006355 w 10006355"/>
              <a:gd name="connsiteY2" fmla="*/ 5620106 h 5620106"/>
              <a:gd name="connsiteX3" fmla="*/ 253304 w 10006355"/>
              <a:gd name="connsiteY3" fmla="*/ 5616575 h 5620106"/>
              <a:gd name="connsiteX4" fmla="*/ 202263 w 10006355"/>
              <a:gd name="connsiteY4" fmla="*/ 5611430 h 5620106"/>
              <a:gd name="connsiteX5" fmla="*/ 0 w 10006355"/>
              <a:gd name="connsiteY5" fmla="*/ 5363262 h 5620106"/>
              <a:gd name="connsiteX6" fmla="*/ 0 w 10006355"/>
              <a:gd name="connsiteY6" fmla="*/ 0 h 5620106"/>
              <a:gd name="connsiteX0" fmla="*/ 0 w 10947314"/>
              <a:gd name="connsiteY0" fmla="*/ 0 h 5620106"/>
              <a:gd name="connsiteX1" fmla="*/ 7888932 w 10947314"/>
              <a:gd name="connsiteY1" fmla="*/ 3530 h 5620106"/>
              <a:gd name="connsiteX2" fmla="*/ 10947314 w 10947314"/>
              <a:gd name="connsiteY2" fmla="*/ 5620106 h 5620106"/>
              <a:gd name="connsiteX3" fmla="*/ 253304 w 10947314"/>
              <a:gd name="connsiteY3" fmla="*/ 5616575 h 5620106"/>
              <a:gd name="connsiteX4" fmla="*/ 202263 w 10947314"/>
              <a:gd name="connsiteY4" fmla="*/ 5611430 h 5620106"/>
              <a:gd name="connsiteX5" fmla="*/ 0 w 10947314"/>
              <a:gd name="connsiteY5" fmla="*/ 5363262 h 5620106"/>
              <a:gd name="connsiteX6" fmla="*/ 0 w 10947314"/>
              <a:gd name="connsiteY6" fmla="*/ 0 h 5620106"/>
              <a:gd name="connsiteX0" fmla="*/ 0 w 10947315"/>
              <a:gd name="connsiteY0" fmla="*/ 0 h 5620106"/>
              <a:gd name="connsiteX1" fmla="*/ 10148806 w 10947315"/>
              <a:gd name="connsiteY1" fmla="*/ 3530 h 5620106"/>
              <a:gd name="connsiteX2" fmla="*/ 10947314 w 10947315"/>
              <a:gd name="connsiteY2" fmla="*/ 5620106 h 5620106"/>
              <a:gd name="connsiteX3" fmla="*/ 253304 w 10947315"/>
              <a:gd name="connsiteY3" fmla="*/ 5616575 h 5620106"/>
              <a:gd name="connsiteX4" fmla="*/ 202263 w 10947315"/>
              <a:gd name="connsiteY4" fmla="*/ 5611430 h 5620106"/>
              <a:gd name="connsiteX5" fmla="*/ 0 w 10947315"/>
              <a:gd name="connsiteY5" fmla="*/ 5363262 h 5620106"/>
              <a:gd name="connsiteX6" fmla="*/ 0 w 10947315"/>
              <a:gd name="connsiteY6" fmla="*/ 0 h 5620106"/>
              <a:gd name="connsiteX0" fmla="*/ 0 w 10952172"/>
              <a:gd name="connsiteY0" fmla="*/ 0 h 5620106"/>
              <a:gd name="connsiteX1" fmla="*/ 10952172 w 10952172"/>
              <a:gd name="connsiteY1" fmla="*/ 3530 h 5620106"/>
              <a:gd name="connsiteX2" fmla="*/ 10947314 w 10952172"/>
              <a:gd name="connsiteY2" fmla="*/ 5620106 h 5620106"/>
              <a:gd name="connsiteX3" fmla="*/ 253304 w 10952172"/>
              <a:gd name="connsiteY3" fmla="*/ 5616575 h 5620106"/>
              <a:gd name="connsiteX4" fmla="*/ 202263 w 10952172"/>
              <a:gd name="connsiteY4" fmla="*/ 5611430 h 5620106"/>
              <a:gd name="connsiteX5" fmla="*/ 0 w 10952172"/>
              <a:gd name="connsiteY5" fmla="*/ 5363262 h 5620106"/>
              <a:gd name="connsiteX6" fmla="*/ 0 w 10952172"/>
              <a:gd name="connsiteY6" fmla="*/ 0 h 5620106"/>
              <a:gd name="connsiteX0" fmla="*/ 0 w 10952172"/>
              <a:gd name="connsiteY0" fmla="*/ 0 h 5620106"/>
              <a:gd name="connsiteX1" fmla="*/ 10952172 w 10952172"/>
              <a:gd name="connsiteY1" fmla="*/ 3530 h 5620106"/>
              <a:gd name="connsiteX2" fmla="*/ 10947314 w 10952172"/>
              <a:gd name="connsiteY2" fmla="*/ 5620106 h 5620106"/>
              <a:gd name="connsiteX3" fmla="*/ 253304 w 10952172"/>
              <a:gd name="connsiteY3" fmla="*/ 5616575 h 5620106"/>
              <a:gd name="connsiteX4" fmla="*/ 202263 w 10952172"/>
              <a:gd name="connsiteY4" fmla="*/ 5611430 h 5620106"/>
              <a:gd name="connsiteX5" fmla="*/ 0 w 10952172"/>
              <a:gd name="connsiteY5" fmla="*/ 5363262 h 5620106"/>
              <a:gd name="connsiteX6" fmla="*/ 0 w 10952172"/>
              <a:gd name="connsiteY6" fmla="*/ 0 h 5620106"/>
              <a:gd name="connsiteX0" fmla="*/ 0 w 10948997"/>
              <a:gd name="connsiteY0" fmla="*/ 0 h 5620106"/>
              <a:gd name="connsiteX1" fmla="*/ 10948997 w 10948997"/>
              <a:gd name="connsiteY1" fmla="*/ 759180 h 5620106"/>
              <a:gd name="connsiteX2" fmla="*/ 10947314 w 10948997"/>
              <a:gd name="connsiteY2" fmla="*/ 5620106 h 5620106"/>
              <a:gd name="connsiteX3" fmla="*/ 253304 w 10948997"/>
              <a:gd name="connsiteY3" fmla="*/ 5616575 h 5620106"/>
              <a:gd name="connsiteX4" fmla="*/ 202263 w 10948997"/>
              <a:gd name="connsiteY4" fmla="*/ 5611430 h 5620106"/>
              <a:gd name="connsiteX5" fmla="*/ 0 w 10948997"/>
              <a:gd name="connsiteY5" fmla="*/ 5363262 h 5620106"/>
              <a:gd name="connsiteX6" fmla="*/ 0 w 10948997"/>
              <a:gd name="connsiteY6" fmla="*/ 0 h 5620106"/>
              <a:gd name="connsiteX0" fmla="*/ 3175 w 10948997"/>
              <a:gd name="connsiteY0" fmla="*/ 0 h 4864456"/>
              <a:gd name="connsiteX1" fmla="*/ 10948997 w 10948997"/>
              <a:gd name="connsiteY1" fmla="*/ 3530 h 4864456"/>
              <a:gd name="connsiteX2" fmla="*/ 10947314 w 10948997"/>
              <a:gd name="connsiteY2" fmla="*/ 4864456 h 4864456"/>
              <a:gd name="connsiteX3" fmla="*/ 253304 w 10948997"/>
              <a:gd name="connsiteY3" fmla="*/ 4860925 h 4864456"/>
              <a:gd name="connsiteX4" fmla="*/ 202263 w 10948997"/>
              <a:gd name="connsiteY4" fmla="*/ 4855780 h 4864456"/>
              <a:gd name="connsiteX5" fmla="*/ 0 w 10948997"/>
              <a:gd name="connsiteY5" fmla="*/ 4607612 h 4864456"/>
              <a:gd name="connsiteX6" fmla="*/ 3175 w 10948997"/>
              <a:gd name="connsiteY6" fmla="*/ 0 h 486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8997" h="4864456">
                <a:moveTo>
                  <a:pt x="3175" y="0"/>
                </a:moveTo>
                <a:lnTo>
                  <a:pt x="10948997" y="3530"/>
                </a:lnTo>
                <a:cubicBezTo>
                  <a:pt x="10946568" y="2811818"/>
                  <a:pt x="10948491" y="2992264"/>
                  <a:pt x="10947314" y="4864456"/>
                </a:cubicBezTo>
                <a:lnTo>
                  <a:pt x="253304" y="4860925"/>
                </a:lnTo>
                <a:lnTo>
                  <a:pt x="202263" y="4855780"/>
                </a:lnTo>
                <a:cubicBezTo>
                  <a:pt x="86832" y="4832159"/>
                  <a:pt x="0" y="4730026"/>
                  <a:pt x="0" y="4607612"/>
                </a:cubicBezTo>
                <a:cubicBezTo>
                  <a:pt x="1058" y="3071741"/>
                  <a:pt x="2117" y="1535871"/>
                  <a:pt x="3175" y="0"/>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Tree>
    <p:extLst>
      <p:ext uri="{BB962C8B-B14F-4D97-AF65-F5344CB8AC3E}">
        <p14:creationId xmlns:p14="http://schemas.microsoft.com/office/powerpoint/2010/main" val="1438747341"/>
      </p:ext>
    </p:extLst>
  </p:cSld>
  <p:clrMapOvr>
    <a:masterClrMapping/>
  </p:clrMapOvr>
  <p:extLst>
    <p:ext uri="{DCECCB84-F9BA-43D5-87BE-67443E8EF086}">
      <p15:sldGuideLst xmlns:p15="http://schemas.microsoft.com/office/powerpoint/2012/main">
        <p15:guide id="1" pos="5360">
          <p15:clr>
            <a:srgbClr val="FBAE40"/>
          </p15:clr>
        </p15:guide>
        <p15:guide id="2" orient="horz" pos="8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UAntwerpen_4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422379" y="620713"/>
            <a:ext cx="5145734" cy="1385085"/>
          </a:xfrm>
        </p:spPr>
        <p:txBody>
          <a:bodyPr/>
          <a:lstStyle>
            <a:lvl1pPr>
              <a:defRPr b="1" i="0">
                <a:latin typeface="Calibri" panose="020F0502020204030204" pitchFamily="34" charset="0"/>
                <a:cs typeface="Calibri" panose="020F0502020204030204" pitchFamily="34" charset="0"/>
              </a:defRPr>
            </a:lvl1pPr>
          </a:lstStyle>
          <a:p>
            <a:r>
              <a:rPr lang="nl-BE" noProof="0" dirty="0"/>
              <a:t>Klik om stijl te bewerken</a:t>
            </a:r>
          </a:p>
        </p:txBody>
      </p:sp>
      <p:sp>
        <p:nvSpPr>
          <p:cNvPr id="8" name="Picture Placeholder 32">
            <a:extLst>
              <a:ext uri="{FF2B5EF4-FFF2-40B4-BE49-F238E27FC236}">
                <a16:creationId xmlns:a16="http://schemas.microsoft.com/office/drawing/2014/main" id="{5A60CE7B-6F94-47E9-B422-DD08E70AFF66}"/>
              </a:ext>
            </a:extLst>
          </p:cNvPr>
          <p:cNvSpPr>
            <a:spLocks noGrp="1"/>
          </p:cNvSpPr>
          <p:nvPr>
            <p:ph type="pic" idx="11" hasCustomPrompt="1"/>
          </p:nvPr>
        </p:nvSpPr>
        <p:spPr>
          <a:xfrm>
            <a:off x="6422379" y="2010282"/>
            <a:ext cx="5145732" cy="4227006"/>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0" fmla="*/ 0 w 5145732"/>
              <a:gd name="connsiteY0" fmla="*/ 0 h 5616575"/>
              <a:gd name="connsiteX1" fmla="*/ 5145732 w 5145732"/>
              <a:gd name="connsiteY1" fmla="*/ 1494263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0 h 5616575"/>
              <a:gd name="connsiteX1" fmla="*/ 5145732 w 5145732"/>
              <a:gd name="connsiteY1" fmla="*/ 1390445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142872 h 4226130"/>
              <a:gd name="connsiteX1" fmla="*/ 5145732 w 5145732"/>
              <a:gd name="connsiteY1" fmla="*/ 0 h 4226130"/>
              <a:gd name="connsiteX2" fmla="*/ 5145732 w 5145732"/>
              <a:gd name="connsiteY2" fmla="*/ 4226130 h 4226130"/>
              <a:gd name="connsiteX3" fmla="*/ 253304 w 5145732"/>
              <a:gd name="connsiteY3" fmla="*/ 4226130 h 4226130"/>
              <a:gd name="connsiteX4" fmla="*/ 202263 w 5145732"/>
              <a:gd name="connsiteY4" fmla="*/ 4220985 h 4226130"/>
              <a:gd name="connsiteX5" fmla="*/ 0 w 5145732"/>
              <a:gd name="connsiteY5" fmla="*/ 3972817 h 4226130"/>
              <a:gd name="connsiteX6" fmla="*/ 0 w 5145732"/>
              <a:gd name="connsiteY6" fmla="*/ 142872 h 4226130"/>
              <a:gd name="connsiteX0" fmla="*/ 0 w 5145732"/>
              <a:gd name="connsiteY0" fmla="*/ 0 h 4227006"/>
              <a:gd name="connsiteX1" fmla="*/ 5145732 w 5145732"/>
              <a:gd name="connsiteY1" fmla="*/ 876 h 4227006"/>
              <a:gd name="connsiteX2" fmla="*/ 5145732 w 5145732"/>
              <a:gd name="connsiteY2" fmla="*/ 4227006 h 4227006"/>
              <a:gd name="connsiteX3" fmla="*/ 253304 w 5145732"/>
              <a:gd name="connsiteY3" fmla="*/ 4227006 h 4227006"/>
              <a:gd name="connsiteX4" fmla="*/ 202263 w 5145732"/>
              <a:gd name="connsiteY4" fmla="*/ 4221861 h 4227006"/>
              <a:gd name="connsiteX5" fmla="*/ 0 w 5145732"/>
              <a:gd name="connsiteY5" fmla="*/ 3973693 h 4227006"/>
              <a:gd name="connsiteX6" fmla="*/ 0 w 5145732"/>
              <a:gd name="connsiteY6" fmla="*/ 0 h 42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5732" h="4227006">
                <a:moveTo>
                  <a:pt x="0" y="0"/>
                </a:moveTo>
                <a:lnTo>
                  <a:pt x="5145732" y="876"/>
                </a:lnTo>
                <a:lnTo>
                  <a:pt x="5145732" y="4227006"/>
                </a:lnTo>
                <a:lnTo>
                  <a:pt x="253304" y="4227006"/>
                </a:lnTo>
                <a:lnTo>
                  <a:pt x="202263" y="4221861"/>
                </a:lnTo>
                <a:cubicBezTo>
                  <a:pt x="86832" y="4198240"/>
                  <a:pt x="0" y="4096107"/>
                  <a:pt x="0" y="3973693"/>
                </a:cubicBezTo>
                <a:lnTo>
                  <a:pt x="0" y="0"/>
                </a:ln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dirty="0"/>
              <a:t>Klik op het pictogram om een afbeelding toe te voegen</a:t>
            </a:r>
          </a:p>
        </p:txBody>
      </p:sp>
      <p:sp>
        <p:nvSpPr>
          <p:cNvPr id="29" name="Tijdelijke aanduiding voor inhoud 28">
            <a:extLst>
              <a:ext uri="{FF2B5EF4-FFF2-40B4-BE49-F238E27FC236}">
                <a16:creationId xmlns:a16="http://schemas.microsoft.com/office/drawing/2014/main" id="{1DCC738B-D57A-46D7-A485-8180078CE306}"/>
              </a:ext>
            </a:extLst>
          </p:cNvPr>
          <p:cNvSpPr>
            <a:spLocks noGrp="1"/>
          </p:cNvSpPr>
          <p:nvPr>
            <p:ph sz="quarter" idx="12"/>
          </p:nvPr>
        </p:nvSpPr>
        <p:spPr>
          <a:xfrm>
            <a:off x="623888" y="620713"/>
            <a:ext cx="5472112" cy="2592387"/>
          </a:xfrm>
          <a:custGeom>
            <a:avLst/>
            <a:gdLst>
              <a:gd name="connsiteX0" fmla="*/ 0 w 5472112"/>
              <a:gd name="connsiteY0" fmla="*/ 0 h 2592387"/>
              <a:gd name="connsiteX1" fmla="*/ 5256218 w 5472112"/>
              <a:gd name="connsiteY1" fmla="*/ 0 h 2592387"/>
              <a:gd name="connsiteX2" fmla="*/ 5472112 w 5472112"/>
              <a:gd name="connsiteY2" fmla="*/ 215894 h 2592387"/>
              <a:gd name="connsiteX3" fmla="*/ 5472112 w 5472112"/>
              <a:gd name="connsiteY3" fmla="*/ 2592387 h 2592387"/>
              <a:gd name="connsiteX4" fmla="*/ 5472112 w 5472112"/>
              <a:gd name="connsiteY4" fmla="*/ 2592387 h 2592387"/>
              <a:gd name="connsiteX5" fmla="*/ 215894 w 5472112"/>
              <a:gd name="connsiteY5" fmla="*/ 2592387 h 2592387"/>
              <a:gd name="connsiteX6" fmla="*/ 0 w 5472112"/>
              <a:gd name="connsiteY6" fmla="*/ 2376493 h 2592387"/>
              <a:gd name="connsiteX7" fmla="*/ 0 w 5472112"/>
              <a:gd name="connsiteY7" fmla="*/ 0 h 2592387"/>
              <a:gd name="connsiteX8" fmla="*/ 0 w 5472112"/>
              <a:gd name="connsiteY8" fmla="*/ 0 h 2592387"/>
              <a:gd name="connsiteX0" fmla="*/ 0 w 5472112"/>
              <a:gd name="connsiteY0" fmla="*/ 0 h 2592387"/>
              <a:gd name="connsiteX1" fmla="*/ 5256218 w 5472112"/>
              <a:gd name="connsiteY1" fmla="*/ 0 h 2592387"/>
              <a:gd name="connsiteX2" fmla="*/ 5472112 w 5472112"/>
              <a:gd name="connsiteY2" fmla="*/ 215894 h 2592387"/>
              <a:gd name="connsiteX3" fmla="*/ 5472112 w 5472112"/>
              <a:gd name="connsiteY3" fmla="*/ 2592387 h 2592387"/>
              <a:gd name="connsiteX4" fmla="*/ 5472112 w 5472112"/>
              <a:gd name="connsiteY4" fmla="*/ 2592387 h 2592387"/>
              <a:gd name="connsiteX5" fmla="*/ 215894 w 5472112"/>
              <a:gd name="connsiteY5" fmla="*/ 2592387 h 2592387"/>
              <a:gd name="connsiteX6" fmla="*/ 0 w 5472112"/>
              <a:gd name="connsiteY6" fmla="*/ 2376493 h 2592387"/>
              <a:gd name="connsiteX7" fmla="*/ 0 w 5472112"/>
              <a:gd name="connsiteY7" fmla="*/ 0 h 2592387"/>
              <a:gd name="connsiteX8" fmla="*/ 0 w 5472112"/>
              <a:gd name="connsiteY8" fmla="*/ 0 h 2592387"/>
              <a:gd name="connsiteX0" fmla="*/ 0 w 5472112"/>
              <a:gd name="connsiteY0" fmla="*/ 0 h 2592387"/>
              <a:gd name="connsiteX1" fmla="*/ 5256218 w 5472112"/>
              <a:gd name="connsiteY1" fmla="*/ 0 h 2592387"/>
              <a:gd name="connsiteX2" fmla="*/ 5472112 w 5472112"/>
              <a:gd name="connsiteY2" fmla="*/ 215894 h 2592387"/>
              <a:gd name="connsiteX3" fmla="*/ 5472112 w 5472112"/>
              <a:gd name="connsiteY3" fmla="*/ 2592387 h 2592387"/>
              <a:gd name="connsiteX4" fmla="*/ 5472112 w 5472112"/>
              <a:gd name="connsiteY4" fmla="*/ 2592387 h 2592387"/>
              <a:gd name="connsiteX5" fmla="*/ 215894 w 5472112"/>
              <a:gd name="connsiteY5" fmla="*/ 2592387 h 2592387"/>
              <a:gd name="connsiteX6" fmla="*/ 0 w 5472112"/>
              <a:gd name="connsiteY6" fmla="*/ 2376493 h 2592387"/>
              <a:gd name="connsiteX7" fmla="*/ 0 w 5472112"/>
              <a:gd name="connsiteY7" fmla="*/ 0 h 2592387"/>
              <a:gd name="connsiteX8" fmla="*/ 0 w 5472112"/>
              <a:gd name="connsiteY8" fmla="*/ 0 h 2592387"/>
              <a:gd name="connsiteX0" fmla="*/ 0 w 5472112"/>
              <a:gd name="connsiteY0" fmla="*/ 0 h 2592387"/>
              <a:gd name="connsiteX1" fmla="*/ 5256218 w 5472112"/>
              <a:gd name="connsiteY1" fmla="*/ 0 h 2592387"/>
              <a:gd name="connsiteX2" fmla="*/ 5472112 w 5472112"/>
              <a:gd name="connsiteY2" fmla="*/ 215894 h 2592387"/>
              <a:gd name="connsiteX3" fmla="*/ 5472112 w 5472112"/>
              <a:gd name="connsiteY3" fmla="*/ 2592387 h 2592387"/>
              <a:gd name="connsiteX4" fmla="*/ 5472112 w 5472112"/>
              <a:gd name="connsiteY4" fmla="*/ 2592387 h 2592387"/>
              <a:gd name="connsiteX5" fmla="*/ 215894 w 5472112"/>
              <a:gd name="connsiteY5" fmla="*/ 2592387 h 2592387"/>
              <a:gd name="connsiteX6" fmla="*/ 0 w 5472112"/>
              <a:gd name="connsiteY6" fmla="*/ 2376493 h 2592387"/>
              <a:gd name="connsiteX7" fmla="*/ 0 w 5472112"/>
              <a:gd name="connsiteY7" fmla="*/ 0 h 2592387"/>
              <a:gd name="connsiteX8" fmla="*/ 0 w 5472112"/>
              <a:gd name="connsiteY8" fmla="*/ 0 h 2592387"/>
              <a:gd name="connsiteX0" fmla="*/ 0 w 5472112"/>
              <a:gd name="connsiteY0" fmla="*/ 0 h 2592387"/>
              <a:gd name="connsiteX1" fmla="*/ 5256218 w 5472112"/>
              <a:gd name="connsiteY1" fmla="*/ 0 h 2592387"/>
              <a:gd name="connsiteX2" fmla="*/ 5472112 w 5472112"/>
              <a:gd name="connsiteY2" fmla="*/ 215894 h 2592387"/>
              <a:gd name="connsiteX3" fmla="*/ 5472112 w 5472112"/>
              <a:gd name="connsiteY3" fmla="*/ 2592387 h 2592387"/>
              <a:gd name="connsiteX4" fmla="*/ 5472112 w 5472112"/>
              <a:gd name="connsiteY4" fmla="*/ 2592387 h 2592387"/>
              <a:gd name="connsiteX5" fmla="*/ 215894 w 5472112"/>
              <a:gd name="connsiteY5" fmla="*/ 2592387 h 2592387"/>
              <a:gd name="connsiteX6" fmla="*/ 0 w 5472112"/>
              <a:gd name="connsiteY6" fmla="*/ 2376493 h 2592387"/>
              <a:gd name="connsiteX7" fmla="*/ 0 w 5472112"/>
              <a:gd name="connsiteY7" fmla="*/ 0 h 2592387"/>
              <a:gd name="connsiteX8" fmla="*/ 0 w 5472112"/>
              <a:gd name="connsiteY8" fmla="*/ 0 h 2592387"/>
              <a:gd name="connsiteX0" fmla="*/ 0 w 5472112"/>
              <a:gd name="connsiteY0" fmla="*/ 0 h 2592387"/>
              <a:gd name="connsiteX1" fmla="*/ 5472112 w 5472112"/>
              <a:gd name="connsiteY1" fmla="*/ 215894 h 2592387"/>
              <a:gd name="connsiteX2" fmla="*/ 5472112 w 5472112"/>
              <a:gd name="connsiteY2" fmla="*/ 2592387 h 2592387"/>
              <a:gd name="connsiteX3" fmla="*/ 5472112 w 5472112"/>
              <a:gd name="connsiteY3" fmla="*/ 2592387 h 2592387"/>
              <a:gd name="connsiteX4" fmla="*/ 215894 w 5472112"/>
              <a:gd name="connsiteY4" fmla="*/ 2592387 h 2592387"/>
              <a:gd name="connsiteX5" fmla="*/ 0 w 5472112"/>
              <a:gd name="connsiteY5" fmla="*/ 2376493 h 2592387"/>
              <a:gd name="connsiteX6" fmla="*/ 0 w 5472112"/>
              <a:gd name="connsiteY6" fmla="*/ 0 h 2592387"/>
              <a:gd name="connsiteX7" fmla="*/ 0 w 5472112"/>
              <a:gd name="connsiteY7" fmla="*/ 0 h 2592387"/>
              <a:gd name="connsiteX0" fmla="*/ 0 w 5472112"/>
              <a:gd name="connsiteY0" fmla="*/ 0 h 2592387"/>
              <a:gd name="connsiteX1" fmla="*/ 5472112 w 5472112"/>
              <a:gd name="connsiteY1" fmla="*/ 2138 h 2592387"/>
              <a:gd name="connsiteX2" fmla="*/ 5472112 w 5472112"/>
              <a:gd name="connsiteY2" fmla="*/ 2592387 h 2592387"/>
              <a:gd name="connsiteX3" fmla="*/ 5472112 w 5472112"/>
              <a:gd name="connsiteY3" fmla="*/ 2592387 h 2592387"/>
              <a:gd name="connsiteX4" fmla="*/ 215894 w 5472112"/>
              <a:gd name="connsiteY4" fmla="*/ 2592387 h 2592387"/>
              <a:gd name="connsiteX5" fmla="*/ 0 w 5472112"/>
              <a:gd name="connsiteY5" fmla="*/ 2376493 h 2592387"/>
              <a:gd name="connsiteX6" fmla="*/ 0 w 5472112"/>
              <a:gd name="connsiteY6" fmla="*/ 0 h 2592387"/>
              <a:gd name="connsiteX7" fmla="*/ 0 w 5472112"/>
              <a:gd name="connsiteY7" fmla="*/ 0 h 259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112" h="2592387">
                <a:moveTo>
                  <a:pt x="0" y="0"/>
                </a:moveTo>
                <a:lnTo>
                  <a:pt x="5472112" y="2138"/>
                </a:lnTo>
                <a:lnTo>
                  <a:pt x="5472112" y="2592387"/>
                </a:lnTo>
                <a:lnTo>
                  <a:pt x="5472112" y="2592387"/>
                </a:lnTo>
                <a:lnTo>
                  <a:pt x="215894" y="2592387"/>
                </a:lnTo>
                <a:cubicBezTo>
                  <a:pt x="96659" y="2592387"/>
                  <a:pt x="0" y="2495728"/>
                  <a:pt x="0" y="2376493"/>
                </a:cubicBezTo>
                <a:lnTo>
                  <a:pt x="0" y="0"/>
                </a:lnTo>
                <a:lnTo>
                  <a:pt x="0" y="0"/>
                </a:lnTo>
                <a:close/>
              </a:path>
            </a:pathLst>
          </a:custGeom>
          <a:solidFill>
            <a:schemeClr val="accent3"/>
          </a:solidFill>
        </p:spPr>
        <p:txBody>
          <a:bodyPr/>
          <a:lstStyle>
            <a:lvl1pPr>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35" name="Tijdelijke aanduiding voor afbeelding 34">
            <a:extLst>
              <a:ext uri="{FF2B5EF4-FFF2-40B4-BE49-F238E27FC236}">
                <a16:creationId xmlns:a16="http://schemas.microsoft.com/office/drawing/2014/main" id="{806B252D-99B0-41AB-B87C-91AA71BA5794}"/>
              </a:ext>
            </a:extLst>
          </p:cNvPr>
          <p:cNvSpPr>
            <a:spLocks noGrp="1"/>
          </p:cNvSpPr>
          <p:nvPr>
            <p:ph type="pic" sz="quarter" idx="15"/>
          </p:nvPr>
        </p:nvSpPr>
        <p:spPr>
          <a:xfrm>
            <a:off x="623889" y="618392"/>
            <a:ext cx="5472634" cy="2594707"/>
          </a:xfrm>
          <a:custGeom>
            <a:avLst/>
            <a:gdLst>
              <a:gd name="connsiteX0" fmla="*/ 0 w 5472111"/>
              <a:gd name="connsiteY0" fmla="*/ 0 h 2594707"/>
              <a:gd name="connsiteX1" fmla="*/ 5253559 w 5472111"/>
              <a:gd name="connsiteY1" fmla="*/ 0 h 2594707"/>
              <a:gd name="connsiteX2" fmla="*/ 5472111 w 5472111"/>
              <a:gd name="connsiteY2" fmla="*/ 218552 h 2594707"/>
              <a:gd name="connsiteX3" fmla="*/ 5472111 w 5472111"/>
              <a:gd name="connsiteY3" fmla="*/ 2594707 h 2594707"/>
              <a:gd name="connsiteX4" fmla="*/ 5472111 w 5472111"/>
              <a:gd name="connsiteY4" fmla="*/ 2594707 h 2594707"/>
              <a:gd name="connsiteX5" fmla="*/ 218552 w 5472111"/>
              <a:gd name="connsiteY5" fmla="*/ 2594707 h 2594707"/>
              <a:gd name="connsiteX6" fmla="*/ 0 w 5472111"/>
              <a:gd name="connsiteY6" fmla="*/ 2376155 h 2594707"/>
              <a:gd name="connsiteX7" fmla="*/ 0 w 5472111"/>
              <a:gd name="connsiteY7" fmla="*/ 0 h 2594707"/>
              <a:gd name="connsiteX8" fmla="*/ 0 w 5472111"/>
              <a:gd name="connsiteY8" fmla="*/ 0 h 2594707"/>
              <a:gd name="connsiteX0" fmla="*/ 0 w 5714276"/>
              <a:gd name="connsiteY0" fmla="*/ 0 h 2594707"/>
              <a:gd name="connsiteX1" fmla="*/ 5253559 w 5714276"/>
              <a:gd name="connsiteY1" fmla="*/ 0 h 2594707"/>
              <a:gd name="connsiteX2" fmla="*/ 5472111 w 5714276"/>
              <a:gd name="connsiteY2" fmla="*/ 2594707 h 2594707"/>
              <a:gd name="connsiteX3" fmla="*/ 5472111 w 5714276"/>
              <a:gd name="connsiteY3" fmla="*/ 2594707 h 2594707"/>
              <a:gd name="connsiteX4" fmla="*/ 218552 w 5714276"/>
              <a:gd name="connsiteY4" fmla="*/ 2594707 h 2594707"/>
              <a:gd name="connsiteX5" fmla="*/ 0 w 5714276"/>
              <a:gd name="connsiteY5" fmla="*/ 2376155 h 2594707"/>
              <a:gd name="connsiteX6" fmla="*/ 0 w 5714276"/>
              <a:gd name="connsiteY6" fmla="*/ 0 h 2594707"/>
              <a:gd name="connsiteX7" fmla="*/ 0 w 5714276"/>
              <a:gd name="connsiteY7" fmla="*/ 0 h 2594707"/>
              <a:gd name="connsiteX0" fmla="*/ 0 w 5472111"/>
              <a:gd name="connsiteY0" fmla="*/ 0 h 2594707"/>
              <a:gd name="connsiteX1" fmla="*/ 5253559 w 5472111"/>
              <a:gd name="connsiteY1" fmla="*/ 0 h 2594707"/>
              <a:gd name="connsiteX2" fmla="*/ 5472111 w 5472111"/>
              <a:gd name="connsiteY2" fmla="*/ 2594707 h 2594707"/>
              <a:gd name="connsiteX3" fmla="*/ 5472111 w 5472111"/>
              <a:gd name="connsiteY3" fmla="*/ 2594707 h 2594707"/>
              <a:gd name="connsiteX4" fmla="*/ 218552 w 5472111"/>
              <a:gd name="connsiteY4" fmla="*/ 2594707 h 2594707"/>
              <a:gd name="connsiteX5" fmla="*/ 0 w 5472111"/>
              <a:gd name="connsiteY5" fmla="*/ 2376155 h 2594707"/>
              <a:gd name="connsiteX6" fmla="*/ 0 w 5472111"/>
              <a:gd name="connsiteY6" fmla="*/ 0 h 2594707"/>
              <a:gd name="connsiteX7" fmla="*/ 0 w 5472111"/>
              <a:gd name="connsiteY7" fmla="*/ 0 h 2594707"/>
              <a:gd name="connsiteX0" fmla="*/ 0 w 5472634"/>
              <a:gd name="connsiteY0" fmla="*/ 0 h 2594707"/>
              <a:gd name="connsiteX1" fmla="*/ 5472634 w 5472634"/>
              <a:gd name="connsiteY1" fmla="*/ 1905 h 2594707"/>
              <a:gd name="connsiteX2" fmla="*/ 5472111 w 5472634"/>
              <a:gd name="connsiteY2" fmla="*/ 2594707 h 2594707"/>
              <a:gd name="connsiteX3" fmla="*/ 5472111 w 5472634"/>
              <a:gd name="connsiteY3" fmla="*/ 2594707 h 2594707"/>
              <a:gd name="connsiteX4" fmla="*/ 218552 w 5472634"/>
              <a:gd name="connsiteY4" fmla="*/ 2594707 h 2594707"/>
              <a:gd name="connsiteX5" fmla="*/ 0 w 5472634"/>
              <a:gd name="connsiteY5" fmla="*/ 2376155 h 2594707"/>
              <a:gd name="connsiteX6" fmla="*/ 0 w 5472634"/>
              <a:gd name="connsiteY6" fmla="*/ 0 h 2594707"/>
              <a:gd name="connsiteX7" fmla="*/ 0 w 5472634"/>
              <a:gd name="connsiteY7" fmla="*/ 0 h 259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634" h="2594707">
                <a:moveTo>
                  <a:pt x="0" y="0"/>
                </a:moveTo>
                <a:lnTo>
                  <a:pt x="5472634" y="1905"/>
                </a:lnTo>
                <a:cubicBezTo>
                  <a:pt x="5472460" y="866172"/>
                  <a:pt x="5472285" y="1730440"/>
                  <a:pt x="5472111" y="2594707"/>
                </a:cubicBezTo>
                <a:lnTo>
                  <a:pt x="5472111" y="2594707"/>
                </a:lnTo>
                <a:lnTo>
                  <a:pt x="218552" y="2594707"/>
                </a:lnTo>
                <a:cubicBezTo>
                  <a:pt x="97849" y="2594707"/>
                  <a:pt x="0" y="2496858"/>
                  <a:pt x="0" y="2376155"/>
                </a:cubicBezTo>
                <a:lnTo>
                  <a:pt x="0" y="0"/>
                </a:lnTo>
                <a:lnTo>
                  <a:pt x="0" y="0"/>
                </a:lnTo>
                <a:close/>
              </a:path>
            </a:pathLst>
          </a:custGeom>
          <a:solidFill>
            <a:schemeClr val="accent1"/>
          </a:solidFill>
        </p:spPr>
        <p:txBody>
          <a:bodyPr/>
          <a:lstStyle>
            <a:lvl1pPr>
              <a:defRPr/>
            </a:lvl1pPr>
          </a:lstStyle>
          <a:p>
            <a:endParaRPr lang="nl-BE" dirty="0"/>
          </a:p>
        </p:txBody>
      </p:sp>
      <p:sp>
        <p:nvSpPr>
          <p:cNvPr id="38" name="Tijdelijke aanduiding voor afbeelding 37">
            <a:extLst>
              <a:ext uri="{FF2B5EF4-FFF2-40B4-BE49-F238E27FC236}">
                <a16:creationId xmlns:a16="http://schemas.microsoft.com/office/drawing/2014/main" id="{8F696107-BB5B-4FB9-9F43-1F365C3A425D}"/>
              </a:ext>
            </a:extLst>
          </p:cNvPr>
          <p:cNvSpPr>
            <a:spLocks noGrp="1"/>
          </p:cNvSpPr>
          <p:nvPr>
            <p:ph type="pic" sz="quarter" idx="16"/>
          </p:nvPr>
        </p:nvSpPr>
        <p:spPr>
          <a:xfrm>
            <a:off x="623888" y="3643313"/>
            <a:ext cx="2595562" cy="2592387"/>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2" h="2592387">
                <a:moveTo>
                  <a:pt x="0" y="0"/>
                </a:moveTo>
                <a:lnTo>
                  <a:pt x="2593845" y="3810"/>
                </a:lnTo>
                <a:cubicBezTo>
                  <a:pt x="2594417" y="866669"/>
                  <a:pt x="2594990" y="1729528"/>
                  <a:pt x="2595562" y="2592387"/>
                </a:cubicBezTo>
                <a:lnTo>
                  <a:pt x="2595562" y="2592387"/>
                </a:lnTo>
                <a:lnTo>
                  <a:pt x="276037" y="2592387"/>
                </a:lnTo>
                <a:cubicBezTo>
                  <a:pt x="123586" y="2592387"/>
                  <a:pt x="0" y="2468801"/>
                  <a:pt x="0" y="2316350"/>
                </a:cubicBezTo>
                <a:lnTo>
                  <a:pt x="0" y="0"/>
                </a:lnTo>
                <a:lnTo>
                  <a:pt x="0" y="0"/>
                </a:lnTo>
                <a:close/>
              </a:path>
            </a:pathLst>
          </a:custGeom>
          <a:solidFill>
            <a:schemeClr val="accent1"/>
          </a:solidFill>
        </p:spPr>
        <p:txBody>
          <a:bodyPr/>
          <a:lstStyle>
            <a:lvl1pPr>
              <a:defRPr/>
            </a:lvl1pPr>
          </a:lstStyle>
          <a:p>
            <a:endParaRPr lang="nl-BE" dirty="0"/>
          </a:p>
        </p:txBody>
      </p:sp>
      <p:sp>
        <p:nvSpPr>
          <p:cNvPr id="39" name="Tijdelijke aanduiding voor afbeelding 37">
            <a:extLst>
              <a:ext uri="{FF2B5EF4-FFF2-40B4-BE49-F238E27FC236}">
                <a16:creationId xmlns:a16="http://schemas.microsoft.com/office/drawing/2014/main" id="{AE33F2CC-4CBF-4E1B-AEAB-2827357B427F}"/>
              </a:ext>
            </a:extLst>
          </p:cNvPr>
          <p:cNvSpPr>
            <a:spLocks noGrp="1"/>
          </p:cNvSpPr>
          <p:nvPr>
            <p:ph type="pic" sz="quarter" idx="17"/>
          </p:nvPr>
        </p:nvSpPr>
        <p:spPr>
          <a:xfrm>
            <a:off x="3500438" y="3643312"/>
            <a:ext cx="2595562" cy="2592387"/>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2" h="2592387">
                <a:moveTo>
                  <a:pt x="0" y="0"/>
                </a:moveTo>
                <a:lnTo>
                  <a:pt x="2593845" y="3810"/>
                </a:lnTo>
                <a:cubicBezTo>
                  <a:pt x="2594417" y="866669"/>
                  <a:pt x="2594990" y="1729528"/>
                  <a:pt x="2595562" y="2592387"/>
                </a:cubicBezTo>
                <a:lnTo>
                  <a:pt x="2595562" y="2592387"/>
                </a:lnTo>
                <a:lnTo>
                  <a:pt x="276037" y="2592387"/>
                </a:lnTo>
                <a:cubicBezTo>
                  <a:pt x="123586" y="2592387"/>
                  <a:pt x="0" y="2468801"/>
                  <a:pt x="0" y="2316350"/>
                </a:cubicBezTo>
                <a:lnTo>
                  <a:pt x="0" y="0"/>
                </a:lnTo>
                <a:lnTo>
                  <a:pt x="0" y="0"/>
                </a:lnTo>
                <a:close/>
              </a:path>
            </a:pathLst>
          </a:custGeom>
          <a:solidFill>
            <a:schemeClr val="accent1"/>
          </a:solidFill>
        </p:spPr>
        <p:txBody>
          <a:bodyPr/>
          <a:lstStyle>
            <a:lvl1pPr>
              <a:defRPr/>
            </a:lvl1pPr>
          </a:lstStyle>
          <a:p>
            <a:endParaRPr lang="nl-BE" dirty="0"/>
          </a:p>
        </p:txBody>
      </p:sp>
    </p:spTree>
    <p:extLst>
      <p:ext uri="{BB962C8B-B14F-4D97-AF65-F5344CB8AC3E}">
        <p14:creationId xmlns:p14="http://schemas.microsoft.com/office/powerpoint/2010/main" val="283388191"/>
      </p:ext>
    </p:extLst>
  </p:cSld>
  <p:clrMapOvr>
    <a:masterClrMapping/>
  </p:clrMapOvr>
  <p:extLst>
    <p:ext uri="{DCECCB84-F9BA-43D5-87BE-67443E8EF086}">
      <p15:sldGuideLst xmlns:p15="http://schemas.microsoft.com/office/powerpoint/2012/main">
        <p15:guide id="1" orient="horz" pos="2024">
          <p15:clr>
            <a:srgbClr val="FBAE40"/>
          </p15:clr>
        </p15:guide>
        <p15:guide id="2" orient="horz" pos="2296">
          <p15:clr>
            <a:srgbClr val="FBAE40"/>
          </p15:clr>
        </p15:guide>
        <p15:guide id="3" pos="3840">
          <p15:clr>
            <a:srgbClr val="FBAE40"/>
          </p15:clr>
        </p15:guide>
        <p15:guide id="4" pos="4044">
          <p15:clr>
            <a:srgbClr val="FBAE40"/>
          </p15:clr>
        </p15:guide>
        <p15:guide id="5" pos="202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UAntwerpen_4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422379" y="620713"/>
            <a:ext cx="5145734" cy="1812244"/>
          </a:xfrm>
        </p:spPr>
        <p:txBody>
          <a:bodyPr/>
          <a:lstStyle>
            <a:lvl1pPr>
              <a:defRPr b="1" i="0">
                <a:latin typeface="Calibri" panose="020F0502020204030204" pitchFamily="34" charset="0"/>
                <a:cs typeface="Calibri" panose="020F0502020204030204" pitchFamily="34" charset="0"/>
              </a:defRPr>
            </a:lvl1pPr>
          </a:lstStyle>
          <a:p>
            <a:r>
              <a:rPr lang="nl-BE" noProof="0" dirty="0"/>
              <a:t>Klik om stijl te bewerken</a:t>
            </a:r>
          </a:p>
        </p:txBody>
      </p:sp>
      <p:sp>
        <p:nvSpPr>
          <p:cNvPr id="8" name="Picture Placeholder 32">
            <a:extLst>
              <a:ext uri="{FF2B5EF4-FFF2-40B4-BE49-F238E27FC236}">
                <a16:creationId xmlns:a16="http://schemas.microsoft.com/office/drawing/2014/main" id="{5A60CE7B-6F94-47E9-B422-DD08E70AFF66}"/>
              </a:ext>
            </a:extLst>
          </p:cNvPr>
          <p:cNvSpPr>
            <a:spLocks noGrp="1"/>
          </p:cNvSpPr>
          <p:nvPr>
            <p:ph type="pic" idx="11" hasCustomPrompt="1"/>
          </p:nvPr>
        </p:nvSpPr>
        <p:spPr>
          <a:xfrm>
            <a:off x="6420473" y="3214845"/>
            <a:ext cx="5147637" cy="3022443"/>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0" fmla="*/ 0 w 5145732"/>
              <a:gd name="connsiteY0" fmla="*/ 0 h 5616575"/>
              <a:gd name="connsiteX1" fmla="*/ 5145732 w 5145732"/>
              <a:gd name="connsiteY1" fmla="*/ 1494263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0 h 5616575"/>
              <a:gd name="connsiteX1" fmla="*/ 5145732 w 5145732"/>
              <a:gd name="connsiteY1" fmla="*/ 1390445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142872 h 4226130"/>
              <a:gd name="connsiteX1" fmla="*/ 5145732 w 5145732"/>
              <a:gd name="connsiteY1" fmla="*/ 0 h 4226130"/>
              <a:gd name="connsiteX2" fmla="*/ 5145732 w 5145732"/>
              <a:gd name="connsiteY2" fmla="*/ 4226130 h 4226130"/>
              <a:gd name="connsiteX3" fmla="*/ 253304 w 5145732"/>
              <a:gd name="connsiteY3" fmla="*/ 4226130 h 4226130"/>
              <a:gd name="connsiteX4" fmla="*/ 202263 w 5145732"/>
              <a:gd name="connsiteY4" fmla="*/ 4220985 h 4226130"/>
              <a:gd name="connsiteX5" fmla="*/ 0 w 5145732"/>
              <a:gd name="connsiteY5" fmla="*/ 3972817 h 4226130"/>
              <a:gd name="connsiteX6" fmla="*/ 0 w 5145732"/>
              <a:gd name="connsiteY6" fmla="*/ 142872 h 4226130"/>
              <a:gd name="connsiteX0" fmla="*/ 0 w 5145732"/>
              <a:gd name="connsiteY0" fmla="*/ 0 h 4227006"/>
              <a:gd name="connsiteX1" fmla="*/ 5145732 w 5145732"/>
              <a:gd name="connsiteY1" fmla="*/ 876 h 4227006"/>
              <a:gd name="connsiteX2" fmla="*/ 5145732 w 5145732"/>
              <a:gd name="connsiteY2" fmla="*/ 4227006 h 4227006"/>
              <a:gd name="connsiteX3" fmla="*/ 253304 w 5145732"/>
              <a:gd name="connsiteY3" fmla="*/ 4227006 h 4227006"/>
              <a:gd name="connsiteX4" fmla="*/ 202263 w 5145732"/>
              <a:gd name="connsiteY4" fmla="*/ 4221861 h 4227006"/>
              <a:gd name="connsiteX5" fmla="*/ 0 w 5145732"/>
              <a:gd name="connsiteY5" fmla="*/ 3973693 h 4227006"/>
              <a:gd name="connsiteX6" fmla="*/ 0 w 5145732"/>
              <a:gd name="connsiteY6" fmla="*/ 0 h 4227006"/>
              <a:gd name="connsiteX0" fmla="*/ 0 w 5145732"/>
              <a:gd name="connsiteY0" fmla="*/ 1215603 h 4226130"/>
              <a:gd name="connsiteX1" fmla="*/ 5145732 w 5145732"/>
              <a:gd name="connsiteY1" fmla="*/ 0 h 4226130"/>
              <a:gd name="connsiteX2" fmla="*/ 5145732 w 5145732"/>
              <a:gd name="connsiteY2" fmla="*/ 4226130 h 4226130"/>
              <a:gd name="connsiteX3" fmla="*/ 253304 w 5145732"/>
              <a:gd name="connsiteY3" fmla="*/ 4226130 h 4226130"/>
              <a:gd name="connsiteX4" fmla="*/ 202263 w 5145732"/>
              <a:gd name="connsiteY4" fmla="*/ 4220985 h 4226130"/>
              <a:gd name="connsiteX5" fmla="*/ 0 w 5145732"/>
              <a:gd name="connsiteY5" fmla="*/ 3972817 h 4226130"/>
              <a:gd name="connsiteX6" fmla="*/ 0 w 5145732"/>
              <a:gd name="connsiteY6" fmla="*/ 1215603 h 4226130"/>
              <a:gd name="connsiteX0" fmla="*/ 0 w 5145732"/>
              <a:gd name="connsiteY0" fmla="*/ 0 h 3010527"/>
              <a:gd name="connsiteX1" fmla="*/ 5145732 w 5145732"/>
              <a:gd name="connsiteY1" fmla="*/ 9039 h 3010527"/>
              <a:gd name="connsiteX2" fmla="*/ 5145732 w 5145732"/>
              <a:gd name="connsiteY2" fmla="*/ 3010527 h 3010527"/>
              <a:gd name="connsiteX3" fmla="*/ 253304 w 5145732"/>
              <a:gd name="connsiteY3" fmla="*/ 3010527 h 3010527"/>
              <a:gd name="connsiteX4" fmla="*/ 202263 w 5145732"/>
              <a:gd name="connsiteY4" fmla="*/ 3005382 h 3010527"/>
              <a:gd name="connsiteX5" fmla="*/ 0 w 5145732"/>
              <a:gd name="connsiteY5" fmla="*/ 2757214 h 3010527"/>
              <a:gd name="connsiteX6" fmla="*/ 0 w 5145732"/>
              <a:gd name="connsiteY6" fmla="*/ 0 h 3010527"/>
              <a:gd name="connsiteX0" fmla="*/ 0 w 5147637"/>
              <a:gd name="connsiteY0" fmla="*/ 0 h 3021957"/>
              <a:gd name="connsiteX1" fmla="*/ 5147637 w 5147637"/>
              <a:gd name="connsiteY1" fmla="*/ 20469 h 3021957"/>
              <a:gd name="connsiteX2" fmla="*/ 5147637 w 5147637"/>
              <a:gd name="connsiteY2" fmla="*/ 3021957 h 3021957"/>
              <a:gd name="connsiteX3" fmla="*/ 255209 w 5147637"/>
              <a:gd name="connsiteY3" fmla="*/ 3021957 h 3021957"/>
              <a:gd name="connsiteX4" fmla="*/ 204168 w 5147637"/>
              <a:gd name="connsiteY4" fmla="*/ 3016812 h 3021957"/>
              <a:gd name="connsiteX5" fmla="*/ 1905 w 5147637"/>
              <a:gd name="connsiteY5" fmla="*/ 2768644 h 3021957"/>
              <a:gd name="connsiteX6" fmla="*/ 0 w 5147637"/>
              <a:gd name="connsiteY6" fmla="*/ 0 h 3021957"/>
              <a:gd name="connsiteX0" fmla="*/ 0 w 5147637"/>
              <a:gd name="connsiteY0" fmla="*/ 486 h 3022443"/>
              <a:gd name="connsiteX1" fmla="*/ 5145732 w 5147637"/>
              <a:gd name="connsiteY1" fmla="*/ 0 h 3022443"/>
              <a:gd name="connsiteX2" fmla="*/ 5147637 w 5147637"/>
              <a:gd name="connsiteY2" fmla="*/ 3022443 h 3022443"/>
              <a:gd name="connsiteX3" fmla="*/ 255209 w 5147637"/>
              <a:gd name="connsiteY3" fmla="*/ 3022443 h 3022443"/>
              <a:gd name="connsiteX4" fmla="*/ 204168 w 5147637"/>
              <a:gd name="connsiteY4" fmla="*/ 3017298 h 3022443"/>
              <a:gd name="connsiteX5" fmla="*/ 1905 w 5147637"/>
              <a:gd name="connsiteY5" fmla="*/ 2769130 h 3022443"/>
              <a:gd name="connsiteX6" fmla="*/ 0 w 5147637"/>
              <a:gd name="connsiteY6" fmla="*/ 486 h 302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7637" h="3022443">
                <a:moveTo>
                  <a:pt x="0" y="486"/>
                </a:moveTo>
                <a:lnTo>
                  <a:pt x="5145732" y="0"/>
                </a:lnTo>
                <a:lnTo>
                  <a:pt x="5147637" y="3022443"/>
                </a:lnTo>
                <a:lnTo>
                  <a:pt x="255209" y="3022443"/>
                </a:lnTo>
                <a:lnTo>
                  <a:pt x="204168" y="3017298"/>
                </a:lnTo>
                <a:cubicBezTo>
                  <a:pt x="88737" y="2993677"/>
                  <a:pt x="1905" y="2891544"/>
                  <a:pt x="1905" y="2769130"/>
                </a:cubicBezTo>
                <a:lnTo>
                  <a:pt x="0" y="486"/>
                </a:ln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dirty="0"/>
              <a:t>Klik op het pictogram om een afbeelding toe te voegen</a:t>
            </a:r>
          </a:p>
        </p:txBody>
      </p:sp>
      <p:sp>
        <p:nvSpPr>
          <p:cNvPr id="38" name="Tijdelijke aanduiding voor afbeelding 37">
            <a:extLst>
              <a:ext uri="{FF2B5EF4-FFF2-40B4-BE49-F238E27FC236}">
                <a16:creationId xmlns:a16="http://schemas.microsoft.com/office/drawing/2014/main" id="{8F696107-BB5B-4FB9-9F43-1F365C3A425D}"/>
              </a:ext>
            </a:extLst>
          </p:cNvPr>
          <p:cNvSpPr>
            <a:spLocks noGrp="1"/>
          </p:cNvSpPr>
          <p:nvPr>
            <p:ph type="pic" sz="quarter" idx="16"/>
          </p:nvPr>
        </p:nvSpPr>
        <p:spPr>
          <a:xfrm>
            <a:off x="623888" y="4076324"/>
            <a:ext cx="2595562" cy="2159376"/>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436728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436728 h 2592387"/>
              <a:gd name="connsiteX0" fmla="*/ 0 w 2600706"/>
              <a:gd name="connsiteY0" fmla="*/ 436728 h 2592387"/>
              <a:gd name="connsiteX1" fmla="*/ 2600669 w 2600706"/>
              <a:gd name="connsiteY1" fmla="*/ 447362 h 2592387"/>
              <a:gd name="connsiteX2" fmla="*/ 2595562 w 2600706"/>
              <a:gd name="connsiteY2" fmla="*/ 2592387 h 2592387"/>
              <a:gd name="connsiteX3" fmla="*/ 2595562 w 2600706"/>
              <a:gd name="connsiteY3" fmla="*/ 2592387 h 2592387"/>
              <a:gd name="connsiteX4" fmla="*/ 276037 w 2600706"/>
              <a:gd name="connsiteY4" fmla="*/ 2592387 h 2592387"/>
              <a:gd name="connsiteX5" fmla="*/ 0 w 2600706"/>
              <a:gd name="connsiteY5" fmla="*/ 2316350 h 2592387"/>
              <a:gd name="connsiteX6" fmla="*/ 0 w 2600706"/>
              <a:gd name="connsiteY6" fmla="*/ 0 h 2592387"/>
              <a:gd name="connsiteX7" fmla="*/ 0 w 2600706"/>
              <a:gd name="connsiteY7" fmla="*/ 436728 h 2592387"/>
              <a:gd name="connsiteX0" fmla="*/ 0 w 2600706"/>
              <a:gd name="connsiteY0" fmla="*/ 0 h 2155659"/>
              <a:gd name="connsiteX1" fmla="*/ 2600669 w 2600706"/>
              <a:gd name="connsiteY1" fmla="*/ 10634 h 2155659"/>
              <a:gd name="connsiteX2" fmla="*/ 2595562 w 2600706"/>
              <a:gd name="connsiteY2" fmla="*/ 2155659 h 2155659"/>
              <a:gd name="connsiteX3" fmla="*/ 2595562 w 2600706"/>
              <a:gd name="connsiteY3" fmla="*/ 2155659 h 2155659"/>
              <a:gd name="connsiteX4" fmla="*/ 276037 w 2600706"/>
              <a:gd name="connsiteY4" fmla="*/ 2155659 h 2155659"/>
              <a:gd name="connsiteX5" fmla="*/ 0 w 2600706"/>
              <a:gd name="connsiteY5" fmla="*/ 1879622 h 2155659"/>
              <a:gd name="connsiteX6" fmla="*/ 0 w 2600706"/>
              <a:gd name="connsiteY6" fmla="*/ 0 h 2155659"/>
              <a:gd name="connsiteX0" fmla="*/ 51256 w 2600706"/>
              <a:gd name="connsiteY0" fmla="*/ 38571 h 2145025"/>
              <a:gd name="connsiteX1" fmla="*/ 2600669 w 2600706"/>
              <a:gd name="connsiteY1" fmla="*/ 0 h 2145025"/>
              <a:gd name="connsiteX2" fmla="*/ 2595562 w 2600706"/>
              <a:gd name="connsiteY2" fmla="*/ 2145025 h 2145025"/>
              <a:gd name="connsiteX3" fmla="*/ 2595562 w 2600706"/>
              <a:gd name="connsiteY3" fmla="*/ 2145025 h 2145025"/>
              <a:gd name="connsiteX4" fmla="*/ 276037 w 2600706"/>
              <a:gd name="connsiteY4" fmla="*/ 2145025 h 2145025"/>
              <a:gd name="connsiteX5" fmla="*/ 0 w 2600706"/>
              <a:gd name="connsiteY5" fmla="*/ 1868988 h 2145025"/>
              <a:gd name="connsiteX6" fmla="*/ 51256 w 2600706"/>
              <a:gd name="connsiteY6" fmla="*/ 38571 h 2145025"/>
              <a:gd name="connsiteX0" fmla="*/ 0 w 2600706"/>
              <a:gd name="connsiteY0" fmla="*/ 0 h 2157709"/>
              <a:gd name="connsiteX1" fmla="*/ 2600669 w 2600706"/>
              <a:gd name="connsiteY1" fmla="*/ 12684 h 2157709"/>
              <a:gd name="connsiteX2" fmla="*/ 2595562 w 2600706"/>
              <a:gd name="connsiteY2" fmla="*/ 2157709 h 2157709"/>
              <a:gd name="connsiteX3" fmla="*/ 2595562 w 2600706"/>
              <a:gd name="connsiteY3" fmla="*/ 2157709 h 2157709"/>
              <a:gd name="connsiteX4" fmla="*/ 276037 w 2600706"/>
              <a:gd name="connsiteY4" fmla="*/ 2157709 h 2157709"/>
              <a:gd name="connsiteX5" fmla="*/ 0 w 2600706"/>
              <a:gd name="connsiteY5" fmla="*/ 1881672 h 2157709"/>
              <a:gd name="connsiteX6" fmla="*/ 0 w 2600706"/>
              <a:gd name="connsiteY6" fmla="*/ 0 h 2157709"/>
              <a:gd name="connsiteX0" fmla="*/ 0 w 2595562"/>
              <a:gd name="connsiteY0" fmla="*/ 1667 h 2159376"/>
              <a:gd name="connsiteX1" fmla="*/ 2592468 w 2595562"/>
              <a:gd name="connsiteY1" fmla="*/ 0 h 2159376"/>
              <a:gd name="connsiteX2" fmla="*/ 2595562 w 2595562"/>
              <a:gd name="connsiteY2" fmla="*/ 2159376 h 2159376"/>
              <a:gd name="connsiteX3" fmla="*/ 2595562 w 2595562"/>
              <a:gd name="connsiteY3" fmla="*/ 2159376 h 2159376"/>
              <a:gd name="connsiteX4" fmla="*/ 276037 w 2595562"/>
              <a:gd name="connsiteY4" fmla="*/ 2159376 h 2159376"/>
              <a:gd name="connsiteX5" fmla="*/ 0 w 2595562"/>
              <a:gd name="connsiteY5" fmla="*/ 1883339 h 2159376"/>
              <a:gd name="connsiteX6" fmla="*/ 0 w 2595562"/>
              <a:gd name="connsiteY6" fmla="*/ 1667 h 215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5562" h="2159376">
                <a:moveTo>
                  <a:pt x="0" y="1667"/>
                </a:moveTo>
                <a:lnTo>
                  <a:pt x="2592468" y="0"/>
                </a:lnTo>
                <a:cubicBezTo>
                  <a:pt x="2593040" y="862859"/>
                  <a:pt x="2594990" y="1296517"/>
                  <a:pt x="2595562" y="2159376"/>
                </a:cubicBezTo>
                <a:lnTo>
                  <a:pt x="2595562" y="2159376"/>
                </a:lnTo>
                <a:lnTo>
                  <a:pt x="276037" y="2159376"/>
                </a:lnTo>
                <a:cubicBezTo>
                  <a:pt x="123586" y="2159376"/>
                  <a:pt x="0" y="2035790"/>
                  <a:pt x="0" y="1883339"/>
                </a:cubicBezTo>
                <a:lnTo>
                  <a:pt x="0" y="1667"/>
                </a:lnTo>
                <a:close/>
              </a:path>
            </a:pathLst>
          </a:custGeom>
          <a:solidFill>
            <a:schemeClr val="accent1"/>
          </a:solidFill>
        </p:spPr>
        <p:txBody>
          <a:bodyPr/>
          <a:lstStyle>
            <a:lvl1pPr>
              <a:defRPr/>
            </a:lvl1pPr>
          </a:lstStyle>
          <a:p>
            <a:endParaRPr lang="nl-BE" dirty="0"/>
          </a:p>
        </p:txBody>
      </p:sp>
      <p:sp>
        <p:nvSpPr>
          <p:cNvPr id="11" name="Tijdelijke aanduiding voor tekst 3">
            <a:extLst>
              <a:ext uri="{FF2B5EF4-FFF2-40B4-BE49-F238E27FC236}">
                <a16:creationId xmlns:a16="http://schemas.microsoft.com/office/drawing/2014/main" id="{51B4BFFF-6272-489C-8A6A-BDF36BD2B4E8}"/>
              </a:ext>
            </a:extLst>
          </p:cNvPr>
          <p:cNvSpPr>
            <a:spLocks noGrp="1"/>
          </p:cNvSpPr>
          <p:nvPr>
            <p:ph type="body" sz="quarter" idx="22" hasCustomPrompt="1"/>
          </p:nvPr>
        </p:nvSpPr>
        <p:spPr>
          <a:xfrm>
            <a:off x="623888" y="3644901"/>
            <a:ext cx="2595562" cy="522288"/>
          </a:xfrm>
        </p:spPr>
        <p:txBody>
          <a:bodyPr lIns="0" tIns="0" rIns="0" bIns="0">
            <a:normAutofit/>
          </a:bodyPr>
          <a:lstStyle>
            <a:lvl1pPr algn="ctr">
              <a:defRPr sz="18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2" name="Tijdelijke aanduiding voor afbeelding 37">
            <a:extLst>
              <a:ext uri="{FF2B5EF4-FFF2-40B4-BE49-F238E27FC236}">
                <a16:creationId xmlns:a16="http://schemas.microsoft.com/office/drawing/2014/main" id="{E3259BF1-D1A7-4EB2-B2CA-340C0F5E2FD7}"/>
              </a:ext>
            </a:extLst>
          </p:cNvPr>
          <p:cNvSpPr>
            <a:spLocks noGrp="1"/>
          </p:cNvSpPr>
          <p:nvPr>
            <p:ph type="pic" sz="quarter" idx="23"/>
          </p:nvPr>
        </p:nvSpPr>
        <p:spPr>
          <a:xfrm>
            <a:off x="3500438" y="4077912"/>
            <a:ext cx="2595562" cy="2159376"/>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436728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436728 h 2592387"/>
              <a:gd name="connsiteX0" fmla="*/ 0 w 2600706"/>
              <a:gd name="connsiteY0" fmla="*/ 436728 h 2592387"/>
              <a:gd name="connsiteX1" fmla="*/ 2600669 w 2600706"/>
              <a:gd name="connsiteY1" fmla="*/ 447362 h 2592387"/>
              <a:gd name="connsiteX2" fmla="*/ 2595562 w 2600706"/>
              <a:gd name="connsiteY2" fmla="*/ 2592387 h 2592387"/>
              <a:gd name="connsiteX3" fmla="*/ 2595562 w 2600706"/>
              <a:gd name="connsiteY3" fmla="*/ 2592387 h 2592387"/>
              <a:gd name="connsiteX4" fmla="*/ 276037 w 2600706"/>
              <a:gd name="connsiteY4" fmla="*/ 2592387 h 2592387"/>
              <a:gd name="connsiteX5" fmla="*/ 0 w 2600706"/>
              <a:gd name="connsiteY5" fmla="*/ 2316350 h 2592387"/>
              <a:gd name="connsiteX6" fmla="*/ 0 w 2600706"/>
              <a:gd name="connsiteY6" fmla="*/ 0 h 2592387"/>
              <a:gd name="connsiteX7" fmla="*/ 0 w 2600706"/>
              <a:gd name="connsiteY7" fmla="*/ 436728 h 2592387"/>
              <a:gd name="connsiteX0" fmla="*/ 0 w 2600706"/>
              <a:gd name="connsiteY0" fmla="*/ 0 h 2155659"/>
              <a:gd name="connsiteX1" fmla="*/ 2600669 w 2600706"/>
              <a:gd name="connsiteY1" fmla="*/ 10634 h 2155659"/>
              <a:gd name="connsiteX2" fmla="*/ 2595562 w 2600706"/>
              <a:gd name="connsiteY2" fmla="*/ 2155659 h 2155659"/>
              <a:gd name="connsiteX3" fmla="*/ 2595562 w 2600706"/>
              <a:gd name="connsiteY3" fmla="*/ 2155659 h 2155659"/>
              <a:gd name="connsiteX4" fmla="*/ 276037 w 2600706"/>
              <a:gd name="connsiteY4" fmla="*/ 2155659 h 2155659"/>
              <a:gd name="connsiteX5" fmla="*/ 0 w 2600706"/>
              <a:gd name="connsiteY5" fmla="*/ 1879622 h 2155659"/>
              <a:gd name="connsiteX6" fmla="*/ 0 w 2600706"/>
              <a:gd name="connsiteY6" fmla="*/ 0 h 2155659"/>
              <a:gd name="connsiteX0" fmla="*/ 51256 w 2600706"/>
              <a:gd name="connsiteY0" fmla="*/ 38571 h 2145025"/>
              <a:gd name="connsiteX1" fmla="*/ 2600669 w 2600706"/>
              <a:gd name="connsiteY1" fmla="*/ 0 h 2145025"/>
              <a:gd name="connsiteX2" fmla="*/ 2595562 w 2600706"/>
              <a:gd name="connsiteY2" fmla="*/ 2145025 h 2145025"/>
              <a:gd name="connsiteX3" fmla="*/ 2595562 w 2600706"/>
              <a:gd name="connsiteY3" fmla="*/ 2145025 h 2145025"/>
              <a:gd name="connsiteX4" fmla="*/ 276037 w 2600706"/>
              <a:gd name="connsiteY4" fmla="*/ 2145025 h 2145025"/>
              <a:gd name="connsiteX5" fmla="*/ 0 w 2600706"/>
              <a:gd name="connsiteY5" fmla="*/ 1868988 h 2145025"/>
              <a:gd name="connsiteX6" fmla="*/ 51256 w 2600706"/>
              <a:gd name="connsiteY6" fmla="*/ 38571 h 2145025"/>
              <a:gd name="connsiteX0" fmla="*/ 0 w 2600706"/>
              <a:gd name="connsiteY0" fmla="*/ 0 h 2157709"/>
              <a:gd name="connsiteX1" fmla="*/ 2600669 w 2600706"/>
              <a:gd name="connsiteY1" fmla="*/ 12684 h 2157709"/>
              <a:gd name="connsiteX2" fmla="*/ 2595562 w 2600706"/>
              <a:gd name="connsiteY2" fmla="*/ 2157709 h 2157709"/>
              <a:gd name="connsiteX3" fmla="*/ 2595562 w 2600706"/>
              <a:gd name="connsiteY3" fmla="*/ 2157709 h 2157709"/>
              <a:gd name="connsiteX4" fmla="*/ 276037 w 2600706"/>
              <a:gd name="connsiteY4" fmla="*/ 2157709 h 2157709"/>
              <a:gd name="connsiteX5" fmla="*/ 0 w 2600706"/>
              <a:gd name="connsiteY5" fmla="*/ 1881672 h 2157709"/>
              <a:gd name="connsiteX6" fmla="*/ 0 w 2600706"/>
              <a:gd name="connsiteY6" fmla="*/ 0 h 2157709"/>
              <a:gd name="connsiteX0" fmla="*/ 0 w 2595562"/>
              <a:gd name="connsiteY0" fmla="*/ 1667 h 2159376"/>
              <a:gd name="connsiteX1" fmla="*/ 2592468 w 2595562"/>
              <a:gd name="connsiteY1" fmla="*/ 0 h 2159376"/>
              <a:gd name="connsiteX2" fmla="*/ 2595562 w 2595562"/>
              <a:gd name="connsiteY2" fmla="*/ 2159376 h 2159376"/>
              <a:gd name="connsiteX3" fmla="*/ 2595562 w 2595562"/>
              <a:gd name="connsiteY3" fmla="*/ 2159376 h 2159376"/>
              <a:gd name="connsiteX4" fmla="*/ 276037 w 2595562"/>
              <a:gd name="connsiteY4" fmla="*/ 2159376 h 2159376"/>
              <a:gd name="connsiteX5" fmla="*/ 0 w 2595562"/>
              <a:gd name="connsiteY5" fmla="*/ 1883339 h 2159376"/>
              <a:gd name="connsiteX6" fmla="*/ 0 w 2595562"/>
              <a:gd name="connsiteY6" fmla="*/ 1667 h 215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5562" h="2159376">
                <a:moveTo>
                  <a:pt x="0" y="1667"/>
                </a:moveTo>
                <a:lnTo>
                  <a:pt x="2592468" y="0"/>
                </a:lnTo>
                <a:cubicBezTo>
                  <a:pt x="2593040" y="862859"/>
                  <a:pt x="2594990" y="1296517"/>
                  <a:pt x="2595562" y="2159376"/>
                </a:cubicBezTo>
                <a:lnTo>
                  <a:pt x="2595562" y="2159376"/>
                </a:lnTo>
                <a:lnTo>
                  <a:pt x="276037" y="2159376"/>
                </a:lnTo>
                <a:cubicBezTo>
                  <a:pt x="123586" y="2159376"/>
                  <a:pt x="0" y="2035790"/>
                  <a:pt x="0" y="1883339"/>
                </a:cubicBezTo>
                <a:lnTo>
                  <a:pt x="0" y="1667"/>
                </a:lnTo>
                <a:close/>
              </a:path>
            </a:pathLst>
          </a:custGeom>
          <a:solidFill>
            <a:schemeClr val="accent1"/>
          </a:solidFill>
        </p:spPr>
        <p:txBody>
          <a:bodyPr/>
          <a:lstStyle>
            <a:lvl1pPr>
              <a:defRPr/>
            </a:lvl1pPr>
          </a:lstStyle>
          <a:p>
            <a:endParaRPr lang="nl-BE" dirty="0"/>
          </a:p>
        </p:txBody>
      </p:sp>
      <p:sp>
        <p:nvSpPr>
          <p:cNvPr id="13" name="Tijdelijke aanduiding voor tekst 3">
            <a:extLst>
              <a:ext uri="{FF2B5EF4-FFF2-40B4-BE49-F238E27FC236}">
                <a16:creationId xmlns:a16="http://schemas.microsoft.com/office/drawing/2014/main" id="{39A8451F-B961-479B-B12D-DB8D635F6039}"/>
              </a:ext>
            </a:extLst>
          </p:cNvPr>
          <p:cNvSpPr>
            <a:spLocks noGrp="1"/>
          </p:cNvSpPr>
          <p:nvPr>
            <p:ph type="body" sz="quarter" idx="24" hasCustomPrompt="1"/>
          </p:nvPr>
        </p:nvSpPr>
        <p:spPr>
          <a:xfrm>
            <a:off x="3500438" y="3644901"/>
            <a:ext cx="2595562" cy="522288"/>
          </a:xfrm>
        </p:spPr>
        <p:txBody>
          <a:bodyPr lIns="0" tIns="0" rIns="0" bIns="0">
            <a:normAutofit/>
          </a:bodyPr>
          <a:lstStyle>
            <a:lvl1pPr algn="ctr">
              <a:defRPr sz="18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4" name="Tijdelijke aanduiding voor afbeelding 37">
            <a:extLst>
              <a:ext uri="{FF2B5EF4-FFF2-40B4-BE49-F238E27FC236}">
                <a16:creationId xmlns:a16="http://schemas.microsoft.com/office/drawing/2014/main" id="{051EE96D-264E-40F8-9CC7-D0D3395EE248}"/>
              </a:ext>
            </a:extLst>
          </p:cNvPr>
          <p:cNvSpPr>
            <a:spLocks noGrp="1"/>
          </p:cNvSpPr>
          <p:nvPr>
            <p:ph type="pic" sz="quarter" idx="25"/>
          </p:nvPr>
        </p:nvSpPr>
        <p:spPr>
          <a:xfrm>
            <a:off x="626682" y="1053724"/>
            <a:ext cx="2595562" cy="2159376"/>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436728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436728 h 2592387"/>
              <a:gd name="connsiteX0" fmla="*/ 0 w 2600706"/>
              <a:gd name="connsiteY0" fmla="*/ 436728 h 2592387"/>
              <a:gd name="connsiteX1" fmla="*/ 2600669 w 2600706"/>
              <a:gd name="connsiteY1" fmla="*/ 447362 h 2592387"/>
              <a:gd name="connsiteX2" fmla="*/ 2595562 w 2600706"/>
              <a:gd name="connsiteY2" fmla="*/ 2592387 h 2592387"/>
              <a:gd name="connsiteX3" fmla="*/ 2595562 w 2600706"/>
              <a:gd name="connsiteY3" fmla="*/ 2592387 h 2592387"/>
              <a:gd name="connsiteX4" fmla="*/ 276037 w 2600706"/>
              <a:gd name="connsiteY4" fmla="*/ 2592387 h 2592387"/>
              <a:gd name="connsiteX5" fmla="*/ 0 w 2600706"/>
              <a:gd name="connsiteY5" fmla="*/ 2316350 h 2592387"/>
              <a:gd name="connsiteX6" fmla="*/ 0 w 2600706"/>
              <a:gd name="connsiteY6" fmla="*/ 0 h 2592387"/>
              <a:gd name="connsiteX7" fmla="*/ 0 w 2600706"/>
              <a:gd name="connsiteY7" fmla="*/ 436728 h 2592387"/>
              <a:gd name="connsiteX0" fmla="*/ 0 w 2600706"/>
              <a:gd name="connsiteY0" fmla="*/ 0 h 2155659"/>
              <a:gd name="connsiteX1" fmla="*/ 2600669 w 2600706"/>
              <a:gd name="connsiteY1" fmla="*/ 10634 h 2155659"/>
              <a:gd name="connsiteX2" fmla="*/ 2595562 w 2600706"/>
              <a:gd name="connsiteY2" fmla="*/ 2155659 h 2155659"/>
              <a:gd name="connsiteX3" fmla="*/ 2595562 w 2600706"/>
              <a:gd name="connsiteY3" fmla="*/ 2155659 h 2155659"/>
              <a:gd name="connsiteX4" fmla="*/ 276037 w 2600706"/>
              <a:gd name="connsiteY4" fmla="*/ 2155659 h 2155659"/>
              <a:gd name="connsiteX5" fmla="*/ 0 w 2600706"/>
              <a:gd name="connsiteY5" fmla="*/ 1879622 h 2155659"/>
              <a:gd name="connsiteX6" fmla="*/ 0 w 2600706"/>
              <a:gd name="connsiteY6" fmla="*/ 0 h 2155659"/>
              <a:gd name="connsiteX0" fmla="*/ 51256 w 2600706"/>
              <a:gd name="connsiteY0" fmla="*/ 38571 h 2145025"/>
              <a:gd name="connsiteX1" fmla="*/ 2600669 w 2600706"/>
              <a:gd name="connsiteY1" fmla="*/ 0 h 2145025"/>
              <a:gd name="connsiteX2" fmla="*/ 2595562 w 2600706"/>
              <a:gd name="connsiteY2" fmla="*/ 2145025 h 2145025"/>
              <a:gd name="connsiteX3" fmla="*/ 2595562 w 2600706"/>
              <a:gd name="connsiteY3" fmla="*/ 2145025 h 2145025"/>
              <a:gd name="connsiteX4" fmla="*/ 276037 w 2600706"/>
              <a:gd name="connsiteY4" fmla="*/ 2145025 h 2145025"/>
              <a:gd name="connsiteX5" fmla="*/ 0 w 2600706"/>
              <a:gd name="connsiteY5" fmla="*/ 1868988 h 2145025"/>
              <a:gd name="connsiteX6" fmla="*/ 51256 w 2600706"/>
              <a:gd name="connsiteY6" fmla="*/ 38571 h 2145025"/>
              <a:gd name="connsiteX0" fmla="*/ 0 w 2600706"/>
              <a:gd name="connsiteY0" fmla="*/ 0 h 2157709"/>
              <a:gd name="connsiteX1" fmla="*/ 2600669 w 2600706"/>
              <a:gd name="connsiteY1" fmla="*/ 12684 h 2157709"/>
              <a:gd name="connsiteX2" fmla="*/ 2595562 w 2600706"/>
              <a:gd name="connsiteY2" fmla="*/ 2157709 h 2157709"/>
              <a:gd name="connsiteX3" fmla="*/ 2595562 w 2600706"/>
              <a:gd name="connsiteY3" fmla="*/ 2157709 h 2157709"/>
              <a:gd name="connsiteX4" fmla="*/ 276037 w 2600706"/>
              <a:gd name="connsiteY4" fmla="*/ 2157709 h 2157709"/>
              <a:gd name="connsiteX5" fmla="*/ 0 w 2600706"/>
              <a:gd name="connsiteY5" fmla="*/ 1881672 h 2157709"/>
              <a:gd name="connsiteX6" fmla="*/ 0 w 2600706"/>
              <a:gd name="connsiteY6" fmla="*/ 0 h 2157709"/>
              <a:gd name="connsiteX0" fmla="*/ 0 w 2595562"/>
              <a:gd name="connsiteY0" fmla="*/ 1667 h 2159376"/>
              <a:gd name="connsiteX1" fmla="*/ 2592468 w 2595562"/>
              <a:gd name="connsiteY1" fmla="*/ 0 h 2159376"/>
              <a:gd name="connsiteX2" fmla="*/ 2595562 w 2595562"/>
              <a:gd name="connsiteY2" fmla="*/ 2159376 h 2159376"/>
              <a:gd name="connsiteX3" fmla="*/ 2595562 w 2595562"/>
              <a:gd name="connsiteY3" fmla="*/ 2159376 h 2159376"/>
              <a:gd name="connsiteX4" fmla="*/ 276037 w 2595562"/>
              <a:gd name="connsiteY4" fmla="*/ 2159376 h 2159376"/>
              <a:gd name="connsiteX5" fmla="*/ 0 w 2595562"/>
              <a:gd name="connsiteY5" fmla="*/ 1883339 h 2159376"/>
              <a:gd name="connsiteX6" fmla="*/ 0 w 2595562"/>
              <a:gd name="connsiteY6" fmla="*/ 1667 h 215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5562" h="2159376">
                <a:moveTo>
                  <a:pt x="0" y="1667"/>
                </a:moveTo>
                <a:lnTo>
                  <a:pt x="2592468" y="0"/>
                </a:lnTo>
                <a:cubicBezTo>
                  <a:pt x="2593040" y="862859"/>
                  <a:pt x="2594990" y="1296517"/>
                  <a:pt x="2595562" y="2159376"/>
                </a:cubicBezTo>
                <a:lnTo>
                  <a:pt x="2595562" y="2159376"/>
                </a:lnTo>
                <a:lnTo>
                  <a:pt x="276037" y="2159376"/>
                </a:lnTo>
                <a:cubicBezTo>
                  <a:pt x="123586" y="2159376"/>
                  <a:pt x="0" y="2035790"/>
                  <a:pt x="0" y="1883339"/>
                </a:cubicBezTo>
                <a:lnTo>
                  <a:pt x="0" y="1667"/>
                </a:lnTo>
                <a:close/>
              </a:path>
            </a:pathLst>
          </a:custGeom>
          <a:solidFill>
            <a:schemeClr val="accent1"/>
          </a:solidFill>
        </p:spPr>
        <p:txBody>
          <a:bodyPr/>
          <a:lstStyle>
            <a:lvl1pPr>
              <a:defRPr/>
            </a:lvl1pPr>
          </a:lstStyle>
          <a:p>
            <a:endParaRPr lang="nl-BE" dirty="0"/>
          </a:p>
        </p:txBody>
      </p:sp>
      <p:sp>
        <p:nvSpPr>
          <p:cNvPr id="15" name="Tijdelijke aanduiding voor tekst 3">
            <a:extLst>
              <a:ext uri="{FF2B5EF4-FFF2-40B4-BE49-F238E27FC236}">
                <a16:creationId xmlns:a16="http://schemas.microsoft.com/office/drawing/2014/main" id="{6B188E9A-A8C1-490B-9AEE-933FC096AAD2}"/>
              </a:ext>
            </a:extLst>
          </p:cNvPr>
          <p:cNvSpPr>
            <a:spLocks noGrp="1"/>
          </p:cNvSpPr>
          <p:nvPr>
            <p:ph type="body" sz="quarter" idx="26" hasCustomPrompt="1"/>
          </p:nvPr>
        </p:nvSpPr>
        <p:spPr>
          <a:xfrm>
            <a:off x="626682" y="620713"/>
            <a:ext cx="2595562" cy="522288"/>
          </a:xfrm>
        </p:spPr>
        <p:txBody>
          <a:bodyPr lIns="0" tIns="0" rIns="0" bIns="0">
            <a:normAutofit/>
          </a:bodyPr>
          <a:lstStyle>
            <a:lvl1pPr algn="ctr">
              <a:defRPr sz="18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6" name="Tijdelijke aanduiding voor afbeelding 37">
            <a:extLst>
              <a:ext uri="{FF2B5EF4-FFF2-40B4-BE49-F238E27FC236}">
                <a16:creationId xmlns:a16="http://schemas.microsoft.com/office/drawing/2014/main" id="{467829A3-421C-4DFE-8291-35B745ABDBA8}"/>
              </a:ext>
            </a:extLst>
          </p:cNvPr>
          <p:cNvSpPr>
            <a:spLocks noGrp="1"/>
          </p:cNvSpPr>
          <p:nvPr>
            <p:ph type="pic" sz="quarter" idx="27"/>
          </p:nvPr>
        </p:nvSpPr>
        <p:spPr>
          <a:xfrm>
            <a:off x="3500438" y="1053724"/>
            <a:ext cx="2595562" cy="2159376"/>
          </a:xfrm>
          <a:custGeom>
            <a:avLst/>
            <a:gdLst>
              <a:gd name="connsiteX0" fmla="*/ 0 w 2595562"/>
              <a:gd name="connsiteY0" fmla="*/ 0 h 2592387"/>
              <a:gd name="connsiteX1" fmla="*/ 2319525 w 2595562"/>
              <a:gd name="connsiteY1" fmla="*/ 0 h 2592387"/>
              <a:gd name="connsiteX2" fmla="*/ 2595562 w 2595562"/>
              <a:gd name="connsiteY2" fmla="*/ 276037 h 2592387"/>
              <a:gd name="connsiteX3" fmla="*/ 2595562 w 2595562"/>
              <a:gd name="connsiteY3" fmla="*/ 2592387 h 2592387"/>
              <a:gd name="connsiteX4" fmla="*/ 2595562 w 2595562"/>
              <a:gd name="connsiteY4" fmla="*/ 2592387 h 2592387"/>
              <a:gd name="connsiteX5" fmla="*/ 276037 w 2595562"/>
              <a:gd name="connsiteY5" fmla="*/ 2592387 h 2592387"/>
              <a:gd name="connsiteX6" fmla="*/ 0 w 2595562"/>
              <a:gd name="connsiteY6" fmla="*/ 2316350 h 2592387"/>
              <a:gd name="connsiteX7" fmla="*/ 0 w 2595562"/>
              <a:gd name="connsiteY7" fmla="*/ 0 h 2592387"/>
              <a:gd name="connsiteX8" fmla="*/ 0 w 2595562"/>
              <a:gd name="connsiteY8" fmla="*/ 0 h 2592387"/>
              <a:gd name="connsiteX0" fmla="*/ 0 w 2603937"/>
              <a:gd name="connsiteY0" fmla="*/ 0 h 2592387"/>
              <a:gd name="connsiteX1" fmla="*/ 2319525 w 2603937"/>
              <a:gd name="connsiteY1" fmla="*/ 0 h 2592387"/>
              <a:gd name="connsiteX2" fmla="*/ 2595562 w 2603937"/>
              <a:gd name="connsiteY2" fmla="*/ 2592387 h 2592387"/>
              <a:gd name="connsiteX3" fmla="*/ 2595562 w 2603937"/>
              <a:gd name="connsiteY3" fmla="*/ 2592387 h 2592387"/>
              <a:gd name="connsiteX4" fmla="*/ 276037 w 2603937"/>
              <a:gd name="connsiteY4" fmla="*/ 2592387 h 2592387"/>
              <a:gd name="connsiteX5" fmla="*/ 0 w 2603937"/>
              <a:gd name="connsiteY5" fmla="*/ 2316350 h 2592387"/>
              <a:gd name="connsiteX6" fmla="*/ 0 w 2603937"/>
              <a:gd name="connsiteY6" fmla="*/ 0 h 2592387"/>
              <a:gd name="connsiteX7" fmla="*/ 0 w 2603937"/>
              <a:gd name="connsiteY7" fmla="*/ 0 h 2592387"/>
              <a:gd name="connsiteX0" fmla="*/ 0 w 2595562"/>
              <a:gd name="connsiteY0" fmla="*/ 0 h 2592387"/>
              <a:gd name="connsiteX1" fmla="*/ 2319525 w 2595562"/>
              <a:gd name="connsiteY1" fmla="*/ 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0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0 h 2592387"/>
              <a:gd name="connsiteX0" fmla="*/ 0 w 2595562"/>
              <a:gd name="connsiteY0" fmla="*/ 436728 h 2592387"/>
              <a:gd name="connsiteX1" fmla="*/ 2593845 w 2595562"/>
              <a:gd name="connsiteY1" fmla="*/ 3810 h 2592387"/>
              <a:gd name="connsiteX2" fmla="*/ 2595562 w 2595562"/>
              <a:gd name="connsiteY2" fmla="*/ 2592387 h 2592387"/>
              <a:gd name="connsiteX3" fmla="*/ 2595562 w 2595562"/>
              <a:gd name="connsiteY3" fmla="*/ 2592387 h 2592387"/>
              <a:gd name="connsiteX4" fmla="*/ 276037 w 2595562"/>
              <a:gd name="connsiteY4" fmla="*/ 2592387 h 2592387"/>
              <a:gd name="connsiteX5" fmla="*/ 0 w 2595562"/>
              <a:gd name="connsiteY5" fmla="*/ 2316350 h 2592387"/>
              <a:gd name="connsiteX6" fmla="*/ 0 w 2595562"/>
              <a:gd name="connsiteY6" fmla="*/ 0 h 2592387"/>
              <a:gd name="connsiteX7" fmla="*/ 0 w 2595562"/>
              <a:gd name="connsiteY7" fmla="*/ 436728 h 2592387"/>
              <a:gd name="connsiteX0" fmla="*/ 0 w 2600706"/>
              <a:gd name="connsiteY0" fmla="*/ 436728 h 2592387"/>
              <a:gd name="connsiteX1" fmla="*/ 2600669 w 2600706"/>
              <a:gd name="connsiteY1" fmla="*/ 447362 h 2592387"/>
              <a:gd name="connsiteX2" fmla="*/ 2595562 w 2600706"/>
              <a:gd name="connsiteY2" fmla="*/ 2592387 h 2592387"/>
              <a:gd name="connsiteX3" fmla="*/ 2595562 w 2600706"/>
              <a:gd name="connsiteY3" fmla="*/ 2592387 h 2592387"/>
              <a:gd name="connsiteX4" fmla="*/ 276037 w 2600706"/>
              <a:gd name="connsiteY4" fmla="*/ 2592387 h 2592387"/>
              <a:gd name="connsiteX5" fmla="*/ 0 w 2600706"/>
              <a:gd name="connsiteY5" fmla="*/ 2316350 h 2592387"/>
              <a:gd name="connsiteX6" fmla="*/ 0 w 2600706"/>
              <a:gd name="connsiteY6" fmla="*/ 0 h 2592387"/>
              <a:gd name="connsiteX7" fmla="*/ 0 w 2600706"/>
              <a:gd name="connsiteY7" fmla="*/ 436728 h 2592387"/>
              <a:gd name="connsiteX0" fmla="*/ 0 w 2600706"/>
              <a:gd name="connsiteY0" fmla="*/ 0 h 2155659"/>
              <a:gd name="connsiteX1" fmla="*/ 2600669 w 2600706"/>
              <a:gd name="connsiteY1" fmla="*/ 10634 h 2155659"/>
              <a:gd name="connsiteX2" fmla="*/ 2595562 w 2600706"/>
              <a:gd name="connsiteY2" fmla="*/ 2155659 h 2155659"/>
              <a:gd name="connsiteX3" fmla="*/ 2595562 w 2600706"/>
              <a:gd name="connsiteY3" fmla="*/ 2155659 h 2155659"/>
              <a:gd name="connsiteX4" fmla="*/ 276037 w 2600706"/>
              <a:gd name="connsiteY4" fmla="*/ 2155659 h 2155659"/>
              <a:gd name="connsiteX5" fmla="*/ 0 w 2600706"/>
              <a:gd name="connsiteY5" fmla="*/ 1879622 h 2155659"/>
              <a:gd name="connsiteX6" fmla="*/ 0 w 2600706"/>
              <a:gd name="connsiteY6" fmla="*/ 0 h 2155659"/>
              <a:gd name="connsiteX0" fmla="*/ 51256 w 2600706"/>
              <a:gd name="connsiteY0" fmla="*/ 38571 h 2145025"/>
              <a:gd name="connsiteX1" fmla="*/ 2600669 w 2600706"/>
              <a:gd name="connsiteY1" fmla="*/ 0 h 2145025"/>
              <a:gd name="connsiteX2" fmla="*/ 2595562 w 2600706"/>
              <a:gd name="connsiteY2" fmla="*/ 2145025 h 2145025"/>
              <a:gd name="connsiteX3" fmla="*/ 2595562 w 2600706"/>
              <a:gd name="connsiteY3" fmla="*/ 2145025 h 2145025"/>
              <a:gd name="connsiteX4" fmla="*/ 276037 w 2600706"/>
              <a:gd name="connsiteY4" fmla="*/ 2145025 h 2145025"/>
              <a:gd name="connsiteX5" fmla="*/ 0 w 2600706"/>
              <a:gd name="connsiteY5" fmla="*/ 1868988 h 2145025"/>
              <a:gd name="connsiteX6" fmla="*/ 51256 w 2600706"/>
              <a:gd name="connsiteY6" fmla="*/ 38571 h 2145025"/>
              <a:gd name="connsiteX0" fmla="*/ 0 w 2600706"/>
              <a:gd name="connsiteY0" fmla="*/ 0 h 2157709"/>
              <a:gd name="connsiteX1" fmla="*/ 2600669 w 2600706"/>
              <a:gd name="connsiteY1" fmla="*/ 12684 h 2157709"/>
              <a:gd name="connsiteX2" fmla="*/ 2595562 w 2600706"/>
              <a:gd name="connsiteY2" fmla="*/ 2157709 h 2157709"/>
              <a:gd name="connsiteX3" fmla="*/ 2595562 w 2600706"/>
              <a:gd name="connsiteY3" fmla="*/ 2157709 h 2157709"/>
              <a:gd name="connsiteX4" fmla="*/ 276037 w 2600706"/>
              <a:gd name="connsiteY4" fmla="*/ 2157709 h 2157709"/>
              <a:gd name="connsiteX5" fmla="*/ 0 w 2600706"/>
              <a:gd name="connsiteY5" fmla="*/ 1881672 h 2157709"/>
              <a:gd name="connsiteX6" fmla="*/ 0 w 2600706"/>
              <a:gd name="connsiteY6" fmla="*/ 0 h 2157709"/>
              <a:gd name="connsiteX0" fmla="*/ 0 w 2595562"/>
              <a:gd name="connsiteY0" fmla="*/ 1667 h 2159376"/>
              <a:gd name="connsiteX1" fmla="*/ 2592468 w 2595562"/>
              <a:gd name="connsiteY1" fmla="*/ 0 h 2159376"/>
              <a:gd name="connsiteX2" fmla="*/ 2595562 w 2595562"/>
              <a:gd name="connsiteY2" fmla="*/ 2159376 h 2159376"/>
              <a:gd name="connsiteX3" fmla="*/ 2595562 w 2595562"/>
              <a:gd name="connsiteY3" fmla="*/ 2159376 h 2159376"/>
              <a:gd name="connsiteX4" fmla="*/ 276037 w 2595562"/>
              <a:gd name="connsiteY4" fmla="*/ 2159376 h 2159376"/>
              <a:gd name="connsiteX5" fmla="*/ 0 w 2595562"/>
              <a:gd name="connsiteY5" fmla="*/ 1883339 h 2159376"/>
              <a:gd name="connsiteX6" fmla="*/ 0 w 2595562"/>
              <a:gd name="connsiteY6" fmla="*/ 1667 h 215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5562" h="2159376">
                <a:moveTo>
                  <a:pt x="0" y="1667"/>
                </a:moveTo>
                <a:lnTo>
                  <a:pt x="2592468" y="0"/>
                </a:lnTo>
                <a:cubicBezTo>
                  <a:pt x="2593040" y="862859"/>
                  <a:pt x="2594990" y="1296517"/>
                  <a:pt x="2595562" y="2159376"/>
                </a:cubicBezTo>
                <a:lnTo>
                  <a:pt x="2595562" y="2159376"/>
                </a:lnTo>
                <a:lnTo>
                  <a:pt x="276037" y="2159376"/>
                </a:lnTo>
                <a:cubicBezTo>
                  <a:pt x="123586" y="2159376"/>
                  <a:pt x="0" y="2035790"/>
                  <a:pt x="0" y="1883339"/>
                </a:cubicBezTo>
                <a:lnTo>
                  <a:pt x="0" y="1667"/>
                </a:lnTo>
                <a:close/>
              </a:path>
            </a:pathLst>
          </a:custGeom>
          <a:solidFill>
            <a:schemeClr val="accent1"/>
          </a:solidFill>
        </p:spPr>
        <p:txBody>
          <a:bodyPr/>
          <a:lstStyle>
            <a:lvl1pPr>
              <a:defRPr/>
            </a:lvl1pPr>
          </a:lstStyle>
          <a:p>
            <a:endParaRPr lang="nl-BE" dirty="0"/>
          </a:p>
        </p:txBody>
      </p:sp>
      <p:sp>
        <p:nvSpPr>
          <p:cNvPr id="17" name="Tijdelijke aanduiding voor tekst 3">
            <a:extLst>
              <a:ext uri="{FF2B5EF4-FFF2-40B4-BE49-F238E27FC236}">
                <a16:creationId xmlns:a16="http://schemas.microsoft.com/office/drawing/2014/main" id="{D78B466F-F2DC-4CA2-A3FD-576D3AC1BA5D}"/>
              </a:ext>
            </a:extLst>
          </p:cNvPr>
          <p:cNvSpPr>
            <a:spLocks noGrp="1"/>
          </p:cNvSpPr>
          <p:nvPr>
            <p:ph type="body" sz="quarter" idx="28" hasCustomPrompt="1"/>
          </p:nvPr>
        </p:nvSpPr>
        <p:spPr>
          <a:xfrm>
            <a:off x="3500438" y="620713"/>
            <a:ext cx="2595562" cy="522288"/>
          </a:xfrm>
        </p:spPr>
        <p:txBody>
          <a:bodyPr lIns="0" tIns="0" rIns="0" bIns="0">
            <a:normAutofit/>
          </a:bodyPr>
          <a:lstStyle>
            <a:lvl1pPr algn="ctr">
              <a:defRPr sz="18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8" name="Tijdelijke aanduiding voor tekst 3">
            <a:extLst>
              <a:ext uri="{FF2B5EF4-FFF2-40B4-BE49-F238E27FC236}">
                <a16:creationId xmlns:a16="http://schemas.microsoft.com/office/drawing/2014/main" id="{E199591A-4F70-4C88-9FD8-7D7CD6CAC2B1}"/>
              </a:ext>
            </a:extLst>
          </p:cNvPr>
          <p:cNvSpPr>
            <a:spLocks noGrp="1"/>
          </p:cNvSpPr>
          <p:nvPr>
            <p:ph type="body" sz="quarter" idx="29" hasCustomPrompt="1"/>
          </p:nvPr>
        </p:nvSpPr>
        <p:spPr>
          <a:xfrm>
            <a:off x="6437782" y="2690812"/>
            <a:ext cx="5127535" cy="522288"/>
          </a:xfrm>
        </p:spPr>
        <p:txBody>
          <a:bodyPr lIns="0" tIns="0" rIns="0" bIns="0">
            <a:normAutofit/>
          </a:bodyPr>
          <a:lstStyle>
            <a:lvl1pPr algn="ctr">
              <a:defRPr sz="18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Tree>
    <p:extLst>
      <p:ext uri="{BB962C8B-B14F-4D97-AF65-F5344CB8AC3E}">
        <p14:creationId xmlns:p14="http://schemas.microsoft.com/office/powerpoint/2010/main" val="401904077"/>
      </p:ext>
    </p:extLst>
  </p:cSld>
  <p:clrMapOvr>
    <a:masterClrMapping/>
  </p:clrMapOvr>
  <p:extLst>
    <p:ext uri="{DCECCB84-F9BA-43D5-87BE-67443E8EF086}">
      <p15:sldGuideLst xmlns:p15="http://schemas.microsoft.com/office/powerpoint/2012/main">
        <p15:guide id="1" orient="horz" pos="2024">
          <p15:clr>
            <a:srgbClr val="FBAE40"/>
          </p15:clr>
        </p15:guide>
        <p15:guide id="2" orient="horz" pos="2296">
          <p15:clr>
            <a:srgbClr val="FBAE40"/>
          </p15:clr>
        </p15:guide>
        <p15:guide id="3" pos="3840">
          <p15:clr>
            <a:srgbClr val="FBAE40"/>
          </p15:clr>
        </p15:guide>
        <p15:guide id="4" pos="4044">
          <p15:clr>
            <a:srgbClr val="FBAE40"/>
          </p15:clr>
        </p15:guide>
        <p15:guide id="5" pos="2026">
          <p15:clr>
            <a:srgbClr val="FBAE40"/>
          </p15:clr>
        </p15:guide>
        <p15:guide id="6" orient="horz" pos="25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UAntwerpen_3beelde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44461" y="5697210"/>
            <a:ext cx="3435526" cy="522288"/>
          </a:xfrm>
        </p:spPr>
        <p:txBody>
          <a:bodyPr lIns="0" tIns="0" rIns="0" bIns="0">
            <a:normAutofit/>
          </a:bodyPr>
          <a:lstStyle>
            <a:lvl1pPr algn="ctr">
              <a:defRPr sz="22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23888" y="3430600"/>
            <a:ext cx="3447151" cy="2164080"/>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3447151"/>
              <a:gd name="connsiteY0" fmla="*/ 293133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93133 h 2445472"/>
              <a:gd name="connsiteX0" fmla="*/ 0 w 3447151"/>
              <a:gd name="connsiteY0" fmla="*/ 283618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83618 h 2445472"/>
              <a:gd name="connsiteX0" fmla="*/ 0 w 3447151"/>
              <a:gd name="connsiteY0" fmla="*/ 57 h 2161911"/>
              <a:gd name="connsiteX1" fmla="*/ 3447151 w 3447151"/>
              <a:gd name="connsiteY1" fmla="*/ 0 h 2161911"/>
              <a:gd name="connsiteX2" fmla="*/ 3447151 w 3447151"/>
              <a:gd name="connsiteY2" fmla="*/ 2161911 h 2161911"/>
              <a:gd name="connsiteX3" fmla="*/ 253304 w 3447151"/>
              <a:gd name="connsiteY3" fmla="*/ 2161911 h 2161911"/>
              <a:gd name="connsiteX4" fmla="*/ 202263 w 3447151"/>
              <a:gd name="connsiteY4" fmla="*/ 2156766 h 2161911"/>
              <a:gd name="connsiteX5" fmla="*/ 0 w 3447151"/>
              <a:gd name="connsiteY5" fmla="*/ 1908598 h 2161911"/>
              <a:gd name="connsiteX6" fmla="*/ 0 w 3447151"/>
              <a:gd name="connsiteY6" fmla="*/ 57 h 216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7151" h="2161911">
                <a:moveTo>
                  <a:pt x="0" y="57"/>
                </a:moveTo>
                <a:lnTo>
                  <a:pt x="3447151" y="0"/>
                </a:lnTo>
                <a:lnTo>
                  <a:pt x="3447151" y="2161911"/>
                </a:lnTo>
                <a:lnTo>
                  <a:pt x="253304" y="2161911"/>
                </a:lnTo>
                <a:lnTo>
                  <a:pt x="202263" y="2156766"/>
                </a:lnTo>
                <a:cubicBezTo>
                  <a:pt x="86832" y="2133145"/>
                  <a:pt x="0" y="2031012"/>
                  <a:pt x="0" y="1908598"/>
                </a:cubicBezTo>
                <a:lnTo>
                  <a:pt x="0" y="57"/>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
        <p:nvSpPr>
          <p:cNvPr id="18" name="Tijdelijke aanduiding voor tekst 3">
            <a:extLst>
              <a:ext uri="{FF2B5EF4-FFF2-40B4-BE49-F238E27FC236}">
                <a16:creationId xmlns:a16="http://schemas.microsoft.com/office/drawing/2014/main" id="{F4205C8E-EDCD-4CAE-8AA0-7FBED8E5AA8C}"/>
              </a:ext>
            </a:extLst>
          </p:cNvPr>
          <p:cNvSpPr>
            <a:spLocks noGrp="1"/>
          </p:cNvSpPr>
          <p:nvPr>
            <p:ph type="body" sz="quarter" idx="23" hasCustomPrompt="1"/>
          </p:nvPr>
        </p:nvSpPr>
        <p:spPr>
          <a:xfrm>
            <a:off x="8112013" y="5715000"/>
            <a:ext cx="3435526" cy="522288"/>
          </a:xfrm>
        </p:spPr>
        <p:txBody>
          <a:bodyPr lIns="0" tIns="0" rIns="0" bIns="0">
            <a:normAutofit/>
          </a:bodyPr>
          <a:lstStyle>
            <a:lvl1pPr algn="ctr">
              <a:defRPr sz="22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19" name="Picture Placeholder 18">
            <a:extLst>
              <a:ext uri="{FF2B5EF4-FFF2-40B4-BE49-F238E27FC236}">
                <a16:creationId xmlns:a16="http://schemas.microsoft.com/office/drawing/2014/main" id="{1ED3D31F-C738-4F9C-B72F-C88CA5A78AE8}"/>
              </a:ext>
            </a:extLst>
          </p:cNvPr>
          <p:cNvSpPr>
            <a:spLocks noGrp="1"/>
          </p:cNvSpPr>
          <p:nvPr>
            <p:ph type="pic" sz="quarter" idx="24" hasCustomPrompt="1"/>
          </p:nvPr>
        </p:nvSpPr>
        <p:spPr>
          <a:xfrm>
            <a:off x="8091440" y="3448390"/>
            <a:ext cx="3447151" cy="2164080"/>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3447151"/>
              <a:gd name="connsiteY0" fmla="*/ 293133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93133 h 2445472"/>
              <a:gd name="connsiteX0" fmla="*/ 0 w 3447151"/>
              <a:gd name="connsiteY0" fmla="*/ 283618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83618 h 2445472"/>
              <a:gd name="connsiteX0" fmla="*/ 0 w 3447151"/>
              <a:gd name="connsiteY0" fmla="*/ 57 h 2161911"/>
              <a:gd name="connsiteX1" fmla="*/ 3447151 w 3447151"/>
              <a:gd name="connsiteY1" fmla="*/ 0 h 2161911"/>
              <a:gd name="connsiteX2" fmla="*/ 3447151 w 3447151"/>
              <a:gd name="connsiteY2" fmla="*/ 2161911 h 2161911"/>
              <a:gd name="connsiteX3" fmla="*/ 253304 w 3447151"/>
              <a:gd name="connsiteY3" fmla="*/ 2161911 h 2161911"/>
              <a:gd name="connsiteX4" fmla="*/ 202263 w 3447151"/>
              <a:gd name="connsiteY4" fmla="*/ 2156766 h 2161911"/>
              <a:gd name="connsiteX5" fmla="*/ 0 w 3447151"/>
              <a:gd name="connsiteY5" fmla="*/ 1908598 h 2161911"/>
              <a:gd name="connsiteX6" fmla="*/ 0 w 3447151"/>
              <a:gd name="connsiteY6" fmla="*/ 57 h 216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7151" h="2161911">
                <a:moveTo>
                  <a:pt x="0" y="57"/>
                </a:moveTo>
                <a:lnTo>
                  <a:pt x="3447151" y="0"/>
                </a:lnTo>
                <a:lnTo>
                  <a:pt x="3447151" y="2161911"/>
                </a:lnTo>
                <a:lnTo>
                  <a:pt x="253304" y="2161911"/>
                </a:lnTo>
                <a:lnTo>
                  <a:pt x="202263" y="2156766"/>
                </a:lnTo>
                <a:cubicBezTo>
                  <a:pt x="86832" y="2133145"/>
                  <a:pt x="0" y="2031012"/>
                  <a:pt x="0" y="1908598"/>
                </a:cubicBezTo>
                <a:lnTo>
                  <a:pt x="0" y="57"/>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
        <p:nvSpPr>
          <p:cNvPr id="20" name="Tijdelijke aanduiding voor tekst 3">
            <a:extLst>
              <a:ext uri="{FF2B5EF4-FFF2-40B4-BE49-F238E27FC236}">
                <a16:creationId xmlns:a16="http://schemas.microsoft.com/office/drawing/2014/main" id="{AA4DF06B-AC59-473E-838B-8E3C286ED3E7}"/>
              </a:ext>
            </a:extLst>
          </p:cNvPr>
          <p:cNvSpPr>
            <a:spLocks noGrp="1"/>
          </p:cNvSpPr>
          <p:nvPr>
            <p:ph type="body" sz="quarter" idx="25" hasCustomPrompt="1"/>
          </p:nvPr>
        </p:nvSpPr>
        <p:spPr>
          <a:xfrm>
            <a:off x="4388523" y="5695611"/>
            <a:ext cx="3435526" cy="522288"/>
          </a:xfrm>
        </p:spPr>
        <p:txBody>
          <a:bodyPr lIns="0" tIns="0" rIns="0" bIns="0">
            <a:normAutofit/>
          </a:bodyPr>
          <a:lstStyle>
            <a:lvl1pPr algn="ctr">
              <a:defRPr sz="22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21" name="Picture Placeholder 18">
            <a:extLst>
              <a:ext uri="{FF2B5EF4-FFF2-40B4-BE49-F238E27FC236}">
                <a16:creationId xmlns:a16="http://schemas.microsoft.com/office/drawing/2014/main" id="{5A8A8056-AAC5-480F-BEB9-C5496CB86469}"/>
              </a:ext>
            </a:extLst>
          </p:cNvPr>
          <p:cNvSpPr>
            <a:spLocks noGrp="1"/>
          </p:cNvSpPr>
          <p:nvPr>
            <p:ph type="pic" sz="quarter" idx="26" hasCustomPrompt="1"/>
          </p:nvPr>
        </p:nvSpPr>
        <p:spPr>
          <a:xfrm>
            <a:off x="4367950" y="3429001"/>
            <a:ext cx="3447151" cy="2164080"/>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3447151"/>
              <a:gd name="connsiteY0" fmla="*/ 293133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93133 h 2445472"/>
              <a:gd name="connsiteX0" fmla="*/ 0 w 3447151"/>
              <a:gd name="connsiteY0" fmla="*/ 283618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83618 h 2445472"/>
              <a:gd name="connsiteX0" fmla="*/ 0 w 3447151"/>
              <a:gd name="connsiteY0" fmla="*/ 57 h 2161911"/>
              <a:gd name="connsiteX1" fmla="*/ 3447151 w 3447151"/>
              <a:gd name="connsiteY1" fmla="*/ 0 h 2161911"/>
              <a:gd name="connsiteX2" fmla="*/ 3447151 w 3447151"/>
              <a:gd name="connsiteY2" fmla="*/ 2161911 h 2161911"/>
              <a:gd name="connsiteX3" fmla="*/ 253304 w 3447151"/>
              <a:gd name="connsiteY3" fmla="*/ 2161911 h 2161911"/>
              <a:gd name="connsiteX4" fmla="*/ 202263 w 3447151"/>
              <a:gd name="connsiteY4" fmla="*/ 2156766 h 2161911"/>
              <a:gd name="connsiteX5" fmla="*/ 0 w 3447151"/>
              <a:gd name="connsiteY5" fmla="*/ 1908598 h 2161911"/>
              <a:gd name="connsiteX6" fmla="*/ 0 w 3447151"/>
              <a:gd name="connsiteY6" fmla="*/ 57 h 216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7151" h="2161911">
                <a:moveTo>
                  <a:pt x="0" y="57"/>
                </a:moveTo>
                <a:lnTo>
                  <a:pt x="3447151" y="0"/>
                </a:lnTo>
                <a:lnTo>
                  <a:pt x="3447151" y="2161911"/>
                </a:lnTo>
                <a:lnTo>
                  <a:pt x="253304" y="2161911"/>
                </a:lnTo>
                <a:lnTo>
                  <a:pt x="202263" y="2156766"/>
                </a:lnTo>
                <a:cubicBezTo>
                  <a:pt x="86832" y="2133145"/>
                  <a:pt x="0" y="2031012"/>
                  <a:pt x="0" y="1908598"/>
                </a:cubicBezTo>
                <a:lnTo>
                  <a:pt x="0" y="57"/>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
        <p:nvSpPr>
          <p:cNvPr id="26" name="Titel 4">
            <a:extLst>
              <a:ext uri="{FF2B5EF4-FFF2-40B4-BE49-F238E27FC236}">
                <a16:creationId xmlns:a16="http://schemas.microsoft.com/office/drawing/2014/main" id="{BF506F9A-6AEF-4107-B883-967660CEF6B9}"/>
              </a:ext>
            </a:extLst>
          </p:cNvPr>
          <p:cNvSpPr>
            <a:spLocks noGrp="1"/>
          </p:cNvSpPr>
          <p:nvPr>
            <p:ph type="title"/>
          </p:nvPr>
        </p:nvSpPr>
        <p:spPr>
          <a:xfrm>
            <a:off x="8112014" y="620712"/>
            <a:ext cx="3456100" cy="2164080"/>
          </a:xfrm>
        </p:spPr>
        <p:txBody>
          <a:bodyPr anchor="b"/>
          <a:lstStyle>
            <a:lvl1pPr>
              <a:defRPr b="1" i="0">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27" name="Tijdelijke aanduiding voor tekst 3">
            <a:extLst>
              <a:ext uri="{FF2B5EF4-FFF2-40B4-BE49-F238E27FC236}">
                <a16:creationId xmlns:a16="http://schemas.microsoft.com/office/drawing/2014/main" id="{AD40021B-239F-429A-9AC4-3A1703053D6B}"/>
              </a:ext>
            </a:extLst>
          </p:cNvPr>
          <p:cNvSpPr>
            <a:spLocks noGrp="1"/>
          </p:cNvSpPr>
          <p:nvPr>
            <p:ph type="body" sz="quarter" idx="27" hasCustomPrompt="1"/>
          </p:nvPr>
        </p:nvSpPr>
        <p:spPr>
          <a:xfrm>
            <a:off x="665034" y="2888922"/>
            <a:ext cx="3435526" cy="522288"/>
          </a:xfrm>
        </p:spPr>
        <p:txBody>
          <a:bodyPr lIns="0" tIns="0" rIns="0" bIns="0">
            <a:normAutofit/>
          </a:bodyPr>
          <a:lstStyle>
            <a:lvl1pPr algn="ctr">
              <a:defRPr sz="22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28" name="Picture Placeholder 18">
            <a:extLst>
              <a:ext uri="{FF2B5EF4-FFF2-40B4-BE49-F238E27FC236}">
                <a16:creationId xmlns:a16="http://schemas.microsoft.com/office/drawing/2014/main" id="{2892C374-9C1C-4DA8-B4B3-E43CCEB0CAC2}"/>
              </a:ext>
            </a:extLst>
          </p:cNvPr>
          <p:cNvSpPr>
            <a:spLocks noGrp="1"/>
          </p:cNvSpPr>
          <p:nvPr>
            <p:ph type="pic" sz="quarter" idx="28" hasCustomPrompt="1"/>
          </p:nvPr>
        </p:nvSpPr>
        <p:spPr>
          <a:xfrm>
            <a:off x="644461" y="622312"/>
            <a:ext cx="3447151" cy="2164080"/>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3447151"/>
              <a:gd name="connsiteY0" fmla="*/ 293133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93133 h 2445472"/>
              <a:gd name="connsiteX0" fmla="*/ 0 w 3447151"/>
              <a:gd name="connsiteY0" fmla="*/ 283618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83618 h 2445472"/>
              <a:gd name="connsiteX0" fmla="*/ 0 w 3447151"/>
              <a:gd name="connsiteY0" fmla="*/ 57 h 2161911"/>
              <a:gd name="connsiteX1" fmla="*/ 3447151 w 3447151"/>
              <a:gd name="connsiteY1" fmla="*/ 0 h 2161911"/>
              <a:gd name="connsiteX2" fmla="*/ 3447151 w 3447151"/>
              <a:gd name="connsiteY2" fmla="*/ 2161911 h 2161911"/>
              <a:gd name="connsiteX3" fmla="*/ 253304 w 3447151"/>
              <a:gd name="connsiteY3" fmla="*/ 2161911 h 2161911"/>
              <a:gd name="connsiteX4" fmla="*/ 202263 w 3447151"/>
              <a:gd name="connsiteY4" fmla="*/ 2156766 h 2161911"/>
              <a:gd name="connsiteX5" fmla="*/ 0 w 3447151"/>
              <a:gd name="connsiteY5" fmla="*/ 1908598 h 2161911"/>
              <a:gd name="connsiteX6" fmla="*/ 0 w 3447151"/>
              <a:gd name="connsiteY6" fmla="*/ 57 h 216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7151" h="2161911">
                <a:moveTo>
                  <a:pt x="0" y="57"/>
                </a:moveTo>
                <a:lnTo>
                  <a:pt x="3447151" y="0"/>
                </a:lnTo>
                <a:lnTo>
                  <a:pt x="3447151" y="2161911"/>
                </a:lnTo>
                <a:lnTo>
                  <a:pt x="253304" y="2161911"/>
                </a:lnTo>
                <a:lnTo>
                  <a:pt x="202263" y="2156766"/>
                </a:lnTo>
                <a:cubicBezTo>
                  <a:pt x="86832" y="2133145"/>
                  <a:pt x="0" y="2031012"/>
                  <a:pt x="0" y="1908598"/>
                </a:cubicBezTo>
                <a:lnTo>
                  <a:pt x="0" y="57"/>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
        <p:nvSpPr>
          <p:cNvPr id="29" name="Tijdelijke aanduiding voor tekst 3">
            <a:extLst>
              <a:ext uri="{FF2B5EF4-FFF2-40B4-BE49-F238E27FC236}">
                <a16:creationId xmlns:a16="http://schemas.microsoft.com/office/drawing/2014/main" id="{06BBBC39-2148-447E-BD79-69F61772DE9B}"/>
              </a:ext>
            </a:extLst>
          </p:cNvPr>
          <p:cNvSpPr>
            <a:spLocks noGrp="1"/>
          </p:cNvSpPr>
          <p:nvPr>
            <p:ph type="body" sz="quarter" idx="29" hasCustomPrompt="1"/>
          </p:nvPr>
        </p:nvSpPr>
        <p:spPr>
          <a:xfrm>
            <a:off x="4409096" y="2887323"/>
            <a:ext cx="3435526" cy="522288"/>
          </a:xfrm>
        </p:spPr>
        <p:txBody>
          <a:bodyPr lIns="0" tIns="0" rIns="0" bIns="0">
            <a:normAutofit/>
          </a:bodyPr>
          <a:lstStyle>
            <a:lvl1pPr algn="ctr">
              <a:defRPr sz="2200" b="1" i="0">
                <a:solidFill>
                  <a:schemeClr val="accent2"/>
                </a:solidFill>
                <a:latin typeface="Calibri" panose="020F0502020204030204" pitchFamily="34" charset="0"/>
                <a:cs typeface="Calibri" panose="020F0502020204030204" pitchFamily="34" charset="0"/>
              </a:defRPr>
            </a:lvl1pPr>
          </a:lstStyle>
          <a:p>
            <a:r>
              <a:rPr lang="nl-NL" dirty="0"/>
              <a:t>Klik om stijl te bewerken</a:t>
            </a:r>
            <a:endParaRPr lang="nl-BE" dirty="0"/>
          </a:p>
        </p:txBody>
      </p:sp>
      <p:sp>
        <p:nvSpPr>
          <p:cNvPr id="30" name="Picture Placeholder 18">
            <a:extLst>
              <a:ext uri="{FF2B5EF4-FFF2-40B4-BE49-F238E27FC236}">
                <a16:creationId xmlns:a16="http://schemas.microsoft.com/office/drawing/2014/main" id="{CE0952B2-A571-4A94-8E03-636743109153}"/>
              </a:ext>
            </a:extLst>
          </p:cNvPr>
          <p:cNvSpPr>
            <a:spLocks noGrp="1"/>
          </p:cNvSpPr>
          <p:nvPr>
            <p:ph type="pic" sz="quarter" idx="30" hasCustomPrompt="1"/>
          </p:nvPr>
        </p:nvSpPr>
        <p:spPr>
          <a:xfrm>
            <a:off x="4388523" y="620713"/>
            <a:ext cx="3447151" cy="2164080"/>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0" fmla="*/ 0 w 3447151"/>
              <a:gd name="connsiteY0" fmla="*/ 293133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93133 h 2445472"/>
              <a:gd name="connsiteX0" fmla="*/ 0 w 3447151"/>
              <a:gd name="connsiteY0" fmla="*/ 283618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 name="connsiteX6" fmla="*/ 0 w 3447151"/>
              <a:gd name="connsiteY6" fmla="*/ 283618 h 2445472"/>
              <a:gd name="connsiteX0" fmla="*/ 0 w 3447151"/>
              <a:gd name="connsiteY0" fmla="*/ 57 h 2161911"/>
              <a:gd name="connsiteX1" fmla="*/ 3447151 w 3447151"/>
              <a:gd name="connsiteY1" fmla="*/ 0 h 2161911"/>
              <a:gd name="connsiteX2" fmla="*/ 3447151 w 3447151"/>
              <a:gd name="connsiteY2" fmla="*/ 2161911 h 2161911"/>
              <a:gd name="connsiteX3" fmla="*/ 253304 w 3447151"/>
              <a:gd name="connsiteY3" fmla="*/ 2161911 h 2161911"/>
              <a:gd name="connsiteX4" fmla="*/ 202263 w 3447151"/>
              <a:gd name="connsiteY4" fmla="*/ 2156766 h 2161911"/>
              <a:gd name="connsiteX5" fmla="*/ 0 w 3447151"/>
              <a:gd name="connsiteY5" fmla="*/ 1908598 h 2161911"/>
              <a:gd name="connsiteX6" fmla="*/ 0 w 3447151"/>
              <a:gd name="connsiteY6" fmla="*/ 57 h 216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7151" h="2161911">
                <a:moveTo>
                  <a:pt x="0" y="57"/>
                </a:moveTo>
                <a:lnTo>
                  <a:pt x="3447151" y="0"/>
                </a:lnTo>
                <a:lnTo>
                  <a:pt x="3447151" y="2161911"/>
                </a:lnTo>
                <a:lnTo>
                  <a:pt x="253304" y="2161911"/>
                </a:lnTo>
                <a:lnTo>
                  <a:pt x="202263" y="2156766"/>
                </a:lnTo>
                <a:cubicBezTo>
                  <a:pt x="86832" y="2133145"/>
                  <a:pt x="0" y="2031012"/>
                  <a:pt x="0" y="1908598"/>
                </a:cubicBezTo>
                <a:lnTo>
                  <a:pt x="0" y="57"/>
                </a:ln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277634747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UAntwerpen_2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422379" y="620713"/>
            <a:ext cx="5145734" cy="1385085"/>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endParaRPr lang="nl-BE" noProof="0" dirty="0"/>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
        <p:nvSpPr>
          <p:cNvPr id="8" name="Picture Placeholder 32">
            <a:extLst>
              <a:ext uri="{FF2B5EF4-FFF2-40B4-BE49-F238E27FC236}">
                <a16:creationId xmlns:a16="http://schemas.microsoft.com/office/drawing/2014/main" id="{5A60CE7B-6F94-47E9-B422-DD08E70AFF66}"/>
              </a:ext>
            </a:extLst>
          </p:cNvPr>
          <p:cNvSpPr>
            <a:spLocks noGrp="1"/>
          </p:cNvSpPr>
          <p:nvPr>
            <p:ph type="pic" idx="11" hasCustomPrompt="1"/>
          </p:nvPr>
        </p:nvSpPr>
        <p:spPr>
          <a:xfrm>
            <a:off x="6422379" y="2010282"/>
            <a:ext cx="5145732" cy="4227006"/>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0" fmla="*/ 0 w 5145732"/>
              <a:gd name="connsiteY0" fmla="*/ 0 h 5616575"/>
              <a:gd name="connsiteX1" fmla="*/ 5145732 w 5145732"/>
              <a:gd name="connsiteY1" fmla="*/ 1494263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0 h 5616575"/>
              <a:gd name="connsiteX1" fmla="*/ 5145732 w 5145732"/>
              <a:gd name="connsiteY1" fmla="*/ 1390445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 name="connsiteX6" fmla="*/ 0 w 5145732"/>
              <a:gd name="connsiteY6" fmla="*/ 0 h 5616575"/>
              <a:gd name="connsiteX0" fmla="*/ 0 w 5145732"/>
              <a:gd name="connsiteY0" fmla="*/ 142872 h 4226130"/>
              <a:gd name="connsiteX1" fmla="*/ 5145732 w 5145732"/>
              <a:gd name="connsiteY1" fmla="*/ 0 h 4226130"/>
              <a:gd name="connsiteX2" fmla="*/ 5145732 w 5145732"/>
              <a:gd name="connsiteY2" fmla="*/ 4226130 h 4226130"/>
              <a:gd name="connsiteX3" fmla="*/ 253304 w 5145732"/>
              <a:gd name="connsiteY3" fmla="*/ 4226130 h 4226130"/>
              <a:gd name="connsiteX4" fmla="*/ 202263 w 5145732"/>
              <a:gd name="connsiteY4" fmla="*/ 4220985 h 4226130"/>
              <a:gd name="connsiteX5" fmla="*/ 0 w 5145732"/>
              <a:gd name="connsiteY5" fmla="*/ 3972817 h 4226130"/>
              <a:gd name="connsiteX6" fmla="*/ 0 w 5145732"/>
              <a:gd name="connsiteY6" fmla="*/ 142872 h 4226130"/>
              <a:gd name="connsiteX0" fmla="*/ 0 w 5145732"/>
              <a:gd name="connsiteY0" fmla="*/ 0 h 4227006"/>
              <a:gd name="connsiteX1" fmla="*/ 5145732 w 5145732"/>
              <a:gd name="connsiteY1" fmla="*/ 876 h 4227006"/>
              <a:gd name="connsiteX2" fmla="*/ 5145732 w 5145732"/>
              <a:gd name="connsiteY2" fmla="*/ 4227006 h 4227006"/>
              <a:gd name="connsiteX3" fmla="*/ 253304 w 5145732"/>
              <a:gd name="connsiteY3" fmla="*/ 4227006 h 4227006"/>
              <a:gd name="connsiteX4" fmla="*/ 202263 w 5145732"/>
              <a:gd name="connsiteY4" fmla="*/ 4221861 h 4227006"/>
              <a:gd name="connsiteX5" fmla="*/ 0 w 5145732"/>
              <a:gd name="connsiteY5" fmla="*/ 3973693 h 4227006"/>
              <a:gd name="connsiteX6" fmla="*/ 0 w 5145732"/>
              <a:gd name="connsiteY6" fmla="*/ 0 h 42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5732" h="4227006">
                <a:moveTo>
                  <a:pt x="0" y="0"/>
                </a:moveTo>
                <a:lnTo>
                  <a:pt x="5145732" y="876"/>
                </a:lnTo>
                <a:lnTo>
                  <a:pt x="5145732" y="4227006"/>
                </a:lnTo>
                <a:lnTo>
                  <a:pt x="253304" y="4227006"/>
                </a:lnTo>
                <a:lnTo>
                  <a:pt x="202263" y="4221861"/>
                </a:lnTo>
                <a:cubicBezTo>
                  <a:pt x="86832" y="4198240"/>
                  <a:pt x="0" y="4096107"/>
                  <a:pt x="0" y="3973693"/>
                </a:cubicBezTo>
                <a:lnTo>
                  <a:pt x="0" y="0"/>
                </a:ln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Tree>
    <p:extLst>
      <p:ext uri="{BB962C8B-B14F-4D97-AF65-F5344CB8AC3E}">
        <p14:creationId xmlns:p14="http://schemas.microsoft.com/office/powerpoint/2010/main" val="403156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dirty="0"/>
              <a:t>First Name Surname</a:t>
            </a: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9383AC61-44D7-9E4C-BDF1-D20A908A638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419850" y="620713"/>
            <a:ext cx="457550" cy="432593"/>
          </a:xfrm>
          <a:prstGeom prst="rect">
            <a:avLst/>
          </a:prstGeom>
        </p:spPr>
      </p:pic>
      <p:sp>
        <p:nvSpPr>
          <p:cNvPr id="11" name="Slide Number Placeholder 2">
            <a:extLst>
              <a:ext uri="{FF2B5EF4-FFF2-40B4-BE49-F238E27FC236}">
                <a16:creationId xmlns:a16="http://schemas.microsoft.com/office/drawing/2014/main" id="{7E144AFC-D904-4FB6-B919-055F696512AF}"/>
              </a:ext>
            </a:extLst>
          </p:cNvPr>
          <p:cNvSpPr>
            <a:spLocks noGrp="1"/>
          </p:cNvSpPr>
          <p:nvPr>
            <p:ph type="sldNum" sz="quarter" idx="10"/>
          </p:nvPr>
        </p:nvSpPr>
        <p:spPr>
          <a:xfrm>
            <a:off x="8923493" y="6339173"/>
            <a:ext cx="2644619" cy="365125"/>
          </a:xfrm>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Tree>
    <p:extLst>
      <p:ext uri="{BB962C8B-B14F-4D97-AF65-F5344CB8AC3E}">
        <p14:creationId xmlns:p14="http://schemas.microsoft.com/office/powerpoint/2010/main" val="183364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pic>
        <p:nvPicPr>
          <p:cNvPr id="6" name="Afbeelding 5">
            <a:extLst>
              <a:ext uri="{FF2B5EF4-FFF2-40B4-BE49-F238E27FC236}">
                <a16:creationId xmlns:a16="http://schemas.microsoft.com/office/drawing/2014/main" id="{CAC20689-EFA5-1445-89C0-42F157738DE1}"/>
              </a:ext>
            </a:extLst>
          </p:cNvPr>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623888" y="6429781"/>
            <a:ext cx="772299" cy="225254"/>
          </a:xfrm>
          <a:prstGeom prst="rect">
            <a:avLst/>
          </a:prstGeom>
        </p:spPr>
      </p:pic>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cSld>
  <p:clrMap bg1="lt1" tx1="dk1" bg2="lt2" tx2="dk2" accent1="accent1" accent2="accent2" accent3="accent3" accent4="accent4" accent5="accent5" accent6="accent6" hlink="hlink" folHlink="folHlink"/>
  <p:sldLayoutIdLst>
    <p:sldLayoutId id="2147484115" r:id="rId1"/>
    <p:sldLayoutId id="2147484105" r:id="rId2"/>
    <p:sldLayoutId id="2147484118" r:id="rId3"/>
    <p:sldLayoutId id="2147484119" r:id="rId4"/>
    <p:sldLayoutId id="2147484122" r:id="rId5"/>
    <p:sldLayoutId id="2147484123" r:id="rId6"/>
    <p:sldLayoutId id="2147484124" r:id="rId7"/>
    <p:sldLayoutId id="2147484120" r:id="rId8"/>
    <p:sldLayoutId id="2147484106" r:id="rId9"/>
    <p:sldLayoutId id="2147484107" r:id="rId10"/>
    <p:sldLayoutId id="2147484108" r:id="rId11"/>
    <p:sldLayoutId id="2147484121" r:id="rId12"/>
    <p:sldLayoutId id="2147484109" r:id="rId13"/>
    <p:sldLayoutId id="2147484110" r:id="rId14"/>
    <p:sldLayoutId id="2147484111" r:id="rId15"/>
    <p:sldLayoutId id="2147484116" r:id="rId16"/>
    <p:sldLayoutId id="2147484117" r:id="rId17"/>
    <p:sldLayoutId id="2147484113" r:id="rId18"/>
    <p:sldLayoutId id="2147484112" r:id="rId19"/>
    <p:sldLayoutId id="2147484102" r:id="rId20"/>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noAutofit/>
          </a:bodyPr>
          <a:lstStyle/>
          <a:p>
            <a:r>
              <a:rPr lang="en-US" sz="5000" noProof="0" dirty="0"/>
              <a:t>Evaluating Topic, Source and Viewpoint Diversity in Corona News</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A Computational Analysis of Covid-19 News Coverage in the Netherlands</a:t>
            </a:r>
          </a:p>
          <a:p>
            <a:r>
              <a:rPr lang="en-US" dirty="0" err="1"/>
              <a:t>Elif</a:t>
            </a:r>
            <a:r>
              <a:rPr lang="en-US" dirty="0"/>
              <a:t> </a:t>
            </a:r>
            <a:r>
              <a:rPr lang="en-US" dirty="0" err="1"/>
              <a:t>Kılık</a:t>
            </a:r>
            <a:endParaRPr lang="en-US" dirty="0"/>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7DC1-736B-4461-C9B9-1868D5E4EB5B}"/>
              </a:ext>
            </a:extLst>
          </p:cNvPr>
          <p:cNvSpPr>
            <a:spLocks noGrp="1"/>
          </p:cNvSpPr>
          <p:nvPr>
            <p:ph type="title"/>
          </p:nvPr>
        </p:nvSpPr>
        <p:spPr/>
        <p:txBody>
          <a:bodyPr>
            <a:normAutofit fontScale="90000"/>
          </a:bodyPr>
          <a:lstStyle/>
          <a:p>
            <a:r>
              <a:rPr lang="en-NL" dirty="0"/>
              <a:t>Finding 1: LLM’s are able to detect main topic COVID-19</a:t>
            </a:r>
          </a:p>
        </p:txBody>
      </p:sp>
      <p:sp>
        <p:nvSpPr>
          <p:cNvPr id="3" name="Slide Number Placeholder 2">
            <a:extLst>
              <a:ext uri="{FF2B5EF4-FFF2-40B4-BE49-F238E27FC236}">
                <a16:creationId xmlns:a16="http://schemas.microsoft.com/office/drawing/2014/main" id="{C8829448-0653-D898-897C-B8E23267857D}"/>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4A5840B7-B6FE-02C4-1D28-070A27B798A6}"/>
              </a:ext>
            </a:extLst>
          </p:cNvPr>
          <p:cNvSpPr>
            <a:spLocks noGrp="1"/>
          </p:cNvSpPr>
          <p:nvPr>
            <p:ph type="body" sz="quarter" idx="11"/>
          </p:nvPr>
        </p:nvSpPr>
        <p:spPr/>
        <p:txBody>
          <a:bodyPr>
            <a:normAutofit/>
          </a:bodyPr>
          <a:lstStyle/>
          <a:p>
            <a:r>
              <a:rPr lang="en-NL" dirty="0"/>
              <a:t>Classification of articles covid/non-covid</a:t>
            </a:r>
          </a:p>
          <a:p>
            <a:pPr marL="0" indent="0">
              <a:buNone/>
            </a:pPr>
            <a:endParaRPr lang="en-NL" dirty="0"/>
          </a:p>
          <a:p>
            <a:r>
              <a:rPr lang="en-NL" dirty="0"/>
              <a:t>Manual coding:</a:t>
            </a:r>
          </a:p>
          <a:p>
            <a:pPr lvl="1"/>
            <a:r>
              <a:rPr lang="en-NL" i="1" dirty="0"/>
              <a:t>Variable 0: </a:t>
            </a:r>
            <a:r>
              <a:rPr lang="en-GB" i="1" dirty="0"/>
              <a:t>Is the article mainly about the corona pandemic?</a:t>
            </a:r>
          </a:p>
          <a:p>
            <a:pPr marL="719137" lvl="2" indent="0">
              <a:buNone/>
            </a:pPr>
            <a:r>
              <a:rPr lang="en-GB" dirty="0"/>
              <a:t>This is a question to filter out articles that are not about the corona pandemic. The article can only be considered mainly about the corona pandemic if the majority of the article is about the pandemic or its (sub)topics (see V1 below). To be sure, you can check the word count of the parts dealing with the pandemic. If that is the majority, the article is mainly about the pandemic.</a:t>
            </a:r>
            <a:endParaRPr lang="en-NL" dirty="0"/>
          </a:p>
        </p:txBody>
      </p:sp>
    </p:spTree>
    <p:extLst>
      <p:ext uri="{BB962C8B-B14F-4D97-AF65-F5344CB8AC3E}">
        <p14:creationId xmlns:p14="http://schemas.microsoft.com/office/powerpoint/2010/main" val="123016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7759A-DB16-1271-B707-70CB5DA8A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BD6D1-C9E3-DC37-F386-653AF4A5E078}"/>
              </a:ext>
            </a:extLst>
          </p:cNvPr>
          <p:cNvSpPr>
            <a:spLocks noGrp="1"/>
          </p:cNvSpPr>
          <p:nvPr>
            <p:ph type="title"/>
          </p:nvPr>
        </p:nvSpPr>
        <p:spPr>
          <a:xfrm>
            <a:off x="623887" y="620713"/>
            <a:ext cx="10944226" cy="791794"/>
          </a:xfrm>
        </p:spPr>
        <p:txBody>
          <a:bodyPr vert="horz" lIns="0" tIns="0" rIns="0" bIns="0" rtlCol="0" anchor="t" anchorCtr="0">
            <a:normAutofit/>
          </a:bodyPr>
          <a:lstStyle/>
          <a:p>
            <a:r>
              <a:rPr lang="en-US" sz="3500" b="1" i="0" kern="1200">
                <a:latin typeface="Calibri" panose="020F0502020204030204" pitchFamily="34" charset="0"/>
                <a:ea typeface="Verdana" charset="0"/>
                <a:cs typeface="Calibri" panose="020F0502020204030204" pitchFamily="34" charset="0"/>
              </a:rPr>
              <a:t>Finding 1: LLM’s are able to detect main topic COVID-19</a:t>
            </a:r>
          </a:p>
        </p:txBody>
      </p:sp>
      <p:sp>
        <p:nvSpPr>
          <p:cNvPr id="3" name="Slide Number Placeholder 2">
            <a:extLst>
              <a:ext uri="{FF2B5EF4-FFF2-40B4-BE49-F238E27FC236}">
                <a16:creationId xmlns:a16="http://schemas.microsoft.com/office/drawing/2014/main" id="{FDEBC9FA-AF23-9A92-3F2F-01B4196F2B4B}"/>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11</a:t>
            </a:fld>
            <a:endParaRPr lang="nl-BE"/>
          </a:p>
        </p:txBody>
      </p:sp>
      <p:sp>
        <p:nvSpPr>
          <p:cNvPr id="9" name="TextBox 8">
            <a:extLst>
              <a:ext uri="{FF2B5EF4-FFF2-40B4-BE49-F238E27FC236}">
                <a16:creationId xmlns:a16="http://schemas.microsoft.com/office/drawing/2014/main" id="{CEB8E0A0-DD90-D110-1AD4-1E4F8363D915}"/>
              </a:ext>
            </a:extLst>
          </p:cNvPr>
          <p:cNvSpPr txBox="1"/>
          <p:nvPr/>
        </p:nvSpPr>
        <p:spPr>
          <a:xfrm>
            <a:off x="623887" y="1442894"/>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800" b="0" i="0" kern="1200" dirty="0">
                <a:latin typeface="+mn-lt"/>
                <a:ea typeface="Verdana" charset="0"/>
                <a:cs typeface="Calibri Light" panose="020F0302020204030204" pitchFamily="34" charset="0"/>
              </a:rPr>
              <a:t>Input </a:t>
            </a:r>
            <a:r>
              <a:rPr lang="en-US" sz="2800" dirty="0">
                <a:latin typeface="+mn-lt"/>
                <a:ea typeface="Verdana" charset="0"/>
                <a:cs typeface="Calibri Light" panose="020F0302020204030204" pitchFamily="34" charset="0"/>
                <a:sym typeface="Wingdings" pitchFamily="2" charset="2"/>
              </a:rPr>
              <a:t> </a:t>
            </a:r>
            <a:r>
              <a:rPr lang="en-US" sz="2800" b="0" i="0" kern="1200" dirty="0">
                <a:latin typeface="+mn-lt"/>
                <a:ea typeface="Verdana" charset="0"/>
                <a:cs typeface="Calibri Light" panose="020F0302020204030204" pitchFamily="34" charset="0"/>
              </a:rPr>
              <a:t>article text, keywords and categories</a:t>
            </a:r>
          </a:p>
        </p:txBody>
      </p:sp>
      <p:sp>
        <p:nvSpPr>
          <p:cNvPr id="8" name="TextBox 7">
            <a:extLst>
              <a:ext uri="{FF2B5EF4-FFF2-40B4-BE49-F238E27FC236}">
                <a16:creationId xmlns:a16="http://schemas.microsoft.com/office/drawing/2014/main" id="{B8D174D5-69A3-7E04-972B-9A449644EDC3}"/>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A857B43C-56F8-CB42-3ABE-376D7E0B8605}"/>
              </a:ext>
            </a:extLst>
          </p:cNvPr>
          <p:cNvGraphicFramePr>
            <a:graphicFrameLocks noGrp="1"/>
          </p:cNvGraphicFramePr>
          <p:nvPr>
            <p:extLst>
              <p:ext uri="{D42A27DB-BD31-4B8C-83A1-F6EECF244321}">
                <p14:modId xmlns:p14="http://schemas.microsoft.com/office/powerpoint/2010/main" val="152972207"/>
              </p:ext>
            </p:extLst>
          </p:nvPr>
        </p:nvGraphicFramePr>
        <p:xfrm>
          <a:off x="994384" y="2120580"/>
          <a:ext cx="9653071" cy="4116707"/>
        </p:xfrm>
        <a:graphic>
          <a:graphicData uri="http://schemas.openxmlformats.org/drawingml/2006/table">
            <a:tbl>
              <a:tblPr firstRow="1" bandRow="1">
                <a:tableStyleId>{5C22544A-7EE6-4342-B048-85BDC9FD1C3A}</a:tableStyleId>
              </a:tblPr>
              <a:tblGrid>
                <a:gridCol w="2071714">
                  <a:extLst>
                    <a:ext uri="{9D8B030D-6E8A-4147-A177-3AD203B41FA5}">
                      <a16:colId xmlns:a16="http://schemas.microsoft.com/office/drawing/2014/main" val="3951108035"/>
                    </a:ext>
                  </a:extLst>
                </a:gridCol>
                <a:gridCol w="1321444">
                  <a:extLst>
                    <a:ext uri="{9D8B030D-6E8A-4147-A177-3AD203B41FA5}">
                      <a16:colId xmlns:a16="http://schemas.microsoft.com/office/drawing/2014/main" val="1024292298"/>
                    </a:ext>
                  </a:extLst>
                </a:gridCol>
                <a:gridCol w="1258729">
                  <a:extLst>
                    <a:ext uri="{9D8B030D-6E8A-4147-A177-3AD203B41FA5}">
                      <a16:colId xmlns:a16="http://schemas.microsoft.com/office/drawing/2014/main" val="4037868297"/>
                    </a:ext>
                  </a:extLst>
                </a:gridCol>
                <a:gridCol w="1275278">
                  <a:extLst>
                    <a:ext uri="{9D8B030D-6E8A-4147-A177-3AD203B41FA5}">
                      <a16:colId xmlns:a16="http://schemas.microsoft.com/office/drawing/2014/main" val="146101368"/>
                    </a:ext>
                  </a:extLst>
                </a:gridCol>
                <a:gridCol w="1371511">
                  <a:extLst>
                    <a:ext uri="{9D8B030D-6E8A-4147-A177-3AD203B41FA5}">
                      <a16:colId xmlns:a16="http://schemas.microsoft.com/office/drawing/2014/main" val="1732342846"/>
                    </a:ext>
                  </a:extLst>
                </a:gridCol>
                <a:gridCol w="888560">
                  <a:extLst>
                    <a:ext uri="{9D8B030D-6E8A-4147-A177-3AD203B41FA5}">
                      <a16:colId xmlns:a16="http://schemas.microsoft.com/office/drawing/2014/main" val="2385103807"/>
                    </a:ext>
                  </a:extLst>
                </a:gridCol>
                <a:gridCol w="1465835">
                  <a:extLst>
                    <a:ext uri="{9D8B030D-6E8A-4147-A177-3AD203B41FA5}">
                      <a16:colId xmlns:a16="http://schemas.microsoft.com/office/drawing/2014/main" val="3870343305"/>
                    </a:ext>
                  </a:extLst>
                </a:gridCol>
              </a:tblGrid>
              <a:tr h="921977">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dirty="0">
                          <a:effectLst/>
                        </a:rPr>
                        <a:t>Kappa</a:t>
                      </a:r>
                      <a:endParaRPr lang="en-GB" sz="1600" b="1" i="0" u="none" strike="noStrike" dirty="0">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Accuracy</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249586628"/>
                  </a:ext>
                </a:extLst>
              </a:tr>
              <a:tr h="354970">
                <a:tc>
                  <a:txBody>
                    <a:bodyPr/>
                    <a:lstStyle/>
                    <a:p>
                      <a:pPr algn="l" fontAlgn="b"/>
                      <a:r>
                        <a:rPr lang="en-GB" sz="1600" b="1" u="none" strike="noStrike" dirty="0">
                          <a:effectLst/>
                        </a:rPr>
                        <a:t>Starling 7b Alpha</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0.82</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0.91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0.91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472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24</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515844428"/>
                  </a:ext>
                </a:extLst>
              </a:tr>
              <a:tr h="354970">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0.83</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0.92</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0.91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472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868538946"/>
                  </a:ext>
                </a:extLst>
              </a:tr>
              <a:tr h="354970">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Few-shot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0.84</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0.92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0.92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472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29</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193983801"/>
                  </a:ext>
                </a:extLst>
              </a:tr>
              <a:tr h="354970">
                <a:tc>
                  <a:txBody>
                    <a:bodyPr/>
                    <a:lstStyle/>
                    <a:p>
                      <a:pPr algn="l" fontAlgn="b"/>
                      <a:r>
                        <a:rPr lang="en-GB" sz="1600" b="1" u="none" strike="noStrike" dirty="0">
                          <a:effectLst/>
                        </a:rPr>
                        <a:t>Llama-2 7b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Zero-shot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0.73</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0.86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0.86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472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15</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771279295"/>
                  </a:ext>
                </a:extLst>
              </a:tr>
              <a:tr h="354970">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0.47</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0.75</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0.72</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472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16</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849048583"/>
                  </a:ext>
                </a:extLst>
              </a:tr>
              <a:tr h="354970">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0.71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0.85</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419</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41</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896338230"/>
                  </a:ext>
                </a:extLst>
              </a:tr>
              <a:tr h="354970">
                <a:tc>
                  <a:txBody>
                    <a:bodyPr/>
                    <a:lstStyle/>
                    <a:p>
                      <a:pPr algn="l" fontAlgn="b"/>
                      <a:r>
                        <a:rPr lang="en-GB" sz="1600" b="1" u="none" strike="noStrike" dirty="0">
                          <a:effectLst/>
                        </a:rPr>
                        <a:t>Llama-2 13b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0.74</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0.87</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0.87</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472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36</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576765324"/>
                  </a:ext>
                </a:extLst>
              </a:tr>
              <a:tr h="354970">
                <a:tc>
                  <a:txBody>
                    <a:bodyPr/>
                    <a:lstStyle/>
                    <a:p>
                      <a:pPr algn="l" fontAlgn="b"/>
                      <a:endParaRPr lang="en-NL"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One-shot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0.80</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0.90</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b="1" u="none" strike="noStrike" dirty="0">
                          <a:effectLst/>
                        </a:rPr>
                        <a:t>0.90</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472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23</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143178705"/>
                  </a:ext>
                </a:extLst>
              </a:tr>
              <a:tr h="354970">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0.78</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0.89</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b"/>
                      <a:r>
                        <a:rPr lang="en-NL" sz="1600" u="none" strike="noStrike" dirty="0">
                          <a:effectLst/>
                        </a:rPr>
                        <a:t>0.89</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426</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59</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246004144"/>
                  </a:ext>
                </a:extLst>
              </a:tr>
            </a:tbl>
          </a:graphicData>
        </a:graphic>
      </p:graphicFrame>
    </p:spTree>
    <p:extLst>
      <p:ext uri="{BB962C8B-B14F-4D97-AF65-F5344CB8AC3E}">
        <p14:creationId xmlns:p14="http://schemas.microsoft.com/office/powerpoint/2010/main" val="241005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DA23B-1C95-BDC1-2955-536ED7874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BB314-A55B-04BC-3C9C-717CF2B7C83B}"/>
              </a:ext>
            </a:extLst>
          </p:cNvPr>
          <p:cNvSpPr>
            <a:spLocks noGrp="1"/>
          </p:cNvSpPr>
          <p:nvPr>
            <p:ph type="title"/>
          </p:nvPr>
        </p:nvSpPr>
        <p:spPr/>
        <p:txBody>
          <a:bodyPr/>
          <a:lstStyle/>
          <a:p>
            <a:r>
              <a:rPr lang="en-NL" dirty="0"/>
              <a:t>Finding 2: Extracting subtopics is not straightforward</a:t>
            </a:r>
          </a:p>
        </p:txBody>
      </p:sp>
      <p:sp>
        <p:nvSpPr>
          <p:cNvPr id="3" name="Slide Number Placeholder 2">
            <a:extLst>
              <a:ext uri="{FF2B5EF4-FFF2-40B4-BE49-F238E27FC236}">
                <a16:creationId xmlns:a16="http://schemas.microsoft.com/office/drawing/2014/main" id="{C6D826F6-13BE-46C9-26FD-E4FF211CEA8E}"/>
              </a:ext>
            </a:extLst>
          </p:cNvPr>
          <p:cNvSpPr>
            <a:spLocks noGrp="1"/>
          </p:cNvSpPr>
          <p:nvPr>
            <p:ph type="sldNum" sz="quarter" idx="10"/>
          </p:nvPr>
        </p:nvSpPr>
        <p:spPr/>
        <p:txBody>
          <a:bodyPr/>
          <a:lstStyle/>
          <a:p>
            <a:fld id="{E038E271-308C-2E46-A3EC-56326F9084CC}" type="slidenum">
              <a:rPr lang="nl-BE" smtClean="0"/>
              <a:pPr/>
              <a:t>12</a:t>
            </a:fld>
            <a:endParaRPr lang="nl-BE" dirty="0"/>
          </a:p>
        </p:txBody>
      </p:sp>
      <p:sp>
        <p:nvSpPr>
          <p:cNvPr id="4" name="Text Placeholder 3">
            <a:extLst>
              <a:ext uri="{FF2B5EF4-FFF2-40B4-BE49-F238E27FC236}">
                <a16:creationId xmlns:a16="http://schemas.microsoft.com/office/drawing/2014/main" id="{C30F4FC0-7C34-6BBF-04E1-21BF22CD4894}"/>
              </a:ext>
            </a:extLst>
          </p:cNvPr>
          <p:cNvSpPr>
            <a:spLocks noGrp="1"/>
          </p:cNvSpPr>
          <p:nvPr>
            <p:ph type="body" sz="quarter" idx="11"/>
          </p:nvPr>
        </p:nvSpPr>
        <p:spPr/>
        <p:txBody>
          <a:bodyPr>
            <a:normAutofit fontScale="92500" lnSpcReduction="10000"/>
          </a:bodyPr>
          <a:lstStyle/>
          <a:p>
            <a:r>
              <a:rPr lang="en-NL" sz="2200" dirty="0"/>
              <a:t>Pre-defined 14 topics (based on qualitative analysis of the news texts and previous studies):</a:t>
            </a:r>
          </a:p>
          <a:p>
            <a:pPr marL="703262" lvl="1" indent="-342900">
              <a:buFont typeface="+mj-lt"/>
              <a:buAutoNum type="alphaLcPeriod"/>
            </a:pPr>
            <a:r>
              <a:rPr lang="en-NL" sz="1800" dirty="0"/>
              <a:t>Statistics (spread of the pandemic, number of positive cases, patients, fatalities</a:t>
            </a:r>
          </a:p>
          <a:p>
            <a:pPr marL="703262" lvl="1" indent="-342900">
              <a:buFont typeface="+mj-lt"/>
              <a:buAutoNum type="alphaLcPeriod"/>
            </a:pPr>
            <a:r>
              <a:rPr lang="en-NL" sz="1800" dirty="0"/>
              <a:t>Measures taken against the spread of the coronavirus pandemic</a:t>
            </a:r>
          </a:p>
          <a:p>
            <a:pPr marL="703262" lvl="1" indent="-342900">
              <a:buFont typeface="+mj-lt"/>
              <a:buAutoNum type="alphaLcPeriod"/>
            </a:pPr>
            <a:r>
              <a:rPr lang="en-NL" sz="1800" dirty="0"/>
              <a:t>COVID-19 tests and test procedures</a:t>
            </a:r>
          </a:p>
          <a:p>
            <a:pPr marL="703262" lvl="1" indent="-342900">
              <a:buFont typeface="+mj-lt"/>
              <a:buAutoNum type="alphaLcPeriod"/>
            </a:pPr>
            <a:r>
              <a:rPr lang="en-NL" sz="1800" dirty="0"/>
              <a:t>COVID-19 vaccines and vaccination procedures and campaigns</a:t>
            </a:r>
          </a:p>
          <a:p>
            <a:pPr marL="703262" lvl="1" indent="-342900">
              <a:buFont typeface="+mj-lt"/>
              <a:buAutoNum type="alphaLcPeriod"/>
            </a:pPr>
            <a:r>
              <a:rPr lang="en-NL" sz="1800" dirty="0"/>
              <a:t>Long COVID and long term effects of the coronavirus on health</a:t>
            </a:r>
          </a:p>
          <a:p>
            <a:pPr marL="703262" lvl="1" indent="-342900">
              <a:buFont typeface="+mj-lt"/>
              <a:buAutoNum type="alphaLcPeriod"/>
            </a:pPr>
            <a:r>
              <a:rPr lang="en-NL" sz="1800" dirty="0"/>
              <a:t>Impact of the COVID-19 and coronavirus pandemic on the healthcare system and medical response</a:t>
            </a:r>
          </a:p>
          <a:p>
            <a:pPr marL="703262" lvl="1" indent="-342900">
              <a:buFont typeface="+mj-lt"/>
              <a:buAutoNum type="alphaLcPeriod"/>
            </a:pPr>
            <a:r>
              <a:rPr lang="en-NL" sz="1800" dirty="0"/>
              <a:t>Scientific and medical knowledge on the coronavirus and COVID-19</a:t>
            </a:r>
          </a:p>
          <a:p>
            <a:pPr marL="703262" lvl="1" indent="-342900">
              <a:buFont typeface="+mj-lt"/>
              <a:buAutoNum type="alphaLcPeriod"/>
            </a:pPr>
            <a:r>
              <a:rPr lang="en-NL" sz="1800" dirty="0"/>
              <a:t>Economic impact of the coronavirus pandemic and recovery (industry &amp; market, work culture, recovery packages)</a:t>
            </a:r>
          </a:p>
          <a:p>
            <a:pPr marL="703262" lvl="1" indent="-342900">
              <a:buFont typeface="+mj-lt"/>
              <a:buAutoNum type="alphaLcPeriod"/>
            </a:pPr>
            <a:r>
              <a:rPr lang="en-NL" sz="1800" dirty="0"/>
              <a:t>Social impact of the coronavirus pandemic (education, social gatherings, cultural events, sports)</a:t>
            </a:r>
          </a:p>
          <a:p>
            <a:pPr marL="703262" lvl="1" indent="-342900">
              <a:buFont typeface="+mj-lt"/>
              <a:buAutoNum type="alphaLcPeriod"/>
            </a:pPr>
            <a:r>
              <a:rPr lang="en-NL" sz="1800" dirty="0"/>
              <a:t>Impact of the COVID-19 and coronavirus pandemic on mental health </a:t>
            </a:r>
          </a:p>
          <a:p>
            <a:pPr marL="703262" lvl="1" indent="-342900">
              <a:buFont typeface="+mj-lt"/>
              <a:buAutoNum type="alphaLcPeriod"/>
            </a:pPr>
            <a:r>
              <a:rPr lang="en-NL" sz="1800" dirty="0"/>
              <a:t>Impact of the COVID-19 and coronavirus pandemic on individual rights and freedoms</a:t>
            </a:r>
          </a:p>
          <a:p>
            <a:pPr marL="703262" lvl="1" indent="-342900">
              <a:buFont typeface="+mj-lt"/>
              <a:buAutoNum type="alphaLcPeriod"/>
            </a:pPr>
            <a:r>
              <a:rPr lang="en-NL" sz="1800" dirty="0"/>
              <a:t>Misinformation and disinformation about the coronavirus, COVID-19 and/or the coronavirus pandemic</a:t>
            </a:r>
          </a:p>
          <a:p>
            <a:pPr marL="703262" lvl="1" indent="-342900">
              <a:buFont typeface="+mj-lt"/>
              <a:buAutoNum type="alphaLcPeriod"/>
            </a:pPr>
            <a:r>
              <a:rPr lang="en-NL" sz="1800" dirty="0"/>
              <a:t>Impact of the COVID-19 and coronavirus pandemic on politics and government (discussions in the Tweede Kamer, discussions on government’s responsibility and ability)</a:t>
            </a:r>
          </a:p>
          <a:p>
            <a:pPr marL="703262" lvl="1" indent="-342900">
              <a:buFont typeface="+mj-lt"/>
              <a:buAutoNum type="alphaLcPeriod"/>
            </a:pPr>
            <a:r>
              <a:rPr lang="en-NL" sz="1800" dirty="0"/>
              <a:t>International</a:t>
            </a:r>
            <a:r>
              <a:rPr lang="en-GB" sz="1800" dirty="0"/>
              <a:t> discussions, cooperation and responses related to the coronavirus pandemic</a:t>
            </a:r>
          </a:p>
          <a:p>
            <a:pPr lvl="1"/>
            <a:endParaRPr lang="en-NL" sz="1800" dirty="0"/>
          </a:p>
          <a:p>
            <a:pPr lvl="1"/>
            <a:endParaRPr lang="en-NL" sz="1800" dirty="0"/>
          </a:p>
          <a:p>
            <a:pPr lvl="1"/>
            <a:endParaRPr lang="en-NL" sz="1800" dirty="0"/>
          </a:p>
          <a:p>
            <a:pPr lvl="1"/>
            <a:endParaRPr lang="en-NL" sz="1800" dirty="0"/>
          </a:p>
        </p:txBody>
      </p:sp>
    </p:spTree>
    <p:extLst>
      <p:ext uri="{BB962C8B-B14F-4D97-AF65-F5344CB8AC3E}">
        <p14:creationId xmlns:p14="http://schemas.microsoft.com/office/powerpoint/2010/main" val="281574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4D2C7-DF46-441C-1779-B64981640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E13B0-1B61-FBBC-1AB1-EC1931A7695C}"/>
              </a:ext>
            </a:extLst>
          </p:cNvPr>
          <p:cNvSpPr>
            <a:spLocks noGrp="1"/>
          </p:cNvSpPr>
          <p:nvPr>
            <p:ph type="title"/>
          </p:nvPr>
        </p:nvSpPr>
        <p:spPr/>
        <p:txBody>
          <a:bodyPr/>
          <a:lstStyle/>
          <a:p>
            <a:r>
              <a:rPr lang="en-NL" dirty="0"/>
              <a:t>Finding 2: Extracting subtopics is not straightforward</a:t>
            </a:r>
          </a:p>
        </p:txBody>
      </p:sp>
      <p:sp>
        <p:nvSpPr>
          <p:cNvPr id="3" name="Slide Number Placeholder 2">
            <a:extLst>
              <a:ext uri="{FF2B5EF4-FFF2-40B4-BE49-F238E27FC236}">
                <a16:creationId xmlns:a16="http://schemas.microsoft.com/office/drawing/2014/main" id="{DD33348A-D350-F324-6C9A-710FCCB58F7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C7C35336-D604-5B97-07B1-71233701CF60}"/>
              </a:ext>
            </a:extLst>
          </p:cNvPr>
          <p:cNvSpPr>
            <a:spLocks noGrp="1"/>
          </p:cNvSpPr>
          <p:nvPr>
            <p:ph type="body" sz="quarter" idx="11"/>
          </p:nvPr>
        </p:nvSpPr>
        <p:spPr/>
        <p:txBody>
          <a:bodyPr>
            <a:normAutofit fontScale="92500" lnSpcReduction="10000"/>
          </a:bodyPr>
          <a:lstStyle/>
          <a:p>
            <a:r>
              <a:rPr lang="en-NL" sz="2200" dirty="0"/>
              <a:t>Some of these topics are not coded in the sample suffici</a:t>
            </a:r>
            <a:r>
              <a:rPr lang="en-GB" sz="2200" dirty="0"/>
              <a:t>e</a:t>
            </a:r>
            <a:r>
              <a:rPr lang="en-NL" sz="2200" dirty="0"/>
              <a:t>nt enough for the tests </a:t>
            </a:r>
            <a:r>
              <a:rPr lang="en-NL" sz="2200" dirty="0">
                <a:sym typeface="Wingdings" pitchFamily="2" charset="2"/>
              </a:rPr>
              <a:t> 6 left</a:t>
            </a:r>
            <a:endParaRPr lang="en-NL" sz="2200" dirty="0"/>
          </a:p>
          <a:p>
            <a:pPr marL="703262" lvl="1" indent="-342900">
              <a:buFont typeface="+mj-lt"/>
              <a:buAutoNum type="alphaLcPeriod"/>
            </a:pPr>
            <a:r>
              <a:rPr lang="en-NL" sz="1800" dirty="0"/>
              <a:t>Statistics (spread of the pandemic, number of positive cases, patients, fatalities</a:t>
            </a:r>
          </a:p>
          <a:p>
            <a:pPr marL="703262" lvl="1" indent="-342900">
              <a:buFont typeface="+mj-lt"/>
              <a:buAutoNum type="alphaLcPeriod"/>
            </a:pPr>
            <a:r>
              <a:rPr lang="en-NL" sz="1800" dirty="0"/>
              <a:t>Measures taken against the spread of the coronavirus pandemic</a:t>
            </a:r>
          </a:p>
          <a:p>
            <a:pPr marL="703262" lvl="1" indent="-342900">
              <a:buFont typeface="+mj-lt"/>
              <a:buAutoNum type="alphaLcPeriod"/>
            </a:pPr>
            <a:r>
              <a:rPr lang="en-NL" sz="1800" dirty="0"/>
              <a:t>COVID-19 tests and test procedures</a:t>
            </a:r>
          </a:p>
          <a:p>
            <a:pPr marL="703262" lvl="1" indent="-342900">
              <a:buFont typeface="+mj-lt"/>
              <a:buAutoNum type="alphaLcPeriod"/>
            </a:pPr>
            <a:r>
              <a:rPr lang="en-NL" sz="1800" dirty="0"/>
              <a:t>COVID-19 vaccines and vaccination procedures and campaigns</a:t>
            </a:r>
          </a:p>
          <a:p>
            <a:pPr marL="703262" lvl="1" indent="-342900">
              <a:buFont typeface="+mj-lt"/>
              <a:buAutoNum type="alphaLcPeriod"/>
            </a:pPr>
            <a:r>
              <a:rPr lang="en-NL" sz="1800" strike="sngStrike" dirty="0"/>
              <a:t>Long COVID and long term effects of the coronavirus on health</a:t>
            </a:r>
          </a:p>
          <a:p>
            <a:pPr marL="703262" lvl="1" indent="-342900">
              <a:buFont typeface="+mj-lt"/>
              <a:buAutoNum type="alphaLcPeriod"/>
            </a:pPr>
            <a:r>
              <a:rPr lang="en-NL" sz="1800" strike="sngStrike" dirty="0"/>
              <a:t>Impact of the COVID-19 and coronavirus pandemic on the healthcare system and medical response</a:t>
            </a:r>
          </a:p>
          <a:p>
            <a:pPr marL="703262" lvl="1" indent="-342900">
              <a:buFont typeface="+mj-lt"/>
              <a:buAutoNum type="alphaLcPeriod"/>
            </a:pPr>
            <a:r>
              <a:rPr lang="en-NL" sz="1800" strike="sngStrike" dirty="0"/>
              <a:t>Scientific and medical knowledge on the coronavirus and COVID-19</a:t>
            </a:r>
          </a:p>
          <a:p>
            <a:pPr marL="703262" lvl="1" indent="-342900">
              <a:buFont typeface="+mj-lt"/>
              <a:buAutoNum type="alphaLcPeriod"/>
            </a:pPr>
            <a:r>
              <a:rPr lang="en-NL" sz="1800" dirty="0"/>
              <a:t>Economic impact of the coronavirus pandemic and recovery (industry &amp; market, work culture, recovery packages)</a:t>
            </a:r>
          </a:p>
          <a:p>
            <a:pPr marL="703262" lvl="1" indent="-342900">
              <a:buFont typeface="+mj-lt"/>
              <a:buAutoNum type="alphaLcPeriod"/>
            </a:pPr>
            <a:r>
              <a:rPr lang="en-NL" sz="1800" dirty="0"/>
              <a:t>Social impact of the coronavirus pandemic (education, social gatherings, cultural events, sports)</a:t>
            </a:r>
          </a:p>
          <a:p>
            <a:pPr marL="703262" lvl="1" indent="-342900">
              <a:buFont typeface="+mj-lt"/>
              <a:buAutoNum type="alphaLcPeriod"/>
            </a:pPr>
            <a:r>
              <a:rPr lang="en-NL" sz="1800" strike="sngStrike" dirty="0"/>
              <a:t>Impact of the COVID-19 and coronavirus pandemic on mental health </a:t>
            </a:r>
          </a:p>
          <a:p>
            <a:pPr marL="703262" lvl="1" indent="-342900">
              <a:buFont typeface="+mj-lt"/>
              <a:buAutoNum type="alphaLcPeriod"/>
            </a:pPr>
            <a:r>
              <a:rPr lang="en-NL" sz="1800" strike="sngStrike" dirty="0"/>
              <a:t>Impact of the COVID-19 and coronavirus pandemic on individual rights and freedoms</a:t>
            </a:r>
          </a:p>
          <a:p>
            <a:pPr marL="703262" lvl="1" indent="-342900">
              <a:buFont typeface="+mj-lt"/>
              <a:buAutoNum type="alphaLcPeriod"/>
            </a:pPr>
            <a:r>
              <a:rPr lang="en-NL" sz="1800" strike="sngStrike" dirty="0"/>
              <a:t>Misinformation and disinformation about the coronavirus, COVID-19 and/or the coronavirus pandemic</a:t>
            </a:r>
          </a:p>
          <a:p>
            <a:pPr marL="703262" lvl="1" indent="-342900">
              <a:buFont typeface="+mj-lt"/>
              <a:buAutoNum type="alphaLcPeriod"/>
            </a:pPr>
            <a:r>
              <a:rPr lang="en-NL" sz="1800" strike="sngStrike" dirty="0"/>
              <a:t>Impact of the COVID-19 and coronavirus pandemic on politics and government (discussions in the Tweede Kamer, discussions on government’s responsibility and ability)</a:t>
            </a:r>
          </a:p>
          <a:p>
            <a:pPr marL="703262" lvl="1" indent="-342900">
              <a:buFont typeface="+mj-lt"/>
              <a:buAutoNum type="alphaLcPeriod"/>
            </a:pPr>
            <a:r>
              <a:rPr lang="en-NL" sz="1800" strike="sngStrike" dirty="0"/>
              <a:t>International</a:t>
            </a:r>
            <a:r>
              <a:rPr lang="en-GB" sz="1800" strike="sngStrike" dirty="0"/>
              <a:t> discussions, cooperation and responses related to the coronavirus pandemic</a:t>
            </a:r>
          </a:p>
          <a:p>
            <a:pPr lvl="1"/>
            <a:endParaRPr lang="en-NL" sz="1800" dirty="0"/>
          </a:p>
          <a:p>
            <a:pPr lvl="1"/>
            <a:endParaRPr lang="en-NL" sz="1800" dirty="0"/>
          </a:p>
          <a:p>
            <a:pPr lvl="1"/>
            <a:endParaRPr lang="en-NL" sz="1800" dirty="0"/>
          </a:p>
          <a:p>
            <a:pPr lvl="1"/>
            <a:endParaRPr lang="en-NL" sz="1800" dirty="0"/>
          </a:p>
        </p:txBody>
      </p:sp>
    </p:spTree>
    <p:extLst>
      <p:ext uri="{BB962C8B-B14F-4D97-AF65-F5344CB8AC3E}">
        <p14:creationId xmlns:p14="http://schemas.microsoft.com/office/powerpoint/2010/main" val="212019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97F6E-B958-55FE-1E2E-9B9BC4F07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C8636-30C6-94A3-C91A-6D7820B49EBD}"/>
              </a:ext>
            </a:extLst>
          </p:cNvPr>
          <p:cNvSpPr>
            <a:spLocks noGrp="1"/>
          </p:cNvSpPr>
          <p:nvPr>
            <p:ph type="title"/>
          </p:nvPr>
        </p:nvSpPr>
        <p:spPr/>
        <p:txBody>
          <a:bodyPr>
            <a:normAutofit fontScale="90000"/>
          </a:bodyPr>
          <a:lstStyle/>
          <a:p>
            <a:r>
              <a:rPr lang="en-NL" dirty="0"/>
              <a:t>Finding 2: Extracting subtopics is not as straightforward</a:t>
            </a:r>
          </a:p>
        </p:txBody>
      </p:sp>
      <p:sp>
        <p:nvSpPr>
          <p:cNvPr id="3" name="Slide Number Placeholder 2">
            <a:extLst>
              <a:ext uri="{FF2B5EF4-FFF2-40B4-BE49-F238E27FC236}">
                <a16:creationId xmlns:a16="http://schemas.microsoft.com/office/drawing/2014/main" id="{DB2D4BD9-9F6E-A340-40F4-04CFCE882A19}"/>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29850079-7D36-CA31-2F79-49E16ECE393F}"/>
              </a:ext>
            </a:extLst>
          </p:cNvPr>
          <p:cNvSpPr>
            <a:spLocks noGrp="1"/>
          </p:cNvSpPr>
          <p:nvPr>
            <p:ph type="body" sz="quarter" idx="11"/>
          </p:nvPr>
        </p:nvSpPr>
        <p:spPr/>
        <p:txBody>
          <a:bodyPr>
            <a:normAutofit fontScale="92500" lnSpcReduction="10000"/>
          </a:bodyPr>
          <a:lstStyle/>
          <a:p>
            <a:r>
              <a:rPr lang="en-NL" sz="2200" dirty="0"/>
              <a:t>Binary classification of each label separately – so far the best working approach</a:t>
            </a:r>
          </a:p>
          <a:p>
            <a:pPr marL="360362" lvl="1" indent="0">
              <a:buNone/>
            </a:pPr>
            <a:endParaRPr lang="en-GB" sz="1800" dirty="0"/>
          </a:p>
          <a:p>
            <a:pPr marL="360362" lvl="1" indent="0">
              <a:buNone/>
            </a:pPr>
            <a:r>
              <a:rPr lang="en-GB" sz="1800" dirty="0"/>
              <a:t>You are a reliable assistant tasked with determining whether the news article below about the COVID-19 pandemic substantially discusses the subtopic: ”[insert subtopic name here]" </a:t>
            </a:r>
          </a:p>
          <a:p>
            <a:pPr marL="360362" lvl="1" indent="0">
              <a:buNone/>
            </a:pPr>
            <a:r>
              <a:rPr lang="en-GB" sz="1800" dirty="0"/>
              <a:t>Substantial discussion of a subtopic means that the article discusses one or more aspects of this subtopic in at least two sentences. </a:t>
            </a:r>
          </a:p>
          <a:p>
            <a:pPr marL="360362" lvl="1" indent="0">
              <a:buNone/>
            </a:pPr>
            <a:br>
              <a:rPr lang="en-GB" sz="1800" dirty="0"/>
            </a:br>
            <a:r>
              <a:rPr lang="en-GB" sz="1800" dirty="0"/>
              <a:t>The subtopic: ”[insert subtopic name here]" entails the following aspects: </a:t>
            </a:r>
          </a:p>
          <a:p>
            <a:pPr marL="360362" lvl="1" indent="0">
              <a:buNone/>
            </a:pPr>
            <a:r>
              <a:rPr lang="en-GB" sz="1800" dirty="0"/>
              <a:t>- .. List of what the subtopic discussions may contain</a:t>
            </a:r>
          </a:p>
          <a:p>
            <a:pPr marL="360362" lvl="1" indent="0">
              <a:buNone/>
            </a:pPr>
            <a:endParaRPr lang="en-GB" sz="1800" dirty="0"/>
          </a:p>
          <a:p>
            <a:pPr marL="360362" lvl="1" indent="0">
              <a:buNone/>
            </a:pPr>
            <a:r>
              <a:rPr lang="en-GB" sz="1800" dirty="0"/>
              <a:t>Based on the information provided, determine if the article substantially discusses the subtopic: ”[insert subtopic name here]" </a:t>
            </a:r>
          </a:p>
          <a:p>
            <a:pPr marL="360362" lvl="1" indent="0">
              <a:buNone/>
            </a:pPr>
            <a:r>
              <a:rPr lang="en-GB" sz="1800" dirty="0"/>
              <a:t> </a:t>
            </a:r>
          </a:p>
          <a:p>
            <a:pPr marL="360362" lvl="1" indent="0">
              <a:buNone/>
            </a:pPr>
            <a:r>
              <a:rPr lang="en-GB" sz="1800" dirty="0"/>
              <a:t>Assign a value of 1 if the article substantially discusses the subtopic, and a value of 0 if the article does not substantially discuss the subtopic. </a:t>
            </a:r>
          </a:p>
          <a:p>
            <a:pPr marL="360362" lvl="1" indent="0">
              <a:buNone/>
            </a:pPr>
            <a:br>
              <a:rPr lang="en-GB" sz="1800" dirty="0"/>
            </a:br>
            <a:endParaRPr lang="en-GB" sz="1800" dirty="0"/>
          </a:p>
          <a:p>
            <a:pPr marL="360362" lvl="1" indent="0">
              <a:buNone/>
            </a:pPr>
            <a:endParaRPr lang="en-GB" sz="1800" dirty="0"/>
          </a:p>
          <a:p>
            <a:pPr marL="360362" lvl="1" indent="0">
              <a:buNone/>
            </a:pPr>
            <a:endParaRPr lang="en-NL" sz="1800" dirty="0"/>
          </a:p>
          <a:p>
            <a:pPr lvl="1"/>
            <a:endParaRPr lang="en-NL" sz="1800" dirty="0"/>
          </a:p>
          <a:p>
            <a:pPr lvl="1"/>
            <a:endParaRPr lang="en-NL" sz="1800" dirty="0"/>
          </a:p>
          <a:p>
            <a:pPr lvl="1"/>
            <a:endParaRPr lang="en-NL" sz="1800" dirty="0"/>
          </a:p>
        </p:txBody>
      </p:sp>
    </p:spTree>
    <p:extLst>
      <p:ext uri="{BB962C8B-B14F-4D97-AF65-F5344CB8AC3E}">
        <p14:creationId xmlns:p14="http://schemas.microsoft.com/office/powerpoint/2010/main" val="350906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77064-EEF1-3D67-A563-B324A0DF6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F3C0D-CD9C-7731-3634-204CA211CE85}"/>
              </a:ext>
            </a:extLst>
          </p:cNvPr>
          <p:cNvSpPr>
            <a:spLocks noGrp="1"/>
          </p:cNvSpPr>
          <p:nvPr>
            <p:ph type="title"/>
          </p:nvPr>
        </p:nvSpPr>
        <p:spPr>
          <a:xfrm>
            <a:off x="623887" y="469140"/>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a:t>
            </a:r>
            <a:r>
              <a:rPr lang="en-US" dirty="0"/>
              <a:t>Model performances differ per subtopic</a:t>
            </a:r>
            <a:endParaRPr lang="en-US" b="1" i="0" kern="1200" dirty="0">
              <a:latin typeface="Calibri" panose="020F0502020204030204" pitchFamily="34" charset="0"/>
              <a:ea typeface="Verdana" charset="0"/>
              <a:cs typeface="Calibri" panose="020F0502020204030204" pitchFamily="34" charset="0"/>
            </a:endParaRPr>
          </a:p>
        </p:txBody>
      </p:sp>
      <p:sp>
        <p:nvSpPr>
          <p:cNvPr id="3" name="Slide Number Placeholder 2">
            <a:extLst>
              <a:ext uri="{FF2B5EF4-FFF2-40B4-BE49-F238E27FC236}">
                <a16:creationId xmlns:a16="http://schemas.microsoft.com/office/drawing/2014/main" id="{4F6AE1D9-D5DB-8690-C622-D6EB4A8E93D6}"/>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15</a:t>
            </a:fld>
            <a:endParaRPr lang="nl-BE"/>
          </a:p>
        </p:txBody>
      </p:sp>
      <p:sp>
        <p:nvSpPr>
          <p:cNvPr id="5" name="TextBox 4">
            <a:extLst>
              <a:ext uri="{FF2B5EF4-FFF2-40B4-BE49-F238E27FC236}">
                <a16:creationId xmlns:a16="http://schemas.microsoft.com/office/drawing/2014/main" id="{3B59990F-3345-1753-7C29-436A8F504175}"/>
              </a:ext>
            </a:extLst>
          </p:cNvPr>
          <p:cNvSpPr txBox="1"/>
          <p:nvPr/>
        </p:nvSpPr>
        <p:spPr>
          <a:xfrm>
            <a:off x="631825" y="1301217"/>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400" b="1" i="0" kern="1200" dirty="0">
                <a:latin typeface="+mn-lt"/>
                <a:ea typeface="Verdana" charset="0"/>
                <a:cs typeface="Calibri Light" panose="020F0302020204030204" pitchFamily="34" charset="0"/>
              </a:rPr>
              <a:t>Statistics (spread of the pandemic, number of positive cases, patients, fatalities</a:t>
            </a:r>
          </a:p>
          <a:p>
            <a:pPr defTabSz="1217054" eaLnBrk="1" hangingPunct="1">
              <a:spcBef>
                <a:spcPct val="20000"/>
              </a:spcBef>
              <a:buClr>
                <a:schemeClr val="accent2"/>
              </a:buClr>
              <a:buSzPct val="75000"/>
            </a:pPr>
            <a:r>
              <a:rPr lang="en-US" sz="2000" dirty="0">
                <a:latin typeface="+mn-lt"/>
                <a:ea typeface="Verdana" charset="0"/>
                <a:cs typeface="Calibri Light" panose="020F0302020204030204" pitchFamily="34" charset="0"/>
                <a:sym typeface="Wingdings" pitchFamily="2" charset="2"/>
              </a:rPr>
              <a:t> Good results, but there are differences between models</a:t>
            </a:r>
            <a:endParaRPr lang="en-US" sz="2000" b="0" i="0" kern="1200" dirty="0">
              <a:latin typeface="+mn-lt"/>
              <a:ea typeface="Verdana" charset="0"/>
              <a:cs typeface="Calibri Light" panose="020F0302020204030204" pitchFamily="34" charset="0"/>
            </a:endParaRPr>
          </a:p>
        </p:txBody>
      </p:sp>
      <p:sp>
        <p:nvSpPr>
          <p:cNvPr id="8" name="TextBox 7">
            <a:extLst>
              <a:ext uri="{FF2B5EF4-FFF2-40B4-BE49-F238E27FC236}">
                <a16:creationId xmlns:a16="http://schemas.microsoft.com/office/drawing/2014/main" id="{ADD6A33E-A4DC-406E-B32A-D57A8ACE7F5D}"/>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F739E443-4C0D-F9A8-8B3E-BCC4CB450DAF}"/>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6" name="Table 5">
            <a:extLst>
              <a:ext uri="{FF2B5EF4-FFF2-40B4-BE49-F238E27FC236}">
                <a16:creationId xmlns:a16="http://schemas.microsoft.com/office/drawing/2014/main" id="{133FE180-151D-A904-9688-4779A6CDA289}"/>
              </a:ext>
            </a:extLst>
          </p:cNvPr>
          <p:cNvGraphicFramePr>
            <a:graphicFrameLocks noGrp="1"/>
          </p:cNvGraphicFramePr>
          <p:nvPr>
            <p:extLst>
              <p:ext uri="{D42A27DB-BD31-4B8C-83A1-F6EECF244321}">
                <p14:modId xmlns:p14="http://schemas.microsoft.com/office/powerpoint/2010/main" val="2193065613"/>
              </p:ext>
            </p:extLst>
          </p:nvPr>
        </p:nvGraphicFramePr>
        <p:xfrm>
          <a:off x="1206857" y="2395512"/>
          <a:ext cx="8659442" cy="3735190"/>
        </p:xfrm>
        <a:graphic>
          <a:graphicData uri="http://schemas.openxmlformats.org/drawingml/2006/table">
            <a:tbl>
              <a:tblPr firstRow="1" bandRow="1">
                <a:tableStyleId>{5C22544A-7EE6-4342-B048-85BDC9FD1C3A}</a:tableStyleId>
              </a:tblPr>
              <a:tblGrid>
                <a:gridCol w="2115416">
                  <a:extLst>
                    <a:ext uri="{9D8B030D-6E8A-4147-A177-3AD203B41FA5}">
                      <a16:colId xmlns:a16="http://schemas.microsoft.com/office/drawing/2014/main" val="2057857240"/>
                    </a:ext>
                  </a:extLst>
                </a:gridCol>
                <a:gridCol w="1191989">
                  <a:extLst>
                    <a:ext uri="{9D8B030D-6E8A-4147-A177-3AD203B41FA5}">
                      <a16:colId xmlns:a16="http://schemas.microsoft.com/office/drawing/2014/main" val="1698933734"/>
                    </a:ext>
                  </a:extLst>
                </a:gridCol>
                <a:gridCol w="1135418">
                  <a:extLst>
                    <a:ext uri="{9D8B030D-6E8A-4147-A177-3AD203B41FA5}">
                      <a16:colId xmlns:a16="http://schemas.microsoft.com/office/drawing/2014/main" val="1901442996"/>
                    </a:ext>
                  </a:extLst>
                </a:gridCol>
                <a:gridCol w="1150257">
                  <a:extLst>
                    <a:ext uri="{9D8B030D-6E8A-4147-A177-3AD203B41FA5}">
                      <a16:colId xmlns:a16="http://schemas.microsoft.com/office/drawing/2014/main" val="227260650"/>
                    </a:ext>
                  </a:extLst>
                </a:gridCol>
                <a:gridCol w="1237151">
                  <a:extLst>
                    <a:ext uri="{9D8B030D-6E8A-4147-A177-3AD203B41FA5}">
                      <a16:colId xmlns:a16="http://schemas.microsoft.com/office/drawing/2014/main" val="3974672376"/>
                    </a:ext>
                  </a:extLst>
                </a:gridCol>
                <a:gridCol w="793282">
                  <a:extLst>
                    <a:ext uri="{9D8B030D-6E8A-4147-A177-3AD203B41FA5}">
                      <a16:colId xmlns:a16="http://schemas.microsoft.com/office/drawing/2014/main" val="2544666652"/>
                    </a:ext>
                  </a:extLst>
                </a:gridCol>
                <a:gridCol w="1035929">
                  <a:extLst>
                    <a:ext uri="{9D8B030D-6E8A-4147-A177-3AD203B41FA5}">
                      <a16:colId xmlns:a16="http://schemas.microsoft.com/office/drawing/2014/main" val="660803170"/>
                    </a:ext>
                  </a:extLst>
                </a:gridCol>
              </a:tblGrid>
              <a:tr h="836533">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Kappa</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Accuracy</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3873516444"/>
                  </a:ext>
                </a:extLst>
              </a:tr>
              <a:tr h="322073">
                <a:tc>
                  <a:txBody>
                    <a:bodyPr/>
                    <a:lstStyle/>
                    <a:p>
                      <a:pPr algn="l" fontAlgn="b"/>
                      <a:r>
                        <a:rPr lang="en-GB" sz="1600" b="1" u="none" strike="noStrike" dirty="0">
                          <a:effectLst/>
                        </a:rPr>
                        <a:t>Starling 7b Alpha</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507805759"/>
                  </a:ext>
                </a:extLst>
              </a:tr>
              <a:tr h="322073">
                <a:tc>
                  <a:txBody>
                    <a:bodyPr/>
                    <a:lstStyle/>
                    <a:p>
                      <a:pPr algn="l" fontAlgn="b"/>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One-shot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0.81</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0.90</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b="1" u="none" strike="noStrike" dirty="0">
                          <a:effectLst/>
                        </a:rPr>
                        <a:t>10</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13974356"/>
                  </a:ext>
                </a:extLst>
              </a:tr>
              <a:tr h="322073">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0.90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a:effectLst/>
                        </a:rPr>
                        <a:t>11</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602065987"/>
                  </a:ext>
                </a:extLst>
              </a:tr>
              <a:tr h="322073">
                <a:tc>
                  <a:txBody>
                    <a:bodyPr/>
                    <a:lstStyle/>
                    <a:p>
                      <a:pPr algn="l" fontAlgn="b"/>
                      <a:r>
                        <a:rPr lang="en-GB" sz="1600" b="1" u="none" strike="noStrike" dirty="0">
                          <a:effectLst/>
                        </a:rPr>
                        <a:t>Llama-2 7b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a:effectLst/>
                        </a:rPr>
                        <a:t>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718467520"/>
                  </a:ext>
                </a:extLst>
              </a:tr>
              <a:tr h="322073">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dirty="0">
                          <a:effectLst/>
                        </a:rPr>
                        <a:t>0.81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a:effectLst/>
                        </a:rPr>
                        <a:t>9</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200008299"/>
                  </a:ext>
                </a:extLst>
              </a:tr>
              <a:tr h="322073">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Few-shot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0.58</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0.83</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0.79</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b="1" u="none" strike="noStrike" dirty="0">
                          <a:effectLst/>
                        </a:rPr>
                        <a:t>11</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572917776"/>
                  </a:ext>
                </a:extLst>
              </a:tr>
              <a:tr h="322073">
                <a:tc>
                  <a:txBody>
                    <a:bodyPr/>
                    <a:lstStyle/>
                    <a:p>
                      <a:pPr algn="l" fontAlgn="b"/>
                      <a:r>
                        <a:rPr lang="en-GB" sz="1600" b="1" u="none" strike="noStrike" dirty="0">
                          <a:effectLst/>
                        </a:rPr>
                        <a:t>Llama-2 13b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Zero-shot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0.50</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0.78</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0.75</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b="1" u="none" strike="noStrike" dirty="0">
                          <a:effectLst/>
                        </a:rPr>
                        <a:t>12</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102357484"/>
                  </a:ext>
                </a:extLst>
              </a:tr>
              <a:tr h="322073">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dirty="0">
                          <a:effectLst/>
                        </a:rPr>
                        <a:t>13</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11609784"/>
                  </a:ext>
                </a:extLst>
              </a:tr>
              <a:tr h="322073">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ctr" fontAlgn="ctr"/>
                      <a:r>
                        <a:rPr lang="en-NL" sz="160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ctr"/>
                </a:tc>
                <a:tc>
                  <a:txBody>
                    <a:bodyPr/>
                    <a:lstStyle/>
                    <a:p>
                      <a:pPr algn="r" fontAlgn="b"/>
                      <a:r>
                        <a:rPr lang="en-NL" sz="1600" u="none" strike="noStrike" dirty="0">
                          <a:effectLst/>
                        </a:rPr>
                        <a:t>16</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135020553"/>
                  </a:ext>
                </a:extLst>
              </a:tr>
            </a:tbl>
          </a:graphicData>
        </a:graphic>
      </p:graphicFrame>
    </p:spTree>
    <p:extLst>
      <p:ext uri="{BB962C8B-B14F-4D97-AF65-F5344CB8AC3E}">
        <p14:creationId xmlns:p14="http://schemas.microsoft.com/office/powerpoint/2010/main" val="38629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8AB4E-DC20-7A80-ABD8-997AE062F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2C0D7-5072-377F-DB43-279EE40F5FCE}"/>
              </a:ext>
            </a:extLst>
          </p:cNvPr>
          <p:cNvSpPr>
            <a:spLocks noGrp="1"/>
          </p:cNvSpPr>
          <p:nvPr>
            <p:ph type="title"/>
          </p:nvPr>
        </p:nvSpPr>
        <p:spPr>
          <a:xfrm>
            <a:off x="623887" y="553657"/>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a:t>
            </a:r>
            <a:r>
              <a:rPr lang="en-US" dirty="0"/>
              <a:t>Model performances differ per subtopic</a:t>
            </a:r>
            <a:endParaRPr lang="en-US" b="1" i="0" kern="1200" dirty="0">
              <a:latin typeface="Calibri" panose="020F0502020204030204" pitchFamily="34" charset="0"/>
              <a:ea typeface="Verdana"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2B26C11-9A70-5A8A-01DF-57A5EE28C17A}"/>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16</a:t>
            </a:fld>
            <a:endParaRPr lang="nl-BE"/>
          </a:p>
        </p:txBody>
      </p:sp>
      <p:sp>
        <p:nvSpPr>
          <p:cNvPr id="5" name="TextBox 4">
            <a:extLst>
              <a:ext uri="{FF2B5EF4-FFF2-40B4-BE49-F238E27FC236}">
                <a16:creationId xmlns:a16="http://schemas.microsoft.com/office/drawing/2014/main" id="{EDC03F65-EA0D-2AB3-A0C8-08BB4C0C5756}"/>
              </a:ext>
            </a:extLst>
          </p:cNvPr>
          <p:cNvSpPr txBox="1"/>
          <p:nvPr/>
        </p:nvSpPr>
        <p:spPr>
          <a:xfrm>
            <a:off x="631825" y="1345451"/>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600" b="1" i="0" kern="1200" dirty="0">
                <a:latin typeface="+mn-lt"/>
                <a:ea typeface="Verdana" charset="0"/>
                <a:cs typeface="Calibri Light" panose="020F0302020204030204" pitchFamily="34" charset="0"/>
              </a:rPr>
              <a:t>Measures taken against the spread of the coronavirus pandemic</a:t>
            </a:r>
          </a:p>
          <a:p>
            <a:pPr defTabSz="1217054" eaLnBrk="1" hangingPunct="1">
              <a:spcBef>
                <a:spcPct val="20000"/>
              </a:spcBef>
              <a:buClr>
                <a:schemeClr val="accent2"/>
              </a:buClr>
              <a:buSzPct val="75000"/>
            </a:pPr>
            <a:r>
              <a:rPr lang="en-US" sz="2000" dirty="0">
                <a:latin typeface="+mn-lt"/>
                <a:ea typeface="Verdana" charset="0"/>
                <a:cs typeface="Calibri Light" panose="020F0302020204030204" pitchFamily="34" charset="0"/>
                <a:sym typeface="Wingdings" pitchFamily="2" charset="2"/>
              </a:rPr>
              <a:t> </a:t>
            </a:r>
            <a:r>
              <a:rPr lang="en-US" sz="2000" b="0" i="0" kern="1200" dirty="0">
                <a:latin typeface="+mn-lt"/>
                <a:ea typeface="Verdana" charset="0"/>
                <a:cs typeface="Calibri Light" panose="020F0302020204030204" pitchFamily="34" charset="0"/>
              </a:rPr>
              <a:t>Has to be improved (models annotate too many cases of 1)</a:t>
            </a:r>
          </a:p>
        </p:txBody>
      </p:sp>
      <p:sp>
        <p:nvSpPr>
          <p:cNvPr id="8" name="TextBox 7">
            <a:extLst>
              <a:ext uri="{FF2B5EF4-FFF2-40B4-BE49-F238E27FC236}">
                <a16:creationId xmlns:a16="http://schemas.microsoft.com/office/drawing/2014/main" id="{8AA0338D-F23A-2D4D-CAC2-D396618D120B}"/>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8F54C5CD-22CA-5376-0FF4-7DA62C5DDCE8}"/>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7" name="Table 6">
            <a:extLst>
              <a:ext uri="{FF2B5EF4-FFF2-40B4-BE49-F238E27FC236}">
                <a16:creationId xmlns:a16="http://schemas.microsoft.com/office/drawing/2014/main" id="{5B2CC112-DEA3-34FF-B33F-E0A6EA7895AD}"/>
              </a:ext>
            </a:extLst>
          </p:cNvPr>
          <p:cNvGraphicFramePr>
            <a:graphicFrameLocks noGrp="1"/>
          </p:cNvGraphicFramePr>
          <p:nvPr>
            <p:extLst>
              <p:ext uri="{D42A27DB-BD31-4B8C-83A1-F6EECF244321}">
                <p14:modId xmlns:p14="http://schemas.microsoft.com/office/powerpoint/2010/main" val="522703180"/>
              </p:ext>
            </p:extLst>
          </p:nvPr>
        </p:nvGraphicFramePr>
        <p:xfrm>
          <a:off x="1231945" y="2353750"/>
          <a:ext cx="8547436" cy="3724612"/>
        </p:xfrm>
        <a:graphic>
          <a:graphicData uri="http://schemas.openxmlformats.org/drawingml/2006/table">
            <a:tbl>
              <a:tblPr firstRow="1" bandRow="1">
                <a:tableStyleId>{5C22544A-7EE6-4342-B048-85BDC9FD1C3A}</a:tableStyleId>
              </a:tblPr>
              <a:tblGrid>
                <a:gridCol w="1968980">
                  <a:extLst>
                    <a:ext uri="{9D8B030D-6E8A-4147-A177-3AD203B41FA5}">
                      <a16:colId xmlns:a16="http://schemas.microsoft.com/office/drawing/2014/main" val="891039951"/>
                    </a:ext>
                  </a:extLst>
                </a:gridCol>
                <a:gridCol w="1176562">
                  <a:extLst>
                    <a:ext uri="{9D8B030D-6E8A-4147-A177-3AD203B41FA5}">
                      <a16:colId xmlns:a16="http://schemas.microsoft.com/office/drawing/2014/main" val="1861337519"/>
                    </a:ext>
                  </a:extLst>
                </a:gridCol>
                <a:gridCol w="1120724">
                  <a:extLst>
                    <a:ext uri="{9D8B030D-6E8A-4147-A177-3AD203B41FA5}">
                      <a16:colId xmlns:a16="http://schemas.microsoft.com/office/drawing/2014/main" val="2278100222"/>
                    </a:ext>
                  </a:extLst>
                </a:gridCol>
                <a:gridCol w="1134445">
                  <a:extLst>
                    <a:ext uri="{9D8B030D-6E8A-4147-A177-3AD203B41FA5}">
                      <a16:colId xmlns:a16="http://schemas.microsoft.com/office/drawing/2014/main" val="3808264806"/>
                    </a:ext>
                  </a:extLst>
                </a:gridCol>
                <a:gridCol w="1221140">
                  <a:extLst>
                    <a:ext uri="{9D8B030D-6E8A-4147-A177-3AD203B41FA5}">
                      <a16:colId xmlns:a16="http://schemas.microsoft.com/office/drawing/2014/main" val="2809468412"/>
                    </a:ext>
                  </a:extLst>
                </a:gridCol>
                <a:gridCol w="791140">
                  <a:extLst>
                    <a:ext uri="{9D8B030D-6E8A-4147-A177-3AD203B41FA5}">
                      <a16:colId xmlns:a16="http://schemas.microsoft.com/office/drawing/2014/main" val="180945381"/>
                    </a:ext>
                  </a:extLst>
                </a:gridCol>
                <a:gridCol w="1134445">
                  <a:extLst>
                    <a:ext uri="{9D8B030D-6E8A-4147-A177-3AD203B41FA5}">
                      <a16:colId xmlns:a16="http://schemas.microsoft.com/office/drawing/2014/main" val="3323205745"/>
                    </a:ext>
                  </a:extLst>
                </a:gridCol>
              </a:tblGrid>
              <a:tr h="834163">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Kappa</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Accuracy</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dirty="0">
                          <a:effectLst/>
                        </a:rPr>
                        <a:t>Duration in mins</a:t>
                      </a:r>
                      <a:endParaRPr lang="en-GB" sz="1600" b="1" i="0" u="none" strike="noStrike" dirty="0">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2538399954"/>
                  </a:ext>
                </a:extLst>
              </a:tr>
              <a:tr h="321161">
                <a:tc>
                  <a:txBody>
                    <a:bodyPr/>
                    <a:lstStyle/>
                    <a:p>
                      <a:pPr algn="l" fontAlgn="b"/>
                      <a:r>
                        <a:rPr lang="en-GB" sz="1600" b="1" u="none" strike="noStrike" dirty="0">
                          <a:effectLst/>
                        </a:rPr>
                        <a:t>Starling 7b Alpha</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0.38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11</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550013238"/>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One-shot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dirty="0">
                          <a:effectLst/>
                        </a:rPr>
                        <a:t>0.43</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104920324"/>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0.37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12</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747021963"/>
                  </a:ext>
                </a:extLst>
              </a:tr>
              <a:tr h="321161">
                <a:tc>
                  <a:txBody>
                    <a:bodyPr/>
                    <a:lstStyle/>
                    <a:p>
                      <a:pPr algn="l" fontAlgn="b"/>
                      <a:r>
                        <a:rPr lang="en-GB" sz="1600" b="1" u="none" strike="noStrike" dirty="0">
                          <a:effectLst/>
                        </a:rPr>
                        <a:t>Llama-2 7b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0.38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0.36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492958152"/>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One-shot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9</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886086412"/>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212</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13</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873848645"/>
                  </a:ext>
                </a:extLst>
              </a:tr>
              <a:tr h="321161">
                <a:tc>
                  <a:txBody>
                    <a:bodyPr/>
                    <a:lstStyle/>
                    <a:p>
                      <a:pPr algn="l" fontAlgn="b"/>
                      <a:r>
                        <a:rPr lang="en-GB" sz="1600" b="1" u="none" strike="noStrike" dirty="0">
                          <a:effectLst/>
                        </a:rPr>
                        <a:t>Llama-2 13b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12</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532854430"/>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One-shot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13</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796045169"/>
                  </a:ext>
                </a:extLst>
              </a:tr>
              <a:tr h="321161">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211</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19</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803222326"/>
                  </a:ext>
                </a:extLst>
              </a:tr>
            </a:tbl>
          </a:graphicData>
        </a:graphic>
      </p:graphicFrame>
    </p:spTree>
    <p:extLst>
      <p:ext uri="{BB962C8B-B14F-4D97-AF65-F5344CB8AC3E}">
        <p14:creationId xmlns:p14="http://schemas.microsoft.com/office/powerpoint/2010/main" val="324959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EF21-17C2-FD6C-C379-50D43D0E9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FBBDB-F541-2C99-BEA6-71C62A19546E}"/>
              </a:ext>
            </a:extLst>
          </p:cNvPr>
          <p:cNvSpPr>
            <a:spLocks noGrp="1"/>
          </p:cNvSpPr>
          <p:nvPr>
            <p:ph type="title"/>
          </p:nvPr>
        </p:nvSpPr>
        <p:spPr>
          <a:xfrm>
            <a:off x="623887" y="480505"/>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a:t>
            </a:r>
            <a:r>
              <a:rPr lang="en-US" dirty="0"/>
              <a:t>Model performances differ per subtopic</a:t>
            </a:r>
            <a:endParaRPr lang="en-US" b="1" i="0" kern="1200" dirty="0">
              <a:latin typeface="Calibri" panose="020F0502020204030204" pitchFamily="34" charset="0"/>
              <a:ea typeface="Verdana" charset="0"/>
              <a:cs typeface="Calibri" panose="020F0502020204030204" pitchFamily="34" charset="0"/>
            </a:endParaRPr>
          </a:p>
        </p:txBody>
      </p:sp>
      <p:sp>
        <p:nvSpPr>
          <p:cNvPr id="3" name="Slide Number Placeholder 2">
            <a:extLst>
              <a:ext uri="{FF2B5EF4-FFF2-40B4-BE49-F238E27FC236}">
                <a16:creationId xmlns:a16="http://schemas.microsoft.com/office/drawing/2014/main" id="{BCD2CB1E-A1F8-297A-5485-D0C13EDE96D2}"/>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17</a:t>
            </a:fld>
            <a:endParaRPr lang="nl-BE"/>
          </a:p>
        </p:txBody>
      </p:sp>
      <p:sp>
        <p:nvSpPr>
          <p:cNvPr id="5" name="TextBox 4">
            <a:extLst>
              <a:ext uri="{FF2B5EF4-FFF2-40B4-BE49-F238E27FC236}">
                <a16:creationId xmlns:a16="http://schemas.microsoft.com/office/drawing/2014/main" id="{641C1150-0F7E-6EEC-9655-00E11B9FC7F2}"/>
              </a:ext>
            </a:extLst>
          </p:cNvPr>
          <p:cNvSpPr txBox="1"/>
          <p:nvPr/>
        </p:nvSpPr>
        <p:spPr>
          <a:xfrm>
            <a:off x="623887" y="1234153"/>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600" b="1" i="0" kern="1200" dirty="0">
                <a:latin typeface="+mn-lt"/>
                <a:ea typeface="Verdana" charset="0"/>
                <a:cs typeface="Calibri Light" panose="020F0302020204030204" pitchFamily="34" charset="0"/>
              </a:rPr>
              <a:t>COVID-19 tests and test procedures</a:t>
            </a:r>
          </a:p>
          <a:p>
            <a:pPr defTabSz="1217054" eaLnBrk="1" hangingPunct="1">
              <a:spcBef>
                <a:spcPct val="20000"/>
              </a:spcBef>
              <a:buClr>
                <a:schemeClr val="accent2"/>
              </a:buClr>
              <a:buSzPct val="75000"/>
            </a:pPr>
            <a:r>
              <a:rPr lang="en-US" sz="2000" dirty="0">
                <a:latin typeface="+mn-lt"/>
                <a:ea typeface="Verdana" charset="0"/>
                <a:cs typeface="Calibri Light" panose="020F0302020204030204" pitchFamily="34" charset="0"/>
                <a:sym typeface="Wingdings" pitchFamily="2" charset="2"/>
              </a:rPr>
              <a:t></a:t>
            </a:r>
            <a:r>
              <a:rPr lang="en-US" sz="2000" b="0" i="0" kern="1200" dirty="0">
                <a:latin typeface="+mn-lt"/>
                <a:ea typeface="Verdana" charset="0"/>
                <a:cs typeface="Calibri Light" panose="020F0302020204030204" pitchFamily="34" charset="0"/>
              </a:rPr>
              <a:t> Has to be improved (models are not able to detect all relevant cases – low recall)</a:t>
            </a:r>
          </a:p>
        </p:txBody>
      </p:sp>
      <p:sp>
        <p:nvSpPr>
          <p:cNvPr id="8" name="TextBox 7">
            <a:extLst>
              <a:ext uri="{FF2B5EF4-FFF2-40B4-BE49-F238E27FC236}">
                <a16:creationId xmlns:a16="http://schemas.microsoft.com/office/drawing/2014/main" id="{8A360447-D8F1-D954-D054-9373B115BBAA}"/>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7F89404E-3BBA-06F2-2E9C-4F4F49651D73}"/>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CE028B0B-8338-5F7E-0CF9-112FC4EADDFE}"/>
              </a:ext>
            </a:extLst>
          </p:cNvPr>
          <p:cNvGraphicFramePr>
            <a:graphicFrameLocks noGrp="1"/>
          </p:cNvGraphicFramePr>
          <p:nvPr>
            <p:extLst>
              <p:ext uri="{D42A27DB-BD31-4B8C-83A1-F6EECF244321}">
                <p14:modId xmlns:p14="http://schemas.microsoft.com/office/powerpoint/2010/main" val="568507632"/>
              </p:ext>
            </p:extLst>
          </p:nvPr>
        </p:nvGraphicFramePr>
        <p:xfrm>
          <a:off x="1122217" y="2446680"/>
          <a:ext cx="8738935" cy="3678502"/>
        </p:xfrm>
        <a:graphic>
          <a:graphicData uri="http://schemas.openxmlformats.org/drawingml/2006/table">
            <a:tbl>
              <a:tblPr firstRow="1" bandRow="1">
                <a:tableStyleId>{5C22544A-7EE6-4342-B048-85BDC9FD1C3A}</a:tableStyleId>
              </a:tblPr>
              <a:tblGrid>
                <a:gridCol w="1844743">
                  <a:extLst>
                    <a:ext uri="{9D8B030D-6E8A-4147-A177-3AD203B41FA5}">
                      <a16:colId xmlns:a16="http://schemas.microsoft.com/office/drawing/2014/main" val="3399821439"/>
                    </a:ext>
                  </a:extLst>
                </a:gridCol>
                <a:gridCol w="1233063">
                  <a:extLst>
                    <a:ext uri="{9D8B030D-6E8A-4147-A177-3AD203B41FA5}">
                      <a16:colId xmlns:a16="http://schemas.microsoft.com/office/drawing/2014/main" val="1777173880"/>
                    </a:ext>
                  </a:extLst>
                </a:gridCol>
                <a:gridCol w="1174544">
                  <a:extLst>
                    <a:ext uri="{9D8B030D-6E8A-4147-A177-3AD203B41FA5}">
                      <a16:colId xmlns:a16="http://schemas.microsoft.com/office/drawing/2014/main" val="4072594141"/>
                    </a:ext>
                  </a:extLst>
                </a:gridCol>
                <a:gridCol w="1188835">
                  <a:extLst>
                    <a:ext uri="{9D8B030D-6E8A-4147-A177-3AD203B41FA5}">
                      <a16:colId xmlns:a16="http://schemas.microsoft.com/office/drawing/2014/main" val="584476028"/>
                    </a:ext>
                  </a:extLst>
                </a:gridCol>
                <a:gridCol w="1279783">
                  <a:extLst>
                    <a:ext uri="{9D8B030D-6E8A-4147-A177-3AD203B41FA5}">
                      <a16:colId xmlns:a16="http://schemas.microsoft.com/office/drawing/2014/main" val="1108935048"/>
                    </a:ext>
                  </a:extLst>
                </a:gridCol>
                <a:gridCol w="829132">
                  <a:extLst>
                    <a:ext uri="{9D8B030D-6E8A-4147-A177-3AD203B41FA5}">
                      <a16:colId xmlns:a16="http://schemas.microsoft.com/office/drawing/2014/main" val="2348242624"/>
                    </a:ext>
                  </a:extLst>
                </a:gridCol>
                <a:gridCol w="1188835">
                  <a:extLst>
                    <a:ext uri="{9D8B030D-6E8A-4147-A177-3AD203B41FA5}">
                      <a16:colId xmlns:a16="http://schemas.microsoft.com/office/drawing/2014/main" val="269883477"/>
                    </a:ext>
                  </a:extLst>
                </a:gridCol>
              </a:tblGrid>
              <a:tr h="823837">
                <a:tc>
                  <a:txBody>
                    <a:bodyPr/>
                    <a:lstStyle/>
                    <a:p>
                      <a:pPr algn="ctr" fontAlgn="ctr"/>
                      <a:r>
                        <a:rPr lang="en-GB" sz="1600" u="none" strike="noStrike" dirty="0">
                          <a:effectLst/>
                        </a:rPr>
                        <a:t>Model Name</a:t>
                      </a:r>
                      <a:endParaRPr lang="en-GB" sz="1600" b="1" i="0" u="none" strike="noStrike" dirty="0">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Kappa</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Accuracy</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1605127307"/>
                  </a:ext>
                </a:extLst>
              </a:tr>
              <a:tr h="317185">
                <a:tc>
                  <a:txBody>
                    <a:bodyPr/>
                    <a:lstStyle/>
                    <a:p>
                      <a:pPr algn="l" fontAlgn="b"/>
                      <a:r>
                        <a:rPr lang="en-GB" sz="1600" b="1" u="none" strike="noStrike" dirty="0">
                          <a:effectLst/>
                        </a:rPr>
                        <a:t>Starling 7b Alpha</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dirty="0">
                          <a:effectLst/>
                        </a:rPr>
                        <a:t>0.34</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623478132"/>
                  </a:ext>
                </a:extLst>
              </a:tr>
              <a:tr h="317185">
                <a:tc>
                  <a:txBody>
                    <a:bodyPr/>
                    <a:lstStyle/>
                    <a:p>
                      <a:pPr algn="l" fontAlgn="b"/>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One-shot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164464435"/>
                  </a:ext>
                </a:extLst>
              </a:tr>
              <a:tr h="317185">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Few-shot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0.47</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0.89</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0.74</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11</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668000958"/>
                  </a:ext>
                </a:extLst>
              </a:tr>
              <a:tr h="317185">
                <a:tc>
                  <a:txBody>
                    <a:bodyPr/>
                    <a:lstStyle/>
                    <a:p>
                      <a:pPr algn="l" fontAlgn="b"/>
                      <a:r>
                        <a:rPr lang="en-GB" sz="1600" b="1" u="none" strike="noStrike" dirty="0">
                          <a:effectLst/>
                        </a:rPr>
                        <a:t>Llama-2 7b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0.39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212544548"/>
                  </a:ext>
                </a:extLst>
              </a:tr>
              <a:tr h="317185">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One-shot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0.48</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0.89</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0.74</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a:effectLst/>
                        </a:rPr>
                        <a:t>216</a:t>
                      </a:r>
                      <a:endParaRPr lang="en-NL" sz="1600" b="1"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9</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177512307"/>
                  </a:ext>
                </a:extLst>
              </a:tr>
              <a:tr h="317185">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215</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11</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156519127"/>
                  </a:ext>
                </a:extLst>
              </a:tr>
              <a:tr h="317185">
                <a:tc>
                  <a:txBody>
                    <a:bodyPr/>
                    <a:lstStyle/>
                    <a:p>
                      <a:pPr algn="l" fontAlgn="b"/>
                      <a:r>
                        <a:rPr lang="en-GB" sz="1600" b="1" u="none" strike="noStrike" dirty="0">
                          <a:effectLst/>
                        </a:rPr>
                        <a:t>Llama-2 13b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14</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046332941"/>
                  </a:ext>
                </a:extLst>
              </a:tr>
              <a:tr h="317185">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dirty="0">
                          <a:effectLst/>
                        </a:rPr>
                        <a:t>0.21</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13</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156087119"/>
                  </a:ext>
                </a:extLst>
              </a:tr>
              <a:tr h="317185">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dirty="0">
                          <a:effectLst/>
                        </a:rPr>
                        <a:t>0.53</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16</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946815785"/>
                  </a:ext>
                </a:extLst>
              </a:tr>
            </a:tbl>
          </a:graphicData>
        </a:graphic>
      </p:graphicFrame>
    </p:spTree>
    <p:extLst>
      <p:ext uri="{BB962C8B-B14F-4D97-AF65-F5344CB8AC3E}">
        <p14:creationId xmlns:p14="http://schemas.microsoft.com/office/powerpoint/2010/main" val="46263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AEDA0-6893-5DF3-0D26-65231AE6F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F091C-79E1-82F2-43CD-99260756FA64}"/>
              </a:ext>
            </a:extLst>
          </p:cNvPr>
          <p:cNvSpPr>
            <a:spLocks noGrp="1"/>
          </p:cNvSpPr>
          <p:nvPr>
            <p:ph type="title"/>
          </p:nvPr>
        </p:nvSpPr>
        <p:spPr>
          <a:xfrm>
            <a:off x="623887" y="456121"/>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a:t>
            </a:r>
            <a:r>
              <a:rPr lang="en-US" dirty="0"/>
              <a:t>Model performances differ per subtopic</a:t>
            </a:r>
            <a:endParaRPr lang="en-US" b="1" i="0" kern="1200" dirty="0">
              <a:latin typeface="Calibri" panose="020F0502020204030204" pitchFamily="34" charset="0"/>
              <a:ea typeface="Verdana"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EDD8EE7-9E60-2023-7869-CB72DEB26EE6}"/>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18</a:t>
            </a:fld>
            <a:endParaRPr lang="nl-BE"/>
          </a:p>
        </p:txBody>
      </p:sp>
      <p:sp>
        <p:nvSpPr>
          <p:cNvPr id="5" name="TextBox 4">
            <a:extLst>
              <a:ext uri="{FF2B5EF4-FFF2-40B4-BE49-F238E27FC236}">
                <a16:creationId xmlns:a16="http://schemas.microsoft.com/office/drawing/2014/main" id="{15C8E946-902A-1CE4-2EBF-F3361226BAE9}"/>
              </a:ext>
            </a:extLst>
          </p:cNvPr>
          <p:cNvSpPr txBox="1"/>
          <p:nvPr/>
        </p:nvSpPr>
        <p:spPr>
          <a:xfrm>
            <a:off x="631825" y="1180932"/>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600" b="1" i="0" kern="1200" dirty="0">
                <a:latin typeface="+mn-lt"/>
                <a:ea typeface="Verdana" charset="0"/>
                <a:cs typeface="Calibri Light" panose="020F0302020204030204" pitchFamily="34" charset="0"/>
              </a:rPr>
              <a:t>COVID-19 vaccines, vaccination procedures and campaigns</a:t>
            </a:r>
          </a:p>
          <a:p>
            <a:pPr defTabSz="1217054" eaLnBrk="1" hangingPunct="1">
              <a:spcBef>
                <a:spcPct val="20000"/>
              </a:spcBef>
              <a:buClr>
                <a:schemeClr val="accent2"/>
              </a:buClr>
              <a:buSzPct val="75000"/>
            </a:pPr>
            <a:r>
              <a:rPr lang="en-US" sz="2000" dirty="0">
                <a:latin typeface="+mn-lt"/>
                <a:ea typeface="Verdana" charset="0"/>
                <a:cs typeface="Calibri Light" panose="020F0302020204030204" pitchFamily="34" charset="0"/>
                <a:sym typeface="Wingdings" pitchFamily="2" charset="2"/>
              </a:rPr>
              <a:t> </a:t>
            </a:r>
            <a:r>
              <a:rPr lang="en-US" sz="2000" dirty="0">
                <a:latin typeface="+mn-lt"/>
                <a:ea typeface="Verdana" charset="0"/>
                <a:cs typeface="Calibri Light" panose="020F0302020204030204" pitchFamily="34" charset="0"/>
              </a:rPr>
              <a:t>Good reliability for all the models</a:t>
            </a:r>
            <a:endParaRPr lang="en-US" sz="2000" i="0" kern="1200" dirty="0">
              <a:latin typeface="+mn-lt"/>
              <a:ea typeface="Verdana" charset="0"/>
              <a:cs typeface="Calibri Light" panose="020F0302020204030204" pitchFamily="34" charset="0"/>
            </a:endParaRPr>
          </a:p>
        </p:txBody>
      </p:sp>
      <p:sp>
        <p:nvSpPr>
          <p:cNvPr id="8" name="TextBox 7">
            <a:extLst>
              <a:ext uri="{FF2B5EF4-FFF2-40B4-BE49-F238E27FC236}">
                <a16:creationId xmlns:a16="http://schemas.microsoft.com/office/drawing/2014/main" id="{6E4B93BF-3387-2737-A00E-12530017B4A3}"/>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82DCCAB5-118E-A85B-EA78-BADA5F48C1EA}"/>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D69BD211-4675-499C-A112-D05BEDD948E3}"/>
              </a:ext>
            </a:extLst>
          </p:cNvPr>
          <p:cNvGraphicFramePr>
            <a:graphicFrameLocks noGrp="1"/>
          </p:cNvGraphicFramePr>
          <p:nvPr>
            <p:extLst>
              <p:ext uri="{D42A27DB-BD31-4B8C-83A1-F6EECF244321}">
                <p14:modId xmlns:p14="http://schemas.microsoft.com/office/powerpoint/2010/main" val="1257051617"/>
              </p:ext>
            </p:extLst>
          </p:nvPr>
        </p:nvGraphicFramePr>
        <p:xfrm>
          <a:off x="1122217" y="2374367"/>
          <a:ext cx="8452089" cy="3678770"/>
        </p:xfrm>
        <a:graphic>
          <a:graphicData uri="http://schemas.openxmlformats.org/drawingml/2006/table">
            <a:tbl>
              <a:tblPr firstRow="1" bandRow="1">
                <a:tableStyleId>{5C22544A-7EE6-4342-B048-85BDC9FD1C3A}</a:tableStyleId>
              </a:tblPr>
              <a:tblGrid>
                <a:gridCol w="1784191">
                  <a:extLst>
                    <a:ext uri="{9D8B030D-6E8A-4147-A177-3AD203B41FA5}">
                      <a16:colId xmlns:a16="http://schemas.microsoft.com/office/drawing/2014/main" val="136195054"/>
                    </a:ext>
                  </a:extLst>
                </a:gridCol>
                <a:gridCol w="1192589">
                  <a:extLst>
                    <a:ext uri="{9D8B030D-6E8A-4147-A177-3AD203B41FA5}">
                      <a16:colId xmlns:a16="http://schemas.microsoft.com/office/drawing/2014/main" val="1836656665"/>
                    </a:ext>
                  </a:extLst>
                </a:gridCol>
                <a:gridCol w="1135991">
                  <a:extLst>
                    <a:ext uri="{9D8B030D-6E8A-4147-A177-3AD203B41FA5}">
                      <a16:colId xmlns:a16="http://schemas.microsoft.com/office/drawing/2014/main" val="4045371189"/>
                    </a:ext>
                  </a:extLst>
                </a:gridCol>
                <a:gridCol w="1149813">
                  <a:extLst>
                    <a:ext uri="{9D8B030D-6E8A-4147-A177-3AD203B41FA5}">
                      <a16:colId xmlns:a16="http://schemas.microsoft.com/office/drawing/2014/main" val="1201468700"/>
                    </a:ext>
                  </a:extLst>
                </a:gridCol>
                <a:gridCol w="1237775">
                  <a:extLst>
                    <a:ext uri="{9D8B030D-6E8A-4147-A177-3AD203B41FA5}">
                      <a16:colId xmlns:a16="http://schemas.microsoft.com/office/drawing/2014/main" val="3295824935"/>
                    </a:ext>
                  </a:extLst>
                </a:gridCol>
                <a:gridCol w="801917">
                  <a:extLst>
                    <a:ext uri="{9D8B030D-6E8A-4147-A177-3AD203B41FA5}">
                      <a16:colId xmlns:a16="http://schemas.microsoft.com/office/drawing/2014/main" val="975198731"/>
                    </a:ext>
                  </a:extLst>
                </a:gridCol>
                <a:gridCol w="1149813">
                  <a:extLst>
                    <a:ext uri="{9D8B030D-6E8A-4147-A177-3AD203B41FA5}">
                      <a16:colId xmlns:a16="http://schemas.microsoft.com/office/drawing/2014/main" val="4047853925"/>
                    </a:ext>
                  </a:extLst>
                </a:gridCol>
              </a:tblGrid>
              <a:tr h="823898">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Kappa</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dirty="0">
                          <a:effectLst/>
                        </a:rPr>
                        <a:t>Accuracy</a:t>
                      </a:r>
                      <a:endParaRPr lang="en-GB" sz="1600" b="1" i="0" u="none" strike="noStrike" dirty="0">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3260339167"/>
                  </a:ext>
                </a:extLst>
              </a:tr>
              <a:tr h="317208">
                <a:tc>
                  <a:txBody>
                    <a:bodyPr/>
                    <a:lstStyle/>
                    <a:p>
                      <a:pPr algn="l" fontAlgn="b"/>
                      <a:r>
                        <a:rPr lang="en-GB" sz="1600" b="1" u="none" strike="noStrike" dirty="0">
                          <a:effectLst/>
                        </a:rPr>
                        <a:t>Starling 7b Alpha</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0.73</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0.92</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0.86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0" u="none" strike="noStrike" dirty="0">
                          <a:effectLst/>
                        </a:rPr>
                        <a:t>10</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872908615"/>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One-shot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0.93</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0.88</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10</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988748240"/>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0.92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12</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220147738"/>
                  </a:ext>
                </a:extLst>
              </a:tr>
              <a:tr h="317208">
                <a:tc>
                  <a:txBody>
                    <a:bodyPr/>
                    <a:lstStyle/>
                    <a:p>
                      <a:pPr algn="l" fontAlgn="b"/>
                      <a:r>
                        <a:rPr lang="en-GB" sz="1600" b="1" u="none" strike="noStrike" dirty="0">
                          <a:effectLst/>
                        </a:rPr>
                        <a:t>Llama-2 7b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Zero-shot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032781246"/>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One-shot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0.66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0.91</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0.83</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solidFill>
                            <a:srgbClr val="FF0000"/>
                          </a:solidFill>
                          <a:effectLst/>
                        </a:rPr>
                        <a:t>215</a:t>
                      </a:r>
                      <a:endParaRPr lang="en-NL" sz="1600" b="1"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9</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470905364"/>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214</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11</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707604408"/>
                  </a:ext>
                </a:extLst>
              </a:tr>
              <a:tr h="317208">
                <a:tc>
                  <a:txBody>
                    <a:bodyPr/>
                    <a:lstStyle/>
                    <a:p>
                      <a:pPr algn="l" fontAlgn="b"/>
                      <a:r>
                        <a:rPr lang="en-GB" sz="1600" b="1" u="none" strike="noStrike" dirty="0">
                          <a:effectLst/>
                        </a:rPr>
                        <a:t>Llama-2 13b Chat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a:effectLst/>
                        </a:rPr>
                        <a:t>Zero-shot</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0.64</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0.87</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14</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154000553"/>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13</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052951098"/>
                  </a:ext>
                </a:extLst>
              </a:tr>
              <a:tr h="31720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solidFill>
                            <a:srgbClr val="FF0000"/>
                          </a:solidFill>
                          <a:effectLst/>
                        </a:rPr>
                        <a:t>215</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16</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927028506"/>
                  </a:ext>
                </a:extLst>
              </a:tr>
            </a:tbl>
          </a:graphicData>
        </a:graphic>
      </p:graphicFrame>
    </p:spTree>
    <p:extLst>
      <p:ext uri="{BB962C8B-B14F-4D97-AF65-F5344CB8AC3E}">
        <p14:creationId xmlns:p14="http://schemas.microsoft.com/office/powerpoint/2010/main" val="402542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2BF79-A2D0-1932-E5BF-286FF459A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C313B-BBB9-33C4-1F26-203C8FDD86D6}"/>
              </a:ext>
            </a:extLst>
          </p:cNvPr>
          <p:cNvSpPr>
            <a:spLocks noGrp="1"/>
          </p:cNvSpPr>
          <p:nvPr>
            <p:ph type="title"/>
          </p:nvPr>
        </p:nvSpPr>
        <p:spPr>
          <a:xfrm>
            <a:off x="623887" y="480505"/>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a:t>
            </a:r>
            <a:r>
              <a:rPr lang="en-US" dirty="0"/>
              <a:t>Model performances differ per subtopic</a:t>
            </a:r>
            <a:endParaRPr lang="en-US" b="1" i="0" kern="1200" dirty="0">
              <a:latin typeface="Calibri" panose="020F0502020204030204" pitchFamily="34" charset="0"/>
              <a:ea typeface="Verdana" charset="0"/>
              <a:cs typeface="Calibri" panose="020F0502020204030204" pitchFamily="34" charset="0"/>
            </a:endParaRPr>
          </a:p>
        </p:txBody>
      </p:sp>
      <p:sp>
        <p:nvSpPr>
          <p:cNvPr id="3" name="Slide Number Placeholder 2">
            <a:extLst>
              <a:ext uri="{FF2B5EF4-FFF2-40B4-BE49-F238E27FC236}">
                <a16:creationId xmlns:a16="http://schemas.microsoft.com/office/drawing/2014/main" id="{42433A07-E5FD-9EB3-35AA-6BA130437E37}"/>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19</a:t>
            </a:fld>
            <a:endParaRPr lang="nl-BE"/>
          </a:p>
        </p:txBody>
      </p:sp>
      <p:sp>
        <p:nvSpPr>
          <p:cNvPr id="5" name="TextBox 4">
            <a:extLst>
              <a:ext uri="{FF2B5EF4-FFF2-40B4-BE49-F238E27FC236}">
                <a16:creationId xmlns:a16="http://schemas.microsoft.com/office/drawing/2014/main" id="{E4DEBA5A-FAD6-F8DA-9CFF-0C6F61E3AC65}"/>
              </a:ext>
            </a:extLst>
          </p:cNvPr>
          <p:cNvSpPr txBox="1"/>
          <p:nvPr/>
        </p:nvSpPr>
        <p:spPr>
          <a:xfrm>
            <a:off x="631825" y="1120506"/>
            <a:ext cx="10936287" cy="885825"/>
          </a:xfrm>
          <a:prstGeom prst="rect">
            <a:avLst/>
          </a:prstGeom>
        </p:spPr>
        <p:txBody>
          <a:bodyPr vert="horz" lIns="0" tIns="0" rIns="0" bIns="0" rtlCol="0">
            <a:normAutofit/>
          </a:bodyPr>
          <a:lstStyle/>
          <a:p>
            <a:pPr defTabSz="1217054" eaLnBrk="1" hangingPunct="1">
              <a:spcBef>
                <a:spcPct val="20000"/>
              </a:spcBef>
              <a:buClr>
                <a:schemeClr val="accent2"/>
              </a:buClr>
              <a:buSzPct val="75000"/>
            </a:pPr>
            <a:r>
              <a:rPr lang="en-US" sz="2800" b="1" i="0" kern="1200" dirty="0">
                <a:latin typeface="+mn-lt"/>
                <a:ea typeface="Verdana" charset="0"/>
                <a:cs typeface="Calibri Light" panose="020F0302020204030204" pitchFamily="34" charset="0"/>
              </a:rPr>
              <a:t>Economic impact of the COVID-19 pandemic and recovery </a:t>
            </a:r>
          </a:p>
          <a:p>
            <a:pPr defTabSz="1217054" eaLnBrk="1" hangingPunct="1">
              <a:spcBef>
                <a:spcPct val="20000"/>
              </a:spcBef>
              <a:buClr>
                <a:schemeClr val="accent2"/>
              </a:buClr>
              <a:buSzPct val="75000"/>
            </a:pPr>
            <a:r>
              <a:rPr lang="en-US" sz="2000" dirty="0">
                <a:latin typeface="+mn-lt"/>
                <a:ea typeface="Verdana" charset="0"/>
                <a:cs typeface="Calibri Light" panose="020F0302020204030204" pitchFamily="34" charset="0"/>
                <a:sym typeface="Wingdings" pitchFamily="2" charset="2"/>
              </a:rPr>
              <a:t> Easier to detect for all models</a:t>
            </a:r>
            <a:endParaRPr lang="en-US" sz="2000" b="0" i="0" kern="1200" dirty="0">
              <a:latin typeface="+mn-lt"/>
              <a:ea typeface="Verdana" charset="0"/>
              <a:cs typeface="Calibri Light" panose="020F0302020204030204" pitchFamily="34" charset="0"/>
            </a:endParaRPr>
          </a:p>
        </p:txBody>
      </p:sp>
      <p:sp>
        <p:nvSpPr>
          <p:cNvPr id="8" name="TextBox 7">
            <a:extLst>
              <a:ext uri="{FF2B5EF4-FFF2-40B4-BE49-F238E27FC236}">
                <a16:creationId xmlns:a16="http://schemas.microsoft.com/office/drawing/2014/main" id="{C28A4248-108C-DC59-4810-FB546DDAF465}"/>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D6DFB40B-0E76-2FBF-DDF3-0E389DA767C4}"/>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5B490E6B-6C7D-4372-4A77-0A89AA70B553}"/>
              </a:ext>
            </a:extLst>
          </p:cNvPr>
          <p:cNvGraphicFramePr>
            <a:graphicFrameLocks noGrp="1"/>
          </p:cNvGraphicFramePr>
          <p:nvPr>
            <p:extLst>
              <p:ext uri="{D42A27DB-BD31-4B8C-83A1-F6EECF244321}">
                <p14:modId xmlns:p14="http://schemas.microsoft.com/office/powerpoint/2010/main" val="935886064"/>
              </p:ext>
            </p:extLst>
          </p:nvPr>
        </p:nvGraphicFramePr>
        <p:xfrm>
          <a:off x="1223078" y="2336069"/>
          <a:ext cx="8530885" cy="3627948"/>
        </p:xfrm>
        <a:graphic>
          <a:graphicData uri="http://schemas.openxmlformats.org/drawingml/2006/table">
            <a:tbl>
              <a:tblPr firstRow="1" bandRow="1">
                <a:tableStyleId>{5C22544A-7EE6-4342-B048-85BDC9FD1C3A}</a:tableStyleId>
              </a:tblPr>
              <a:tblGrid>
                <a:gridCol w="1800825">
                  <a:extLst>
                    <a:ext uri="{9D8B030D-6E8A-4147-A177-3AD203B41FA5}">
                      <a16:colId xmlns:a16="http://schemas.microsoft.com/office/drawing/2014/main" val="1055428929"/>
                    </a:ext>
                  </a:extLst>
                </a:gridCol>
                <a:gridCol w="1203707">
                  <a:extLst>
                    <a:ext uri="{9D8B030D-6E8A-4147-A177-3AD203B41FA5}">
                      <a16:colId xmlns:a16="http://schemas.microsoft.com/office/drawing/2014/main" val="3081363328"/>
                    </a:ext>
                  </a:extLst>
                </a:gridCol>
                <a:gridCol w="1146581">
                  <a:extLst>
                    <a:ext uri="{9D8B030D-6E8A-4147-A177-3AD203B41FA5}">
                      <a16:colId xmlns:a16="http://schemas.microsoft.com/office/drawing/2014/main" val="380508096"/>
                    </a:ext>
                  </a:extLst>
                </a:gridCol>
                <a:gridCol w="1160532">
                  <a:extLst>
                    <a:ext uri="{9D8B030D-6E8A-4147-A177-3AD203B41FA5}">
                      <a16:colId xmlns:a16="http://schemas.microsoft.com/office/drawing/2014/main" val="419648669"/>
                    </a:ext>
                  </a:extLst>
                </a:gridCol>
                <a:gridCol w="1249315">
                  <a:extLst>
                    <a:ext uri="{9D8B030D-6E8A-4147-A177-3AD203B41FA5}">
                      <a16:colId xmlns:a16="http://schemas.microsoft.com/office/drawing/2014/main" val="1788795116"/>
                    </a:ext>
                  </a:extLst>
                </a:gridCol>
                <a:gridCol w="809393">
                  <a:extLst>
                    <a:ext uri="{9D8B030D-6E8A-4147-A177-3AD203B41FA5}">
                      <a16:colId xmlns:a16="http://schemas.microsoft.com/office/drawing/2014/main" val="3621960466"/>
                    </a:ext>
                  </a:extLst>
                </a:gridCol>
                <a:gridCol w="1160532">
                  <a:extLst>
                    <a:ext uri="{9D8B030D-6E8A-4147-A177-3AD203B41FA5}">
                      <a16:colId xmlns:a16="http://schemas.microsoft.com/office/drawing/2014/main" val="2763234461"/>
                    </a:ext>
                  </a:extLst>
                </a:gridCol>
              </a:tblGrid>
              <a:tr h="812514">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Kappa</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dirty="0">
                          <a:effectLst/>
                        </a:rPr>
                        <a:t>Accuracy</a:t>
                      </a:r>
                      <a:endParaRPr lang="en-GB" sz="1600" b="1" i="0" u="none" strike="noStrike" dirty="0">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1658172073"/>
                  </a:ext>
                </a:extLst>
              </a:tr>
              <a:tr h="312826">
                <a:tc>
                  <a:txBody>
                    <a:bodyPr/>
                    <a:lstStyle/>
                    <a:p>
                      <a:pPr algn="l" fontAlgn="b"/>
                      <a:r>
                        <a:rPr lang="en-GB" sz="1600" u="none" strike="noStrike">
                          <a:effectLst/>
                        </a:rPr>
                        <a:t>Starling 7b Alpha</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Zero-shot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0.76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0.88</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10</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043819265"/>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0.95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9</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272058892"/>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0" u="none" strike="noStrike" dirty="0">
                          <a:effectLst/>
                        </a:rPr>
                        <a:t>Few-shot</a:t>
                      </a:r>
                      <a:endParaRPr lang="en-GB"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0.76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0.95</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0" u="none" strike="noStrike" dirty="0">
                          <a:effectLst/>
                        </a:rPr>
                        <a:t>0.88</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0" u="none" strike="noStrike" dirty="0">
                          <a:effectLst/>
                        </a:rPr>
                        <a:t>11</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142374419"/>
                  </a:ext>
                </a:extLst>
              </a:tr>
              <a:tr h="312826">
                <a:tc>
                  <a:txBody>
                    <a:bodyPr/>
                    <a:lstStyle/>
                    <a:p>
                      <a:pPr algn="l" fontAlgn="b"/>
                      <a:r>
                        <a:rPr lang="en-GB" sz="1600" u="none" strike="noStrike">
                          <a:effectLst/>
                        </a:rPr>
                        <a:t>Llama-2 7b Chat</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216</a:t>
                      </a:r>
                      <a:endParaRPr lang="en-NL" sz="1600" b="0"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7</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704296598"/>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0.94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8</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683258217"/>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Few-shot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0.66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0.95</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0.83</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10</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636477064"/>
                  </a:ext>
                </a:extLst>
              </a:tr>
              <a:tr h="312826">
                <a:tc>
                  <a:txBody>
                    <a:bodyPr/>
                    <a:lstStyle/>
                    <a:p>
                      <a:pPr algn="l" fontAlgn="b"/>
                      <a:r>
                        <a:rPr lang="en-GB" sz="1600" u="none" strike="noStrike">
                          <a:effectLst/>
                        </a:rPr>
                        <a:t>Llama-2 13b Chat</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936931045"/>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0.94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0.83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12</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895814518"/>
                  </a:ext>
                </a:extLst>
              </a:tr>
              <a:tr h="312826">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b="1" u="none" strike="noStrike" dirty="0">
                          <a:effectLst/>
                        </a:rPr>
                        <a:t>Few-shot</a:t>
                      </a:r>
                      <a:endParaRPr lang="en-GB"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0.82</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0.97</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b="1" u="none" strike="noStrike" dirty="0">
                          <a:effectLst/>
                        </a:rPr>
                        <a:t>0.91</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216</a:t>
                      </a:r>
                      <a:endParaRPr lang="en-NL" sz="1600" b="1" i="0" u="none" strike="noStrike" dirty="0">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b="1" u="none" strike="noStrike" dirty="0">
                          <a:effectLst/>
                        </a:rPr>
                        <a:t>13</a:t>
                      </a:r>
                      <a:endParaRPr lang="en-NL" sz="1600" b="1"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05627569"/>
                  </a:ext>
                </a:extLst>
              </a:tr>
            </a:tbl>
          </a:graphicData>
        </a:graphic>
      </p:graphicFrame>
    </p:spTree>
    <p:extLst>
      <p:ext uri="{BB962C8B-B14F-4D97-AF65-F5344CB8AC3E}">
        <p14:creationId xmlns:p14="http://schemas.microsoft.com/office/powerpoint/2010/main" val="404474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D6EA-FD99-7CE2-E6D8-7FCA443246AE}"/>
              </a:ext>
            </a:extLst>
          </p:cNvPr>
          <p:cNvSpPr>
            <a:spLocks noGrp="1"/>
          </p:cNvSpPr>
          <p:nvPr>
            <p:ph type="title"/>
          </p:nvPr>
        </p:nvSpPr>
        <p:spPr>
          <a:xfrm>
            <a:off x="438692" y="2194871"/>
            <a:ext cx="10944226" cy="791794"/>
          </a:xfrm>
        </p:spPr>
        <p:txBody>
          <a:bodyPr/>
          <a:lstStyle/>
          <a:p>
            <a:r>
              <a:rPr lang="en-NL" dirty="0"/>
              <a:t>In a nutshell…</a:t>
            </a:r>
          </a:p>
        </p:txBody>
      </p:sp>
      <p:sp>
        <p:nvSpPr>
          <p:cNvPr id="3" name="Slide Number Placeholder 2">
            <a:extLst>
              <a:ext uri="{FF2B5EF4-FFF2-40B4-BE49-F238E27FC236}">
                <a16:creationId xmlns:a16="http://schemas.microsoft.com/office/drawing/2014/main" id="{281EFEB1-18D0-2CCC-5B1C-725BD6F16DFC}"/>
              </a:ext>
            </a:extLst>
          </p:cNvPr>
          <p:cNvSpPr>
            <a:spLocks noGrp="1"/>
          </p:cNvSpPr>
          <p:nvPr>
            <p:ph type="sldNum" sz="quarter" idx="10"/>
          </p:nvPr>
        </p:nvSpPr>
        <p:spPr/>
        <p:txBody>
          <a:bodyPr/>
          <a:lstStyle/>
          <a:p>
            <a:fld id="{E038E271-308C-2E46-A3EC-56326F9084CC}" type="slidenum">
              <a:rPr lang="nl-BE" smtClean="0"/>
              <a:pPr/>
              <a:t>2</a:t>
            </a:fld>
            <a:endParaRPr lang="nl-BE" dirty="0"/>
          </a:p>
        </p:txBody>
      </p:sp>
      <p:sp>
        <p:nvSpPr>
          <p:cNvPr id="4" name="Text Placeholder 3">
            <a:extLst>
              <a:ext uri="{FF2B5EF4-FFF2-40B4-BE49-F238E27FC236}">
                <a16:creationId xmlns:a16="http://schemas.microsoft.com/office/drawing/2014/main" id="{A6CF9B65-C85C-FCB2-5748-5B288611D46F}"/>
              </a:ext>
            </a:extLst>
          </p:cNvPr>
          <p:cNvSpPr>
            <a:spLocks noGrp="1"/>
          </p:cNvSpPr>
          <p:nvPr>
            <p:ph type="body" sz="quarter" idx="11"/>
          </p:nvPr>
        </p:nvSpPr>
        <p:spPr>
          <a:xfrm>
            <a:off x="623887" y="2986665"/>
            <a:ext cx="10944225" cy="1018572"/>
          </a:xfrm>
        </p:spPr>
        <p:txBody>
          <a:bodyPr>
            <a:normAutofit fontScale="77500" lnSpcReduction="20000"/>
          </a:bodyPr>
          <a:lstStyle/>
          <a:p>
            <a:pPr>
              <a:lnSpc>
                <a:spcPct val="170000"/>
              </a:lnSpc>
            </a:pPr>
            <a:r>
              <a:rPr lang="en-GB" dirty="0"/>
              <a:t>Leveraging generative large language models to extract information from news articles, which can be used to evaluate the diversity of the news content.</a:t>
            </a:r>
          </a:p>
          <a:p>
            <a:endParaRPr lang="en-NL" dirty="0"/>
          </a:p>
        </p:txBody>
      </p:sp>
    </p:spTree>
    <p:extLst>
      <p:ext uri="{BB962C8B-B14F-4D97-AF65-F5344CB8AC3E}">
        <p14:creationId xmlns:p14="http://schemas.microsoft.com/office/powerpoint/2010/main" val="1805941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C4503-8669-116E-0CCF-C71707641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2F1EF-E415-F58E-169E-8256C05703F3}"/>
              </a:ext>
            </a:extLst>
          </p:cNvPr>
          <p:cNvSpPr>
            <a:spLocks noGrp="1"/>
          </p:cNvSpPr>
          <p:nvPr>
            <p:ph type="title"/>
          </p:nvPr>
        </p:nvSpPr>
        <p:spPr>
          <a:xfrm>
            <a:off x="623887" y="480505"/>
            <a:ext cx="10944226" cy="791794"/>
          </a:xfrm>
        </p:spPr>
        <p:txBody>
          <a:bodyPr vert="horz" lIns="0" tIns="0" rIns="0" bIns="0" rtlCol="0" anchor="t" anchorCtr="0">
            <a:normAutofit/>
          </a:bodyPr>
          <a:lstStyle/>
          <a:p>
            <a:r>
              <a:rPr lang="en-US" b="1" i="0" kern="1200" dirty="0">
                <a:latin typeface="Calibri" panose="020F0502020204030204" pitchFamily="34" charset="0"/>
                <a:ea typeface="Verdana" charset="0"/>
                <a:cs typeface="Calibri" panose="020F0502020204030204" pitchFamily="34" charset="0"/>
              </a:rPr>
              <a:t>Finding 2: Model performances differ per subtopic</a:t>
            </a:r>
          </a:p>
        </p:txBody>
      </p:sp>
      <p:sp>
        <p:nvSpPr>
          <p:cNvPr id="3" name="Slide Number Placeholder 2">
            <a:extLst>
              <a:ext uri="{FF2B5EF4-FFF2-40B4-BE49-F238E27FC236}">
                <a16:creationId xmlns:a16="http://schemas.microsoft.com/office/drawing/2014/main" id="{A061F7C1-8945-FE6F-AFF0-0D58BCA29C99}"/>
              </a:ext>
            </a:extLst>
          </p:cNvPr>
          <p:cNvSpPr>
            <a:spLocks noGrp="1"/>
          </p:cNvSpPr>
          <p:nvPr>
            <p:ph type="sldNum" sz="quarter" idx="10"/>
          </p:nvPr>
        </p:nvSpPr>
        <p:spPr>
          <a:xfrm>
            <a:off x="8923493" y="6339173"/>
            <a:ext cx="2644619" cy="365125"/>
          </a:xfrm>
        </p:spPr>
        <p:txBody>
          <a:bodyPr vert="horz" lIns="91440" tIns="45720" rIns="91440" bIns="45720" rtlCol="0" anchor="ctr">
            <a:normAutofit/>
          </a:bodyPr>
          <a:lstStyle/>
          <a:p>
            <a:pPr>
              <a:spcAft>
                <a:spcPts val="600"/>
              </a:spcAft>
            </a:pPr>
            <a:fld id="{E038E271-308C-2E46-A3EC-56326F9084CC}" type="slidenum">
              <a:rPr lang="nl-BE" smtClean="0"/>
              <a:pPr>
                <a:spcAft>
                  <a:spcPts val="600"/>
                </a:spcAft>
              </a:pPr>
              <a:t>20</a:t>
            </a:fld>
            <a:endParaRPr lang="nl-BE"/>
          </a:p>
        </p:txBody>
      </p:sp>
      <p:sp>
        <p:nvSpPr>
          <p:cNvPr id="5" name="TextBox 4">
            <a:extLst>
              <a:ext uri="{FF2B5EF4-FFF2-40B4-BE49-F238E27FC236}">
                <a16:creationId xmlns:a16="http://schemas.microsoft.com/office/drawing/2014/main" id="{088F80F0-76E8-A7D8-573A-B769D27F6A95}"/>
              </a:ext>
            </a:extLst>
          </p:cNvPr>
          <p:cNvSpPr txBox="1"/>
          <p:nvPr/>
        </p:nvSpPr>
        <p:spPr>
          <a:xfrm>
            <a:off x="623887" y="1429600"/>
            <a:ext cx="10936287" cy="885825"/>
          </a:xfrm>
          <a:prstGeom prst="rect">
            <a:avLst/>
          </a:prstGeom>
        </p:spPr>
        <p:txBody>
          <a:bodyPr vert="horz" lIns="0" tIns="0" rIns="0" bIns="0" rtlCol="0">
            <a:normAutofit/>
          </a:bodyPr>
          <a:lstStyle/>
          <a:p>
            <a:pPr defTabSz="1217054" eaLnBrk="1" hangingPunct="1">
              <a:lnSpc>
                <a:spcPct val="90000"/>
              </a:lnSpc>
              <a:spcBef>
                <a:spcPct val="20000"/>
              </a:spcBef>
              <a:buClr>
                <a:schemeClr val="accent2"/>
              </a:buClr>
              <a:buSzPct val="75000"/>
            </a:pPr>
            <a:r>
              <a:rPr lang="en-US" sz="2800" b="1" i="0" kern="1200" dirty="0">
                <a:latin typeface="+mn-lt"/>
                <a:ea typeface="Verdana" charset="0"/>
                <a:cs typeface="Calibri Light" panose="020F0302020204030204" pitchFamily="34" charset="0"/>
              </a:rPr>
              <a:t>Social impact of the coronavirus pandemic </a:t>
            </a:r>
          </a:p>
          <a:p>
            <a:pPr defTabSz="1217054" eaLnBrk="1" hangingPunct="1">
              <a:lnSpc>
                <a:spcPct val="90000"/>
              </a:lnSpc>
              <a:spcBef>
                <a:spcPct val="20000"/>
              </a:spcBef>
              <a:buClr>
                <a:schemeClr val="accent2"/>
              </a:buClr>
              <a:buSzPct val="75000"/>
            </a:pPr>
            <a:r>
              <a:rPr lang="en-US" sz="2000" b="0" i="0" kern="1200" dirty="0">
                <a:latin typeface="+mn-lt"/>
                <a:ea typeface="Verdana" charset="0"/>
                <a:cs typeface="Calibri Light" panose="020F0302020204030204" pitchFamily="34" charset="0"/>
                <a:sym typeface="Wingdings" pitchFamily="2" charset="2"/>
              </a:rPr>
              <a:t> </a:t>
            </a:r>
            <a:r>
              <a:rPr lang="en-US" sz="2000" b="0" i="0" kern="1200" dirty="0">
                <a:latin typeface="+mn-lt"/>
                <a:ea typeface="Verdana" charset="0"/>
                <a:cs typeface="Calibri Light" panose="020F0302020204030204" pitchFamily="34" charset="0"/>
              </a:rPr>
              <a:t>Anything and everything is social</a:t>
            </a:r>
            <a:r>
              <a:rPr lang="en-US" sz="2000" dirty="0">
                <a:latin typeface="+mn-lt"/>
                <a:ea typeface="Verdana" charset="0"/>
                <a:cs typeface="Calibri Light" panose="020F0302020204030204" pitchFamily="34" charset="0"/>
              </a:rPr>
              <a:t>?</a:t>
            </a:r>
            <a:endParaRPr lang="en-US" sz="2000" b="0" i="0" kern="1200" dirty="0">
              <a:latin typeface="+mn-lt"/>
              <a:ea typeface="Verdana" charset="0"/>
              <a:cs typeface="Calibri Light" panose="020F0302020204030204" pitchFamily="34" charset="0"/>
            </a:endParaRPr>
          </a:p>
        </p:txBody>
      </p:sp>
      <p:sp>
        <p:nvSpPr>
          <p:cNvPr id="8" name="TextBox 7">
            <a:extLst>
              <a:ext uri="{FF2B5EF4-FFF2-40B4-BE49-F238E27FC236}">
                <a16:creationId xmlns:a16="http://schemas.microsoft.com/office/drawing/2014/main" id="{1F6B7A40-E66A-262C-0648-C8307055EF66}"/>
              </a:ext>
            </a:extLst>
          </p:cNvPr>
          <p:cNvSpPr txBox="1"/>
          <p:nvPr/>
        </p:nvSpPr>
        <p:spPr>
          <a:xfrm>
            <a:off x="3144982" y="15517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2992AF79-4CDD-8514-9199-A6AEA815A134}"/>
              </a:ext>
            </a:extLst>
          </p:cNvPr>
          <p:cNvSpPr txBox="1"/>
          <p:nvPr/>
        </p:nvSpPr>
        <p:spPr>
          <a:xfrm>
            <a:off x="845126" y="1412507"/>
            <a:ext cx="277091" cy="55418"/>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400" dirty="0">
              <a:solidFill>
                <a:schemeClr val="tx1"/>
              </a:solidFill>
              <a:latin typeface="+mn-lt"/>
              <a:ea typeface="Verdana" panose="020B0604030504040204" pitchFamily="34" charset="0"/>
              <a:cs typeface="Verdana" panose="020B0604030504040204" pitchFamily="34" charset="0"/>
            </a:endParaRPr>
          </a:p>
        </p:txBody>
      </p:sp>
      <p:graphicFrame>
        <p:nvGraphicFramePr>
          <p:cNvPr id="6" name="Table 5">
            <a:extLst>
              <a:ext uri="{FF2B5EF4-FFF2-40B4-BE49-F238E27FC236}">
                <a16:creationId xmlns:a16="http://schemas.microsoft.com/office/drawing/2014/main" id="{3881CF43-89DD-EBBD-A706-5C0D4CEC4DF1}"/>
              </a:ext>
            </a:extLst>
          </p:cNvPr>
          <p:cNvGraphicFramePr>
            <a:graphicFrameLocks noGrp="1"/>
          </p:cNvGraphicFramePr>
          <p:nvPr>
            <p:extLst>
              <p:ext uri="{D42A27DB-BD31-4B8C-83A1-F6EECF244321}">
                <p14:modId xmlns:p14="http://schemas.microsoft.com/office/powerpoint/2010/main" val="4264828358"/>
              </p:ext>
            </p:extLst>
          </p:nvPr>
        </p:nvGraphicFramePr>
        <p:xfrm>
          <a:off x="1582378" y="2557516"/>
          <a:ext cx="7946249" cy="3476627"/>
        </p:xfrm>
        <a:graphic>
          <a:graphicData uri="http://schemas.openxmlformats.org/drawingml/2006/table">
            <a:tbl>
              <a:tblPr firstRow="1" bandRow="1">
                <a:tableStyleId>{5C22544A-7EE6-4342-B048-85BDC9FD1C3A}</a:tableStyleId>
              </a:tblPr>
              <a:tblGrid>
                <a:gridCol w="1677411">
                  <a:extLst>
                    <a:ext uri="{9D8B030D-6E8A-4147-A177-3AD203B41FA5}">
                      <a16:colId xmlns:a16="http://schemas.microsoft.com/office/drawing/2014/main" val="1151162141"/>
                    </a:ext>
                  </a:extLst>
                </a:gridCol>
                <a:gridCol w="1121215">
                  <a:extLst>
                    <a:ext uri="{9D8B030D-6E8A-4147-A177-3AD203B41FA5}">
                      <a16:colId xmlns:a16="http://schemas.microsoft.com/office/drawing/2014/main" val="2735888423"/>
                    </a:ext>
                  </a:extLst>
                </a:gridCol>
                <a:gridCol w="1068004">
                  <a:extLst>
                    <a:ext uri="{9D8B030D-6E8A-4147-A177-3AD203B41FA5}">
                      <a16:colId xmlns:a16="http://schemas.microsoft.com/office/drawing/2014/main" val="3577110440"/>
                    </a:ext>
                  </a:extLst>
                </a:gridCol>
                <a:gridCol w="1080999">
                  <a:extLst>
                    <a:ext uri="{9D8B030D-6E8A-4147-A177-3AD203B41FA5}">
                      <a16:colId xmlns:a16="http://schemas.microsoft.com/office/drawing/2014/main" val="1297469647"/>
                    </a:ext>
                  </a:extLst>
                </a:gridCol>
                <a:gridCol w="1163697">
                  <a:extLst>
                    <a:ext uri="{9D8B030D-6E8A-4147-A177-3AD203B41FA5}">
                      <a16:colId xmlns:a16="http://schemas.microsoft.com/office/drawing/2014/main" val="1132747337"/>
                    </a:ext>
                  </a:extLst>
                </a:gridCol>
                <a:gridCol w="753924">
                  <a:extLst>
                    <a:ext uri="{9D8B030D-6E8A-4147-A177-3AD203B41FA5}">
                      <a16:colId xmlns:a16="http://schemas.microsoft.com/office/drawing/2014/main" val="1283724915"/>
                    </a:ext>
                  </a:extLst>
                </a:gridCol>
                <a:gridCol w="1080999">
                  <a:extLst>
                    <a:ext uri="{9D8B030D-6E8A-4147-A177-3AD203B41FA5}">
                      <a16:colId xmlns:a16="http://schemas.microsoft.com/office/drawing/2014/main" val="2120724449"/>
                    </a:ext>
                  </a:extLst>
                </a:gridCol>
              </a:tblGrid>
              <a:tr h="778625">
                <a:tc>
                  <a:txBody>
                    <a:bodyPr/>
                    <a:lstStyle/>
                    <a:p>
                      <a:pPr algn="ctr" fontAlgn="ctr"/>
                      <a:r>
                        <a:rPr lang="en-GB" sz="1600" u="none" strike="noStrike">
                          <a:effectLst/>
                        </a:rPr>
                        <a:t>Model Name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Examples in prompt</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dirty="0">
                          <a:effectLst/>
                        </a:rPr>
                        <a:t>Kappa</a:t>
                      </a:r>
                      <a:endParaRPr lang="en-GB" sz="1600" b="1" i="0" u="none" strike="noStrike" dirty="0">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Accuracy</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Macro-averaged f1- score</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N</a:t>
                      </a:r>
                      <a:endParaRPr lang="en-GB" sz="1600" b="1" i="0" u="none" strike="noStrike">
                        <a:solidFill>
                          <a:srgbClr val="FFFFFF"/>
                        </a:solidFill>
                        <a:effectLst/>
                        <a:latin typeface="Calibri" panose="020F0502020204030204" pitchFamily="34" charset="0"/>
                      </a:endParaRPr>
                    </a:p>
                  </a:txBody>
                  <a:tcPr marL="12470" marR="12470" marT="12470" marB="0" anchor="ctr"/>
                </a:tc>
                <a:tc>
                  <a:txBody>
                    <a:bodyPr/>
                    <a:lstStyle/>
                    <a:p>
                      <a:pPr algn="ctr" fontAlgn="ctr"/>
                      <a:r>
                        <a:rPr lang="en-GB" sz="1600" u="none" strike="noStrike">
                          <a:effectLst/>
                        </a:rPr>
                        <a:t>Duration in mins</a:t>
                      </a:r>
                      <a:endParaRPr lang="en-GB" sz="1600" b="1" i="0" u="none" strike="noStrike">
                        <a:solidFill>
                          <a:srgbClr val="FFFFFF"/>
                        </a:solidFill>
                        <a:effectLst/>
                        <a:latin typeface="Calibri" panose="020F0502020204030204" pitchFamily="34" charset="0"/>
                      </a:endParaRPr>
                    </a:p>
                  </a:txBody>
                  <a:tcPr marL="12470" marR="12470" marT="12470" marB="0" anchor="ctr"/>
                </a:tc>
                <a:extLst>
                  <a:ext uri="{0D108BD9-81ED-4DB2-BD59-A6C34878D82A}">
                    <a16:rowId xmlns:a16="http://schemas.microsoft.com/office/drawing/2014/main" val="3466389829"/>
                  </a:ext>
                </a:extLst>
              </a:tr>
              <a:tr h="299778">
                <a:tc>
                  <a:txBody>
                    <a:bodyPr/>
                    <a:lstStyle/>
                    <a:p>
                      <a:pPr algn="l" fontAlgn="b"/>
                      <a:r>
                        <a:rPr lang="en-GB" sz="1600" u="none" strike="noStrike">
                          <a:effectLst/>
                        </a:rPr>
                        <a:t>Starling 7b Alpha</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0.26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11</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2400660271"/>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843749574"/>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12</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981083853"/>
                  </a:ext>
                </a:extLst>
              </a:tr>
              <a:tr h="299778">
                <a:tc>
                  <a:txBody>
                    <a:bodyPr/>
                    <a:lstStyle/>
                    <a:p>
                      <a:pPr algn="l" fontAlgn="b"/>
                      <a:r>
                        <a:rPr lang="en-GB" sz="1600" u="none" strike="noStrike">
                          <a:effectLst/>
                        </a:rPr>
                        <a:t>Llama-2 7b Chat</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0.03</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0.41</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214</a:t>
                      </a:r>
                      <a:endParaRPr lang="en-NL" sz="1600" b="0" i="0" u="none" strike="noStrike">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7</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548018750"/>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0.55</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10</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169016555"/>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0.18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0.72</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212</a:t>
                      </a:r>
                      <a:endParaRPr lang="en-NL" sz="1600" b="0" i="0" u="none" strike="noStrike">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13</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110257628"/>
                  </a:ext>
                </a:extLst>
              </a:tr>
              <a:tr h="299778">
                <a:tc>
                  <a:txBody>
                    <a:bodyPr/>
                    <a:lstStyle/>
                    <a:p>
                      <a:pPr algn="l" fontAlgn="b"/>
                      <a:r>
                        <a:rPr lang="en-GB" sz="1600" u="none" strike="noStrike">
                          <a:effectLst/>
                        </a:rPr>
                        <a:t>Llama-2 13b Chat</a:t>
                      </a:r>
                      <a:endParaRPr lang="en-GB" sz="1600" b="1"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Zero-shot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0.54</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0.47</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14</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3363268402"/>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One-shot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216</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a:effectLst/>
                        </a:rPr>
                        <a:t>14</a:t>
                      </a:r>
                      <a:endParaRPr lang="en-NL" sz="1600" b="0" i="0" u="none" strike="noStrike">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132915428"/>
                  </a:ext>
                </a:extLst>
              </a:tr>
              <a:tr h="299778">
                <a:tc>
                  <a:txBody>
                    <a:bodyPr/>
                    <a:lstStyle/>
                    <a:p>
                      <a:pPr algn="l" fontAlgn="b"/>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GB" sz="1600" u="none" strike="noStrike">
                          <a:effectLst/>
                        </a:rPr>
                        <a:t>Few-shot</a:t>
                      </a:r>
                      <a:endParaRPr lang="en-GB"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0.00</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0.68</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l" fontAlgn="b"/>
                      <a:r>
                        <a:rPr lang="en-NL" sz="1600" u="none" strike="noStrike">
                          <a:effectLst/>
                        </a:rPr>
                        <a:t>0.49</a:t>
                      </a:r>
                      <a:endParaRPr lang="en-NL" sz="1600" b="0" i="0" u="none" strike="noStrike">
                        <a:solidFill>
                          <a:srgbClr val="00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213</a:t>
                      </a:r>
                      <a:endParaRPr lang="en-NL" sz="1600" b="0" i="0" u="none" strike="noStrike" dirty="0">
                        <a:solidFill>
                          <a:srgbClr val="FF0000"/>
                        </a:solidFill>
                        <a:effectLst/>
                        <a:latin typeface="Calibri" panose="020F0502020204030204" pitchFamily="34" charset="0"/>
                      </a:endParaRPr>
                    </a:p>
                  </a:txBody>
                  <a:tcPr marL="12470" marR="12470" marT="12470" marB="0" anchor="b"/>
                </a:tc>
                <a:tc>
                  <a:txBody>
                    <a:bodyPr/>
                    <a:lstStyle/>
                    <a:p>
                      <a:pPr algn="r" fontAlgn="b"/>
                      <a:r>
                        <a:rPr lang="en-NL" sz="1600" u="none" strike="noStrike" dirty="0">
                          <a:effectLst/>
                        </a:rPr>
                        <a:t>19</a:t>
                      </a:r>
                      <a:endParaRPr lang="en-NL" sz="1600" b="0" i="0" u="none" strike="noStrike" dirty="0">
                        <a:solidFill>
                          <a:srgbClr val="000000"/>
                        </a:solidFill>
                        <a:effectLst/>
                        <a:latin typeface="Calibri" panose="020F0502020204030204" pitchFamily="34" charset="0"/>
                      </a:endParaRPr>
                    </a:p>
                  </a:txBody>
                  <a:tcPr marL="12470" marR="12470" marT="12470" marB="0" anchor="b"/>
                </a:tc>
                <a:extLst>
                  <a:ext uri="{0D108BD9-81ED-4DB2-BD59-A6C34878D82A}">
                    <a16:rowId xmlns:a16="http://schemas.microsoft.com/office/drawing/2014/main" val="4094347018"/>
                  </a:ext>
                </a:extLst>
              </a:tr>
            </a:tbl>
          </a:graphicData>
        </a:graphic>
      </p:graphicFrame>
    </p:spTree>
    <p:extLst>
      <p:ext uri="{BB962C8B-B14F-4D97-AF65-F5344CB8AC3E}">
        <p14:creationId xmlns:p14="http://schemas.microsoft.com/office/powerpoint/2010/main" val="293173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7DC1-736B-4461-C9B9-1868D5E4EB5B}"/>
              </a:ext>
            </a:extLst>
          </p:cNvPr>
          <p:cNvSpPr>
            <a:spLocks noGrp="1"/>
          </p:cNvSpPr>
          <p:nvPr>
            <p:ph type="title"/>
          </p:nvPr>
        </p:nvSpPr>
        <p:spPr/>
        <p:txBody>
          <a:bodyPr/>
          <a:lstStyle/>
          <a:p>
            <a:r>
              <a:rPr lang="en-NL" dirty="0"/>
              <a:t>Next Steps</a:t>
            </a:r>
          </a:p>
        </p:txBody>
      </p:sp>
      <p:sp>
        <p:nvSpPr>
          <p:cNvPr id="3" name="Slide Number Placeholder 2">
            <a:extLst>
              <a:ext uri="{FF2B5EF4-FFF2-40B4-BE49-F238E27FC236}">
                <a16:creationId xmlns:a16="http://schemas.microsoft.com/office/drawing/2014/main" id="{C8829448-0653-D898-897C-B8E23267857D}"/>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4A5840B7-B6FE-02C4-1D28-070A27B798A6}"/>
              </a:ext>
            </a:extLst>
          </p:cNvPr>
          <p:cNvSpPr>
            <a:spLocks noGrp="1"/>
          </p:cNvSpPr>
          <p:nvPr>
            <p:ph type="body" sz="quarter" idx="11"/>
          </p:nvPr>
        </p:nvSpPr>
        <p:spPr/>
        <p:txBody>
          <a:bodyPr>
            <a:normAutofit/>
          </a:bodyPr>
          <a:lstStyle/>
          <a:p>
            <a:pPr marL="268288" lvl="1">
              <a:buClr>
                <a:schemeClr val="accent2"/>
              </a:buClr>
            </a:pPr>
            <a:r>
              <a:rPr lang="en-US" dirty="0">
                <a:cs typeface="Calibri Light" panose="020F0302020204030204" pitchFamily="34" charset="0"/>
              </a:rPr>
              <a:t>Analysis of topics: where do we not agree? What kind of articles are difficult to label? </a:t>
            </a:r>
          </a:p>
          <a:p>
            <a:pPr marL="268288" lvl="1">
              <a:buClr>
                <a:schemeClr val="accent2"/>
              </a:buClr>
            </a:pPr>
            <a:r>
              <a:rPr lang="en-US" dirty="0">
                <a:cs typeface="Calibri Light" panose="020F0302020204030204" pitchFamily="34" charset="0"/>
              </a:rPr>
              <a:t>Manual annotation of more articles </a:t>
            </a:r>
            <a:r>
              <a:rPr lang="en-US" dirty="0">
                <a:cs typeface="Calibri Light" panose="020F0302020204030204" pitchFamily="34" charset="0"/>
                <a:sym typeface="Wingdings" pitchFamily="2" charset="2"/>
              </a:rPr>
              <a:t> couldn’t test everything</a:t>
            </a:r>
            <a:endParaRPr lang="en-US" dirty="0">
              <a:cs typeface="Calibri Light" panose="020F0302020204030204" pitchFamily="34" charset="0"/>
            </a:endParaRPr>
          </a:p>
          <a:p>
            <a:pPr marL="268288" lvl="1">
              <a:buClr>
                <a:schemeClr val="accent2"/>
              </a:buClr>
            </a:pPr>
            <a:r>
              <a:rPr lang="en-US" dirty="0">
                <a:cs typeface="Calibri Light" panose="020F0302020204030204" pitchFamily="34" charset="0"/>
              </a:rPr>
              <a:t>Testing methods for extracting actors/sources from text (Named Entity Recognition)</a:t>
            </a:r>
          </a:p>
          <a:p>
            <a:pPr marL="268288" lvl="1">
              <a:buClr>
                <a:schemeClr val="accent2"/>
              </a:buClr>
            </a:pPr>
            <a:r>
              <a:rPr lang="en-US" dirty="0">
                <a:cs typeface="Calibri Light" panose="020F0302020204030204" pitchFamily="34" charset="0"/>
              </a:rPr>
              <a:t>Matching actors to their functions and political parties </a:t>
            </a:r>
          </a:p>
          <a:p>
            <a:pPr marL="268288" lvl="1">
              <a:buClr>
                <a:schemeClr val="accent2"/>
              </a:buClr>
            </a:pPr>
            <a:r>
              <a:rPr lang="en-US" dirty="0">
                <a:cs typeface="Calibri Light" panose="020F0302020204030204" pitchFamily="34" charset="0"/>
              </a:rPr>
              <a:t>Testing methods for viewpoint detection </a:t>
            </a:r>
          </a:p>
          <a:p>
            <a:pPr marL="268288" lvl="1">
              <a:buClr>
                <a:schemeClr val="accent2"/>
              </a:buClr>
            </a:pPr>
            <a:endParaRPr lang="en-US" dirty="0">
              <a:cs typeface="Calibri Light" panose="020F0302020204030204" pitchFamily="34" charset="0"/>
            </a:endParaRPr>
          </a:p>
          <a:p>
            <a:pPr marL="268288" lvl="1">
              <a:buClr>
                <a:schemeClr val="accent2"/>
              </a:buClr>
            </a:pPr>
            <a:r>
              <a:rPr lang="en-US" dirty="0">
                <a:cs typeface="Calibri Light" panose="020F0302020204030204" pitchFamily="34" charset="0"/>
              </a:rPr>
              <a:t>And for all these steps: all tips and suggestions are welcome </a:t>
            </a:r>
            <a:r>
              <a:rPr lang="en-US" dirty="0">
                <a:cs typeface="Calibri Light" panose="020F0302020204030204" pitchFamily="34" charset="0"/>
                <a:sym typeface="Wingdings" pitchFamily="2" charset="2"/>
              </a:rPr>
              <a:t> </a:t>
            </a:r>
            <a:endParaRPr lang="en-US" dirty="0">
              <a:cs typeface="Calibri Light" panose="020F0302020204030204" pitchFamily="34" charset="0"/>
            </a:endParaRPr>
          </a:p>
        </p:txBody>
      </p:sp>
    </p:spTree>
    <p:extLst>
      <p:ext uri="{BB962C8B-B14F-4D97-AF65-F5344CB8AC3E}">
        <p14:creationId xmlns:p14="http://schemas.microsoft.com/office/powerpoint/2010/main" val="347515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570E0-40DD-D6E7-C3B7-75637CF98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35EA7-8F79-95E0-6478-31CEF9B8326F}"/>
              </a:ext>
            </a:extLst>
          </p:cNvPr>
          <p:cNvSpPr>
            <a:spLocks noGrp="1"/>
          </p:cNvSpPr>
          <p:nvPr>
            <p:ph type="title"/>
          </p:nvPr>
        </p:nvSpPr>
        <p:spPr/>
        <p:txBody>
          <a:bodyPr/>
          <a:lstStyle/>
          <a:p>
            <a:r>
              <a:rPr lang="en-NL" dirty="0"/>
              <a:t>Some info on testing with LLM’s</a:t>
            </a:r>
          </a:p>
        </p:txBody>
      </p:sp>
      <p:sp>
        <p:nvSpPr>
          <p:cNvPr id="3" name="Slide Number Placeholder 2">
            <a:extLst>
              <a:ext uri="{FF2B5EF4-FFF2-40B4-BE49-F238E27FC236}">
                <a16:creationId xmlns:a16="http://schemas.microsoft.com/office/drawing/2014/main" id="{A6FF5A38-7F92-8066-7692-890EC133E8D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4A4259D6-7372-39E8-C8AC-1CADC3C6B616}"/>
              </a:ext>
            </a:extLst>
          </p:cNvPr>
          <p:cNvSpPr>
            <a:spLocks noGrp="1"/>
          </p:cNvSpPr>
          <p:nvPr>
            <p:ph type="body" sz="quarter" idx="11"/>
          </p:nvPr>
        </p:nvSpPr>
        <p:spPr/>
        <p:txBody>
          <a:bodyPr>
            <a:normAutofit/>
          </a:bodyPr>
          <a:lstStyle/>
          <a:p>
            <a:r>
              <a:rPr lang="en-US" b="0" dirty="0"/>
              <a:t>Refining prompts are very important but very tricky</a:t>
            </a:r>
          </a:p>
          <a:p>
            <a:r>
              <a:rPr lang="en-US" b="0" dirty="0"/>
              <a:t>Getting the output format right takes a lot of trying (and failing)</a:t>
            </a:r>
          </a:p>
          <a:p>
            <a:r>
              <a:rPr lang="en-US" b="0" dirty="0"/>
              <a:t>What works for one model may not work for another </a:t>
            </a:r>
          </a:p>
          <a:p>
            <a:r>
              <a:rPr lang="en-US" b="0" dirty="0">
                <a:sym typeface="Wingdings" pitchFamily="2" charset="2"/>
              </a:rPr>
              <a:t>Giving examples to the model does not always improve the model’s ability to detect information in the text</a:t>
            </a:r>
          </a:p>
          <a:p>
            <a:r>
              <a:rPr lang="en-US" b="0" dirty="0">
                <a:sym typeface="Wingdings" pitchFamily="2" charset="2"/>
              </a:rPr>
              <a:t>Always validate, to make sure you have the right model for the task at hand, and the right prompt</a:t>
            </a:r>
          </a:p>
          <a:p>
            <a:endParaRPr lang="en-US" b="0" dirty="0">
              <a:sym typeface="Wingdings" pitchFamily="2" charset="2"/>
            </a:endParaRPr>
          </a:p>
          <a:p>
            <a:r>
              <a:rPr lang="en-US" b="0" dirty="0">
                <a:sym typeface="Wingdings" pitchFamily="2" charset="2"/>
              </a:rPr>
              <a:t>But, all in all the results are promising.</a:t>
            </a:r>
          </a:p>
          <a:p>
            <a:endParaRPr lang="en-US" dirty="0">
              <a:sym typeface="Wingdings" pitchFamily="2" charset="2"/>
            </a:endParaRPr>
          </a:p>
        </p:txBody>
      </p:sp>
    </p:spTree>
    <p:extLst>
      <p:ext uri="{BB962C8B-B14F-4D97-AF65-F5344CB8AC3E}">
        <p14:creationId xmlns:p14="http://schemas.microsoft.com/office/powerpoint/2010/main" val="1008811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3359-3B37-1B27-299C-091DD89544AB}"/>
              </a:ext>
            </a:extLst>
          </p:cNvPr>
          <p:cNvSpPr>
            <a:spLocks noGrp="1"/>
          </p:cNvSpPr>
          <p:nvPr>
            <p:ph type="title"/>
          </p:nvPr>
        </p:nvSpPr>
        <p:spPr/>
        <p:txBody>
          <a:bodyPr/>
          <a:lstStyle/>
          <a:p>
            <a:r>
              <a:rPr lang="en-NL" dirty="0"/>
              <a:t>Questions?</a:t>
            </a:r>
          </a:p>
        </p:txBody>
      </p:sp>
      <p:sp>
        <p:nvSpPr>
          <p:cNvPr id="3" name="Text Placeholder 2">
            <a:extLst>
              <a:ext uri="{FF2B5EF4-FFF2-40B4-BE49-F238E27FC236}">
                <a16:creationId xmlns:a16="http://schemas.microsoft.com/office/drawing/2014/main" id="{258E1550-530F-7F67-2373-A7EC59809731}"/>
              </a:ext>
            </a:extLst>
          </p:cNvPr>
          <p:cNvSpPr>
            <a:spLocks noGrp="1"/>
          </p:cNvSpPr>
          <p:nvPr>
            <p:ph type="body" sz="quarter" idx="10"/>
          </p:nvPr>
        </p:nvSpPr>
        <p:spPr/>
        <p:txBody>
          <a:bodyPr/>
          <a:lstStyle/>
          <a:p>
            <a:endParaRPr lang="en-NL" dirty="0"/>
          </a:p>
        </p:txBody>
      </p:sp>
    </p:spTree>
    <p:extLst>
      <p:ext uri="{BB962C8B-B14F-4D97-AF65-F5344CB8AC3E}">
        <p14:creationId xmlns:p14="http://schemas.microsoft.com/office/powerpoint/2010/main" val="150071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84A38-5C0E-D579-630D-9D2E4FF012A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553BC41-E9CE-D1B9-8297-2C94FC8CEF9E}"/>
              </a:ext>
            </a:extLst>
          </p:cNvPr>
          <p:cNvSpPr>
            <a:spLocks noGrp="1"/>
          </p:cNvSpPr>
          <p:nvPr>
            <p:ph type="body" sz="quarter" idx="12"/>
          </p:nvPr>
        </p:nvSpPr>
        <p:spPr>
          <a:xfrm>
            <a:off x="6419850" y="3790950"/>
            <a:ext cx="4679950" cy="728662"/>
          </a:xfrm>
        </p:spPr>
        <p:txBody>
          <a:bodyPr>
            <a:normAutofit/>
          </a:bodyPr>
          <a:lstStyle/>
          <a:p>
            <a:r>
              <a:rPr lang="en-NL" dirty="0"/>
              <a:t>Contact: elif.kilik@uantwerpen.be</a:t>
            </a:r>
          </a:p>
        </p:txBody>
      </p:sp>
      <p:sp>
        <p:nvSpPr>
          <p:cNvPr id="2" name="Title 1">
            <a:extLst>
              <a:ext uri="{FF2B5EF4-FFF2-40B4-BE49-F238E27FC236}">
                <a16:creationId xmlns:a16="http://schemas.microsoft.com/office/drawing/2014/main" id="{81B27AEE-9932-49AC-FB8E-DE82962A6EF5}"/>
              </a:ext>
            </a:extLst>
          </p:cNvPr>
          <p:cNvSpPr>
            <a:spLocks noGrp="1"/>
          </p:cNvSpPr>
          <p:nvPr>
            <p:ph type="body" sz="quarter" idx="14"/>
          </p:nvPr>
        </p:nvSpPr>
        <p:spPr>
          <a:xfrm>
            <a:off x="6419849" y="1538796"/>
            <a:ext cx="5148263" cy="2009775"/>
          </a:xfrm>
        </p:spPr>
        <p:txBody>
          <a:bodyPr>
            <a:normAutofit/>
          </a:bodyPr>
          <a:lstStyle/>
          <a:p>
            <a:r>
              <a:rPr lang="en-NL" dirty="0"/>
              <a:t>Thank you for your attention! </a:t>
            </a:r>
          </a:p>
        </p:txBody>
      </p:sp>
      <p:pic>
        <p:nvPicPr>
          <p:cNvPr id="4" name="Picture 3" descr="A qr code on a white background&#10;&#10;Description automatically generated">
            <a:extLst>
              <a:ext uri="{FF2B5EF4-FFF2-40B4-BE49-F238E27FC236}">
                <a16:creationId xmlns:a16="http://schemas.microsoft.com/office/drawing/2014/main" id="{6EACCE65-C26C-FAE4-41E0-2128B392D591}"/>
              </a:ext>
            </a:extLst>
          </p:cNvPr>
          <p:cNvPicPr>
            <a:picLocks noChangeAspect="1"/>
          </p:cNvPicPr>
          <p:nvPr/>
        </p:nvPicPr>
        <p:blipFill rotWithShape="1">
          <a:blip r:embed="rId2"/>
          <a:srcRect l="4400" r="3750" b="-3"/>
          <a:stretch/>
        </p:blipFill>
        <p:spPr>
          <a:xfrm>
            <a:off x="1989392" y="1041337"/>
            <a:ext cx="3600639" cy="3930104"/>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noFill/>
        </p:spPr>
      </p:pic>
      <p:sp>
        <p:nvSpPr>
          <p:cNvPr id="10" name="Slide Number Placeholder 1">
            <a:extLst>
              <a:ext uri="{FF2B5EF4-FFF2-40B4-BE49-F238E27FC236}">
                <a16:creationId xmlns:a16="http://schemas.microsoft.com/office/drawing/2014/main" id="{FF82B4D5-D435-F366-B40A-62DF8B9015E4}"/>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24</a:t>
            </a:fld>
            <a:endParaRPr lang="nl-BE"/>
          </a:p>
        </p:txBody>
      </p:sp>
    </p:spTree>
    <p:extLst>
      <p:ext uri="{BB962C8B-B14F-4D97-AF65-F5344CB8AC3E}">
        <p14:creationId xmlns:p14="http://schemas.microsoft.com/office/powerpoint/2010/main" val="279725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C85F-5B4B-4014-E21F-65EC5944A2A8}"/>
              </a:ext>
            </a:extLst>
          </p:cNvPr>
          <p:cNvSpPr>
            <a:spLocks noGrp="1"/>
          </p:cNvSpPr>
          <p:nvPr>
            <p:ph type="title"/>
          </p:nvPr>
        </p:nvSpPr>
        <p:spPr/>
        <p:txBody>
          <a:bodyPr/>
          <a:lstStyle/>
          <a:p>
            <a:r>
              <a:rPr lang="en-US" noProof="0" dirty="0"/>
              <a:t>Background of this study</a:t>
            </a:r>
            <a:endParaRPr lang="en-NL" dirty="0"/>
          </a:p>
        </p:txBody>
      </p:sp>
      <p:sp>
        <p:nvSpPr>
          <p:cNvPr id="3" name="Slide Number Placeholder 2">
            <a:extLst>
              <a:ext uri="{FF2B5EF4-FFF2-40B4-BE49-F238E27FC236}">
                <a16:creationId xmlns:a16="http://schemas.microsoft.com/office/drawing/2014/main" id="{C473B375-23C7-CC7E-AC0F-BA413E6CAB49}"/>
              </a:ext>
            </a:extLst>
          </p:cNvPr>
          <p:cNvSpPr>
            <a:spLocks noGrp="1"/>
          </p:cNvSpPr>
          <p:nvPr>
            <p:ph type="sldNum" sz="quarter" idx="10"/>
          </p:nvPr>
        </p:nvSpPr>
        <p:spPr/>
        <p:txBody>
          <a:bodyPr/>
          <a:lstStyle/>
          <a:p>
            <a:fld id="{E038E271-308C-2E46-A3EC-56326F9084CC}" type="slidenum">
              <a:rPr lang="nl-BE" smtClean="0"/>
              <a:pPr/>
              <a:t>3</a:t>
            </a:fld>
            <a:endParaRPr lang="nl-BE" dirty="0"/>
          </a:p>
        </p:txBody>
      </p:sp>
      <p:sp>
        <p:nvSpPr>
          <p:cNvPr id="4" name="Text Placeholder 3">
            <a:extLst>
              <a:ext uri="{FF2B5EF4-FFF2-40B4-BE49-F238E27FC236}">
                <a16:creationId xmlns:a16="http://schemas.microsoft.com/office/drawing/2014/main" id="{F870B405-9EFC-BD97-4FB0-654308004C8A}"/>
              </a:ext>
            </a:extLst>
          </p:cNvPr>
          <p:cNvSpPr>
            <a:spLocks noGrp="1"/>
          </p:cNvSpPr>
          <p:nvPr>
            <p:ph type="body" sz="quarter" idx="11"/>
          </p:nvPr>
        </p:nvSpPr>
        <p:spPr>
          <a:xfrm>
            <a:off x="623888" y="1516380"/>
            <a:ext cx="10944225" cy="4537179"/>
          </a:xfrm>
        </p:spPr>
        <p:txBody>
          <a:bodyPr>
            <a:normAutofit/>
          </a:bodyPr>
          <a:lstStyle/>
          <a:p>
            <a:pPr marL="268288" lvl="1">
              <a:buClr>
                <a:schemeClr val="accent2"/>
              </a:buClr>
            </a:pPr>
            <a:r>
              <a:rPr lang="en-GB" sz="2800" i="1" dirty="0">
                <a:cs typeface="Calibri Light" panose="020F0302020204030204" pitchFamily="34" charset="0"/>
              </a:rPr>
              <a:t>“…although we witness a period of news abundance characterized by a proliferation of communication channels and outlets, the content of news is increasingly similar” </a:t>
            </a:r>
            <a:r>
              <a:rPr lang="en-GB" sz="2200" dirty="0">
                <a:cs typeface="Calibri Light" panose="020F0302020204030204" pitchFamily="34" charset="0"/>
              </a:rPr>
              <a:t>(</a:t>
            </a:r>
            <a:r>
              <a:rPr lang="en-GB" sz="2200" dirty="0" err="1">
                <a:cs typeface="Calibri Light" panose="020F0302020204030204" pitchFamily="34" charset="0"/>
              </a:rPr>
              <a:t>Beckers</a:t>
            </a:r>
            <a:r>
              <a:rPr lang="en-GB" sz="2200" dirty="0">
                <a:cs typeface="Calibri Light" panose="020F0302020204030204" pitchFamily="34" charset="0"/>
              </a:rPr>
              <a:t> et al., 2017, p.1666)</a:t>
            </a:r>
          </a:p>
          <a:p>
            <a:pPr marL="268288" lvl="1">
              <a:buClr>
                <a:schemeClr val="accent2"/>
              </a:buClr>
            </a:pPr>
            <a:r>
              <a:rPr lang="en-GB" sz="2800" dirty="0">
                <a:cs typeface="Calibri Light" panose="020F0302020204030204" pitchFamily="34" charset="0"/>
              </a:rPr>
              <a:t>Concerns about the impact on the quality of news (</a:t>
            </a:r>
            <a:r>
              <a:rPr lang="en-GB" sz="2200" dirty="0" err="1">
                <a:cs typeface="Calibri Light" panose="020F0302020204030204" pitchFamily="34" charset="0"/>
              </a:rPr>
              <a:t>Saltzis</a:t>
            </a:r>
            <a:r>
              <a:rPr lang="en-GB" sz="2200" dirty="0">
                <a:cs typeface="Calibri Light" panose="020F0302020204030204" pitchFamily="34" charset="0"/>
              </a:rPr>
              <a:t>, K., &amp; Dickinson, 2008)</a:t>
            </a:r>
            <a:r>
              <a:rPr lang="en-GB" sz="2800" dirty="0">
                <a:cs typeface="Calibri Light" panose="020F0302020204030204" pitchFamily="34" charset="0"/>
              </a:rPr>
              <a:t> and findings about decrease in diversity of news content </a:t>
            </a:r>
            <a:r>
              <a:rPr lang="en-GB" sz="2200" dirty="0">
                <a:cs typeface="Calibri Light" panose="020F0302020204030204" pitchFamily="34" charset="0"/>
              </a:rPr>
              <a:t>(</a:t>
            </a:r>
            <a:r>
              <a:rPr lang="en-GB" sz="2200" dirty="0" err="1">
                <a:cs typeface="Calibri Light" panose="020F0302020204030204" pitchFamily="34" charset="0"/>
              </a:rPr>
              <a:t>Hendrickx</a:t>
            </a:r>
            <a:r>
              <a:rPr lang="en-GB" sz="2200" dirty="0">
                <a:cs typeface="Calibri Light" panose="020F0302020204030204" pitchFamily="34" charset="0"/>
              </a:rPr>
              <a:t>, &amp; Van </a:t>
            </a:r>
            <a:r>
              <a:rPr lang="en-GB" sz="2200" dirty="0" err="1">
                <a:cs typeface="Calibri Light" panose="020F0302020204030204" pitchFamily="34" charset="0"/>
              </a:rPr>
              <a:t>Remoortere</a:t>
            </a:r>
            <a:r>
              <a:rPr lang="en-GB" sz="2200" dirty="0">
                <a:cs typeface="Calibri Light" panose="020F0302020204030204" pitchFamily="34" charset="0"/>
              </a:rPr>
              <a:t>, 2022)</a:t>
            </a:r>
          </a:p>
          <a:p>
            <a:r>
              <a:rPr lang="en-GB" b="0" dirty="0"/>
              <a:t>In the Netherlands </a:t>
            </a:r>
            <a:r>
              <a:rPr lang="en-GB" b="0" dirty="0">
                <a:sym typeface="Wingdings" pitchFamily="2" charset="2"/>
              </a:rPr>
              <a:t> </a:t>
            </a:r>
            <a:r>
              <a:rPr lang="en-GB" b="0" dirty="0"/>
              <a:t>motion Peter </a:t>
            </a:r>
            <a:r>
              <a:rPr lang="en-GB" b="0" dirty="0" err="1"/>
              <a:t>Kwint</a:t>
            </a:r>
            <a:r>
              <a:rPr lang="en-GB" b="0" dirty="0"/>
              <a:t> (NL House of Representatives) – </a:t>
            </a:r>
            <a:r>
              <a:rPr lang="en-GB" b="0" dirty="0" err="1"/>
              <a:t>CvDM</a:t>
            </a:r>
            <a:r>
              <a:rPr lang="en-GB" b="0" dirty="0"/>
              <a:t> (Dutch Media Authority)</a:t>
            </a:r>
            <a:endParaRPr lang="en-NL" b="0" dirty="0"/>
          </a:p>
        </p:txBody>
      </p:sp>
    </p:spTree>
    <p:extLst>
      <p:ext uri="{BB962C8B-B14F-4D97-AF65-F5344CB8AC3E}">
        <p14:creationId xmlns:p14="http://schemas.microsoft.com/office/powerpoint/2010/main" val="13615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9BC98-1AAD-97F3-222D-4B2364597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9CA28-8113-0A2E-E123-E239047B7896}"/>
              </a:ext>
            </a:extLst>
          </p:cNvPr>
          <p:cNvSpPr>
            <a:spLocks noGrp="1"/>
          </p:cNvSpPr>
          <p:nvPr>
            <p:ph type="title"/>
          </p:nvPr>
        </p:nvSpPr>
        <p:spPr>
          <a:xfrm>
            <a:off x="623887" y="434981"/>
            <a:ext cx="10944226" cy="791794"/>
          </a:xfrm>
        </p:spPr>
        <p:txBody>
          <a:bodyPr/>
          <a:lstStyle/>
          <a:p>
            <a:r>
              <a:rPr lang="en-US" noProof="0" dirty="0"/>
              <a:t>Definition of News (Content) Diversity</a:t>
            </a:r>
            <a:endParaRPr lang="en-NL" dirty="0"/>
          </a:p>
        </p:txBody>
      </p:sp>
      <p:sp>
        <p:nvSpPr>
          <p:cNvPr id="3" name="Slide Number Placeholder 2">
            <a:extLst>
              <a:ext uri="{FF2B5EF4-FFF2-40B4-BE49-F238E27FC236}">
                <a16:creationId xmlns:a16="http://schemas.microsoft.com/office/drawing/2014/main" id="{6A9BB2F6-180F-E55E-265D-671AF86E681D}"/>
              </a:ext>
            </a:extLst>
          </p:cNvPr>
          <p:cNvSpPr>
            <a:spLocks noGrp="1"/>
          </p:cNvSpPr>
          <p:nvPr>
            <p:ph type="sldNum" sz="quarter" idx="10"/>
          </p:nvPr>
        </p:nvSpPr>
        <p:spPr/>
        <p:txBody>
          <a:bodyPr/>
          <a:lstStyle/>
          <a:p>
            <a:fld id="{E038E271-308C-2E46-A3EC-56326F9084CC}" type="slidenum">
              <a:rPr lang="nl-BE" smtClean="0"/>
              <a:pPr/>
              <a:t>4</a:t>
            </a:fld>
            <a:endParaRPr lang="nl-BE" dirty="0"/>
          </a:p>
        </p:txBody>
      </p:sp>
      <p:sp>
        <p:nvSpPr>
          <p:cNvPr id="4" name="Text Placeholder 3">
            <a:extLst>
              <a:ext uri="{FF2B5EF4-FFF2-40B4-BE49-F238E27FC236}">
                <a16:creationId xmlns:a16="http://schemas.microsoft.com/office/drawing/2014/main" id="{5DA8D763-E2B6-963F-392A-F64BF7DA4E30}"/>
              </a:ext>
            </a:extLst>
          </p:cNvPr>
          <p:cNvSpPr>
            <a:spLocks noGrp="1"/>
          </p:cNvSpPr>
          <p:nvPr>
            <p:ph type="body" sz="quarter" idx="11"/>
          </p:nvPr>
        </p:nvSpPr>
        <p:spPr>
          <a:xfrm>
            <a:off x="623888" y="1371577"/>
            <a:ext cx="10944224" cy="4822793"/>
          </a:xfrm>
        </p:spPr>
        <p:txBody>
          <a:bodyPr>
            <a:normAutofit/>
          </a:bodyPr>
          <a:lstStyle/>
          <a:p>
            <a:r>
              <a:rPr lang="en-GB" sz="2200" b="0" i="1" u="none" strike="noStrike" dirty="0">
                <a:effectLst/>
              </a:rPr>
              <a:t>”… the heterogeneity of news content in terms of the plurality of actors, issues, and viewpoints (or frames) represented in the news." </a:t>
            </a:r>
            <a:r>
              <a:rPr lang="en-GB" sz="2200" b="0" i="0" u="none" strike="noStrike" dirty="0">
                <a:effectLst/>
              </a:rPr>
              <a:t>(</a:t>
            </a:r>
            <a:r>
              <a:rPr lang="en-GB" sz="2200" b="0" i="0" u="none" strike="noStrike" dirty="0" err="1">
                <a:effectLst/>
              </a:rPr>
              <a:t>Beckers</a:t>
            </a:r>
            <a:r>
              <a:rPr lang="en-GB" sz="2200" b="0" i="0" u="none" strike="noStrike" dirty="0">
                <a:effectLst/>
              </a:rPr>
              <a:t> et al., 2017, p.1668) </a:t>
            </a:r>
          </a:p>
          <a:p>
            <a:pPr marL="0" indent="0">
              <a:buNone/>
            </a:pPr>
            <a:endParaRPr lang="en-GB" sz="2000" b="0" i="0" u="none" strike="noStrike" dirty="0">
              <a:solidFill>
                <a:srgbClr val="0F0F0F"/>
              </a:solidFill>
              <a:effectLst/>
              <a:latin typeface="Söhne"/>
            </a:endParaRPr>
          </a:p>
          <a:p>
            <a:pPr marL="0" indent="0">
              <a:spcBef>
                <a:spcPct val="0"/>
              </a:spcBef>
              <a:buNone/>
            </a:pPr>
            <a:r>
              <a:rPr lang="en-GB" dirty="0">
                <a:solidFill>
                  <a:schemeClr val="accent2"/>
                </a:solidFill>
                <a:latin typeface="Calibri" panose="020F0502020204030204" pitchFamily="34" charset="0"/>
                <a:cs typeface="Calibri" panose="020F0502020204030204" pitchFamily="34" charset="0"/>
              </a:rPr>
              <a:t>Subdimensions of diversity in news content (</a:t>
            </a:r>
            <a:r>
              <a:rPr lang="en-GB" dirty="0" err="1">
                <a:solidFill>
                  <a:schemeClr val="accent2"/>
                </a:solidFill>
                <a:latin typeface="Calibri" panose="020F0502020204030204" pitchFamily="34" charset="0"/>
                <a:cs typeface="Calibri" panose="020F0502020204030204" pitchFamily="34" charset="0"/>
              </a:rPr>
              <a:t>Loecherbach</a:t>
            </a:r>
            <a:r>
              <a:rPr lang="en-GB" dirty="0">
                <a:solidFill>
                  <a:schemeClr val="accent2"/>
                </a:solidFill>
                <a:latin typeface="Calibri" panose="020F0502020204030204" pitchFamily="34" charset="0"/>
                <a:cs typeface="Calibri" panose="020F0502020204030204" pitchFamily="34" charset="0"/>
              </a:rPr>
              <a:t> et al., 2020):</a:t>
            </a:r>
          </a:p>
          <a:p>
            <a:pPr algn="l">
              <a:buFont typeface="Arial" panose="020B0604020202020204" pitchFamily="34" charset="0"/>
              <a:buChar char="•"/>
            </a:pPr>
            <a:r>
              <a:rPr lang="en-GB" sz="2600" i="0" u="none" strike="noStrike" dirty="0">
                <a:effectLst/>
              </a:rPr>
              <a:t>To</a:t>
            </a:r>
            <a:r>
              <a:rPr lang="en-GB" sz="2500" i="0" u="none" strike="noStrike" dirty="0">
                <a:effectLst/>
              </a:rPr>
              <a:t>pic (or issue) diversity: </a:t>
            </a:r>
            <a:r>
              <a:rPr lang="en-GB" sz="2500" b="0" dirty="0">
                <a:latin typeface="+mn-lt"/>
              </a:rPr>
              <a:t>the degree of variation in reporting on different topics issues</a:t>
            </a:r>
            <a:endParaRPr lang="en-GB" sz="2500" b="0" i="0" u="none" strike="noStrike" dirty="0">
              <a:effectLst/>
            </a:endParaRPr>
          </a:p>
          <a:p>
            <a:pPr>
              <a:buFont typeface="Arial" panose="020B0604020202020204" pitchFamily="34" charset="0"/>
              <a:buChar char="•"/>
            </a:pPr>
            <a:r>
              <a:rPr lang="en-GB" sz="2500" dirty="0"/>
              <a:t>Actor </a:t>
            </a:r>
            <a:r>
              <a:rPr lang="en-GB" sz="2500" i="0" u="none" strike="noStrike" dirty="0">
                <a:effectLst/>
              </a:rPr>
              <a:t>(or source/entity) diversity: </a:t>
            </a:r>
            <a:r>
              <a:rPr lang="en-GB" sz="2500" b="0" i="0" u="none" strike="noStrike" dirty="0">
                <a:effectLst/>
              </a:rPr>
              <a:t>the</a:t>
            </a:r>
            <a:r>
              <a:rPr lang="en-GB" sz="2500" i="0" u="none" strike="noStrike" dirty="0">
                <a:effectLst/>
              </a:rPr>
              <a:t> </a:t>
            </a:r>
            <a:r>
              <a:rPr lang="en-GB" sz="2500" b="0" dirty="0">
                <a:latin typeface="+mn-lt"/>
              </a:rPr>
              <a:t>representation of (status positions of) sources used to create a news product</a:t>
            </a:r>
            <a:endParaRPr lang="en-GB" sz="2500" b="0" i="0" u="none" strike="noStrike" dirty="0">
              <a:effectLst/>
            </a:endParaRPr>
          </a:p>
          <a:p>
            <a:pPr algn="l">
              <a:buFont typeface="Arial" panose="020B0604020202020204" pitchFamily="34" charset="0"/>
              <a:buChar char="•"/>
            </a:pPr>
            <a:r>
              <a:rPr lang="en-GB" sz="2500" i="0" u="none" strike="noStrike" dirty="0">
                <a:effectLst/>
              </a:rPr>
              <a:t>Diversity of viewpoints (perspectives): </a:t>
            </a:r>
            <a:r>
              <a:rPr lang="en-GB" sz="2500" b="0" dirty="0">
                <a:latin typeface="+mn-lt"/>
              </a:rPr>
              <a:t>the representation of ideas, perspectives, opinions </a:t>
            </a:r>
            <a:endParaRPr lang="en-GB" sz="2500" b="0" i="0" u="none" strike="noStrike" dirty="0">
              <a:effectLst/>
            </a:endParaRPr>
          </a:p>
        </p:txBody>
      </p:sp>
    </p:spTree>
    <p:extLst>
      <p:ext uri="{BB962C8B-B14F-4D97-AF65-F5344CB8AC3E}">
        <p14:creationId xmlns:p14="http://schemas.microsoft.com/office/powerpoint/2010/main" val="18122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8A58-070D-0860-F969-350C7390B544}"/>
              </a:ext>
            </a:extLst>
          </p:cNvPr>
          <p:cNvSpPr>
            <a:spLocks noGrp="1"/>
          </p:cNvSpPr>
          <p:nvPr>
            <p:ph type="title"/>
          </p:nvPr>
        </p:nvSpPr>
        <p:spPr/>
        <p:txBody>
          <a:bodyPr>
            <a:normAutofit/>
          </a:bodyPr>
          <a:lstStyle/>
          <a:p>
            <a:r>
              <a:rPr lang="en-GB" dirty="0"/>
              <a:t>The Case Study – News about the Covid-19 Pandemic</a:t>
            </a:r>
            <a:endParaRPr lang="en-NL" dirty="0"/>
          </a:p>
        </p:txBody>
      </p:sp>
      <p:sp>
        <p:nvSpPr>
          <p:cNvPr id="3" name="Slide Number Placeholder 2">
            <a:extLst>
              <a:ext uri="{FF2B5EF4-FFF2-40B4-BE49-F238E27FC236}">
                <a16:creationId xmlns:a16="http://schemas.microsoft.com/office/drawing/2014/main" id="{15227C9D-0EE3-48DE-3EAA-B3F8AFAFA3CF}"/>
              </a:ext>
            </a:extLst>
          </p:cNvPr>
          <p:cNvSpPr>
            <a:spLocks noGrp="1"/>
          </p:cNvSpPr>
          <p:nvPr>
            <p:ph type="sldNum" sz="quarter" idx="10"/>
          </p:nvPr>
        </p:nvSpPr>
        <p:spPr/>
        <p:txBody>
          <a:bodyPr/>
          <a:lstStyle/>
          <a:p>
            <a:fld id="{E038E271-308C-2E46-A3EC-56326F9084CC}" type="slidenum">
              <a:rPr lang="nl-BE" smtClean="0"/>
              <a:pPr/>
              <a:t>5</a:t>
            </a:fld>
            <a:endParaRPr lang="nl-BE" dirty="0">
              <a:latin typeface="Calibri Light" panose="020F0302020204030204" pitchFamily="34" charset="0"/>
            </a:endParaRPr>
          </a:p>
        </p:txBody>
      </p:sp>
      <p:sp>
        <p:nvSpPr>
          <p:cNvPr id="4" name="Chart Placeholder 3">
            <a:extLst>
              <a:ext uri="{FF2B5EF4-FFF2-40B4-BE49-F238E27FC236}">
                <a16:creationId xmlns:a16="http://schemas.microsoft.com/office/drawing/2014/main" id="{31C5BB19-3BD7-4E25-0EC0-C833BFE8599F}"/>
              </a:ext>
            </a:extLst>
          </p:cNvPr>
          <p:cNvSpPr>
            <a:spLocks noGrp="1"/>
          </p:cNvSpPr>
          <p:nvPr>
            <p:ph type="chart" sz="quarter" idx="11"/>
          </p:nvPr>
        </p:nvSpPr>
        <p:spPr/>
        <p:txBody>
          <a:bodyPr/>
          <a:lstStyle/>
          <a:p>
            <a:pPr marL="457200" indent="-457200">
              <a:lnSpc>
                <a:spcPct val="150000"/>
              </a:lnSpc>
              <a:buFont typeface="Arial" panose="020B0604020202020204" pitchFamily="34" charset="0"/>
              <a:buChar char="•"/>
            </a:pPr>
            <a:r>
              <a:rPr lang="en-GB" dirty="0">
                <a:latin typeface="+mn-lt"/>
              </a:rPr>
              <a:t>National and international extensive reporting over a limited period</a:t>
            </a:r>
          </a:p>
          <a:p>
            <a:pPr marL="1085850" lvl="1" indent="-457200">
              <a:lnSpc>
                <a:spcPct val="150000"/>
              </a:lnSpc>
              <a:buFont typeface="Arial" panose="020B0604020202020204" pitchFamily="34" charset="0"/>
              <a:buChar char="•"/>
            </a:pPr>
            <a:r>
              <a:rPr lang="en-GB" dirty="0"/>
              <a:t>Enough data for testing purposes</a:t>
            </a:r>
          </a:p>
          <a:p>
            <a:pPr marL="457200" indent="-457200">
              <a:lnSpc>
                <a:spcPct val="150000"/>
              </a:lnSpc>
              <a:buFont typeface="Arial" panose="020B0604020202020204" pitchFamily="34" charset="0"/>
              <a:buChar char="•"/>
            </a:pPr>
            <a:r>
              <a:rPr lang="en-GB" dirty="0">
                <a:latin typeface="+mn-lt"/>
              </a:rPr>
              <a:t>Viewpoints on corona measures </a:t>
            </a:r>
            <a:r>
              <a:rPr lang="en-GB" dirty="0">
                <a:latin typeface="+mn-lt"/>
                <a:sym typeface="Wingdings" pitchFamily="2" charset="2"/>
              </a:rPr>
              <a:t> allows more straightforward definition &amp; measurement</a:t>
            </a:r>
          </a:p>
        </p:txBody>
      </p:sp>
    </p:spTree>
    <p:extLst>
      <p:ext uri="{BB962C8B-B14F-4D97-AF65-F5344CB8AC3E}">
        <p14:creationId xmlns:p14="http://schemas.microsoft.com/office/powerpoint/2010/main" val="125345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26CE7-022D-8602-61C1-A2B764389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4E4B4-A421-819B-F661-66A834437855}"/>
              </a:ext>
            </a:extLst>
          </p:cNvPr>
          <p:cNvSpPr>
            <a:spLocks noGrp="1"/>
          </p:cNvSpPr>
          <p:nvPr>
            <p:ph type="title"/>
          </p:nvPr>
        </p:nvSpPr>
        <p:spPr>
          <a:xfrm>
            <a:off x="623886" y="441300"/>
            <a:ext cx="10944226" cy="791794"/>
          </a:xfrm>
        </p:spPr>
        <p:txBody>
          <a:bodyPr>
            <a:normAutofit/>
          </a:bodyPr>
          <a:lstStyle/>
          <a:p>
            <a:r>
              <a:rPr lang="en-GB" dirty="0"/>
              <a:t>Data</a:t>
            </a:r>
            <a:endParaRPr lang="en-NL" dirty="0"/>
          </a:p>
        </p:txBody>
      </p:sp>
      <p:sp>
        <p:nvSpPr>
          <p:cNvPr id="3" name="Slide Number Placeholder 2">
            <a:extLst>
              <a:ext uri="{FF2B5EF4-FFF2-40B4-BE49-F238E27FC236}">
                <a16:creationId xmlns:a16="http://schemas.microsoft.com/office/drawing/2014/main" id="{25BE107B-1A0D-A43F-19D3-69827065BB79}"/>
              </a:ext>
            </a:extLst>
          </p:cNvPr>
          <p:cNvSpPr>
            <a:spLocks noGrp="1"/>
          </p:cNvSpPr>
          <p:nvPr>
            <p:ph type="sldNum" sz="quarter" idx="10"/>
          </p:nvPr>
        </p:nvSpPr>
        <p:spPr/>
        <p:txBody>
          <a:bodyPr/>
          <a:lstStyle/>
          <a:p>
            <a:fld id="{E038E271-308C-2E46-A3EC-56326F9084CC}" type="slidenum">
              <a:rPr lang="nl-BE" smtClean="0"/>
              <a:pPr/>
              <a:t>6</a:t>
            </a:fld>
            <a:endParaRPr lang="nl-BE" dirty="0">
              <a:latin typeface="Calibri Light" panose="020F0302020204030204" pitchFamily="34" charset="0"/>
            </a:endParaRPr>
          </a:p>
        </p:txBody>
      </p:sp>
      <p:sp>
        <p:nvSpPr>
          <p:cNvPr id="4" name="Chart Placeholder 3">
            <a:extLst>
              <a:ext uri="{FF2B5EF4-FFF2-40B4-BE49-F238E27FC236}">
                <a16:creationId xmlns:a16="http://schemas.microsoft.com/office/drawing/2014/main" id="{611B4422-9033-1701-B821-80B7B7D8F5D7}"/>
              </a:ext>
            </a:extLst>
          </p:cNvPr>
          <p:cNvSpPr>
            <a:spLocks noGrp="1"/>
          </p:cNvSpPr>
          <p:nvPr>
            <p:ph type="chart" sz="quarter" idx="11"/>
          </p:nvPr>
        </p:nvSpPr>
        <p:spPr>
          <a:xfrm>
            <a:off x="623888" y="1052945"/>
            <a:ext cx="10944224" cy="4882533"/>
          </a:xfrm>
        </p:spPr>
        <p:txBody>
          <a:bodyPr/>
          <a:lstStyle/>
          <a:p>
            <a:pPr marL="457200" indent="-457200">
              <a:lnSpc>
                <a:spcPct val="150000"/>
              </a:lnSpc>
              <a:buFont typeface="Arial" panose="020B0604020202020204" pitchFamily="34" charset="0"/>
              <a:buChar char="•"/>
            </a:pPr>
            <a:r>
              <a:rPr lang="en-NL" dirty="0">
                <a:latin typeface="+mn-lt"/>
              </a:rPr>
              <a:t>13586 news items retrieved from NOS.nl </a:t>
            </a:r>
            <a:r>
              <a:rPr lang="en-NL" sz="2000" dirty="0">
                <a:latin typeface="+mn-lt"/>
              </a:rPr>
              <a:t>(Query: corona*, covid*, </a:t>
            </a:r>
            <a:r>
              <a:rPr lang="en-GB" sz="2000" dirty="0">
                <a:latin typeface="+mn-lt"/>
              </a:rPr>
              <a:t>sars-cov-2*)</a:t>
            </a:r>
          </a:p>
          <a:p>
            <a:pPr marL="1085850" lvl="1" indent="-457200">
              <a:lnSpc>
                <a:spcPct val="150000"/>
              </a:lnSpc>
              <a:buFont typeface="Arial" panose="020B0604020202020204" pitchFamily="34" charset="0"/>
              <a:buChar char="•"/>
            </a:pPr>
            <a:endParaRPr lang="en-NL" dirty="0">
              <a:latin typeface="+mn-lt"/>
            </a:endParaRPr>
          </a:p>
          <a:p>
            <a:pPr marL="457200" indent="-457200">
              <a:lnSpc>
                <a:spcPct val="150000"/>
              </a:lnSpc>
              <a:buFont typeface="Arial" panose="020B0604020202020204" pitchFamily="34" charset="0"/>
              <a:buChar char="•"/>
            </a:pPr>
            <a:endParaRPr lang="en-NL" dirty="0">
              <a:latin typeface="+mn-lt"/>
            </a:endParaRPr>
          </a:p>
        </p:txBody>
      </p:sp>
      <p:pic>
        <p:nvPicPr>
          <p:cNvPr id="8" name="Picture 7" descr="A graph showing a graph&#10;&#10;Description automatically generated with medium confidence">
            <a:extLst>
              <a:ext uri="{FF2B5EF4-FFF2-40B4-BE49-F238E27FC236}">
                <a16:creationId xmlns:a16="http://schemas.microsoft.com/office/drawing/2014/main" id="{A853BF35-AD86-D28D-2B20-2AF2079D59FB}"/>
              </a:ext>
            </a:extLst>
          </p:cNvPr>
          <p:cNvPicPr>
            <a:picLocks noChangeAspect="1"/>
          </p:cNvPicPr>
          <p:nvPr/>
        </p:nvPicPr>
        <p:blipFill>
          <a:blip r:embed="rId3"/>
          <a:stretch>
            <a:fillRect/>
          </a:stretch>
        </p:blipFill>
        <p:spPr>
          <a:xfrm>
            <a:off x="238589" y="1761612"/>
            <a:ext cx="11714819" cy="4375952"/>
          </a:xfrm>
          <a:prstGeom prst="rect">
            <a:avLst/>
          </a:prstGeom>
        </p:spPr>
      </p:pic>
    </p:spTree>
    <p:extLst>
      <p:ext uri="{BB962C8B-B14F-4D97-AF65-F5344CB8AC3E}">
        <p14:creationId xmlns:p14="http://schemas.microsoft.com/office/powerpoint/2010/main" val="49194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8032-5D2B-3096-A323-CEFCE15C3123}"/>
              </a:ext>
            </a:extLst>
          </p:cNvPr>
          <p:cNvSpPr>
            <a:spLocks noGrp="1"/>
          </p:cNvSpPr>
          <p:nvPr>
            <p:ph type="title"/>
          </p:nvPr>
        </p:nvSpPr>
        <p:spPr/>
        <p:txBody>
          <a:bodyPr/>
          <a:lstStyle/>
          <a:p>
            <a:r>
              <a:rPr lang="en-NL" dirty="0"/>
              <a:t>Methodology</a:t>
            </a:r>
          </a:p>
        </p:txBody>
      </p:sp>
      <p:sp>
        <p:nvSpPr>
          <p:cNvPr id="3" name="Slide Number Placeholder 2">
            <a:extLst>
              <a:ext uri="{FF2B5EF4-FFF2-40B4-BE49-F238E27FC236}">
                <a16:creationId xmlns:a16="http://schemas.microsoft.com/office/drawing/2014/main" id="{6DEE1034-8C46-6AB8-4AE1-8F8E5758E371}"/>
              </a:ext>
            </a:extLst>
          </p:cNvPr>
          <p:cNvSpPr>
            <a:spLocks noGrp="1"/>
          </p:cNvSpPr>
          <p:nvPr>
            <p:ph type="sldNum" sz="quarter" idx="10"/>
          </p:nvPr>
        </p:nvSpPr>
        <p:spPr/>
        <p:txBody>
          <a:bodyPr/>
          <a:lstStyle/>
          <a:p>
            <a:fld id="{E038E271-308C-2E46-A3EC-56326F9084CC}" type="slidenum">
              <a:rPr lang="nl-BE" smtClean="0"/>
              <a:pPr/>
              <a:t>7</a:t>
            </a:fld>
            <a:endParaRPr lang="nl-BE" dirty="0"/>
          </a:p>
        </p:txBody>
      </p:sp>
      <p:sp>
        <p:nvSpPr>
          <p:cNvPr id="4" name="Text Placeholder 3">
            <a:extLst>
              <a:ext uri="{FF2B5EF4-FFF2-40B4-BE49-F238E27FC236}">
                <a16:creationId xmlns:a16="http://schemas.microsoft.com/office/drawing/2014/main" id="{158CD919-AB35-91C9-0BF1-0A9A43CAC297}"/>
              </a:ext>
            </a:extLst>
          </p:cNvPr>
          <p:cNvSpPr>
            <a:spLocks noGrp="1"/>
          </p:cNvSpPr>
          <p:nvPr>
            <p:ph type="body" sz="quarter" idx="11"/>
          </p:nvPr>
        </p:nvSpPr>
        <p:spPr/>
        <p:txBody>
          <a:bodyPr/>
          <a:lstStyle/>
          <a:p>
            <a:r>
              <a:rPr lang="en-NL" dirty="0"/>
              <a:t>Manual annotation</a:t>
            </a:r>
          </a:p>
          <a:p>
            <a:pPr lvl="1"/>
            <a:r>
              <a:rPr lang="en-NL" dirty="0"/>
              <a:t>1000 randomly sampled articles, stratified based on date.</a:t>
            </a:r>
          </a:p>
          <a:p>
            <a:pPr lvl="1"/>
            <a:r>
              <a:rPr lang="en-NL" dirty="0"/>
              <a:t>472 </a:t>
            </a:r>
            <a:r>
              <a:rPr lang="en-NL"/>
              <a:t>already annotated by a trained student coder</a:t>
            </a:r>
            <a:endParaRPr lang="en-NL" dirty="0"/>
          </a:p>
          <a:p>
            <a:pPr lvl="1"/>
            <a:r>
              <a:rPr lang="en-NL" dirty="0"/>
              <a:t>This data is used as validation data for annotation with LLM’s.</a:t>
            </a:r>
          </a:p>
          <a:p>
            <a:pPr marL="360362" lvl="1" indent="0">
              <a:buNone/>
            </a:pPr>
            <a:endParaRPr lang="en-NL" dirty="0"/>
          </a:p>
          <a:p>
            <a:r>
              <a:rPr lang="en-NL" dirty="0"/>
              <a:t>Annotation with Generative LLM’s</a:t>
            </a:r>
          </a:p>
          <a:p>
            <a:pPr lvl="1"/>
            <a:r>
              <a:rPr lang="en-NL" dirty="0"/>
              <a:t>Tests (so far) with 3 Generative LLM’s using 472 manually annotated articles:</a:t>
            </a:r>
          </a:p>
          <a:p>
            <a:pPr lvl="2"/>
            <a:r>
              <a:rPr lang="en-GB" dirty="0"/>
              <a:t>meta-llama/Llama-2-7b-chat-hf</a:t>
            </a:r>
            <a:endParaRPr lang="en-NL" dirty="0"/>
          </a:p>
          <a:p>
            <a:pPr lvl="2"/>
            <a:r>
              <a:rPr lang="en-GB" dirty="0"/>
              <a:t>meta-llama/Llama-2-13b-chat-hf</a:t>
            </a:r>
          </a:p>
          <a:p>
            <a:pPr lvl="2"/>
            <a:r>
              <a:rPr lang="en-GB" dirty="0" err="1"/>
              <a:t>berkeley</a:t>
            </a:r>
            <a:r>
              <a:rPr lang="en-GB" dirty="0"/>
              <a:t>-nest/Starling-LM-7B-alpha</a:t>
            </a:r>
          </a:p>
          <a:p>
            <a:pPr marL="719137" lvl="2" indent="0">
              <a:buNone/>
            </a:pPr>
            <a:endParaRPr lang="en-NL" dirty="0"/>
          </a:p>
          <a:p>
            <a:pPr lvl="2"/>
            <a:endParaRPr lang="en-NL" dirty="0"/>
          </a:p>
        </p:txBody>
      </p:sp>
    </p:spTree>
    <p:extLst>
      <p:ext uri="{BB962C8B-B14F-4D97-AF65-F5344CB8AC3E}">
        <p14:creationId xmlns:p14="http://schemas.microsoft.com/office/powerpoint/2010/main" val="368584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a:xfrm>
            <a:off x="86331" y="651193"/>
            <a:ext cx="2393633" cy="2039360"/>
          </a:xfrm>
        </p:spPr>
        <p:txBody>
          <a:bodyPr>
            <a:normAutofit/>
          </a:bodyPr>
          <a:lstStyle/>
          <a:p>
            <a:r>
              <a:rPr lang="en-US" dirty="0"/>
              <a:t>Annotation </a:t>
            </a:r>
            <a:br>
              <a:rPr lang="en-US" dirty="0"/>
            </a:br>
            <a:r>
              <a:rPr lang="en-US" dirty="0"/>
              <a:t>Flow</a:t>
            </a:r>
            <a:endParaRPr lang="en-US" noProof="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8</a:t>
            </a:fld>
            <a:endParaRPr lang="nl-BE" dirty="0"/>
          </a:p>
        </p:txBody>
      </p:sp>
      <p:pic>
        <p:nvPicPr>
          <p:cNvPr id="2" name="Picture 1" descr="A diagram of a flowchart&#10;&#10;Description automatically generated">
            <a:extLst>
              <a:ext uri="{FF2B5EF4-FFF2-40B4-BE49-F238E27FC236}">
                <a16:creationId xmlns:a16="http://schemas.microsoft.com/office/drawing/2014/main" id="{F4626784-D11B-8766-06DE-ED511C956D9E}"/>
              </a:ext>
            </a:extLst>
          </p:cNvPr>
          <p:cNvPicPr>
            <a:picLocks noChangeAspect="1"/>
          </p:cNvPicPr>
          <p:nvPr/>
        </p:nvPicPr>
        <p:blipFill>
          <a:blip r:embed="rId3"/>
          <a:stretch>
            <a:fillRect/>
          </a:stretch>
        </p:blipFill>
        <p:spPr>
          <a:xfrm>
            <a:off x="2479964" y="-5140"/>
            <a:ext cx="9836727" cy="6863140"/>
          </a:xfrm>
          <a:prstGeom prst="rect">
            <a:avLst/>
          </a:prstGeom>
        </p:spPr>
      </p:pic>
      <p:sp>
        <p:nvSpPr>
          <p:cNvPr id="5" name="TextBox 4">
            <a:extLst>
              <a:ext uri="{FF2B5EF4-FFF2-40B4-BE49-F238E27FC236}">
                <a16:creationId xmlns:a16="http://schemas.microsoft.com/office/drawing/2014/main" id="{D4CF8E63-7BF6-37C8-2229-246D64DFFE83}"/>
              </a:ext>
            </a:extLst>
          </p:cNvPr>
          <p:cNvSpPr txBox="1"/>
          <p:nvPr/>
        </p:nvSpPr>
        <p:spPr>
          <a:xfrm>
            <a:off x="1094509" y="6580909"/>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723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C6B4-91AC-F8C7-7D22-AC63A9D36338}"/>
              </a:ext>
            </a:extLst>
          </p:cNvPr>
          <p:cNvSpPr>
            <a:spLocks noGrp="1"/>
          </p:cNvSpPr>
          <p:nvPr>
            <p:ph type="title"/>
          </p:nvPr>
        </p:nvSpPr>
        <p:spPr>
          <a:xfrm>
            <a:off x="614007" y="2837039"/>
            <a:ext cx="10963985" cy="1325563"/>
          </a:xfrm>
        </p:spPr>
        <p:txBody>
          <a:bodyPr>
            <a:normAutofit fontScale="90000"/>
          </a:bodyPr>
          <a:lstStyle/>
          <a:p>
            <a:pPr algn="ctr"/>
            <a:r>
              <a:rPr lang="en-NL" dirty="0"/>
              <a:t>Findings</a:t>
            </a:r>
            <a:br>
              <a:rPr lang="en-NL" dirty="0"/>
            </a:br>
            <a:endParaRPr lang="en-NL" dirty="0"/>
          </a:p>
        </p:txBody>
      </p:sp>
      <p:sp>
        <p:nvSpPr>
          <p:cNvPr id="7" name="Text Placeholder 6">
            <a:extLst>
              <a:ext uri="{FF2B5EF4-FFF2-40B4-BE49-F238E27FC236}">
                <a16:creationId xmlns:a16="http://schemas.microsoft.com/office/drawing/2014/main" id="{453DA4B1-EF00-B9DC-8B2E-F518A1AF8B4E}"/>
              </a:ext>
            </a:extLst>
          </p:cNvPr>
          <p:cNvSpPr>
            <a:spLocks noGrp="1"/>
          </p:cNvSpPr>
          <p:nvPr>
            <p:ph type="body" sz="quarter" idx="10"/>
          </p:nvPr>
        </p:nvSpPr>
        <p:spPr>
          <a:xfrm>
            <a:off x="657125" y="3572065"/>
            <a:ext cx="10963985" cy="1043343"/>
          </a:xfrm>
        </p:spPr>
        <p:txBody>
          <a:bodyPr/>
          <a:lstStyle/>
          <a:p>
            <a:r>
              <a:rPr lang="en-NL" dirty="0"/>
              <a:t>(Work in progress…)</a:t>
            </a:r>
          </a:p>
        </p:txBody>
      </p:sp>
      <p:sp>
        <p:nvSpPr>
          <p:cNvPr id="3" name="Slide Number Placeholder 2">
            <a:extLst>
              <a:ext uri="{FF2B5EF4-FFF2-40B4-BE49-F238E27FC236}">
                <a16:creationId xmlns:a16="http://schemas.microsoft.com/office/drawing/2014/main" id="{4A51C452-6AD2-E752-5161-F7C382E8E687}"/>
              </a:ext>
            </a:extLst>
          </p:cNvPr>
          <p:cNvSpPr>
            <a:spLocks noGrp="1"/>
          </p:cNvSpPr>
          <p:nvPr>
            <p:ph type="sldNum" sz="quarter" idx="4294967295"/>
          </p:nvPr>
        </p:nvSpPr>
        <p:spPr>
          <a:xfrm>
            <a:off x="9547225" y="6338888"/>
            <a:ext cx="2644775" cy="365125"/>
          </a:xfrm>
          <a:prstGeom prst="rect">
            <a:avLst/>
          </a:prstGeom>
        </p:spPr>
        <p:txBody>
          <a:bodyPr/>
          <a:lstStyle/>
          <a:p>
            <a:fld id="{E038E271-308C-2E46-A3EC-56326F9084CC}" type="slidenum">
              <a:rPr lang="nl-BE" smtClean="0"/>
              <a:pPr/>
              <a:t>9</a:t>
            </a:fld>
            <a:endParaRPr lang="nl-BE" dirty="0">
              <a:latin typeface="Calibri Light" panose="020F0302020204030204" pitchFamily="34" charset="0"/>
            </a:endParaRPr>
          </a:p>
        </p:txBody>
      </p:sp>
      <p:sp>
        <p:nvSpPr>
          <p:cNvPr id="4" name="TextBox 3">
            <a:extLst>
              <a:ext uri="{FF2B5EF4-FFF2-40B4-BE49-F238E27FC236}">
                <a16:creationId xmlns:a16="http://schemas.microsoft.com/office/drawing/2014/main" id="{85295CD2-741D-7232-F7E0-E2693AB357F7}"/>
              </a:ext>
            </a:extLst>
          </p:cNvPr>
          <p:cNvSpPr txBox="1"/>
          <p:nvPr/>
        </p:nvSpPr>
        <p:spPr>
          <a:xfrm>
            <a:off x="997527" y="6470073"/>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a:solidFill>
                <a:schemeClr val="tx1"/>
              </a:solidFill>
              <a:latin typeface="+mn-lt"/>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E5289CD5-77A0-4631-883D-CD047EDEEF9C}"/>
              </a:ext>
            </a:extLst>
          </p:cNvPr>
          <p:cNvSpPr txBox="1"/>
          <p:nvPr/>
        </p:nvSpPr>
        <p:spPr>
          <a:xfrm>
            <a:off x="3089564" y="6470073"/>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4C97995D-C48F-1F92-24B9-A29F61CEEB2D}"/>
              </a:ext>
            </a:extLst>
          </p:cNvPr>
          <p:cNvSpPr txBox="1"/>
          <p:nvPr/>
        </p:nvSpPr>
        <p:spPr>
          <a:xfrm>
            <a:off x="1066800" y="6539345"/>
            <a:ext cx="0" cy="0"/>
          </a:xfrm>
          <a:prstGeom prst="rect">
            <a:avLst/>
          </a:prstGeom>
          <a:noFill/>
        </p:spPr>
        <p:txBody>
          <a:bodyPr wrap="none" lIns="0" tIns="0" rIns="0" bIns="0" rtlCol="0">
            <a:noAutofit/>
          </a:bodyPr>
          <a:lstStyle/>
          <a:p>
            <a:pPr marL="0" indent="0" algn="l">
              <a:buFont typeface="Arial" panose="020B0604020202020204" pitchFamily="34" charset="0"/>
              <a:buNone/>
            </a:pPr>
            <a:endParaRPr lang="en-NL" sz="2800" b="1"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66184456"/>
      </p:ext>
    </p:extLst>
  </p:cSld>
  <p:clrMapOvr>
    <a:masterClrMapping/>
  </p:clrMapOvr>
</p:sld>
</file>

<file path=ppt/theme/theme1.xml><?xml version="1.0" encoding="utf-8"?>
<a:theme xmlns:a="http://schemas.openxmlformats.org/drawingml/2006/main" name="UAntwerpen-content">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purl.org/dc/dcmitype/"/>
    <ds:schemaRef ds:uri="e4e19ae9-58fe-4993-a35b-a8a84bb511ff"/>
    <ds:schemaRef ds:uri="http://schemas.microsoft.com/office/2006/metadata/properties"/>
    <ds:schemaRef ds:uri="http://purl.org/dc/terms/"/>
    <ds:schemaRef ds:uri="http://purl.org/dc/elements/1.1/"/>
    <ds:schemaRef ds:uri="a09e4e9c-009f-4841-8876-57cddbde6e17"/>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8188</TotalTime>
  <Words>1990</Words>
  <Application>Microsoft Macintosh PowerPoint</Application>
  <PresentationFormat>Widescreen</PresentationFormat>
  <Paragraphs>621</Paragraphs>
  <Slides>24</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ITC Officina Sans Std Book</vt:lpstr>
      <vt:lpstr>Söhne</vt:lpstr>
      <vt:lpstr>Trebuchet MS</vt:lpstr>
      <vt:lpstr>Verdana</vt:lpstr>
      <vt:lpstr>Wingdings</vt:lpstr>
      <vt:lpstr>UAntwerpen-content</vt:lpstr>
      <vt:lpstr>UAntwerpen_titleslides</vt:lpstr>
      <vt:lpstr>Evaluating Topic, Source and Viewpoint Diversity in Corona News</vt:lpstr>
      <vt:lpstr>In a nutshell…</vt:lpstr>
      <vt:lpstr>Background of this study</vt:lpstr>
      <vt:lpstr>Definition of News (Content) Diversity</vt:lpstr>
      <vt:lpstr>The Case Study – News about the Covid-19 Pandemic</vt:lpstr>
      <vt:lpstr>Data</vt:lpstr>
      <vt:lpstr>Methodology</vt:lpstr>
      <vt:lpstr>Annotation  Flow</vt:lpstr>
      <vt:lpstr>Findings </vt:lpstr>
      <vt:lpstr>Finding 1: LLM’s are able to detect main topic COVID-19</vt:lpstr>
      <vt:lpstr>Finding 1: LLM’s are able to detect main topic COVID-19</vt:lpstr>
      <vt:lpstr>Finding 2: Extracting subtopics is not straightforward</vt:lpstr>
      <vt:lpstr>Finding 2: Extracting subtopics is not straightforward</vt:lpstr>
      <vt:lpstr>Finding 2: Extracting subtopics is not as straightforward</vt:lpstr>
      <vt:lpstr>Finding 2: Model performances differ per subtopic</vt:lpstr>
      <vt:lpstr>Finding 2: Model performances differ per subtopic</vt:lpstr>
      <vt:lpstr>Finding 2: Model performances differ per subtopic</vt:lpstr>
      <vt:lpstr>Finding 2: Model performances differ per subtopic</vt:lpstr>
      <vt:lpstr>Finding 2: Model performances differ per subtopic</vt:lpstr>
      <vt:lpstr>Finding 2: Model performances differ per subtopic</vt:lpstr>
      <vt:lpstr>Next Steps</vt:lpstr>
      <vt:lpstr>Some info on testing with LLM’s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Elif Kılık</cp:lastModifiedBy>
  <cp:revision>58</cp:revision>
  <cp:lastPrinted>2024-02-08T10:01:40Z</cp:lastPrinted>
  <dcterms:created xsi:type="dcterms:W3CDTF">2020-12-07T09:05:54Z</dcterms:created>
  <dcterms:modified xsi:type="dcterms:W3CDTF">2024-05-18T08:24:03Z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