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162" cy="481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29" y="1"/>
            <a:ext cx="3170162" cy="481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F3D0-FB06-4686-8BE1-DD06250FBB5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890"/>
            <a:ext cx="3170162" cy="481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29" y="9119890"/>
            <a:ext cx="3170162" cy="481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B6-D026-43A9-BB8D-71434BD6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5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68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22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0" y="3505199"/>
            <a:ext cx="2124839" cy="638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00" spc="10" dirty="0" smtClean="0">
                <a:solidFill>
                  <a:srgbClr val="FFFFFF"/>
                </a:solidFill>
                <a:latin typeface="Lato"/>
                <a:cs typeface="Lato"/>
              </a:rPr>
              <a:t>E Kim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300" spc="10" dirty="0">
              <a:solidFill>
                <a:srgbClr val="FFFFFF"/>
              </a:solidFill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00" spc="10" dirty="0" smtClean="0">
                <a:solidFill>
                  <a:srgbClr val="FFFFFF"/>
                </a:solidFill>
                <a:latin typeface="Lato"/>
                <a:cs typeface="Lato"/>
              </a:rPr>
              <a:t>August 18, 2020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6400800" cy="3143249"/>
          </a:xfrm>
        </p:spPr>
        <p:txBody>
          <a:bodyPr/>
          <a:lstStyle/>
          <a:p>
            <a:r>
              <a:rPr lang="en-US" sz="3600" b="1" dirty="0" smtClean="0"/>
              <a:t>Collisions Data Analysis</a:t>
            </a:r>
            <a:br>
              <a:rPr lang="en-US" sz="3600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i="1" dirty="0" smtClean="0"/>
              <a:t>IBM Data Science Capstone Project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74" y="278104"/>
            <a:ext cx="719226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Machine</a:t>
            </a:r>
            <a:r>
              <a:rPr sz="2400" spc="-220" dirty="0"/>
              <a:t> </a:t>
            </a:r>
            <a:r>
              <a:rPr sz="2400" spc="25" dirty="0"/>
              <a:t>learning</a:t>
            </a:r>
            <a:r>
              <a:rPr sz="2400" spc="-215" dirty="0"/>
              <a:t> </a:t>
            </a:r>
            <a:r>
              <a:rPr sz="2400" spc="70" dirty="0"/>
              <a:t>and</a:t>
            </a:r>
            <a:r>
              <a:rPr sz="2400" spc="-215" dirty="0"/>
              <a:t> </a:t>
            </a:r>
            <a:r>
              <a:rPr sz="2400" spc="75" dirty="0"/>
              <a:t>model</a:t>
            </a:r>
            <a:r>
              <a:rPr sz="2400" spc="-215" dirty="0"/>
              <a:t> </a:t>
            </a:r>
            <a:r>
              <a:rPr sz="2400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460247"/>
            <a:ext cx="2790819" cy="43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165" y="2155045"/>
            <a:ext cx="3657592" cy="1304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598" y="1483105"/>
            <a:ext cx="7646670" cy="16319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83535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was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splitted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testing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give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out 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sample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testng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model,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also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prevent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biasing.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Lato"/>
              <a:cs typeface="Lato"/>
            </a:endParaRPr>
          </a:p>
          <a:p>
            <a:pPr marL="12700" marR="3655060" algn="just">
              <a:lnSpc>
                <a:spcPts val="1650"/>
              </a:lnSpc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 decision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tree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machine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learning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was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created as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fast and accurate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at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 same time. 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Other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models were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slow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were crashing the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kernel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hanging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machine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874" y="3621792"/>
            <a:ext cx="4200516" cy="1085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1188" y="3835233"/>
            <a:ext cx="37915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out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sample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f1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score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0.831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acceptable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good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9084"/>
            <a:ext cx="670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/>
              <a:t>Conclusion</a:t>
            </a:r>
            <a:r>
              <a:rPr sz="2400" spc="-215" dirty="0"/>
              <a:t> </a:t>
            </a:r>
            <a:r>
              <a:rPr sz="2400" spc="70" dirty="0"/>
              <a:t>and</a:t>
            </a:r>
            <a:r>
              <a:rPr sz="2400" spc="-215" dirty="0"/>
              <a:t> </a:t>
            </a:r>
            <a:r>
              <a:rPr sz="2400" spc="15" dirty="0"/>
              <a:t>future</a:t>
            </a:r>
            <a:r>
              <a:rPr sz="2400" spc="-210" dirty="0"/>
              <a:t> </a:t>
            </a:r>
            <a:r>
              <a:rPr sz="2400" spc="20" dirty="0"/>
              <a:t>directions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365369"/>
            <a:ext cx="6400800" cy="2838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chemeClr val="tx1"/>
                </a:solidFill>
              </a:rPr>
              <a:t>Finally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is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re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trained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whole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data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so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no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data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is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left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wasted.</a:t>
            </a:r>
          </a:p>
          <a:p>
            <a:pPr marL="385445">
              <a:lnSpc>
                <a:spcPct val="100000"/>
              </a:lnSpc>
              <a:spcBef>
                <a:spcPts val="60"/>
              </a:spcBef>
            </a:pPr>
            <a:endParaRPr spc="-10" dirty="0">
              <a:solidFill>
                <a:schemeClr val="tx1"/>
              </a:solidFill>
            </a:endParaRPr>
          </a:p>
          <a:p>
            <a:pPr marL="398145">
              <a:lnSpc>
                <a:spcPct val="100000"/>
              </a:lnSpc>
            </a:pPr>
            <a:r>
              <a:rPr spc="15" dirty="0">
                <a:solidFill>
                  <a:schemeClr val="tx1"/>
                </a:solidFill>
              </a:rPr>
              <a:t>Built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useful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predict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severity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of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collision.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-5" dirty="0">
                <a:solidFill>
                  <a:schemeClr val="tx1"/>
                </a:solidFill>
              </a:rPr>
              <a:t>The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f1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scored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0.8636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5" dirty="0">
                <a:solidFill>
                  <a:schemeClr val="tx1"/>
                </a:solidFill>
              </a:rPr>
              <a:t>But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still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there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is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a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room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for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improvement.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5" dirty="0">
                <a:solidFill>
                  <a:schemeClr val="tx1"/>
                </a:solidFill>
              </a:rPr>
              <a:t>Could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increased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more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different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type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of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data</a:t>
            </a:r>
          </a:p>
          <a:p>
            <a:pPr marL="385445">
              <a:lnSpc>
                <a:spcPct val="100000"/>
              </a:lnSpc>
              <a:spcBef>
                <a:spcPts val="25"/>
              </a:spcBef>
            </a:pPr>
            <a:endParaRPr spc="10" dirty="0">
              <a:solidFill>
                <a:schemeClr val="tx1"/>
              </a:solidFill>
            </a:endParaRPr>
          </a:p>
          <a:p>
            <a:pPr marL="398145" marR="5080">
              <a:lnSpc>
                <a:spcPct val="101600"/>
              </a:lnSpc>
              <a:spcBef>
                <a:spcPts val="5"/>
              </a:spcBef>
            </a:pPr>
            <a:r>
              <a:rPr spc="5" dirty="0">
                <a:solidFill>
                  <a:schemeClr val="tx1"/>
                </a:solidFill>
              </a:rPr>
              <a:t>Otherwise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will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train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on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itself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as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time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goes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on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it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is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used,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it  </a:t>
            </a:r>
            <a:r>
              <a:rPr spc="10" dirty="0">
                <a:solidFill>
                  <a:schemeClr val="tx1"/>
                </a:solidFill>
              </a:rPr>
              <a:t>will </a:t>
            </a:r>
            <a:r>
              <a:rPr spc="-15" dirty="0">
                <a:solidFill>
                  <a:schemeClr val="tx1"/>
                </a:solidFill>
              </a:rPr>
              <a:t>have new</a:t>
            </a:r>
            <a:r>
              <a:rPr spc="-3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09550"/>
            <a:ext cx="27442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rebuchet MS"/>
                <a:cs typeface="Trebuchet MS"/>
              </a:rPr>
              <a:t>Introduction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271" y="1069668"/>
            <a:ext cx="7331075" cy="3382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  <a:spcBef>
                <a:spcPts val="1639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20-30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Million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road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accident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10%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lose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lives.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accidents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serious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shame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society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still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not 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state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it.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innocent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casualties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pedestrians 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cyclists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bikers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20-35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yrs,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any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country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earners 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family.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  <a:spcBef>
                <a:spcPts val="1639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gather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old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accident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record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severity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place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informations 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location of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involved,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pedestrians,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vehicles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date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way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road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condition,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lighting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whether at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place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of accident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machine learning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that later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pass 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details 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predict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severity to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61950"/>
            <a:ext cx="42682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54" dirty="0"/>
              <a:t> </a:t>
            </a:r>
            <a:r>
              <a:rPr sz="2400" spc="35" dirty="0"/>
              <a:t>requirement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172398" y="1301140"/>
            <a:ext cx="6971030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According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problem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description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need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combination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related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particular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place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used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suitable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predict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accident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required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data.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dimensions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dataset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high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entries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accuracy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quality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need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amount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level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accident.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necessary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traits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endParaRPr sz="14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Condition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road,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weather,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light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at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place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accident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Driver’s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behaviour and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consciousness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Detailed</a:t>
            </a:r>
            <a:r>
              <a:rPr sz="1300" spc="1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description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location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Number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people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vehicles</a:t>
            </a:r>
            <a:r>
              <a:rPr sz="13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involved.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61950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00150"/>
            <a:ext cx="6324600" cy="823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500" b="1" spc="10" dirty="0">
                <a:latin typeface="Lato"/>
                <a:cs typeface="Lato"/>
              </a:rPr>
              <a:t>Creating</a:t>
            </a:r>
            <a:r>
              <a:rPr sz="1500" b="1" spc="-85" dirty="0">
                <a:latin typeface="Lato"/>
                <a:cs typeface="Lato"/>
              </a:rPr>
              <a:t> </a:t>
            </a:r>
            <a:r>
              <a:rPr sz="1500" b="1" spc="20" dirty="0">
                <a:latin typeface="Lato"/>
                <a:cs typeface="Lato"/>
              </a:rPr>
              <a:t>a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prediction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system</a:t>
            </a:r>
            <a:r>
              <a:rPr sz="1500" b="1" spc="-75" dirty="0">
                <a:latin typeface="Lato"/>
                <a:cs typeface="Lato"/>
              </a:rPr>
              <a:t> </a:t>
            </a:r>
            <a:r>
              <a:rPr sz="1500" b="1" spc="-5" dirty="0">
                <a:latin typeface="Lato"/>
                <a:cs typeface="Lato"/>
              </a:rPr>
              <a:t>using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the</a:t>
            </a:r>
            <a:r>
              <a:rPr sz="1500" b="1" spc="-75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old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15" dirty="0">
                <a:latin typeface="Lato"/>
                <a:cs typeface="Lato"/>
              </a:rPr>
              <a:t>data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from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20" dirty="0">
                <a:latin typeface="Lato"/>
                <a:cs typeface="Lato"/>
              </a:rPr>
              <a:t>a  </a:t>
            </a:r>
            <a:r>
              <a:rPr sz="1500" b="1" spc="15" dirty="0">
                <a:latin typeface="Lato"/>
                <a:cs typeface="Lato"/>
              </a:rPr>
              <a:t>particular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place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15" dirty="0">
                <a:latin typeface="Lato"/>
                <a:cs typeface="Lato"/>
              </a:rPr>
              <a:t>that</a:t>
            </a:r>
            <a:r>
              <a:rPr sz="1500" b="1" spc="-7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can</a:t>
            </a:r>
            <a:r>
              <a:rPr sz="1500" b="1" spc="-75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predict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the</a:t>
            </a:r>
            <a:r>
              <a:rPr sz="1500" b="1" spc="-70" dirty="0">
                <a:latin typeface="Lato"/>
                <a:cs typeface="Lato"/>
              </a:rPr>
              <a:t> </a:t>
            </a:r>
            <a:r>
              <a:rPr sz="1500" b="1" spc="5" dirty="0">
                <a:latin typeface="Lato"/>
                <a:cs typeface="Lato"/>
              </a:rPr>
              <a:t>severity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-15" dirty="0">
                <a:latin typeface="Lato"/>
                <a:cs typeface="Lato"/>
              </a:rPr>
              <a:t>of</a:t>
            </a:r>
            <a:r>
              <a:rPr sz="1500" b="1" spc="-80" dirty="0">
                <a:latin typeface="Lato"/>
                <a:cs typeface="Lato"/>
              </a:rPr>
              <a:t> </a:t>
            </a:r>
            <a:r>
              <a:rPr sz="1500" b="1" spc="20" dirty="0">
                <a:latin typeface="Lato"/>
                <a:cs typeface="Lato"/>
              </a:rPr>
              <a:t>a</a:t>
            </a:r>
            <a:r>
              <a:rPr sz="1500" b="1" spc="-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road  collision </a:t>
            </a:r>
            <a:r>
              <a:rPr sz="1500" b="1" spc="5" dirty="0">
                <a:latin typeface="Lato"/>
                <a:cs typeface="Lato"/>
              </a:rPr>
              <a:t>with </a:t>
            </a:r>
            <a:r>
              <a:rPr sz="1500" b="1" spc="10" dirty="0">
                <a:latin typeface="Lato"/>
                <a:cs typeface="Lato"/>
              </a:rPr>
              <a:t>maximum</a:t>
            </a:r>
            <a:r>
              <a:rPr sz="1500" b="1" spc="-245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accuracy.</a:t>
            </a:r>
            <a:endParaRPr sz="15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41158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50" dirty="0"/>
              <a:t> </a:t>
            </a:r>
            <a:r>
              <a:rPr sz="2400" spc="30" dirty="0"/>
              <a:t>description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9600" y="1200150"/>
            <a:ext cx="35718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project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from  Seattle,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Washington,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US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named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endParaRPr sz="1300" dirty="0">
              <a:latin typeface="Lato"/>
              <a:cs typeface="Lato"/>
            </a:endParaRPr>
          </a:p>
          <a:p>
            <a:pPr marL="12700" marR="334645">
              <a:lnSpc>
                <a:spcPct val="115399"/>
              </a:lnSpc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“Data-Collisions.csv” provided</a:t>
            </a:r>
            <a:r>
              <a:rPr sz="1300" spc="-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by-"SDOT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GIS 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Analyst”.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stored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year</a:t>
            </a:r>
            <a:endParaRPr sz="1300" dirty="0">
              <a:latin typeface="Lato"/>
              <a:cs typeface="Lato"/>
            </a:endParaRPr>
          </a:p>
          <a:p>
            <a:pPr marL="12700" marR="5080">
              <a:lnSpc>
                <a:spcPct val="115399"/>
              </a:lnSpc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2004-Present.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dimension  193673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x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38 to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work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on.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special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  showing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  used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predicting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300" dirty="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44717" y="846050"/>
            <a:ext cx="5099685" cy="4297680"/>
            <a:chOff x="4044717" y="846050"/>
            <a:chExt cx="5099685" cy="4297680"/>
          </a:xfrm>
        </p:grpSpPr>
        <p:sp>
          <p:nvSpPr>
            <p:cNvPr id="5" name="object 5"/>
            <p:cNvSpPr/>
            <p:nvPr/>
          </p:nvSpPr>
          <p:spPr>
            <a:xfrm>
              <a:off x="7040586" y="3923567"/>
              <a:ext cx="2103755" cy="1220470"/>
            </a:xfrm>
            <a:custGeom>
              <a:avLst/>
              <a:gdLst/>
              <a:ahLst/>
              <a:cxnLst/>
              <a:rect l="l" t="t" r="r" b="b"/>
              <a:pathLst>
                <a:path w="2103754" h="1220470">
                  <a:moveTo>
                    <a:pt x="2103395" y="1219922"/>
                  </a:moveTo>
                  <a:lnTo>
                    <a:pt x="1217427" y="1219922"/>
                  </a:lnTo>
                  <a:lnTo>
                    <a:pt x="0" y="0"/>
                  </a:lnTo>
                  <a:lnTo>
                    <a:pt x="1257972" y="0"/>
                  </a:lnTo>
                  <a:lnTo>
                    <a:pt x="2103395" y="845423"/>
                  </a:lnTo>
                  <a:lnTo>
                    <a:pt x="2103395" y="1219922"/>
                  </a:lnTo>
                  <a:close/>
                </a:path>
              </a:pathLst>
            </a:custGeom>
            <a:solidFill>
              <a:srgbClr val="4D5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17" y="3294370"/>
              <a:ext cx="4855240" cy="1849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717" y="846050"/>
              <a:ext cx="4855240" cy="24102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42" y="353157"/>
            <a:ext cx="604705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25" dirty="0"/>
              <a:t> </a:t>
            </a:r>
            <a:r>
              <a:rPr sz="2400" spc="65" dirty="0"/>
              <a:t>importing</a:t>
            </a:r>
            <a:r>
              <a:rPr sz="2400" spc="-225" dirty="0"/>
              <a:t> </a:t>
            </a:r>
            <a:r>
              <a:rPr sz="2400" spc="70" dirty="0"/>
              <a:t>and</a:t>
            </a:r>
            <a:r>
              <a:rPr sz="2400" spc="-225" dirty="0"/>
              <a:t> </a:t>
            </a:r>
            <a:r>
              <a:rPr sz="2400" spc="40" dirty="0"/>
              <a:t>Cleaning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32468" y="1088899"/>
            <a:ext cx="6504305" cy="3241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3855" marR="8890" indent="-351790">
              <a:lnSpc>
                <a:spcPct val="101600"/>
              </a:lnSpc>
              <a:spcBef>
                <a:spcPts val="70"/>
              </a:spcBef>
              <a:buFont typeface="Arial"/>
              <a:buChar char="●"/>
              <a:tabLst>
                <a:tab pos="363855" algn="l"/>
                <a:tab pos="364490" algn="l"/>
                <a:tab pos="4041775" algn="l"/>
              </a:tabLst>
            </a:pP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Firstly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useful 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attributes </a:t>
            </a:r>
            <a:r>
              <a:rPr sz="1600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are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selected	and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transferred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Lato"/>
                <a:cs typeface="Lato"/>
              </a:rPr>
              <a:t>new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dataframe.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016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null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ﬁlled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 the most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abundant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unit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some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ﬁlled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zero(0)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values.</a:t>
            </a:r>
            <a:endParaRPr sz="1600">
              <a:latin typeface="Lato"/>
              <a:cs typeface="Lato"/>
            </a:endParaRPr>
          </a:p>
          <a:p>
            <a:pPr marL="363855" marR="11430" indent="-351790">
              <a:lnSpc>
                <a:spcPct val="1016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categorical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in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most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numeric 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2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type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most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from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object</a:t>
            </a:r>
            <a:r>
              <a:rPr sz="1600" spc="-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endParaRPr sz="1600">
              <a:latin typeface="Arial"/>
              <a:cs typeface="Arial"/>
            </a:endParaRPr>
          </a:p>
          <a:p>
            <a:pPr marL="363855">
              <a:lnSpc>
                <a:spcPct val="100000"/>
              </a:lnSpc>
              <a:spcBef>
                <a:spcPts val="30"/>
              </a:spcBef>
            </a:pP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int64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was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format.</a:t>
            </a:r>
            <a:endParaRPr sz="1600">
              <a:latin typeface="Lato"/>
              <a:cs typeface="Lato"/>
            </a:endParaRPr>
          </a:p>
          <a:p>
            <a:pPr marL="363855" marR="5080" indent="-351790" algn="just">
              <a:lnSpc>
                <a:spcPct val="101600"/>
              </a:lnSpc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columns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cannot be converted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easy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binary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numeric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passed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through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one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hot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encoding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which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splits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them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up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each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unique</a:t>
            </a:r>
            <a:r>
              <a:rPr sz="16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binary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Lato"/>
                <a:cs typeface="Lato"/>
              </a:rPr>
              <a:t>(0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1).</a:t>
            </a:r>
            <a:endParaRPr sz="1600">
              <a:latin typeface="Lato"/>
              <a:cs typeface="Lato"/>
            </a:endParaRPr>
          </a:p>
          <a:p>
            <a:pPr marL="363855" indent="-351790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again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ﬁltered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attributes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sent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features</a:t>
            </a:r>
            <a:endParaRPr sz="1600">
              <a:latin typeface="Lato"/>
              <a:cs typeface="Lato"/>
            </a:endParaRPr>
          </a:p>
          <a:p>
            <a:pPr marL="363855" indent="-351790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normalised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148075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/>
              <a:t>T</a:t>
            </a:r>
            <a:r>
              <a:rPr sz="2400" spc="-55" dirty="0"/>
              <a:t>a</a:t>
            </a:r>
            <a:r>
              <a:rPr sz="2400" spc="-75" dirty="0"/>
              <a:t>r</a:t>
            </a:r>
            <a:r>
              <a:rPr sz="2400" spc="65" dirty="0"/>
              <a:t>get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276350"/>
            <a:ext cx="5144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named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‘SEVERITYCODE’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target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cell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  predict.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contain the severity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 in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code.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Each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increment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code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means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increase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collison.</a:t>
            </a:r>
            <a:endParaRPr sz="1300" dirty="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8600" y="2266950"/>
            <a:ext cx="2306955" cy="2336165"/>
            <a:chOff x="340049" y="2205470"/>
            <a:chExt cx="2306955" cy="2336165"/>
          </a:xfrm>
        </p:grpSpPr>
        <p:sp>
          <p:nvSpPr>
            <p:cNvPr id="5" name="object 5"/>
            <p:cNvSpPr/>
            <p:nvPr/>
          </p:nvSpPr>
          <p:spPr>
            <a:xfrm>
              <a:off x="349574" y="2214995"/>
              <a:ext cx="2287645" cy="2316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11" y="2210233"/>
              <a:ext cx="2297430" cy="2326640"/>
            </a:xfrm>
            <a:custGeom>
              <a:avLst/>
              <a:gdLst/>
              <a:ahLst/>
              <a:cxnLst/>
              <a:rect l="l" t="t" r="r" b="b"/>
              <a:pathLst>
                <a:path w="2297430" h="2326640">
                  <a:moveTo>
                    <a:pt x="0" y="0"/>
                  </a:moveTo>
                  <a:lnTo>
                    <a:pt x="2297157" y="0"/>
                  </a:lnTo>
                  <a:lnTo>
                    <a:pt x="2297157" y="2326132"/>
                  </a:lnTo>
                  <a:lnTo>
                    <a:pt x="0" y="23261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4582"/>
            <a:ext cx="420261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 smtClean="0"/>
              <a:t>Date</a:t>
            </a:r>
            <a:r>
              <a:rPr lang="en-US" sz="2400" spc="25" dirty="0" smtClean="0"/>
              <a:t>-</a:t>
            </a:r>
            <a:r>
              <a:rPr sz="2400" spc="60" dirty="0" smtClean="0"/>
              <a:t>time</a:t>
            </a:r>
            <a:r>
              <a:rPr sz="2400" spc="-229" dirty="0" smtClean="0"/>
              <a:t> </a:t>
            </a:r>
            <a:r>
              <a:rPr sz="2400" spc="25" dirty="0"/>
              <a:t>data</a:t>
            </a:r>
            <a:r>
              <a:rPr sz="2400" spc="-235" dirty="0"/>
              <a:t> </a:t>
            </a:r>
            <a:r>
              <a:rPr sz="2400" spc="-35" dirty="0"/>
              <a:t>analysis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352550"/>
            <a:ext cx="680974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timestamp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one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dataset.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splitted  into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way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it.</a:t>
            </a:r>
            <a:endParaRPr sz="1300" dirty="0">
              <a:latin typeface="Lato"/>
              <a:cs typeface="Lato"/>
            </a:endParaRPr>
          </a:p>
          <a:p>
            <a:pPr marL="12700" marR="374650">
              <a:lnSpc>
                <a:spcPct val="216299"/>
              </a:lnSpc>
            </a:pP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So,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that's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what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did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splitted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tried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pattern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parts</a:t>
            </a:r>
            <a:r>
              <a:rPr sz="1300" spc="-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were,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part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added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endParaRPr sz="1300" dirty="0">
              <a:latin typeface="Lato"/>
              <a:cs typeface="Lato"/>
            </a:endParaRPr>
          </a:p>
          <a:p>
            <a:pPr marL="926465" marR="749300" lvl="1" indent="-313055">
              <a:lnSpc>
                <a:spcPct val="113599"/>
              </a:lnSpc>
              <a:spcBef>
                <a:spcPts val="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week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each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week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range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0-6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, 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monday-sunday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respectively</a:t>
            </a:r>
            <a:endParaRPr sz="1100" dirty="0">
              <a:latin typeface="Lato"/>
              <a:cs typeface="Lato"/>
            </a:endParaRPr>
          </a:p>
          <a:p>
            <a:pPr marL="927100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month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month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year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each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1-12.</a:t>
            </a:r>
            <a:endParaRPr sz="1100" dirty="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part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added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endParaRPr sz="1300" dirty="0">
              <a:latin typeface="Lato"/>
              <a:cs typeface="Lato"/>
            </a:endParaRPr>
          </a:p>
          <a:p>
            <a:pPr marL="927100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hour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hour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ato"/>
                <a:cs typeface="Lato"/>
              </a:rPr>
              <a:t>24hr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format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0-23.</a:t>
            </a:r>
            <a:endParaRPr sz="11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Graphs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plotted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ﬁnd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pattern.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5750"/>
            <a:ext cx="46492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 smtClean="0"/>
              <a:t>Date</a:t>
            </a:r>
            <a:r>
              <a:rPr lang="en-US" sz="2400" spc="-235" dirty="0"/>
              <a:t>-</a:t>
            </a:r>
            <a:r>
              <a:rPr sz="2400" spc="60" dirty="0" smtClean="0"/>
              <a:t>time</a:t>
            </a:r>
            <a:r>
              <a:rPr sz="2400" spc="-229" dirty="0" smtClean="0"/>
              <a:t> </a:t>
            </a:r>
            <a:r>
              <a:rPr sz="2400" spc="25" dirty="0"/>
              <a:t>data</a:t>
            </a:r>
            <a:r>
              <a:rPr sz="2400" spc="-235" dirty="0"/>
              <a:t> </a:t>
            </a:r>
            <a:r>
              <a:rPr sz="2400" spc="-35" dirty="0"/>
              <a:t>analysis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3349" y="1441197"/>
            <a:ext cx="5506720" cy="3569335"/>
            <a:chOff x="133349" y="1441197"/>
            <a:chExt cx="5506720" cy="3569335"/>
          </a:xfrm>
        </p:grpSpPr>
        <p:sp>
          <p:nvSpPr>
            <p:cNvPr id="4" name="object 4"/>
            <p:cNvSpPr/>
            <p:nvPr/>
          </p:nvSpPr>
          <p:spPr>
            <a:xfrm>
              <a:off x="152399" y="1460247"/>
              <a:ext cx="5468413" cy="3530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874" y="1450722"/>
              <a:ext cx="5487670" cy="3550285"/>
            </a:xfrm>
            <a:custGeom>
              <a:avLst/>
              <a:gdLst/>
              <a:ahLst/>
              <a:cxnLst/>
              <a:rect l="l" t="t" r="r" b="b"/>
              <a:pathLst>
                <a:path w="5487670" h="3550285">
                  <a:moveTo>
                    <a:pt x="0" y="0"/>
                  </a:moveTo>
                  <a:lnTo>
                    <a:pt x="5487463" y="0"/>
                  </a:lnTo>
                  <a:lnTo>
                    <a:pt x="5487463" y="3549892"/>
                  </a:lnTo>
                  <a:lnTo>
                    <a:pt x="0" y="354989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860" y="1399933"/>
            <a:ext cx="231965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6350" indent="-336550">
              <a:lnSpc>
                <a:spcPts val="1650"/>
              </a:lnSpc>
              <a:spcBef>
                <a:spcPts val="18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Day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week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month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did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not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show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any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pattern.</a:t>
            </a:r>
            <a:endParaRPr sz="1400">
              <a:latin typeface="Lato"/>
              <a:cs typeface="Lato"/>
            </a:endParaRPr>
          </a:p>
          <a:p>
            <a:pPr marL="348615" marR="56515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hour plot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clearly 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showed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sudden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peak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 collision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at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0000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hrs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time.</a:t>
            </a:r>
            <a:endParaRPr sz="1400">
              <a:latin typeface="Lato"/>
              <a:cs typeface="Lato"/>
            </a:endParaRPr>
          </a:p>
          <a:p>
            <a:pPr marL="348615" marR="508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So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hour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converted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column 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hour_gp</a:t>
            </a:r>
            <a:endParaRPr sz="1400">
              <a:latin typeface="Lato"/>
              <a:cs typeface="Lato"/>
            </a:endParaRPr>
          </a:p>
          <a:p>
            <a:pPr marL="348615" marR="321945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Hour_gp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binary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output,</a:t>
            </a:r>
            <a:endParaRPr sz="1400">
              <a:latin typeface="Lato"/>
              <a:cs typeface="Lato"/>
            </a:endParaRPr>
          </a:p>
          <a:p>
            <a:pPr marL="805815" marR="66040" lvl="1" indent="-336550">
              <a:lnSpc>
                <a:spcPts val="165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collison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more  than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5000</a:t>
            </a:r>
            <a:endParaRPr sz="1400">
              <a:latin typeface="Lato"/>
              <a:cs typeface="Lato"/>
            </a:endParaRPr>
          </a:p>
          <a:p>
            <a:pPr marL="805815" marR="182880" lvl="1" indent="-336550">
              <a:lnSpc>
                <a:spcPts val="165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collison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less  than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5000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814</Words>
  <Application>Microsoft Office PowerPoint</Application>
  <PresentationFormat>On-screen Show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Arial</vt:lpstr>
      <vt:lpstr>Calibri</vt:lpstr>
      <vt:lpstr>Century Gothic</vt:lpstr>
      <vt:lpstr>Trebuchet MS</vt:lpstr>
      <vt:lpstr>Verdana</vt:lpstr>
      <vt:lpstr>Wingdings 3</vt:lpstr>
      <vt:lpstr>Slice</vt:lpstr>
      <vt:lpstr>Collisions Data Analysis  IBM Data Science Capstone Project</vt:lpstr>
      <vt:lpstr>Introduction</vt:lpstr>
      <vt:lpstr>Data requirement</vt:lpstr>
      <vt:lpstr>PowerPoint Presentation</vt:lpstr>
      <vt:lpstr>Data description</vt:lpstr>
      <vt:lpstr>Data importing and Cleaning</vt:lpstr>
      <vt:lpstr>Target</vt:lpstr>
      <vt:lpstr>Date-time data analysis</vt:lpstr>
      <vt:lpstr>Date-time data analysis</vt:lpstr>
      <vt:lpstr>Machine learning and model evaluation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Collisions  Severity Predictor Applied Data Science Capstone</dc:title>
  <cp:lastModifiedBy>Elliot Kim</cp:lastModifiedBy>
  <cp:revision>3</cp:revision>
  <dcterms:created xsi:type="dcterms:W3CDTF">2020-08-18T18:47:48Z</dcterms:created>
  <dcterms:modified xsi:type="dcterms:W3CDTF">2020-08-19T01:44:19Z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2020-08-18T00:00:00Z</vt:filetime>
  </property>
</Properties>
</file>