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0" r:id="rId1"/>
    <p:sldMasterId id="2147483711" r:id="rId2"/>
  </p:sldMasterIdLst>
  <p:notesMasterIdLst>
    <p:notesMasterId r:id="rId57"/>
  </p:notesMasterIdLst>
  <p:sldIdLst>
    <p:sldId id="256" r:id="rId3"/>
    <p:sldId id="258" r:id="rId4"/>
    <p:sldId id="259" r:id="rId5"/>
    <p:sldId id="308" r:id="rId6"/>
    <p:sldId id="260" r:id="rId7"/>
    <p:sldId id="310" r:id="rId8"/>
    <p:sldId id="311" r:id="rId9"/>
    <p:sldId id="312" r:id="rId10"/>
    <p:sldId id="309" r:id="rId11"/>
    <p:sldId id="261" r:id="rId12"/>
    <p:sldId id="262" r:id="rId13"/>
    <p:sldId id="263" r:id="rId14"/>
    <p:sldId id="264" r:id="rId15"/>
    <p:sldId id="265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</p:sldIdLst>
  <p:sldSz cx="13004800" cy="7302500"/>
  <p:notesSz cx="6858000" cy="9144000"/>
  <p:embeddedFontLst>
    <p:embeddedFont>
      <p:font typeface="Georgia" panose="02040502050405020303" pitchFamily="18" charset="0"/>
      <p:regular r:id="rId58"/>
      <p:bold r:id="rId59"/>
      <p:italic r:id="rId60"/>
      <p:boldItalic r:id="rId61"/>
    </p:embeddedFont>
    <p:embeddedFont>
      <p:font typeface="Impact" panose="020B0806030902050204" pitchFamily="34" charset="0"/>
      <p:regular r:id="rId62"/>
    </p:embeddedFont>
    <p:embeddedFont>
      <p:font typeface="Oswald" panose="020B0604020202020204" charset="0"/>
      <p:regular r:id="rId63"/>
      <p:bold r:id="rId6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0" autoAdjust="0"/>
    <p:restoredTop sz="95377" autoAdjust="0"/>
  </p:normalViewPr>
  <p:slideViewPr>
    <p:cSldViewPr snapToGrid="0">
      <p:cViewPr varScale="1">
        <p:scale>
          <a:sx n="66" d="100"/>
          <a:sy n="66" d="100"/>
        </p:scale>
        <p:origin x="3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font" Target="fonts/font6.fntdata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font" Target="fonts/font1.fntdata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61" Type="http://schemas.openxmlformats.org/officeDocument/2006/relationships/font" Target="fonts/font4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font" Target="fonts/font3.fntdata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font" Target="fonts/font7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font" Target="fonts/font2.fntdata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0" marR="0" lvl="1" indent="228600" algn="l" rtl="0">
              <a:spcBef>
                <a:spcPts val="0"/>
              </a:spcBef>
              <a:defRPr/>
            </a:lvl2pPr>
            <a:lvl3pPr marL="0" marR="0" lvl="2" indent="457200" algn="l" rtl="0">
              <a:spcBef>
                <a:spcPts val="0"/>
              </a:spcBef>
              <a:defRPr/>
            </a:lvl3pPr>
            <a:lvl4pPr marL="0" marR="0" lvl="3" indent="685800" algn="l" rtl="0">
              <a:spcBef>
                <a:spcPts val="0"/>
              </a:spcBef>
              <a:defRPr/>
            </a:lvl4pPr>
            <a:lvl5pPr marL="0" marR="0" lvl="4" indent="914400" algn="l" rtl="0">
              <a:spcBef>
                <a:spcPts val="0"/>
              </a:spcBef>
              <a:defRPr/>
            </a:lvl5pPr>
            <a:lvl6pPr marL="0" marR="0" lvl="5" indent="1143000" algn="l" rtl="0">
              <a:spcBef>
                <a:spcPts val="0"/>
              </a:spcBef>
              <a:defRPr/>
            </a:lvl6pPr>
            <a:lvl7pPr marL="0" marR="0" lvl="6" indent="1371600" algn="l" rtl="0">
              <a:spcBef>
                <a:spcPts val="0"/>
              </a:spcBef>
              <a:defRPr/>
            </a:lvl7pPr>
            <a:lvl8pPr marL="0" marR="0" lvl="7" indent="1600200" algn="l" rtl="0">
              <a:spcBef>
                <a:spcPts val="0"/>
              </a:spcBef>
              <a:defRPr/>
            </a:lvl8pPr>
            <a:lvl9pPr marL="0" marR="0" lvl="8" indent="182880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55161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1" name="Shape 41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75047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164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29204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46040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0063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Shape 47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55107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22356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73383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68448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Shape 5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25184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Shape 5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2269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3" name="Shape 42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47873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44" name="Shape 54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42293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0" name="Shape 55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17675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6" name="Shape 5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21978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3" name="Shape 5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57711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9" name="Shape 5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94742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9" name="Shape 57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47425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Shape 58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50376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7" name="Shape 59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75360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09" name="Shape 60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35270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5" name="Shape 6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1594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0" name="Shape 43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84002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1" name="Shape 62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46802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8" name="Shape 62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52122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5" name="Shape 63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50990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Shape 6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75475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3" name="Shape 65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66158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18384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Shape 66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8800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77" name="Shape 67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97869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3" name="Shape 68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37550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Shape 68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0" name="Shape 69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9814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633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96" name="Shape 69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9572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2" name="Shape 70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00943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Shape 70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9" name="Shape 70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866983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5" name="Shape 7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001700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21" name="Shape 72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540359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Shape 72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Shape 72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879374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Shape 73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9" name="Shape 73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440063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Shape 74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Shape 7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19045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Shape 7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57" name="Shape 75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724940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3" name="Shape 7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6886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330389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Shape 7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69" name="Shape 76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424478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Shape 77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5" name="Shape 77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099559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2" name="Shape 78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503875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Shape 7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0" name="Shape 79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498576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9" name="Shape 79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9119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42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80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08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37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2.jp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jp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2.jpg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101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grpSp>
        <p:nvGrpSpPr>
          <p:cNvPr id="93" name="Shape 93"/>
          <p:cNvGrpSpPr/>
          <p:nvPr/>
        </p:nvGrpSpPr>
        <p:grpSpPr>
          <a:xfrm>
            <a:off x="4051298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8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8" y="4114798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8" y="4114798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16" name="Shape 116"/>
          <p:cNvCxnSpPr/>
          <p:nvPr/>
        </p:nvCxnSpPr>
        <p:spPr>
          <a:xfrm rot="10800000" flipH="1">
            <a:off x="3911600" y="3243406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rot="10800000" flipH="1">
            <a:off x="3911600" y="5381323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120" name="Shape 120"/>
          <p:cNvCxnSpPr/>
          <p:nvPr/>
        </p:nvCxnSpPr>
        <p:spPr>
          <a:xfrm rot="10800000" flipH="1">
            <a:off x="3911600" y="2223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122" name="Shape 122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38" name="Shape 138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der Rev">
    <p:bg>
      <p:bgPr>
        <a:solidFill>
          <a:srgbClr val="000000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Shape 20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1" name="Shape 20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act Info">
    <p:bg>
      <p:bgPr>
        <a:solidFill>
          <a:srgbClr val="000000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Shape 20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4" name="Shape 20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05" name="Shape 205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206" name="Shape 206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5279" y="1481650"/>
            <a:ext cx="6839660" cy="1565275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4999"/>
              </a:lnSpc>
              <a:defRPr sz="5417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5001" y="2878050"/>
            <a:ext cx="7984153" cy="1865313"/>
          </a:xfrm>
          <a:prstGeom prst="rect">
            <a:avLst/>
          </a:prstGeom>
        </p:spPr>
        <p:txBody>
          <a:bodyPr vert="horz" lIns="0" tIns="32914" rIns="65828" bIns="32914"/>
          <a:lstStyle>
            <a:lvl1pPr marL="242537" indent="-242537" algn="l">
              <a:buSzPct val="69000"/>
              <a:buFont typeface="Lucida Grande"/>
              <a:buChar char="‣"/>
              <a:defRPr baseline="0"/>
            </a:lvl1pPr>
            <a:lvl2pPr marL="457140" indent="0" algn="ctr">
              <a:buNone/>
              <a:defRPr/>
            </a:lvl2pPr>
            <a:lvl3pPr marL="914281" indent="0" algn="ctr">
              <a:buNone/>
              <a:defRPr/>
            </a:lvl3pPr>
            <a:lvl4pPr marL="1371421" indent="0" algn="ctr">
              <a:buNone/>
              <a:defRPr/>
            </a:lvl4pPr>
            <a:lvl5pPr marL="1828560" indent="0" algn="ctr">
              <a:buNone/>
              <a:defRPr/>
            </a:lvl5pPr>
            <a:lvl6pPr marL="2285700" indent="0" algn="ctr">
              <a:buNone/>
              <a:defRPr/>
            </a:lvl6pPr>
            <a:lvl7pPr marL="2742841" indent="0" algn="ctr">
              <a:buNone/>
              <a:defRPr/>
            </a:lvl7pPr>
            <a:lvl8pPr marL="3199981" indent="0" algn="ctr">
              <a:buNone/>
              <a:defRPr/>
            </a:lvl8pPr>
            <a:lvl9pPr marL="3657121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515668" y="687917"/>
            <a:ext cx="8890362" cy="42333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194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8619152" y="2910417"/>
            <a:ext cx="3810155" cy="3810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xfrm>
            <a:off x="12014778" y="736424"/>
            <a:ext cx="352792" cy="43215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497532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3" name="Shape 21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4" name="Shape 21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215" name="Shape 2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000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7" name="Shape 21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8" name="Shape 21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9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Shape 22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7" name="Shape 22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8" name="Shape 228"/>
          <p:cNvCxnSpPr/>
          <p:nvPr/>
        </p:nvCxnSpPr>
        <p:spPr>
          <a:xfrm rot="10800000" flipH="1">
            <a:off x="6350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9" name="Shape 229"/>
          <p:cNvCxnSpPr/>
          <p:nvPr/>
        </p:nvCxnSpPr>
        <p:spPr>
          <a:xfrm rot="10800000" flipH="1">
            <a:off x="46228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0" name="Shape 230"/>
          <p:cNvCxnSpPr/>
          <p:nvPr/>
        </p:nvCxnSpPr>
        <p:spPr>
          <a:xfrm rot="10800000" flipH="1">
            <a:off x="635000" y="57528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1" name="Shape 231"/>
          <p:cNvCxnSpPr/>
          <p:nvPr/>
        </p:nvCxnSpPr>
        <p:spPr>
          <a:xfrm>
            <a:off x="4635500" y="5753100"/>
            <a:ext cx="77319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32" name="Shape 232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233" name="Shape 233"/>
          <p:cNvSpPr/>
          <p:nvPr/>
        </p:nvSpPr>
        <p:spPr>
          <a:xfrm>
            <a:off x="46355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234" name="Shape 234"/>
          <p:cNvSpPr/>
          <p:nvPr/>
        </p:nvSpPr>
        <p:spPr>
          <a:xfrm>
            <a:off x="4635500" y="5359400"/>
            <a:ext cx="77468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235" name="Shape 235"/>
          <p:cNvSpPr/>
          <p:nvPr/>
        </p:nvSpPr>
        <p:spPr>
          <a:xfrm>
            <a:off x="635000" y="53594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Shape 23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8" name="Shape 23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9" name="Shape 239"/>
          <p:cNvCxnSpPr/>
          <p:nvPr/>
        </p:nvCxnSpPr>
        <p:spPr>
          <a:xfrm rot="10800000" flipH="1">
            <a:off x="86233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0" name="Shape 240"/>
          <p:cNvCxnSpPr/>
          <p:nvPr/>
        </p:nvCxnSpPr>
        <p:spPr>
          <a:xfrm rot="10800000" flipH="1">
            <a:off x="6350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1" name="Shape 241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242" name="Shape 242"/>
          <p:cNvSpPr/>
          <p:nvPr/>
        </p:nvSpPr>
        <p:spPr>
          <a:xfrm>
            <a:off x="8636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Shape 2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500" cy="51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Shape 24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6" name="Shape 24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9" cy="5128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Shape 25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1" name="Shape 25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Shape 2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400" cy="5354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Shape 2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6" name="Shape 2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700" cy="408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Shape 2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4000" cy="605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399" cy="5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2" name="Shape 26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3" name="Shape 26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64" name="Shape 264"/>
          <p:cNvSpPr/>
          <p:nvPr/>
        </p:nvSpPr>
        <p:spPr>
          <a:xfrm>
            <a:off x="56515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265" name="Shape 265"/>
          <p:cNvSpPr/>
          <p:nvPr/>
        </p:nvSpPr>
        <p:spPr>
          <a:xfrm>
            <a:off x="91821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5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8" name="Shape 26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9" name="Shape 26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70" name="Shape 270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4" name="Shape 274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5" name="Shape 275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276" name="Shape 276"/>
          <p:cNvGrpSpPr/>
          <p:nvPr/>
        </p:nvGrpSpPr>
        <p:grpSpPr>
          <a:xfrm>
            <a:off x="635000" y="1828800"/>
            <a:ext cx="1269899" cy="1269899"/>
            <a:chOff x="0" y="0"/>
            <a:chExt cx="1269899" cy="1269899"/>
          </a:xfrm>
        </p:grpSpPr>
        <p:pic>
          <p:nvPicPr>
            <p:cNvPr id="277" name="Shape 277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8" name="Shape 278"/>
            <p:cNvSpPr/>
            <p:nvPr/>
          </p:nvSpPr>
          <p:spPr>
            <a:xfrm>
              <a:off x="889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79" name="Shape 279"/>
          <p:cNvGrpSpPr/>
          <p:nvPr/>
        </p:nvGrpSpPr>
        <p:grpSpPr>
          <a:xfrm>
            <a:off x="2159000" y="1828800"/>
            <a:ext cx="1269899" cy="1269899"/>
            <a:chOff x="0" y="0"/>
            <a:chExt cx="1269899" cy="1269899"/>
          </a:xfrm>
        </p:grpSpPr>
        <p:pic>
          <p:nvPicPr>
            <p:cNvPr id="280" name="Shape 28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1" name="Shape 281"/>
            <p:cNvSpPr/>
            <p:nvPr/>
          </p:nvSpPr>
          <p:spPr>
            <a:xfrm>
              <a:off x="101600" y="3479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2" name="Shape 282"/>
          <p:cNvGrpSpPr/>
          <p:nvPr/>
        </p:nvGrpSpPr>
        <p:grpSpPr>
          <a:xfrm>
            <a:off x="635000" y="3340100"/>
            <a:ext cx="1269899" cy="1269899"/>
            <a:chOff x="0" y="0"/>
            <a:chExt cx="1269899" cy="1269899"/>
          </a:xfrm>
        </p:grpSpPr>
        <p:pic>
          <p:nvPicPr>
            <p:cNvPr id="283" name="Shape 28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4" name="Shape 284"/>
            <p:cNvSpPr/>
            <p:nvPr/>
          </p:nvSpPr>
          <p:spPr>
            <a:xfrm>
              <a:off x="88900" y="3225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5" name="Shape 285"/>
          <p:cNvGrpSpPr/>
          <p:nvPr/>
        </p:nvGrpSpPr>
        <p:grpSpPr>
          <a:xfrm>
            <a:off x="2159000" y="3340100"/>
            <a:ext cx="1269899" cy="1269899"/>
            <a:chOff x="0" y="0"/>
            <a:chExt cx="1269899" cy="1269899"/>
          </a:xfrm>
        </p:grpSpPr>
        <p:pic>
          <p:nvPicPr>
            <p:cNvPr id="286" name="Shape 28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7" name="Shape 287"/>
            <p:cNvSpPr/>
            <p:nvPr/>
          </p:nvSpPr>
          <p:spPr>
            <a:xfrm>
              <a:off x="1016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8" name="Shape 288"/>
          <p:cNvGrpSpPr/>
          <p:nvPr/>
        </p:nvGrpSpPr>
        <p:grpSpPr>
          <a:xfrm>
            <a:off x="635000" y="4876800"/>
            <a:ext cx="1269899" cy="1269899"/>
            <a:chOff x="0" y="0"/>
            <a:chExt cx="1269899" cy="1269899"/>
          </a:xfrm>
        </p:grpSpPr>
        <p:pic>
          <p:nvPicPr>
            <p:cNvPr id="289" name="Shape 28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0" name="Shape 290"/>
            <p:cNvSpPr/>
            <p:nvPr/>
          </p:nvSpPr>
          <p:spPr>
            <a:xfrm>
              <a:off x="88900" y="3225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91" name="Shape 291"/>
          <p:cNvGrpSpPr/>
          <p:nvPr/>
        </p:nvGrpSpPr>
        <p:grpSpPr>
          <a:xfrm>
            <a:off x="2159000" y="4876800"/>
            <a:ext cx="1269899" cy="1269899"/>
            <a:chOff x="0" y="0"/>
            <a:chExt cx="1269899" cy="1269899"/>
          </a:xfrm>
        </p:grpSpPr>
        <p:pic>
          <p:nvPicPr>
            <p:cNvPr id="292" name="Shape 292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3" name="Shape 293"/>
            <p:cNvSpPr/>
            <p:nvPr/>
          </p:nvSpPr>
          <p:spPr>
            <a:xfrm>
              <a:off x="1016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294" name="Shape 294"/>
          <p:cNvSpPr/>
          <p:nvPr/>
        </p:nvSpPr>
        <p:spPr>
          <a:xfrm>
            <a:off x="8790781" y="1828800"/>
            <a:ext cx="3236112" cy="203202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Doet</a:t>
            </a:r>
          </a:p>
        </p:txBody>
      </p:sp>
      <p:grpSp>
        <p:nvGrpSpPr>
          <p:cNvPr id="295" name="Shape 295"/>
          <p:cNvGrpSpPr/>
          <p:nvPr/>
        </p:nvGrpSpPr>
        <p:grpSpPr>
          <a:xfrm>
            <a:off x="4051298" y="1828799"/>
            <a:ext cx="2031899" cy="2031899"/>
            <a:chOff x="0" y="0"/>
            <a:chExt cx="2031899" cy="2031899"/>
          </a:xfrm>
        </p:grpSpPr>
        <p:pic>
          <p:nvPicPr>
            <p:cNvPr id="296" name="Shape 296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7" name="Shape 297"/>
            <p:cNvSpPr/>
            <p:nvPr/>
          </p:nvSpPr>
          <p:spPr>
            <a:xfrm>
              <a:off x="165100" y="1524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298" name="Shape 298"/>
            <p:cNvSpPr/>
            <p:nvPr/>
          </p:nvSpPr>
          <p:spPr>
            <a:xfrm>
              <a:off x="165100" y="4191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299" name="Shape 299"/>
          <p:cNvGrpSpPr/>
          <p:nvPr/>
        </p:nvGrpSpPr>
        <p:grpSpPr>
          <a:xfrm>
            <a:off x="6362698" y="1828799"/>
            <a:ext cx="2031899" cy="2031899"/>
            <a:chOff x="0" y="0"/>
            <a:chExt cx="2031899" cy="2031899"/>
          </a:xfrm>
        </p:grpSpPr>
        <p:pic>
          <p:nvPicPr>
            <p:cNvPr id="300" name="Shape 300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1" name="Shape 301"/>
            <p:cNvSpPr/>
            <p:nvPr/>
          </p:nvSpPr>
          <p:spPr>
            <a:xfrm>
              <a:off x="177800" y="1524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02" name="Shape 302"/>
            <p:cNvSpPr/>
            <p:nvPr/>
          </p:nvSpPr>
          <p:spPr>
            <a:xfrm>
              <a:off x="177800" y="4191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303" name="Shape 303"/>
          <p:cNvGrpSpPr/>
          <p:nvPr/>
        </p:nvGrpSpPr>
        <p:grpSpPr>
          <a:xfrm>
            <a:off x="4051298" y="4114798"/>
            <a:ext cx="2031899" cy="2031899"/>
            <a:chOff x="0" y="0"/>
            <a:chExt cx="2031899" cy="2031899"/>
          </a:xfrm>
        </p:grpSpPr>
        <p:pic>
          <p:nvPicPr>
            <p:cNvPr id="304" name="Shape 304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5" name="Shape 305"/>
            <p:cNvSpPr/>
            <p:nvPr/>
          </p:nvSpPr>
          <p:spPr>
            <a:xfrm>
              <a:off x="165100" y="1778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06" name="Shape 306"/>
            <p:cNvSpPr/>
            <p:nvPr/>
          </p:nvSpPr>
          <p:spPr>
            <a:xfrm>
              <a:off x="165100" y="4445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307" name="Shape 307"/>
          <p:cNvGrpSpPr/>
          <p:nvPr/>
        </p:nvGrpSpPr>
        <p:grpSpPr>
          <a:xfrm>
            <a:off x="6362698" y="4114798"/>
            <a:ext cx="2031899" cy="2031899"/>
            <a:chOff x="0" y="0"/>
            <a:chExt cx="2031899" cy="2031899"/>
          </a:xfrm>
        </p:grpSpPr>
        <p:pic>
          <p:nvPicPr>
            <p:cNvPr id="308" name="Shape 308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9" name="Shape 309"/>
            <p:cNvSpPr/>
            <p:nvPr/>
          </p:nvSpPr>
          <p:spPr>
            <a:xfrm>
              <a:off x="177800" y="1778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10" name="Shape 310"/>
            <p:cNvSpPr/>
            <p:nvPr/>
          </p:nvSpPr>
          <p:spPr>
            <a:xfrm>
              <a:off x="177800" y="4445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311" name="Shape 311"/>
          <p:cNvSpPr/>
          <p:nvPr/>
        </p:nvSpPr>
        <p:spPr>
          <a:xfrm>
            <a:off x="8790781" y="4114800"/>
            <a:ext cx="3236112" cy="203202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3" name="Shape 31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4" name="Shape 31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15" name="Shape 315"/>
          <p:cNvGrpSpPr/>
          <p:nvPr/>
        </p:nvGrpSpPr>
        <p:grpSpPr>
          <a:xfrm>
            <a:off x="1384300" y="3130550"/>
            <a:ext cx="1269899" cy="1269899"/>
            <a:chOff x="0" y="0"/>
            <a:chExt cx="1269899" cy="1269899"/>
          </a:xfrm>
        </p:grpSpPr>
        <p:pic>
          <p:nvPicPr>
            <p:cNvPr id="316" name="Shape 31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7" name="Shape 317"/>
            <p:cNvSpPr/>
            <p:nvPr/>
          </p:nvSpPr>
          <p:spPr>
            <a:xfrm>
              <a:off x="88900" y="543558"/>
              <a:ext cx="1079400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318" name="Shape 318"/>
          <p:cNvCxnSpPr/>
          <p:nvPr/>
        </p:nvCxnSpPr>
        <p:spPr>
          <a:xfrm rot="10800000" flipH="1">
            <a:off x="3911600" y="3243397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9" name="Shape 319"/>
          <p:cNvCxnSpPr/>
          <p:nvPr/>
        </p:nvCxnSpPr>
        <p:spPr>
          <a:xfrm rot="10800000" flipH="1">
            <a:off x="3911600" y="5381314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20" name="Shape 320"/>
          <p:cNvSpPr/>
          <p:nvPr/>
        </p:nvSpPr>
        <p:spPr>
          <a:xfrm>
            <a:off x="3911600" y="2989696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321" name="Shape 321"/>
          <p:cNvSpPr/>
          <p:nvPr/>
        </p:nvSpPr>
        <p:spPr>
          <a:xfrm>
            <a:off x="3911600" y="5114914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322" name="Shape 322"/>
          <p:cNvCxnSpPr/>
          <p:nvPr/>
        </p:nvCxnSpPr>
        <p:spPr>
          <a:xfrm rot="10800000" flipH="1">
            <a:off x="3911600" y="2223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23" name="Shape 323"/>
          <p:cNvSpPr/>
          <p:nvPr/>
        </p:nvSpPr>
        <p:spPr>
          <a:xfrm>
            <a:off x="3911600" y="196929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324" name="Shape 324"/>
          <p:cNvCxnSpPr/>
          <p:nvPr/>
        </p:nvCxnSpPr>
        <p:spPr>
          <a:xfrm rot="10800000">
            <a:off x="3225800" y="1803737"/>
            <a:ext cx="0" cy="4430399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6" name="Shape 32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27" name="Shape 32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28" name="Shape 328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0" name="Shape 33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31" name="Shape 33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32" name="Shape 332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5" name="Shape 33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36" name="Shape 33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37" name="Shape 337"/>
          <p:cNvGrpSpPr/>
          <p:nvPr/>
        </p:nvGrpSpPr>
        <p:grpSpPr>
          <a:xfrm>
            <a:off x="1384300" y="3130550"/>
            <a:ext cx="1269899" cy="1269899"/>
            <a:chOff x="0" y="0"/>
            <a:chExt cx="1269899" cy="1269899"/>
          </a:xfrm>
        </p:grpSpPr>
        <p:pic>
          <p:nvPicPr>
            <p:cNvPr id="338" name="Shape 33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9" name="Shape 339"/>
            <p:cNvSpPr/>
            <p:nvPr/>
          </p:nvSpPr>
          <p:spPr>
            <a:xfrm>
              <a:off x="88900" y="543558"/>
              <a:ext cx="1079400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340" name="Shape 340"/>
          <p:cNvCxnSpPr/>
          <p:nvPr/>
        </p:nvCxnSpPr>
        <p:spPr>
          <a:xfrm rot="10800000">
            <a:off x="3225800" y="1803737"/>
            <a:ext cx="0" cy="4430399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rot="10800000" flipH="1">
            <a:off x="6350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rot="10800000" flipH="1">
            <a:off x="46228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rot="10800000" flipH="1">
            <a:off x="635000" y="57528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7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6999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Shape 34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3" name="Shape 34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4" name="Shape 344"/>
          <p:cNvCxnSpPr/>
          <p:nvPr/>
        </p:nvCxnSpPr>
        <p:spPr>
          <a:xfrm rot="10800000" flipH="1">
            <a:off x="86233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5" name="Shape 345"/>
          <p:cNvCxnSpPr/>
          <p:nvPr/>
        </p:nvCxnSpPr>
        <p:spPr>
          <a:xfrm rot="10800000" flipH="1">
            <a:off x="6350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46" name="Shape 346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347" name="Shape 347"/>
          <p:cNvSpPr/>
          <p:nvPr/>
        </p:nvSpPr>
        <p:spPr>
          <a:xfrm>
            <a:off x="8636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348" name="Shape 34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899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9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2" name="Shape 35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Shape 3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500" cy="51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" name="Shape 3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56" name="Shape 3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8" name="Shape 35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Shape 3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9" cy="5128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1" name="Shape 361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2" name="Shape 362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4" name="Shape 364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Shape 3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400" cy="5354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7" name="Shape 36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8" name="Shape 36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700" cy="408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0" name="Shape 37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Shape 37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4000" cy="605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Shape 3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Shape 3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399" cy="5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5" name="Shape 37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6" name="Shape 37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77" name="Shape 377"/>
          <p:cNvSpPr/>
          <p:nvPr/>
        </p:nvSpPr>
        <p:spPr>
          <a:xfrm>
            <a:off x="56515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378" name="Shape 378"/>
          <p:cNvSpPr/>
          <p:nvPr/>
        </p:nvSpPr>
        <p:spPr>
          <a:xfrm>
            <a:off x="91821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5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0" name="Shape 38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2" name="Shape 38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3" name="Shape 38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84" name="Shape 384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899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7" name="Shape 38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8" name="Shape 38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0" name="Shape 39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1" name="Shape 39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3" name="Shape 39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4" name="Shape 39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6" name="Shape 39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7" name="Shape 39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9" name="Shape 399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00" name="Shape 400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der Rev">
    <p:bg>
      <p:bgPr>
        <a:solidFill>
          <a:srgbClr val="000000"/>
        </a:solidFill>
        <a:effectLst/>
      </p:bgPr>
    </p:bg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2" name="Shape 40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3" name="Shape 40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act Info">
    <p:bg>
      <p:bgPr>
        <a:solidFill>
          <a:srgbClr val="000000"/>
        </a:solid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5" name="Shape 40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6" name="Shape 40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07" name="Shape 407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408" name="Shape 408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29" Type="http://schemas.openxmlformats.org/officeDocument/2006/relationships/slideLayout" Target="../slideLayouts/slideLayout61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31" Type="http://schemas.openxmlformats.org/officeDocument/2006/relationships/slideLayout" Target="../slideLayouts/slideLayout63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9.xml"/><Relationship Id="rId30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defRPr/>
            </a:lvl1pPr>
            <a:lvl2pPr marL="660400" marR="0" lvl="1" indent="-78740" algn="l" rtl="0">
              <a:spcBef>
                <a:spcPts val="1000"/>
              </a:spcBef>
              <a:buFont typeface="Merriweather Sans"/>
              <a:buChar char="‣"/>
              <a:defRPr/>
            </a:lvl2pPr>
            <a:lvl3pPr marL="1117600" marR="0" lvl="2" indent="-78739" algn="l" rtl="0">
              <a:spcBef>
                <a:spcPts val="1000"/>
              </a:spcBef>
              <a:buFont typeface="Merriweather Sans"/>
              <a:buChar char="‣"/>
              <a:defRPr/>
            </a:lvl3pPr>
            <a:lvl4pPr marL="1574800" marR="0" lvl="3" indent="-78739" algn="l" rtl="0">
              <a:spcBef>
                <a:spcPts val="1000"/>
              </a:spcBef>
              <a:buFont typeface="Merriweather Sans"/>
              <a:buChar char="‣"/>
              <a:defRPr/>
            </a:lvl4pPr>
            <a:lvl5pPr marL="2032000" marR="0" lvl="4" indent="-78739" algn="l" rtl="0">
              <a:spcBef>
                <a:spcPts val="1000"/>
              </a:spcBef>
              <a:buFont typeface="Merriweather Sans"/>
              <a:buChar char="‣"/>
              <a:defRPr/>
            </a:lvl5pPr>
            <a:lvl6pPr marL="2654300" marR="0" lvl="5" indent="-78739" algn="l" rtl="0">
              <a:spcBef>
                <a:spcPts val="1000"/>
              </a:spcBef>
              <a:buFont typeface="Arial"/>
              <a:buChar char="•"/>
              <a:defRPr/>
            </a:lvl6pPr>
            <a:lvl7pPr marL="3009900" marR="0" lvl="6" indent="-78739" algn="l" rtl="0">
              <a:spcBef>
                <a:spcPts val="1000"/>
              </a:spcBef>
              <a:buFont typeface="Arial"/>
              <a:buChar char="•"/>
              <a:defRPr/>
            </a:lvl7pPr>
            <a:lvl8pPr marL="3365500" marR="0" lvl="7" indent="-78740" algn="l" rtl="0">
              <a:spcBef>
                <a:spcPts val="1000"/>
              </a:spcBef>
              <a:buFont typeface="Arial"/>
              <a:buChar char="•"/>
              <a:defRPr/>
            </a:lvl8pPr>
            <a:lvl9pPr marL="3721100" marR="0" lvl="8" indent="-78740" algn="l" rtl="0">
              <a:spcBef>
                <a:spcPts val="100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712" r:id="rId3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Shape 20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Shape 20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defRPr/>
            </a:lvl1pPr>
            <a:lvl2pPr marL="660400" marR="0" lvl="1" indent="-78740" algn="l" rtl="0">
              <a:spcBef>
                <a:spcPts val="1000"/>
              </a:spcBef>
              <a:buFont typeface="Merriweather Sans"/>
              <a:buChar char="‣"/>
              <a:defRPr/>
            </a:lvl2pPr>
            <a:lvl3pPr marL="1117600" marR="0" lvl="2" indent="-78739" algn="l" rtl="0">
              <a:spcBef>
                <a:spcPts val="1000"/>
              </a:spcBef>
              <a:buFont typeface="Merriweather Sans"/>
              <a:buChar char="‣"/>
              <a:defRPr/>
            </a:lvl3pPr>
            <a:lvl4pPr marL="1574800" marR="0" lvl="3" indent="-78739" algn="l" rtl="0">
              <a:spcBef>
                <a:spcPts val="1000"/>
              </a:spcBef>
              <a:buFont typeface="Merriweather Sans"/>
              <a:buChar char="‣"/>
              <a:defRPr/>
            </a:lvl4pPr>
            <a:lvl5pPr marL="2032000" marR="0" lvl="4" indent="-78739" algn="l" rtl="0">
              <a:spcBef>
                <a:spcPts val="1000"/>
              </a:spcBef>
              <a:buFont typeface="Merriweather Sans"/>
              <a:buChar char="‣"/>
              <a:defRPr/>
            </a:lvl5pPr>
            <a:lvl6pPr marL="2654300" marR="0" lvl="5" indent="-78739" algn="l" rtl="0">
              <a:spcBef>
                <a:spcPts val="1000"/>
              </a:spcBef>
              <a:buFont typeface="Arial"/>
              <a:buChar char="•"/>
              <a:defRPr/>
            </a:lvl6pPr>
            <a:lvl7pPr marL="3009900" marR="0" lvl="6" indent="-78739" algn="l" rtl="0">
              <a:spcBef>
                <a:spcPts val="1000"/>
              </a:spcBef>
              <a:buFont typeface="Arial"/>
              <a:buChar char="•"/>
              <a:defRPr/>
            </a:lvl7pPr>
            <a:lvl8pPr marL="3365500" marR="0" lvl="7" indent="-78740" algn="l" rtl="0">
              <a:spcBef>
                <a:spcPts val="1000"/>
              </a:spcBef>
              <a:buFont typeface="Arial"/>
              <a:buChar char="•"/>
              <a:defRPr/>
            </a:lvl8pPr>
            <a:lvl9pPr marL="3721100" marR="0" lvl="8" indent="-78740" algn="l" rtl="0">
              <a:spcBef>
                <a:spcPts val="100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  <p:sldLayoutId id="2147483703" r:id="rId25"/>
    <p:sldLayoutId id="2147483704" r:id="rId26"/>
    <p:sldLayoutId id="2147483705" r:id="rId27"/>
    <p:sldLayoutId id="2147483706" r:id="rId28"/>
    <p:sldLayoutId id="2147483707" r:id="rId29"/>
    <p:sldLayoutId id="2147483708" r:id="rId30"/>
    <p:sldLayoutId id="2147483709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auto_examples/cluster/plot_cluster_comparison.html#example-cluster-plot-cluster-comparison-py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hyperlink" Target="https://en.wikipedia.org/wiki/Category:Data_clustering_algorithms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-means_clustering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naftaliharris.com/blog/visualizing-k-means-clustering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-means_clustering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oronoi_diagram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oronoi_diagram" TargetMode="External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generated/sklearn.cluster.KMeans.html#sklearn.cluster.KMeans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varianceexplained.org/r/kmeans-free-lunch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scikit-learn.org/stable/auto_examples/cluster/plot_kmeans_assumptions.html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BSCAN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buffalo.edu/~jing/cse601/fa12/materials/clustering_density.pdf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naftaliharris.com/blog/visualizing-dbscan-clusterin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lhouette_(clustering)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gi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clustering.html#clustering-performance-evaluation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/>
        </p:nvSpPr>
        <p:spPr>
          <a:xfrm>
            <a:off x="635000" y="5778500"/>
            <a:ext cx="117348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i="1">
                <a:solidFill>
                  <a:srgbClr val="E52123"/>
                </a:solidFill>
                <a:latin typeface="Georgia"/>
                <a:ea typeface="Georgia"/>
                <a:cs typeface="Georgia"/>
                <a:sym typeface="Georgia"/>
              </a:rPr>
              <a:t>Insert Instructor Name</a:t>
            </a:r>
          </a:p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i="1">
                <a:solidFill>
                  <a:srgbClr val="EAEAEA"/>
                </a:solidFill>
                <a:latin typeface="Georgia"/>
                <a:ea typeface="Georgia"/>
                <a:cs typeface="Georgia"/>
                <a:sym typeface="Georgia"/>
              </a:rPr>
              <a:t>Title, Company</a:t>
            </a:r>
          </a:p>
        </p:txBody>
      </p:sp>
      <p:sp>
        <p:nvSpPr>
          <p:cNvPr id="414" name="Shape 414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CLUSTERING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CLUSTERING</a:t>
            </a:r>
          </a:p>
        </p:txBody>
      </p:sp>
      <p:sp>
        <p:nvSpPr>
          <p:cNvPr id="445" name="Shape 445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CLUSTERING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CLUSTERING: Centroids</a:t>
            </a:r>
          </a:p>
        </p:txBody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52" name="Shape 4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3537" y="1272712"/>
            <a:ext cx="9357724" cy="4757074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Shape 453"/>
          <p:cNvSpPr txBox="1"/>
          <p:nvPr/>
        </p:nvSpPr>
        <p:spPr>
          <a:xfrm>
            <a:off x="1670350" y="6134200"/>
            <a:ext cx="10642500" cy="80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Source: http://stackoverflow.com/questions/24645068/k-means-clustering-major-understanding-issue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459" name="Shape 4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Shape 460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61" name="Shape 461"/>
          <p:cNvSpPr/>
          <p:nvPr/>
        </p:nvSpPr>
        <p:spPr>
          <a:xfrm>
            <a:off x="2961475" y="2030250"/>
            <a:ext cx="9146400" cy="3204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Why might data often appear in centered clusters?</a:t>
            </a:r>
          </a:p>
        </p:txBody>
      </p:sp>
      <p:sp>
        <p:nvSpPr>
          <p:cNvPr id="462" name="Shape 462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463" name="Shape 463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464" name="Shape 464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465" name="Shape 465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CLUSTERING: Density-Based</a:t>
            </a:r>
          </a:p>
        </p:txBody>
      </p:sp>
      <p:sp>
        <p:nvSpPr>
          <p:cNvPr id="471" name="Shape 47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2" name="Shape 472"/>
          <p:cNvSpPr txBox="1"/>
          <p:nvPr/>
        </p:nvSpPr>
        <p:spPr>
          <a:xfrm>
            <a:off x="357925" y="6676725"/>
            <a:ext cx="11644800" cy="72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Source: http://www.sthda.com/english/wiki/dbscan-density-based-clustering-for-discovering-clusters-in-large-datasets-with-noise-unsupervised-machine-learning</a:t>
            </a:r>
          </a:p>
        </p:txBody>
      </p:sp>
      <p:pic>
        <p:nvPicPr>
          <p:cNvPr id="473" name="Shape 4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2398" y="1292775"/>
            <a:ext cx="5807001" cy="538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Shape 474" descr="http://www.sthda.com/sthda/RDoc/figure/clustering/dbscan-density-based-clustering-data-dbscan-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450" y="2029525"/>
            <a:ext cx="4927499" cy="424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480" name="Shape 4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Shape 481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2" name="Shape 482"/>
          <p:cNvSpPr/>
          <p:nvPr/>
        </p:nvSpPr>
        <p:spPr>
          <a:xfrm>
            <a:off x="2961475" y="2030250"/>
            <a:ext cx="9146400" cy="3204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Why might data often appear in density-based clusters?</a:t>
            </a:r>
          </a:p>
        </p:txBody>
      </p:sp>
      <p:sp>
        <p:nvSpPr>
          <p:cNvPr id="483" name="Shape 483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484" name="Shape 484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485" name="Shape 485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486" name="Shape 486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CLUSTERING: Hierarchical</a:t>
            </a:r>
          </a:p>
        </p:txBody>
      </p:sp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635002" y="1292775"/>
            <a:ext cx="6048000" cy="4338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Build hierarchies that form clusters</a:t>
            </a:r>
          </a:p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Based on classification trees (next lesson)</a:t>
            </a:r>
          </a:p>
        </p:txBody>
      </p:sp>
      <p:pic>
        <p:nvPicPr>
          <p:cNvPr id="500" name="Shape 5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8625" y="1515200"/>
            <a:ext cx="5497574" cy="54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506" name="Shape 5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Shape 507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08" name="Shape 508"/>
          <p:cNvSpPr/>
          <p:nvPr/>
        </p:nvSpPr>
        <p:spPr>
          <a:xfrm>
            <a:off x="2961475" y="2030250"/>
            <a:ext cx="9146400" cy="3204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is unsupervised learning different from classification?</a:t>
            </a:r>
          </a:p>
        </p:txBody>
      </p:sp>
      <p:sp>
        <p:nvSpPr>
          <p:cNvPr id="509" name="Shape 509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510" name="Shape 510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511" name="Shape 511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512" name="Shape 512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CLUSTERING</a:t>
            </a:r>
          </a:p>
        </p:txBody>
      </p:sp>
      <p:sp>
        <p:nvSpPr>
          <p:cNvPr id="518" name="Shape 51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There are </a:t>
            </a:r>
            <a:r>
              <a:rPr lang="en-US" sz="2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many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4"/>
              </a:rPr>
              <a:t>clustering algorithms</a:t>
            </a:r>
          </a:p>
        </p:txBody>
      </p:sp>
      <p:pic>
        <p:nvPicPr>
          <p:cNvPr id="519" name="Shape 519" descr="../../_images/plot_cluster_comparison_001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20150" y="2247565"/>
            <a:ext cx="9684801" cy="484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525" name="Shape 5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Shape 526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27" name="Shape 527"/>
          <p:cNvSpPr/>
          <p:nvPr/>
        </p:nvSpPr>
        <p:spPr>
          <a:xfrm>
            <a:off x="2961475" y="2030250"/>
            <a:ext cx="9146400" cy="3204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Can you think of a real-world clustering application?</a:t>
            </a:r>
          </a:p>
        </p:txBody>
      </p:sp>
      <p:sp>
        <p:nvSpPr>
          <p:cNvPr id="528" name="Shape 528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529" name="Shape 529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530" name="Shape 530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531" name="Shape 531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537" name="Shape 5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Shape 538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39" name="Shape 539"/>
          <p:cNvSpPr/>
          <p:nvPr/>
        </p:nvSpPr>
        <p:spPr>
          <a:xfrm>
            <a:off x="2961475" y="2030250"/>
            <a:ext cx="9146400" cy="3204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Recommendation Systems e.g. Netflix genres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Medical Imaging: differentiate tissues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Identifying market segments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Discover communities in social networks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Lots of applications for genomic sequences (homologous sequences, genotypes)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Earthquake epicenters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Fraud detection</a:t>
            </a:r>
          </a:p>
        </p:txBody>
      </p:sp>
      <p:sp>
        <p:nvSpPr>
          <p:cNvPr id="540" name="Shape 540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ANSWERS</a:t>
            </a:r>
          </a:p>
        </p:txBody>
      </p:sp>
      <p:cxnSp>
        <p:nvCxnSpPr>
          <p:cNvPr id="541" name="Shape 541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Supervised vs unsupervised algorithms</a:t>
            </a:r>
          </a:p>
          <a:p>
            <a:pPr marL="203200" marR="0" lvl="0" indent="-256540" algn="l" rtl="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Understand and apply k-means clustering</a:t>
            </a:r>
          </a:p>
          <a:p>
            <a:pPr marL="203200" marR="0" lvl="0" indent="-256540" algn="l" rtl="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Density-based clustering: DBSCAN</a:t>
            </a:r>
          </a:p>
          <a:p>
            <a:pPr marL="203200" marR="0" lvl="0" indent="-256540" algn="l" rtl="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Silhouette Metric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6" name="Shape 42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COMMUNICATING RESULTS</a:t>
            </a:r>
          </a:p>
        </p:txBody>
      </p:sp>
      <p:sp>
        <p:nvSpPr>
          <p:cNvPr id="427" name="Shape 427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>
                <a:latin typeface="Oswald"/>
                <a:ea typeface="Oswald"/>
                <a:cs typeface="Oswald"/>
                <a:sym typeface="Oswald"/>
              </a:rPr>
              <a:t>LEARNING OBJECTIVES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CLUSTERING</a:t>
            </a:r>
          </a:p>
        </p:txBody>
      </p:sp>
      <p:sp>
        <p:nvSpPr>
          <p:cNvPr id="547" name="Shape 547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K-MEANS: CENTRIOD CLUSTERING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K-MEANS CLUSTERING</a:t>
            </a:r>
          </a:p>
        </p:txBody>
      </p:sp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u="sng" dirty="0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k-Means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clustering is a popular centroid-based clustering algorithm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Basic idea: find </a:t>
            </a:r>
            <a:r>
              <a:rPr lang="en-US" sz="2800" i="1" dirty="0">
                <a:latin typeface="Georgia"/>
                <a:ea typeface="Georgia"/>
                <a:cs typeface="Georgia"/>
                <a:sym typeface="Georgia"/>
              </a:rPr>
              <a:t>k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clusters in the data centrally located around various mean points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u="sng" dirty="0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4"/>
              </a:rPr>
              <a:t>Awesome Demo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K-MEANS CLUSTERING</a:t>
            </a:r>
          </a:p>
        </p:txBody>
      </p:sp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k-Means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seeks to minimize the sum of squares about the means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Precisely, find k subsets S_1, … S_k of the data with means mu_1, …, mu_k that minimizes:</a:t>
            </a:r>
          </a:p>
        </p:txBody>
      </p:sp>
      <p:pic>
        <p:nvPicPr>
          <p:cNvPr id="560" name="Shape 5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4450" y="3882637"/>
            <a:ext cx="952500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K-MEANS CLUSTERING</a:t>
            </a:r>
          </a:p>
        </p:txBody>
      </p:sp>
      <p:sp>
        <p:nvSpPr>
          <p:cNvPr id="566" name="Shape 56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is a computationally difficult problem to solve so we rely on heuristics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“standard” heuristic is called “Lloyd’s Algorithm”:</a:t>
            </a: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Start with k initial mean values</a:t>
            </a: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Data points are then split up into a </a:t>
            </a:r>
            <a:r>
              <a:rPr lang="en-US" sz="2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Voronoi diagram</a:t>
            </a:r>
          </a:p>
          <a:p>
            <a:pPr marR="0" lvl="2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Each point is assigned to the “closest” mean</a:t>
            </a: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Calculate new means based on centroids of points in the cluster</a:t>
            </a: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Repeat until clusters do not change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K-MEANS CLUSTERING</a:t>
            </a:r>
          </a:p>
        </p:txBody>
      </p:sp>
      <p:sp>
        <p:nvSpPr>
          <p:cNvPr id="572" name="Shape 572"/>
          <p:cNvSpPr txBox="1">
            <a:spLocks noGrp="1"/>
          </p:cNvSpPr>
          <p:nvPr>
            <p:ph type="body" idx="1"/>
          </p:nvPr>
        </p:nvSpPr>
        <p:spPr>
          <a:xfrm>
            <a:off x="635006" y="174625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1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Start with initial k mean values</a:t>
            </a:r>
          </a:p>
          <a:p>
            <a:pPr lvl="1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Data points are then split up into a </a:t>
            </a:r>
            <a:r>
              <a:rPr lang="en-US" sz="2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Voronoi diagram</a:t>
            </a:r>
          </a:p>
          <a:p>
            <a:pPr lvl="1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Calculate new means based on centroids</a:t>
            </a:r>
          </a:p>
        </p:txBody>
      </p:sp>
      <p:pic>
        <p:nvPicPr>
          <p:cNvPr id="573" name="Shape 5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4975" y="4032250"/>
            <a:ext cx="15748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Shape 5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5433" y="4032250"/>
            <a:ext cx="17653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Shape 57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96391" y="4032250"/>
            <a:ext cx="17653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Shape 57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27350" y="4032250"/>
            <a:ext cx="176530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K-MEANS CLUSTERING</a:t>
            </a:r>
          </a:p>
        </p:txBody>
      </p:sp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311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from sklearn.cluster import</a:t>
            </a: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 </a:t>
            </a:r>
            <a:r>
              <a:rPr lang="en-US" sz="24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KMeans</a:t>
            </a:r>
          </a:p>
          <a:p>
            <a:pPr marL="203200" marR="0" lvl="0" indent="-2311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est = </a:t>
            </a:r>
            <a:r>
              <a:rPr lang="en-US" sz="24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KMeans</a:t>
            </a: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(n_clusters=3)</a:t>
            </a:r>
          </a:p>
          <a:p>
            <a:pPr marL="203200" marR="0" lvl="0" indent="-2311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est.fit(X)</a:t>
            </a:r>
          </a:p>
          <a:p>
            <a:pPr marL="203200" marR="0" lvl="0" indent="-2311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labels = est.labels_</a:t>
            </a:r>
          </a:p>
          <a:p>
            <a:pPr marR="0" lvl="0" algn="l" rtl="0"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Let’s try it out!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588" name="Shape 5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Shape 589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0" name="Shape 590"/>
          <p:cNvSpPr/>
          <p:nvPr/>
        </p:nvSpPr>
        <p:spPr>
          <a:xfrm>
            <a:off x="2961475" y="2030250"/>
            <a:ext cx="9146400" cy="3204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do we assign meaning to the clusters we find?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Do clusters always have meaning?</a:t>
            </a:r>
          </a:p>
        </p:txBody>
      </p:sp>
      <p:sp>
        <p:nvSpPr>
          <p:cNvPr id="591" name="Shape 591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592" name="Shape 592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593" name="Shape 593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594" name="Shape 594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K-MEANS CLUSTERING</a:t>
            </a:r>
          </a:p>
        </p:txBody>
      </p:sp>
      <p:sp>
        <p:nvSpPr>
          <p:cNvPr id="600" name="Shape 600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311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Assumptions are important! k-Means assumes:</a:t>
            </a:r>
          </a:p>
          <a:p>
            <a:pPr marR="0" lvl="1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k is the correct number of clusters</a:t>
            </a:r>
          </a:p>
          <a:p>
            <a:pPr marR="0" lvl="1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data is isotropically distributed (circular/spherical distribution)</a:t>
            </a:r>
          </a:p>
          <a:p>
            <a:pPr marR="0" lvl="1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variance is the same for each variable</a:t>
            </a:r>
          </a:p>
          <a:p>
            <a:pPr marR="0" lvl="1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clusters are roughly the same size</a:t>
            </a:r>
          </a:p>
          <a:p>
            <a:pPr marR="0" lvl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Nice counterexamples / cases where assumptions are not met:</a:t>
            </a:r>
          </a:p>
          <a:p>
            <a:pPr marL="457200" marR="0" lvl="0" indent="-38100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●"/>
            </a:pPr>
            <a:r>
              <a:rPr lang="en-US" sz="24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http://varianceexplained.org/r/kmeans-free-lunch/</a:t>
            </a:r>
          </a:p>
          <a:p>
            <a:pPr marL="457200" marR="0" lvl="0" indent="-38100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●"/>
            </a:pPr>
            <a:r>
              <a:rPr lang="en-US" sz="24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4"/>
              </a:rPr>
              <a:t>Scikit-Learn Examples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CLUSTERING</a:t>
            </a:r>
          </a:p>
        </p:txBody>
      </p:sp>
      <p:sp>
        <p:nvSpPr>
          <p:cNvPr id="612" name="Shape 612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DBSCAN: DENSITY BASED CLUSTERING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DBSCAN CLUSTERING</a:t>
            </a:r>
          </a:p>
        </p:txBody>
      </p:sp>
      <p:sp>
        <p:nvSpPr>
          <p:cNvPr id="618" name="Shape 61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DBSCAN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: 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Density-based spatial clustering of applications with noise (1996)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Main idea: Group together closely-packed points by identifying</a:t>
            </a: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Core points</a:t>
            </a: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Reachable points</a:t>
            </a: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Outliers (not reachable)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Two parameters:</a:t>
            </a: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min_samples</a:t>
            </a: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eps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OPENING</a:t>
            </a:r>
          </a:p>
        </p:txBody>
      </p:sp>
      <p:sp>
        <p:nvSpPr>
          <p:cNvPr id="433" name="Shape 433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UNSUPERVISED LEARNING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DBSCAN CLUSTERING</a:t>
            </a:r>
          </a:p>
        </p:txBody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Core points: at least </a:t>
            </a: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min_samples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points within </a:t>
            </a: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eps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of the core point</a:t>
            </a: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Such points are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directly reachable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from the core point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Reachable: point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q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reachable from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if there is a path of core points from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to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q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Outlier: not reachable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25" name="Shape 6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8675" y="3443025"/>
            <a:ext cx="50800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DBSCAN CLUSTERING</a:t>
            </a:r>
          </a:p>
        </p:txBody>
      </p:sp>
      <p:sp>
        <p:nvSpPr>
          <p:cNvPr id="631" name="Shape 63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cluster is a collection of connected core and reachable points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32" name="Shape 6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8675" y="3443025"/>
            <a:ext cx="50800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CLUSTERING: Density-Based</a:t>
            </a:r>
          </a:p>
        </p:txBody>
      </p:sp>
      <p:sp>
        <p:nvSpPr>
          <p:cNvPr id="638" name="Shape 63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Another example: </a:t>
            </a:r>
            <a:r>
              <a:rPr lang="en-US" sz="2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Page 6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</a:t>
            </a: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4"/>
              </a:rPr>
              <a:t>Awesome Demo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644" name="Shape 6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Shape 645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46" name="Shape 646"/>
          <p:cNvSpPr/>
          <p:nvPr/>
        </p:nvSpPr>
        <p:spPr>
          <a:xfrm>
            <a:off x="2961475" y="2030250"/>
            <a:ext cx="9146400" cy="3204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does DBSCAN differ from k-means?</a:t>
            </a:r>
          </a:p>
        </p:txBody>
      </p:sp>
      <p:sp>
        <p:nvSpPr>
          <p:cNvPr id="647" name="Shape 647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648" name="Shape 648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649" name="Shape 649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650" name="Shape 650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DBSCAN CLUSTERING</a:t>
            </a:r>
          </a:p>
        </p:txBody>
      </p:sp>
      <p:sp>
        <p:nvSpPr>
          <p:cNvPr id="656" name="Shape 65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311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from sklearn.cluster import DBSCAN</a:t>
            </a:r>
          </a:p>
          <a:p>
            <a:pPr marL="203200" marR="0" lvl="0" indent="-2311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est = DBSCAN</a:t>
            </a: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(eps=0.5, min_samples=10)</a:t>
            </a:r>
          </a:p>
          <a:p>
            <a:pPr marL="203200" marR="0" lvl="0" indent="-2311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est.fit(X)</a:t>
            </a:r>
          </a:p>
          <a:p>
            <a:pPr marL="203200" marR="0" lvl="0" indent="-2311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labels = est.labels_</a:t>
            </a:r>
          </a:p>
          <a:p>
            <a:pPr marR="0" lvl="0" algn="l" rtl="0"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Let’s try it out!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311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DBSCAN advantages:</a:t>
            </a:r>
          </a:p>
          <a:p>
            <a:pPr lvl="1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Can find arbitrarily-shaped clusters</a:t>
            </a:r>
          </a:p>
          <a:p>
            <a:pPr lvl="1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Don’t have to specify number of clusters</a:t>
            </a:r>
          </a:p>
          <a:p>
            <a:pPr lvl="1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Robust to outliers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311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DBSCAN disadvantages:</a:t>
            </a:r>
          </a:p>
          <a:p>
            <a:pPr marR="0" lvl="1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Doesn’t work well when clusters are of varying densities</a:t>
            </a:r>
          </a:p>
          <a:p>
            <a:pPr marR="0" lvl="2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hard to chose parameters that work for all clusters</a:t>
            </a:r>
          </a:p>
          <a:p>
            <a:pPr marR="0" lvl="1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Can be hard to chose correct parameters regardless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62" name="Shape 66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DBSCAN CLUSTERING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CLUSTERING USERS</a:t>
            </a:r>
          </a:p>
        </p:txBody>
      </p:sp>
      <p:pic>
        <p:nvPicPr>
          <p:cNvPr id="668" name="Shape 6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Shape 669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0" name="Shape 670"/>
          <p:cNvSpPr/>
          <p:nvPr/>
        </p:nvSpPr>
        <p:spPr>
          <a:xfrm>
            <a:off x="2961475" y="2030250"/>
            <a:ext cx="9146400" cy="3204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does DBSCAN differ from k-means?</a:t>
            </a:r>
          </a:p>
        </p:txBody>
      </p:sp>
      <p:sp>
        <p:nvSpPr>
          <p:cNvPr id="671" name="Shape 671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672" name="Shape 672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673" name="Shape 673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674" name="Shape 674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CLUSTERING</a:t>
            </a:r>
          </a:p>
        </p:txBody>
      </p:sp>
      <p:sp>
        <p:nvSpPr>
          <p:cNvPr id="680" name="Shape 680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HIERARCHICAL CLUSTERING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CLUSTERING: Hierarchical</a:t>
            </a:r>
          </a:p>
        </p:txBody>
      </p:sp>
      <p:sp>
        <p:nvSpPr>
          <p:cNvPr id="686" name="Shape 686"/>
          <p:cNvSpPr txBox="1">
            <a:spLocks noGrp="1"/>
          </p:cNvSpPr>
          <p:nvPr>
            <p:ph type="body" idx="1"/>
          </p:nvPr>
        </p:nvSpPr>
        <p:spPr>
          <a:xfrm>
            <a:off x="635002" y="1292775"/>
            <a:ext cx="6048000" cy="4338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Build hierarchies that form clusters</a:t>
            </a:r>
          </a:p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Based on classification trees (next lesson)</a:t>
            </a:r>
          </a:p>
        </p:txBody>
      </p:sp>
      <p:pic>
        <p:nvPicPr>
          <p:cNvPr id="687" name="Shape 6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8625" y="1515200"/>
            <a:ext cx="5497574" cy="54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HIERARCHICAL CLUSTERING</a:t>
            </a:r>
          </a:p>
        </p:txBody>
      </p:sp>
      <p:sp>
        <p:nvSpPr>
          <p:cNvPr id="693" name="Shape 69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We’ll discuss the details once we cover decision trees. For now we can black box the model and fit with sklearn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311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from sklearn.cluster import AgglomerativeClustering</a:t>
            </a:r>
          </a:p>
          <a:p>
            <a:pPr marL="203200" marR="0" lvl="0" indent="-2311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est = </a:t>
            </a: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AgglomerativeClustering(n_clusters=4)</a:t>
            </a:r>
          </a:p>
          <a:p>
            <a:pPr marL="203200" marR="0" lvl="0" indent="-2311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est.fit(X)</a:t>
            </a:r>
          </a:p>
          <a:p>
            <a:pPr marL="203200" marR="0" lvl="0" indent="-2311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labels = est.labels_</a:t>
            </a:r>
          </a:p>
          <a:p>
            <a:pPr marR="0" lvl="0" algn="l" rtl="0"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Let’s try it out!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575733" y="687917"/>
            <a:ext cx="8890000" cy="423333"/>
          </a:xfrm>
        </p:spPr>
        <p:txBody>
          <a:bodyPr/>
          <a:lstStyle/>
          <a:p>
            <a:pPr>
              <a:lnSpc>
                <a:spcPts val="3400"/>
              </a:lnSpc>
              <a:defRPr/>
            </a:pPr>
            <a:r>
              <a:rPr lang="en-US" smtClean="0"/>
              <a:t>Unsupervised Learning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93233" y="1428751"/>
            <a:ext cx="11112500" cy="3512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778"/>
              <a:t>There are two main categories of machine learning: </a:t>
            </a:r>
            <a:r>
              <a:rPr lang="en-US" sz="2778" b="1"/>
              <a:t>supervised learning</a:t>
            </a:r>
            <a:r>
              <a:rPr lang="en-US" sz="2778"/>
              <a:t> and </a:t>
            </a:r>
            <a:r>
              <a:rPr lang="en-US" sz="2778" b="1"/>
              <a:t>unsupervised learning</a:t>
            </a:r>
            <a:r>
              <a:rPr lang="en-US" sz="2778"/>
              <a:t>.</a:t>
            </a:r>
          </a:p>
          <a:p>
            <a:pPr algn="l"/>
            <a:endParaRPr lang="en-US" sz="2778"/>
          </a:p>
          <a:p>
            <a:pPr algn="l"/>
            <a:r>
              <a:rPr lang="en-US" sz="2778" b="1"/>
              <a:t>Unsupervised learning:</a:t>
            </a:r>
          </a:p>
          <a:p>
            <a:pPr marL="476254" indent="-476254">
              <a:buFont typeface="Arial" panose="020B0604020202020204" pitchFamily="34" charset="0"/>
              <a:buChar char="•"/>
            </a:pPr>
            <a:r>
              <a:rPr lang="en-US" sz="2778"/>
              <a:t>Extracting structure from data</a:t>
            </a:r>
          </a:p>
          <a:p>
            <a:pPr marL="476254" indent="-476254">
              <a:buFont typeface="Arial" panose="020B0604020202020204" pitchFamily="34" charset="0"/>
              <a:buChar char="•"/>
            </a:pPr>
            <a:r>
              <a:rPr lang="en-US" sz="2778"/>
              <a:t>Example: segment grocery store shoppers into “clusters” that exhibit similar behaviors</a:t>
            </a:r>
          </a:p>
          <a:p>
            <a:pPr marL="476254" indent="-476254">
              <a:buFont typeface="Arial" panose="020B0604020202020204" pitchFamily="34" charset="0"/>
              <a:buChar char="•"/>
            </a:pPr>
            <a:r>
              <a:rPr lang="en-US" sz="2778"/>
              <a:t>Goal is “representation”</a:t>
            </a:r>
          </a:p>
        </p:txBody>
      </p:sp>
    </p:spTree>
    <p:extLst>
      <p:ext uri="{BB962C8B-B14F-4D97-AF65-F5344CB8AC3E}">
        <p14:creationId xmlns:p14="http://schemas.microsoft.com/office/powerpoint/2010/main" val="19012713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CLUSTERING</a:t>
            </a:r>
          </a:p>
        </p:txBody>
      </p:sp>
      <p:sp>
        <p:nvSpPr>
          <p:cNvPr id="699" name="Shape 699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CLUSTERING METRICS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CLUSTERING METRICS</a:t>
            </a:r>
          </a:p>
        </p:txBody>
      </p:sp>
      <p:sp>
        <p:nvSpPr>
          <p:cNvPr id="705" name="Shape 705"/>
          <p:cNvSpPr txBox="1">
            <a:spLocks noGrp="1"/>
          </p:cNvSpPr>
          <p:nvPr>
            <p:ph type="body" idx="1"/>
          </p:nvPr>
        </p:nvSpPr>
        <p:spPr>
          <a:xfrm>
            <a:off x="635000" y="1292775"/>
            <a:ext cx="11734800" cy="539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311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As usual we need a metric to evaluate model fit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 </a:t>
            </a:r>
          </a:p>
          <a:p>
            <a:pPr marL="203200" marR="0" lvl="0" indent="-2311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For clustering we use a metric called the </a:t>
            </a:r>
            <a:r>
              <a:rPr lang="en-US" sz="24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Silhouette Coefficient</a:t>
            </a: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400" b="1"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 is the mean distance between a sample and all other points in the cluster</a:t>
            </a: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400" b="1">
                <a:latin typeface="Georgia"/>
                <a:ea typeface="Georgia"/>
                <a:cs typeface="Georgia"/>
                <a:sym typeface="Georgia"/>
              </a:rPr>
              <a:t>b</a:t>
            </a: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 is the mean distance between a sample and all other points in the </a:t>
            </a:r>
            <a:r>
              <a:rPr lang="en-US" sz="2400" i="1">
                <a:latin typeface="Georgia"/>
                <a:ea typeface="Georgia"/>
                <a:cs typeface="Georgia"/>
                <a:sym typeface="Georgia"/>
              </a:rPr>
              <a:t>nearest</a:t>
            </a: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 cluster </a:t>
            </a:r>
          </a:p>
          <a:p>
            <a:pPr marR="0" lvl="0" algn="l" rtl="0">
              <a:spcBef>
                <a:spcPts val="0"/>
              </a:spcBef>
              <a:buNone/>
            </a:pP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311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The Silhouette Coefficient is: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 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  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 </a:t>
            </a:r>
          </a:p>
          <a:p>
            <a:pPr marR="0" lvl="0" algn="l" rtl="0">
              <a:spcBef>
                <a:spcPts val="0"/>
              </a:spcBef>
              <a:buNone/>
            </a:pP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311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Ranges between 1 and -1</a:t>
            </a:r>
          </a:p>
          <a:p>
            <a:pPr marL="203200" marR="0" lvl="0" indent="-2311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Average over all points to judge the cluster algorithm</a:t>
            </a:r>
          </a:p>
          <a:p>
            <a:pPr marR="0" lvl="0" algn="l" rtl="0">
              <a:spcBef>
                <a:spcPts val="0"/>
              </a:spcBef>
              <a:buNone/>
            </a:pP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</a:t>
            </a:r>
          </a:p>
        </p:txBody>
      </p:sp>
      <p:pic>
        <p:nvPicPr>
          <p:cNvPr id="706" name="Shape 7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9200" y="4614025"/>
            <a:ext cx="1819275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Shape 71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CLUSTERING METRICS</a:t>
            </a:r>
          </a:p>
        </p:txBody>
      </p:sp>
      <p:sp>
        <p:nvSpPr>
          <p:cNvPr id="712" name="Shape 712"/>
          <p:cNvSpPr txBox="1">
            <a:spLocks noGrp="1"/>
          </p:cNvSpPr>
          <p:nvPr>
            <p:ph type="body" idx="1"/>
          </p:nvPr>
        </p:nvSpPr>
        <p:spPr>
          <a:xfrm>
            <a:off x="635000" y="1292775"/>
            <a:ext cx="11734800" cy="539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from sklearn import metrics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from sklearn.cluster import KMeans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kmeans_model = KMeans(n_clusters=3, random_state=1).fit(X)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labels = kmeans_model.labels_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metrics.silhouette_score(X, labels, metric='euclidean')</a:t>
            </a:r>
          </a:p>
          <a:p>
            <a:pPr marR="0" lvl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CLUSTERING METRICS</a:t>
            </a:r>
          </a:p>
        </p:txBody>
      </p:sp>
      <p:sp>
        <p:nvSpPr>
          <p:cNvPr id="718" name="Shape 718"/>
          <p:cNvSpPr txBox="1">
            <a:spLocks noGrp="1"/>
          </p:cNvSpPr>
          <p:nvPr>
            <p:ph type="body" idx="1"/>
          </p:nvPr>
        </p:nvSpPr>
        <p:spPr>
          <a:xfrm>
            <a:off x="635000" y="1292775"/>
            <a:ext cx="11734800" cy="539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311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There are a number of </a:t>
            </a:r>
            <a:r>
              <a:rPr lang="en-US" sz="24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other metrics</a:t>
            </a: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based on:</a:t>
            </a:r>
          </a:p>
          <a:p>
            <a:pPr marR="0" lvl="1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Mutual Information</a:t>
            </a:r>
          </a:p>
          <a:p>
            <a:pPr marR="0" lvl="1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Homogeneity</a:t>
            </a:r>
          </a:p>
          <a:p>
            <a:pPr marR="0" lvl="1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Adjusted Rand Index (when you know the labels on the training data)</a:t>
            </a:r>
          </a:p>
          <a:p>
            <a:pPr marR="0" lvl="0" algn="l" rtl="0">
              <a:spcBef>
                <a:spcPts val="0"/>
              </a:spcBef>
              <a:buNone/>
            </a:pP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Shape 72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PUTTING IT TOGETHER</a:t>
            </a:r>
          </a:p>
        </p:txBody>
      </p:sp>
      <p:sp>
        <p:nvSpPr>
          <p:cNvPr id="724" name="Shape 724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CLUSTERING, CLASSIFICATION,</a:t>
            </a:r>
          </a:p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AND REGRESSION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730" name="Shape 7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1" name="Shape 731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32" name="Shape 732"/>
          <p:cNvSpPr/>
          <p:nvPr/>
        </p:nvSpPr>
        <p:spPr>
          <a:xfrm>
            <a:off x="2961475" y="2030250"/>
            <a:ext cx="9146400" cy="3204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might we combine clustering and classification?</a:t>
            </a:r>
          </a:p>
        </p:txBody>
      </p:sp>
      <p:sp>
        <p:nvSpPr>
          <p:cNvPr id="733" name="Shape 733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734" name="Shape 734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735" name="Shape 735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736" name="Shape 736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Shape 74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CLUSTERING, CLASSIFICATION, AND REGRESSION</a:t>
            </a:r>
          </a:p>
        </p:txBody>
      </p:sp>
      <p:sp>
        <p:nvSpPr>
          <p:cNvPr id="742" name="Shape 742"/>
          <p:cNvSpPr txBox="1">
            <a:spLocks noGrp="1"/>
          </p:cNvSpPr>
          <p:nvPr>
            <p:ph type="body" idx="1"/>
          </p:nvPr>
        </p:nvSpPr>
        <p:spPr>
          <a:xfrm>
            <a:off x="635000" y="1292775"/>
            <a:ext cx="11734800" cy="539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311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can use clustering to discover new features and then use those features for either classification or regression</a:t>
            </a:r>
          </a:p>
          <a:p>
            <a:pPr marR="0" lvl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311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 classification, we could use e.g. k-NN to classify new points into the discovered clusters</a:t>
            </a:r>
          </a:p>
          <a:p>
            <a:pPr marR="0" lvl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311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 regression, we could use a dummy variable for the clusters as a variable in our regression</a:t>
            </a:r>
          </a:p>
          <a:p>
            <a:pPr marR="0" lvl="0" algn="l" rtl="0">
              <a:spcBef>
                <a:spcPts val="0"/>
              </a:spcBef>
              <a:buNone/>
            </a:pP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CLUSTERING + CLASSIFICATION</a:t>
            </a:r>
          </a:p>
        </p:txBody>
      </p:sp>
      <p:pic>
        <p:nvPicPr>
          <p:cNvPr id="748" name="Shape 7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9" name="Shape 749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50" name="Shape 750"/>
          <p:cNvSpPr/>
          <p:nvPr/>
        </p:nvSpPr>
        <p:spPr>
          <a:xfrm>
            <a:off x="2961475" y="2030250"/>
            <a:ext cx="9146400" cy="3204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Using the starter code, perform a k-means clustering on the flight delay data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 the clustering to create a classifier</a:t>
            </a:r>
          </a:p>
        </p:txBody>
      </p:sp>
      <p:sp>
        <p:nvSpPr>
          <p:cNvPr id="751" name="Shape 751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 completed notebook</a:t>
            </a:r>
          </a:p>
        </p:txBody>
      </p:sp>
      <p:sp>
        <p:nvSpPr>
          <p:cNvPr id="752" name="Shape 752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753" name="Shape 753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EXERCISE</a:t>
            </a:r>
          </a:p>
        </p:txBody>
      </p:sp>
      <p:cxnSp>
        <p:nvCxnSpPr>
          <p:cNvPr id="754" name="Shape 754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CONCLUSION</a:t>
            </a:r>
          </a:p>
        </p:txBody>
      </p:sp>
      <p:sp>
        <p:nvSpPr>
          <p:cNvPr id="760" name="Shape 760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TOPIC REVIEW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15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Clustering is used to discover features, e.g. segment users or assign labels (such as species)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Clustering may be the goal (user marketing) or a step in a data science pipeline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6" name="Shape 76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REVIEW AND NEXT STEPS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UNSUPERVISED LEARNING</a:t>
            </a:r>
          </a:p>
        </p:txBody>
      </p:sp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So far all the algorithms we have used are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supervised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: each observation (row of data) came with one or more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labels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either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categorical variables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(classes) or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measurements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(regression)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Unsupervised learning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has a different goal: </a:t>
            </a: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feature discovery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Clustering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a common and fundamental example of unsupervised learning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Clustering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algorithms try to find meaningful groups within data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2123"/>
        </a:solidFill>
        <a:effectLst/>
      </p:bgPr>
    </p:bg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Shape 771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COURSE</a:t>
            </a:r>
          </a:p>
        </p:txBody>
      </p:sp>
      <p:sp>
        <p:nvSpPr>
          <p:cNvPr id="772" name="Shape 772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Shape 77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  <p:sp>
        <p:nvSpPr>
          <p:cNvPr id="778" name="Shape 77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>
                <a:latin typeface="Oswald"/>
                <a:ea typeface="Oswald"/>
                <a:cs typeface="Oswald"/>
                <a:sym typeface="Oswald"/>
              </a:rPr>
              <a:t>UPCOMING</a:t>
            </a:r>
          </a:p>
        </p:txBody>
      </p:sp>
      <p:sp>
        <p:nvSpPr>
          <p:cNvPr id="779" name="Shape 77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Final Project part 2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00"/>
        </a:solidFill>
        <a:effectLst/>
      </p:bgPr>
    </p:bg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Q &amp; A</a:t>
            </a:r>
          </a:p>
        </p:txBody>
      </p:sp>
      <p:cxnSp>
        <p:nvCxnSpPr>
          <p:cNvPr id="785" name="Shape 78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86" name="Shape 78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87" name="Shape 787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FC0"/>
        </a:solidFill>
        <a:effectLst/>
      </p:bgPr>
    </p:bg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EXIT TICKET </a:t>
            </a: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None/>
            </a:pPr>
            <a:endParaRPr sz="9000" b="1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793" name="Shape 79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94" name="Shape 79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95" name="Shape 79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  <p:sp>
        <p:nvSpPr>
          <p:cNvPr id="796" name="Shape 796"/>
          <p:cNvSpPr/>
          <p:nvPr/>
        </p:nvSpPr>
        <p:spPr>
          <a:xfrm>
            <a:off x="3113900" y="407887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DON’T FORGET TO FILL OUT YOUR EXIT TICKET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Shape 801"/>
          <p:cNvSpPr/>
          <p:nvPr/>
        </p:nvSpPr>
        <p:spPr>
          <a:xfrm>
            <a:off x="635000" y="736600"/>
            <a:ext cx="7721599" cy="431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THANKS!</a:t>
            </a:r>
          </a:p>
        </p:txBody>
      </p:sp>
      <p:cxnSp>
        <p:nvCxnSpPr>
          <p:cNvPr id="802" name="Shape 80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03" name="Shape 80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804" name="Shape 804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805" name="Shape 805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806" name="Shape 806"/>
          <p:cNvSpPr/>
          <p:nvPr/>
        </p:nvSpPr>
        <p:spPr>
          <a:xfrm>
            <a:off x="635000" y="1587500"/>
            <a:ext cx="11734800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NAME</a:t>
            </a:r>
          </a:p>
        </p:txBody>
      </p:sp>
      <p:sp>
        <p:nvSpPr>
          <p:cNvPr id="807" name="Shape 807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lang="en-US" sz="25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Optional Information: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lang="en-US" sz="25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Email?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lang="en-US" sz="25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Website?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lang="en-US" sz="25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Twitter?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575733" y="687917"/>
            <a:ext cx="8890000" cy="423333"/>
          </a:xfrm>
        </p:spPr>
        <p:txBody>
          <a:bodyPr/>
          <a:lstStyle/>
          <a:p>
            <a:pPr>
              <a:lnSpc>
                <a:spcPts val="3400"/>
              </a:lnSpc>
              <a:defRPr/>
            </a:pPr>
            <a:r>
              <a:rPr lang="en-US" smtClean="0"/>
              <a:t>Unsupervised Learning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93233" y="1428751"/>
            <a:ext cx="11112500" cy="3084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778"/>
              <a:t>Unsupervised learning has some clear differences from supervised learning. With </a:t>
            </a:r>
            <a:r>
              <a:rPr lang="en-US" sz="2778" b="1"/>
              <a:t>unsupervised learning:</a:t>
            </a:r>
          </a:p>
          <a:p>
            <a:pPr algn="l"/>
            <a:endParaRPr lang="en-US" sz="2778"/>
          </a:p>
          <a:p>
            <a:pPr marL="476254" indent="-476254">
              <a:buFont typeface="Arial" panose="020B0604020202020204" pitchFamily="34" charset="0"/>
              <a:buChar char="•"/>
            </a:pPr>
            <a:r>
              <a:rPr lang="en-US" sz="2778"/>
              <a:t>There is no clear objective</a:t>
            </a:r>
          </a:p>
          <a:p>
            <a:pPr marL="476254" indent="-476254">
              <a:buFont typeface="Arial" panose="020B0604020202020204" pitchFamily="34" charset="0"/>
              <a:buChar char="•"/>
            </a:pPr>
            <a:r>
              <a:rPr lang="en-US" sz="2778"/>
              <a:t>There is no “right anwser” (hard to tell how well you are doing)</a:t>
            </a:r>
          </a:p>
          <a:p>
            <a:pPr marL="476254" indent="-476254">
              <a:buFont typeface="Arial" panose="020B0604020202020204" pitchFamily="34" charset="0"/>
              <a:buChar char="•"/>
            </a:pPr>
            <a:r>
              <a:rPr lang="en-US" sz="2778"/>
              <a:t>There is no response variable, just observations with features</a:t>
            </a:r>
          </a:p>
          <a:p>
            <a:pPr marL="476254" indent="-476254">
              <a:buFont typeface="Arial" panose="020B0604020202020204" pitchFamily="34" charset="0"/>
              <a:buChar char="•"/>
            </a:pPr>
            <a:r>
              <a:rPr lang="en-US" sz="2778"/>
              <a:t>Labeled data is not required</a:t>
            </a:r>
          </a:p>
        </p:txBody>
      </p:sp>
    </p:spTree>
    <p:extLst>
      <p:ext uri="{BB962C8B-B14F-4D97-AF65-F5344CB8AC3E}">
        <p14:creationId xmlns:p14="http://schemas.microsoft.com/office/powerpoint/2010/main" val="34977462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575733" y="687917"/>
            <a:ext cx="8890000" cy="423333"/>
          </a:xfrm>
        </p:spPr>
        <p:txBody>
          <a:bodyPr/>
          <a:lstStyle/>
          <a:p>
            <a:pPr>
              <a:lnSpc>
                <a:spcPts val="3400"/>
              </a:lnSpc>
              <a:defRPr/>
            </a:pPr>
            <a:r>
              <a:rPr lang="en-US" smtClean="0"/>
              <a:t>Unsupervised Learning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93233" y="1534583"/>
            <a:ext cx="11324167" cy="3982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778" b="1"/>
              <a:t>Unsupervised learning example: Coin clustering</a:t>
            </a:r>
          </a:p>
          <a:p>
            <a:pPr algn="l"/>
            <a:endParaRPr lang="en-US" sz="1944"/>
          </a:p>
          <a:p>
            <a:pPr marL="476254" indent="-476254">
              <a:buFont typeface="Arial" panose="020B0604020202020204" pitchFamily="34" charset="0"/>
              <a:buChar char="•"/>
            </a:pPr>
            <a:r>
              <a:rPr lang="en-US" sz="2778"/>
              <a:t>Observations: Coins</a:t>
            </a:r>
          </a:p>
          <a:p>
            <a:pPr marL="476254" indent="-476254">
              <a:buFont typeface="Arial" panose="020B0604020202020204" pitchFamily="34" charset="0"/>
              <a:buChar char="•"/>
            </a:pPr>
            <a:r>
              <a:rPr lang="en-US" sz="2778"/>
              <a:t>Features: Size and mass</a:t>
            </a:r>
          </a:p>
          <a:p>
            <a:pPr marL="476254" indent="-476254">
              <a:buFont typeface="Arial" panose="020B0604020202020204" pitchFamily="34" charset="0"/>
              <a:buChar char="•"/>
            </a:pPr>
            <a:r>
              <a:rPr lang="en-US" sz="2778"/>
              <a:t>Response: There isn’t one (no hand-labeling required!)</a:t>
            </a:r>
          </a:p>
          <a:p>
            <a:pPr algn="l"/>
            <a:endParaRPr lang="en-US" sz="1944"/>
          </a:p>
          <a:p>
            <a:pPr marL="635005" indent="-635005">
              <a:buFont typeface="+mj-lt"/>
              <a:buAutoNum type="arabicPeriod"/>
            </a:pPr>
            <a:r>
              <a:rPr lang="en-US" sz="2778"/>
              <a:t>Perform </a:t>
            </a:r>
            <a:r>
              <a:rPr lang="en-US" sz="2778" b="1"/>
              <a:t>unsupervised learning</a:t>
            </a:r>
          </a:p>
          <a:p>
            <a:pPr marL="1091416" lvl="1" indent="-635005">
              <a:buFont typeface="Arial" panose="020B0604020202020204" pitchFamily="34" charset="0"/>
              <a:buChar char="•"/>
            </a:pPr>
            <a:r>
              <a:rPr lang="en-US" sz="2778"/>
              <a:t>Cluster the coins based on “similarity”</a:t>
            </a:r>
          </a:p>
          <a:p>
            <a:pPr marL="1091416" lvl="1" indent="-635005">
              <a:buFont typeface="Arial" panose="020B0604020202020204" pitchFamily="34" charset="0"/>
              <a:buChar char="•"/>
            </a:pPr>
            <a:r>
              <a:rPr lang="en-US" sz="2778"/>
              <a:t>You’re done!</a:t>
            </a:r>
          </a:p>
          <a:p>
            <a:pPr algn="l"/>
            <a:endParaRPr lang="en-US" sz="1944"/>
          </a:p>
        </p:txBody>
      </p:sp>
    </p:spTree>
    <p:extLst>
      <p:ext uri="{BB962C8B-B14F-4D97-AF65-F5344CB8AC3E}">
        <p14:creationId xmlns:p14="http://schemas.microsoft.com/office/powerpoint/2010/main" val="30098549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575733" y="687917"/>
            <a:ext cx="8890000" cy="423333"/>
          </a:xfrm>
        </p:spPr>
        <p:txBody>
          <a:bodyPr/>
          <a:lstStyle/>
          <a:p>
            <a:pPr>
              <a:lnSpc>
                <a:spcPts val="3400"/>
              </a:lnSpc>
              <a:defRPr/>
            </a:pPr>
            <a:r>
              <a:rPr lang="en-US" smtClean="0"/>
              <a:t>Unsupervised Learning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067" y="1488281"/>
            <a:ext cx="5549636" cy="5549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36787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575733" y="687917"/>
            <a:ext cx="8890000" cy="423333"/>
          </a:xfrm>
        </p:spPr>
        <p:txBody>
          <a:bodyPr/>
          <a:lstStyle/>
          <a:p>
            <a:pPr>
              <a:lnSpc>
                <a:spcPts val="3400"/>
              </a:lnSpc>
              <a:defRPr/>
            </a:pPr>
            <a:r>
              <a:rPr lang="en-US" smtClean="0"/>
              <a:t>Unsupervised Learning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93233" y="1428750"/>
            <a:ext cx="11112500" cy="2657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778"/>
              <a:t>Common types of unsupervised learning:</a:t>
            </a:r>
          </a:p>
          <a:p>
            <a:pPr algn="l"/>
            <a:endParaRPr lang="en-US" sz="2778"/>
          </a:p>
          <a:p>
            <a:pPr marL="476254" indent="-476254">
              <a:buFont typeface="Arial" panose="020B0604020202020204" pitchFamily="34" charset="0"/>
              <a:buChar char="•"/>
            </a:pPr>
            <a:r>
              <a:rPr lang="en-US" sz="2778" b="1"/>
              <a:t>Clustering:</a:t>
            </a:r>
            <a:r>
              <a:rPr lang="en-US" sz="2778"/>
              <a:t> group “similar” data points together</a:t>
            </a:r>
          </a:p>
          <a:p>
            <a:pPr marL="476254" indent="-476254">
              <a:buFont typeface="Arial" panose="020B0604020202020204" pitchFamily="34" charset="0"/>
              <a:buChar char="•"/>
            </a:pPr>
            <a:r>
              <a:rPr lang="en-US" sz="2778" b="1"/>
              <a:t>Dimensionality Reduction:</a:t>
            </a:r>
            <a:r>
              <a:rPr lang="en-US" sz="2778"/>
              <a:t> reduce the dimensionality of a dataset by extracting features that capture most of the variance in the data</a:t>
            </a:r>
          </a:p>
        </p:txBody>
      </p:sp>
    </p:spTree>
    <p:extLst>
      <p:ext uri="{BB962C8B-B14F-4D97-AF65-F5344CB8AC3E}">
        <p14:creationId xmlns:p14="http://schemas.microsoft.com/office/powerpoint/2010/main" val="29990624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1399</Words>
  <Application>Microsoft Office PowerPoint</Application>
  <PresentationFormat>Custom</PresentationFormat>
  <Paragraphs>351</Paragraphs>
  <Slides>54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Georgia</vt:lpstr>
      <vt:lpstr>Merriweather Sans</vt:lpstr>
      <vt:lpstr>Lucida Grande</vt:lpstr>
      <vt:lpstr>Arial</vt:lpstr>
      <vt:lpstr>Impact</vt:lpstr>
      <vt:lpstr>Oswald</vt:lpstr>
      <vt:lpstr>White</vt:lpstr>
      <vt:lpstr>White</vt:lpstr>
      <vt:lpstr>PowerPoint Presentation</vt:lpstr>
      <vt:lpstr>LEARNING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UPCOMING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Sherman, Alex (US - Arlington)</dc:creator>
  <cp:lastModifiedBy>Sherman, Alex</cp:lastModifiedBy>
  <cp:revision>5</cp:revision>
  <dcterms:modified xsi:type="dcterms:W3CDTF">2016-11-22T22:56:23Z</dcterms:modified>
</cp:coreProperties>
</file>