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6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56" r:id="rId19"/>
    <p:sldId id="267" r:id="rId20"/>
    <p:sldId id="268" r:id="rId21"/>
    <p:sldId id="270" r:id="rId22"/>
    <p:sldId id="277" r:id="rId23"/>
    <p:sldId id="278" r:id="rId24"/>
    <p:sldId id="281" r:id="rId25"/>
    <p:sldId id="283" r:id="rId26"/>
    <p:sldId id="286" r:id="rId27"/>
    <p:sldId id="287" r:id="rId28"/>
    <p:sldId id="373" r:id="rId29"/>
    <p:sldId id="374" r:id="rId30"/>
    <p:sldId id="36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2" r:id="rId42"/>
    <p:sldId id="303" r:id="rId43"/>
    <p:sldId id="375" r:id="rId44"/>
    <p:sldId id="376" r:id="rId45"/>
    <p:sldId id="305" r:id="rId46"/>
    <p:sldId id="306" r:id="rId47"/>
    <p:sldId id="307" r:id="rId48"/>
    <p:sldId id="309" r:id="rId49"/>
    <p:sldId id="310" r:id="rId50"/>
    <p:sldId id="311" r:id="rId51"/>
    <p:sldId id="369" r:id="rId52"/>
    <p:sldId id="371" r:id="rId53"/>
    <p:sldId id="372" r:id="rId54"/>
    <p:sldId id="343" r:id="rId55"/>
    <p:sldId id="370" r:id="rId56"/>
    <p:sldId id="347" r:id="rId57"/>
    <p:sldId id="348" r:id="rId58"/>
    <p:sldId id="350" r:id="rId59"/>
    <p:sldId id="351" r:id="rId60"/>
    <p:sldId id="353" r:id="rId61"/>
    <p:sldId id="354" r:id="rId62"/>
    <p:sldId id="358" r:id="rId63"/>
  </p:sldIdLst>
  <p:sldSz cx="13004800" cy="7302500"/>
  <p:notesSz cx="6858000" cy="9144000"/>
  <p:embeddedFontLst>
    <p:embeddedFont>
      <p:font typeface="Cambria Math" panose="02040503050406030204" pitchFamily="18" charset="0"/>
      <p:regular r:id="rId65"/>
    </p:embeddedFont>
    <p:embeddedFont>
      <p:font typeface="Oswald" panose="020B0604020202020204" charset="0"/>
      <p:regular r:id="rId66"/>
      <p:bold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Georgia" panose="02040502050405020303" pitchFamily="18" charset="0"/>
      <p:regular r:id="rId72"/>
      <p:bold r:id="rId73"/>
      <p:italic r:id="rId74"/>
      <p:boldItalic r:id="rId75"/>
    </p:embeddedFont>
    <p:embeddedFont>
      <p:font typeface="Impact" panose="020B0806030902050204" pitchFamily="34" charset="0"/>
      <p:regular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 autoAdjust="0"/>
    <p:restoredTop sz="94660"/>
  </p:normalViewPr>
  <p:slideViewPr>
    <p:cSldViewPr>
      <p:cViewPr varScale="1">
        <p:scale>
          <a:sx n="82" d="100"/>
          <a:sy n="82" d="100"/>
        </p:scale>
        <p:origin x="-942" y="-78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8179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ailtheactuary.files.wordpress.com/2012/01/1000px-mauna_loa_carbon_dioxide-en-svg.png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age.slidesharecdn.com/gaxm9an4tzcsjh0ht6no-140511182034-phpapp02/95/chapter-13-2-42-638.jpg?cb=13998326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Doug Friedman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Of these components, the trend is the easiest to identify and there are many,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many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methods for identifying trends in the data. Each has a slightly different definition of trend.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One of the more popular hypothesis tests for identifying the presence of a trend in data is known as the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Mann-Kendall Test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 It tests for the presence of a monotonic (consistently increasing or decreasing) trend in the overall data.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It serves as a good high-level test to confirm what we may have already identified through visual inspection.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508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Additionally, it is possible to use a linear regression model to determine the strength and direction of a trend in time series data. However, this assumes that the trend is both linear and constant.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Seasonality is relatively harder to identify with a hypothesis test, but is normally categorized as being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additive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multiplicative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0" name="Picture 2" descr="https://image.slidesharecdn.com/gaxm9an4tzcsjh0ht6no-140511182034-phpapp02/95/chapter-13-2-42-638.jpg?cb=13998326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35183" r="5327" b="18645"/>
          <a:stretch/>
        </p:blipFill>
        <p:spPr bwMode="auto">
          <a:xfrm>
            <a:off x="3338427" y="4565650"/>
            <a:ext cx="632794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6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However, we can use a moving average to identify both trends and seasonality at the same time since it dampens the seasonal component of our data and heightens the trend component.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we were to identify the ideal window for a moving average and apply it to our data...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window would be the seasonal period associated with our data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resulting dataset would be our trend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957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process is known as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seasonal-trend decomposition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22" name="Picture 2" descr="../_images/version0-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41932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DEMO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2420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Open up starter-code-16 and we can take a look at how to implement these methods in Python with our DC Sea Level data.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ar-AE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6949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88333"/>
              </a:lnSpc>
              <a:buSzPct val="25000"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</a:p>
        </p:txBody>
      </p:sp>
    </p:spTree>
    <p:extLst>
      <p:ext uri="{BB962C8B-B14F-4D97-AF65-F5344CB8AC3E}">
        <p14:creationId xmlns:p14="http://schemas.microsoft.com/office/powerpoint/2010/main" val="1085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IDENTIFYING TRENDS AND SEASONALITY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 the same two analyses (Mann-Kendall testing and Trend-Seasonality Composition) on the Chesapeake Bay sea level data.</a:t>
            </a: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a trend present in the Chesapeake Bay data? If so, what direction?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seasonality components of the Chesapeake Bay and DC sea level data on the same plot. Do they have similar seasonality?</a:t>
            </a: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i="1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Limiting your plot to just a few years with matplotlib/</a:t>
            </a:r>
            <a:r>
              <a:rPr lang="en-US" sz="1800" i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pyplot’s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i="1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plt.xlim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may prove useful.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052744" y="629275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90006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(15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891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MODELING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DATA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06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MODELING TIME SERIES DATA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series given the trend and seasonality of the data.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Similar to other types of models, we’ll need to split our data into training and test data sets.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325" y="2889250"/>
            <a:ext cx="5216150" cy="29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Identify and decompose time series data into seasonality and trend components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Model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and predict from time series data using AR, ARMA,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ARIMA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models using the </a:t>
            </a:r>
            <a:r>
              <a:rPr lang="en-US" sz="2800" dirty="0" err="1" smtClean="0">
                <a:latin typeface="Georgia"/>
                <a:ea typeface="Georgia"/>
                <a:cs typeface="Georgia"/>
                <a:sym typeface="Georgia"/>
              </a:rPr>
              <a:t>statsmodels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library</a:t>
            </a: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 smtClean="0">
                <a:latin typeface="Oswald"/>
                <a:ea typeface="Oswald"/>
                <a:cs typeface="Oswald"/>
                <a:sym typeface="Oswald"/>
              </a:rPr>
              <a:t>TODAY’S LEARNING </a:t>
            </a: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MODELING TIME SERIES DATA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As before, this will allows us to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evaluate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how our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model performs well on unseen data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 However, we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won’t be able to use standard cross-validation for evaluation.</a:t>
            </a:r>
          </a:p>
          <a:p>
            <a:pPr lvl="0"/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random.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lvl="0"/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What could go wrong?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MODELING TIME SERIES DATA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u="sng" dirty="0" smtClean="0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test dataset.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building your model).  Therefore, it’s not a valid test of how our model would perform in practice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STATIONARITY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Many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time series models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make an assumption of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or that the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mean and variance of our values is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constant.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the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data may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shift up or down over time, the mean and variance of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our data must remain constant in order to be stationary.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These assumptions may not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(and often will not)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represent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real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so </a:t>
            </a:r>
            <a:r>
              <a:rPr lang="en-US" sz="2800" u="sng" dirty="0" smtClean="0">
                <a:latin typeface="Georgia"/>
                <a:ea typeface="Georgia"/>
                <a:cs typeface="Georgia"/>
                <a:sym typeface="Georgia"/>
              </a:rPr>
              <a:t>you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need to be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aware of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are breaking the assumptions of 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5" y="12461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our data does not meet the assumption of stationarity, then we’ll need to transform our data in order to meet it before applying a time series model.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Two common transformations for meeting the assumption of stationarity are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detrending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would mean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removing the trend component from our data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using an of the previously discussed trend identification methods (e.g. linear regression).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In order to make US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housing prices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stationary, the trend is identified using linear regression and then removed from the data.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5" y="2736850"/>
            <a:ext cx="6437450" cy="40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While detrending can be effective, it is much easier to use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This is very closely related to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moving differences that we worked with previously.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Instead of predicting the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original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nonstationary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time series data,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instead predict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stationary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differences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between two consecutive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data points.  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7" y="1418449"/>
            <a:ext cx="12590224" cy="550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88333"/>
              </a:lnSpc>
              <a:buSzPct val="25000"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00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STATIONARITY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 one real/actual time series dataset that is stationary.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 one real/actual time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series dataset that is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nonstationary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052744" y="629275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90006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(5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81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AR, ARMA, AND ARIMA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02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AR, ARMA, AND ARIMA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 the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rest of this lesson, we are going to build up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towards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time series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model which combines two common time series models with differencing which allows it to model nonstationary time series data.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model combines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differencing with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(autoregressive) and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(moving average) models which build on the previous concepts of autocorrelation and moving averages.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8" name="Shape 65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R="0" lvl="0" algn="l" rtl="0">
                  <a:spcBef>
                    <a:spcPts val="0"/>
                  </a:spcBef>
                  <a:buNone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Georgia"/>
                  <a:buChar char="‣"/>
                </a:pPr>
                <a:r>
                  <a:rPr lang="en-US" sz="2800" b="1" dirty="0" smtClean="0">
                    <a:latin typeface="Georgia"/>
                    <a:ea typeface="Georgia"/>
                    <a:cs typeface="Georgia"/>
                    <a:sym typeface="Georgia"/>
                  </a:rPr>
                  <a:t>Autoregressive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(</a:t>
                </a:r>
                <a:r>
                  <a:rPr lang="en-US" sz="2800" b="1" dirty="0" smtClean="0">
                    <a:latin typeface="Georgia"/>
                    <a:ea typeface="Georgia"/>
                    <a:cs typeface="Georgia"/>
                    <a:sym typeface="Georgia"/>
                  </a:rPr>
                  <a:t>AR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) models use data from previous time points to predict the next. This is very similar to previous regression models, except as input, we take the previous outcome </a:t>
                </a:r>
                <a:r>
                  <a:rPr lang="en-US" sz="2800" i="1" dirty="0" smtClean="0">
                    <a:latin typeface="Georgia"/>
                    <a:ea typeface="Georgia"/>
                    <a:cs typeface="Georgia"/>
                    <a:sym typeface="Georgia"/>
                  </a:rPr>
                  <a:t>similar to a feedback loop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.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Georgia"/>
                  <a:buChar char="‣"/>
                </a:pP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If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we are attempting to predict weekly sales, we use the sales from a previous week as input.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Georgia"/>
                  <a:buChar char="‣"/>
                </a:pP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Typically, AR models are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denoted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𝐴𝑅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Georgia"/>
                            <a:cs typeface="Georgia"/>
                            <a:sym typeface="Georgia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Georgia"/>
                            <a:cs typeface="Georgia"/>
                            <a:sym typeface="Georgia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where </a:t>
                </a:r>
                <a:r>
                  <a:rPr lang="en-US" sz="2800" i="1" dirty="0">
                    <a:latin typeface="Georgia"/>
                    <a:ea typeface="Georgia"/>
                    <a:cs typeface="Georgia"/>
                    <a:sym typeface="Georgia"/>
                  </a:rPr>
                  <a:t>p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indicates the number of previous time points to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incorporate with AR(1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)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being the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most common.</a:t>
                </a:r>
              </a:p>
              <a:p>
                <a:pPr marR="0" lvl="0" algn="l" rtl="0">
                  <a:spcBef>
                    <a:spcPts val="0"/>
                  </a:spcBef>
                  <a:buNone/>
                </a:pPr>
                <a:endParaRPr sz="2800" dirty="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mc:Choice>
        <mc:Fallback xmlns="">
          <p:sp>
            <p:nvSpPr>
              <p:cNvPr id="658" name="Shape 65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blipFill rotWithShape="1">
                <a:blip r:embed="rId3"/>
                <a:stretch>
                  <a:fillRect l="-1662" r="-2338" b="-17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5" y="1317300"/>
            <a:ext cx="10702149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previous values.  Therefore, we will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determine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regression coefficients (or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𝛃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values).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we have a time series of sales per week,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we can regress each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yi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values.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lang="en-US" sz="3000" baseline="-25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-p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an AR(1) model, we will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determine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single coefficient.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 dirty="0" err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 baseline="-25000" dirty="0">
                <a:latin typeface="Georgia"/>
                <a:ea typeface="Georgia"/>
                <a:cs typeface="Georgia"/>
                <a:sym typeface="Georgia"/>
              </a:rPr>
              <a:t> - 1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and the next value,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 dirty="0" err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 dirty="0" err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 dirty="0" err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 baseline="-25000" dirty="0">
                <a:latin typeface="Georgia"/>
                <a:ea typeface="Georgia"/>
                <a:cs typeface="Georgia"/>
                <a:sym typeface="Georgia"/>
              </a:rPr>
              <a:t> - 1</a:t>
            </a: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coefficient with value &gt;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1 would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indicate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growth over previous values.  This would typically represent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nonstationary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data, since if we compound the increases, the values are continually increasing.</a:t>
            </a: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7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 coefficient with value between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-1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represent increasing and decreasing patterns from previous patterns.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2855929"/>
            <a:ext cx="11885498" cy="41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factors (e.g. going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from AR(1) to AR(2) can add significant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).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Recall that autocorrelation is the correlation of a value with its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previous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p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values.</a:t>
            </a:r>
          </a:p>
          <a:p>
            <a:pPr lvl="0"/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 model with high autocorrelation implies that the data is highly dependent on previous values and an autoregressive model would perform well.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series and will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weight together the last few values to make a future prediction.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that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will gradually increase or decrease the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time series overall.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Familiarity with time series data and analysis (e.g. moving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averages 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autocorrelation)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Prior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exposure to linear regression with discussion of coefficients and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residuals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Moving average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) models </a:t>
            </a:r>
            <a:r>
              <a:rPr lang="en-US" sz="2800" u="sng" dirty="0" smtClean="0">
                <a:latin typeface="Georgia"/>
                <a:ea typeface="Georgia"/>
                <a:cs typeface="Georgia"/>
                <a:sym typeface="Georgia"/>
              </a:rPr>
              <a:t>do </a:t>
            </a:r>
            <a:r>
              <a:rPr lang="en-US" sz="2800" u="sng" dirty="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take the previous outputs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or values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as inputs. 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Instead, they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take the previous error terms.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 This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useful for handling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abrupt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changes in a system.</a:t>
            </a:r>
          </a:p>
          <a:p>
            <a:pPr lvl="0"/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Where AR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models slowly incorporate changes in the system by combining previous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values,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MA models use prior errors to quickly incorporate changes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Shape 7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lvl="0" indent="-256540">
                  <a:buSzPct val="100000"/>
                  <a:buFont typeface="Georgia"/>
                  <a:buChar char="‣"/>
                </a:pP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MA models are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typically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MA</m:t>
                    </m:r>
                    <m:d>
                      <m:dPr>
                        <m:ctrlPr>
                          <a:rPr lang="ar-AE" sz="2800" i="1">
                            <a:latin typeface="Cambria Math"/>
                            <a:ea typeface="Georgia"/>
                            <a:cs typeface="Georgia"/>
                            <a:sym typeface="Georgia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Georgia"/>
                            <a:cs typeface="Georgia"/>
                            <a:sym typeface="Georgia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where </a:t>
                </a:r>
                <a:r>
                  <a:rPr lang="en-US" sz="2800" i="1" dirty="0" smtClean="0">
                    <a:latin typeface="Georgia"/>
                    <a:ea typeface="Georgia"/>
                    <a:cs typeface="Georgia"/>
                    <a:sym typeface="Georgia"/>
                  </a:rPr>
                  <a:t>q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represents the number of previous errors our model should incorporate.</a:t>
                </a: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Georgia"/>
                  <a:buChar char="‣"/>
                </a:pP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If we have a time series of sales per week, </a:t>
                </a:r>
                <a:r>
                  <a:rPr lang="en-US" sz="2800" dirty="0" err="1"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r>
                  <a:rPr lang="en-US" sz="2800" baseline="-25000" dirty="0" err="1"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, we can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build a regression using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each </a:t>
                </a:r>
                <a:r>
                  <a:rPr lang="en-US" sz="2800" dirty="0" err="1"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r>
                  <a:rPr lang="en-US" sz="2800" baseline="-25000" dirty="0" err="1"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from the last </a:t>
                </a:r>
                <a:r>
                  <a:rPr lang="en-US" sz="2800" i="1" dirty="0">
                    <a:latin typeface="Georgia"/>
                    <a:ea typeface="Georgia"/>
                    <a:cs typeface="Georgia"/>
                    <a:sym typeface="Georgia"/>
                  </a:rPr>
                  <a:t>q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error terms.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r>
                  <a:rPr lang="en-US" sz="3000" baseline="-25000" dirty="0" err="1"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r>
                  <a:rPr lang="en-US" sz="3000" dirty="0">
                    <a:latin typeface="Georgia"/>
                    <a:ea typeface="Georgia"/>
                    <a:cs typeface="Georgia"/>
                    <a:sym typeface="Georgia"/>
                  </a:rPr>
                  <a:t> = mean + 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𝛃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𝜺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i-1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+  𝛃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𝜺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i-2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+ … +  𝛃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q</a:t>
                </a:r>
                <a:r>
                  <a:rPr lang="en-US" sz="3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𝜺</a:t>
                </a:r>
                <a:r>
                  <a:rPr lang="en-US" sz="3000" baseline="-25000" dirty="0" err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r>
                  <a:rPr lang="en-US" sz="3000" baseline="-250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-q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lvl="0" indent="-25654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Georgia"/>
                  <a:buChar char="‣"/>
                </a:pP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We include the mean of the time series </a:t>
                </a:r>
                <a:r>
                  <a:rPr lang="en-US" sz="2800" i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(that’s why it’s called a moving average)</a:t>
                </a: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as we assume the model takes the mean value of the series and randomly </a:t>
                </a:r>
                <a:r>
                  <a:rPr lang="en-US" sz="2800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jumps around </a:t>
                </a: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it.</a:t>
                </a:r>
              </a:p>
            </p:txBody>
          </p:sp>
        </mc:Choice>
        <mc:Fallback xmlns="">
          <p:sp>
            <p:nvSpPr>
              <p:cNvPr id="737" name="Shape 7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blipFill rotWithShape="1">
                <a:blip r:embed="rId3"/>
                <a:stretch>
                  <a:fillRect l="-1662" r="-623" b="-409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This would be easy, but we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don’t have error terms when we start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modeling – so where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do they come from?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requires a more complex fitting procedure than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with our models. Here, we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need to iteratively fit a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model, compute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errors and then refit, again and again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coefficients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 For example, in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 MA(1) model, we learn one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coefficient and this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value indicates the impact of how our previous error term on the next prediction.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88333"/>
              </a:lnSpc>
              <a:buSzPct val="25000"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 &amp; MA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97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AR &amp; MA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difference between an AR(1) and an MA(1) model?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629275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90006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(10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618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699"/>
            <a:ext cx="10208874" cy="34789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Shape 7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Georgia"/>
                  <a:buChar char="‣"/>
                </a:pPr>
                <a:r>
                  <a:rPr lang="en-US" sz="2800" b="1" dirty="0">
                    <a:latin typeface="Georgia"/>
                    <a:ea typeface="Georgia"/>
                    <a:cs typeface="Georgia"/>
                    <a:sym typeface="Georgia"/>
                  </a:rPr>
                  <a:t>ARMA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models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combine the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autoregressive and moving average models and are denoted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𝐴𝑅𝑀𝐴</m:t>
                    </m:r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Georgia"/>
                        <a:cs typeface="Georgia"/>
                        <a:sym typeface="Georgia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.</a:t>
                </a: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lvl="0" indent="-256540">
                  <a:buSzPct val="100000"/>
                  <a:buFont typeface="Georgia"/>
                  <a:buChar char="‣"/>
                </a:pP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𝐴𝑅𝑀𝐴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𝑝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, 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𝑞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model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is simply a combination (sum) of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𝐴𝑅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𝑝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)</m:t>
                    </m:r>
                  </m:oMath>
                </a14:m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model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𝑀𝐴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𝑞</m:t>
                    </m:r>
                    <m:r>
                      <a:rPr lang="en-US" sz="2800" i="1">
                        <a:latin typeface="Cambria Math"/>
                        <a:ea typeface="Georgia"/>
                        <a:cs typeface="Georgia"/>
                        <a:sym typeface="Georgia"/>
                      </a:rPr>
                      <m:t>)</m:t>
                    </m:r>
                  </m:oMath>
                </a14:m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 model.</a:t>
                </a:r>
              </a:p>
            </p:txBody>
          </p:sp>
        </mc:Choice>
        <mc:Fallback xmlns="">
          <p:sp>
            <p:nvSpPr>
              <p:cNvPr id="756" name="Shape 7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blipFill rotWithShape="1">
                <a:blip r:embed="rId4"/>
                <a:stretch>
                  <a:fillRect l="-1662" r="-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model with an MA(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model.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two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of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effects. AR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 slowly incorporate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long-term changes while MA models allow us to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correct sudden changes based on random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events.</a:t>
            </a: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Finally, 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(or 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verage) models combine ARMA models with differencing to allow an ARMA model to be fit to a nonstationary time series dataset.</a:t>
            </a: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actually fits an ARMA model to the differenced data and uses the results to predict our original nonstationary time series dataset. </a:t>
            </a:r>
          </a:p>
          <a:p>
            <a:pPr marL="203200" indent="-256540">
              <a:buClr>
                <a:schemeClr val="dk1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handles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stationarity assumption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us so we do not need to perform detrending or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differencing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manually.</a:t>
            </a: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Shape 7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Georgia"/>
                  <a:buChar char="‣"/>
                </a:pP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An ARIMA model has three parameters and is specified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𝐴𝑅𝐼𝑀𝐴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𝑞</m:t>
                    </m:r>
                    <m:r>
                      <a:rPr lang="en-US" sz="2800" b="0" i="1" smtClean="0">
                        <a:solidFill>
                          <a:schemeClr val="dk1"/>
                        </a:solidFill>
                        <a:latin typeface="Cambria Math"/>
                        <a:ea typeface="Georgia"/>
                        <a:cs typeface="Georgia"/>
                        <a:sym typeface="Georgia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.</a:t>
                </a: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1">
                  <a:buClr>
                    <a:schemeClr val="dk1"/>
                  </a:buClr>
                  <a:buSzPct val="100000"/>
                  <a:buFont typeface="Georgia"/>
                  <a:buChar char="‣"/>
                </a:pPr>
                <a:r>
                  <a:rPr lang="en-US" sz="2800" i="1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p</a:t>
                </a:r>
                <a:r>
                  <a:rPr lang="en-US" sz="2800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is the order of the autoregressive component. Increasing p increases the dependency on previous values further (longer lag).  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1">
                  <a:buClr>
                    <a:schemeClr val="dk1"/>
                  </a:buClr>
                  <a:buSzPct val="100000"/>
                  <a:buFont typeface="Georgia"/>
                  <a:buChar char="‣"/>
                </a:pPr>
                <a:r>
                  <a:rPr lang="en-US" sz="2800" i="1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q</a:t>
                </a:r>
                <a:r>
                  <a:rPr lang="en-US" sz="2800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is the order of the moving average component. Increasing q increases the likelihood of an unexpected jump at a handful of points.  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Georgia"/>
                </a:pPr>
                <a:r>
                  <a:rPr lang="en-US" sz="2800" i="1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d</a:t>
                </a:r>
                <a:r>
                  <a:rPr lang="en-US" sz="2800" dirty="0" smtClean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r>
                  <a:rPr lang="en-US" sz="2800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is the degree of differencing.</a:t>
                </a: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mc:Choice>
        <mc:Fallback xmlns="">
          <p:sp>
            <p:nvSpPr>
              <p:cNvPr id="780" name="Shape 7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blipFill rotWithShape="1">
                <a:blip r:embed="rId3"/>
                <a:stretch>
                  <a:fillRect l="-1662" r="-1662" b="-17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</a:t>
            </a:r>
            <a:r>
              <a:rPr lang="en-US" sz="2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not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AR, ARMA, AND ARIMA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AR, ARMA, AND ARIMA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Open up starter-code-16 and let’s take a look how we’d fit an ARMA and ARIMA model to the DC sea level data.</a:t>
            </a:r>
          </a:p>
        </p:txBody>
      </p:sp>
    </p:spTree>
    <p:extLst>
      <p:ext uri="{BB962C8B-B14F-4D97-AF65-F5344CB8AC3E}">
        <p14:creationId xmlns:p14="http://schemas.microsoft.com/office/powerpoint/2010/main" val="841298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DEMO RECAP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To put it all together, here’s the steps we took to fit an ARIMA model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Establish a training and test dataset.</a:t>
            </a:r>
          </a:p>
          <a:p>
            <a:pPr marL="1121410" lvl="1" indent="-514350">
              <a:buSzPct val="100000"/>
              <a:buFont typeface="+mj-lt"/>
              <a:buAutoNum type="arabicPeriod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Evaluate stationarity with visuals or the ADF Test.</a:t>
            </a:r>
          </a:p>
          <a:p>
            <a:pPr marL="1578610" lvl="2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stationary, use an ARIMA model with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=0</a:t>
            </a:r>
          </a:p>
          <a:p>
            <a:pPr marL="1578610" lvl="2" indent="-514350">
              <a:buSzPct val="100000"/>
              <a:buFont typeface="+mj-lt"/>
              <a:buAutoNum type="alphaLcParenR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If nonstationary, identify a difference that makes the data stationary and use that as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Identify potential values of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by plotting the ACF and PACF functions. If original data was nonstationary, use the differenced data.</a:t>
            </a:r>
          </a:p>
        </p:txBody>
      </p:sp>
    </p:spTree>
    <p:extLst>
      <p:ext uri="{BB962C8B-B14F-4D97-AF65-F5344CB8AC3E}">
        <p14:creationId xmlns:p14="http://schemas.microsoft.com/office/powerpoint/2010/main" val="807448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DEMO RECAP (CONT’D)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To put it all together, here’s the steps we took to fit an ARIMA model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 startAt="4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Fit an ARIMA  model with our identified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1121410" lvl="1" indent="-514350">
              <a:buSzPct val="100000"/>
              <a:buFont typeface="+mj-lt"/>
              <a:buAutoNum type="arabicPeriod" startAt="4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 startAt="4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Plot the residuals and confirm that there is no significant trend of pattern present.</a:t>
            </a:r>
          </a:p>
          <a:p>
            <a:pPr marL="1121410" lvl="1" indent="-514350">
              <a:buSzPct val="100000"/>
              <a:buFont typeface="+mj-lt"/>
              <a:buAutoNum type="arabicPeriod" startAt="4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 startAt="4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Plot the model forecast against the training and test datasets.</a:t>
            </a:r>
          </a:p>
          <a:p>
            <a:pPr marL="1121410" lvl="1" indent="-514350">
              <a:buSzPct val="100000"/>
              <a:buFont typeface="+mj-lt"/>
              <a:buAutoNum type="arabicPeriod" startAt="4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 startAt="4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Calculate the Mean Squared Error of the model forecast.</a:t>
            </a:r>
          </a:p>
          <a:p>
            <a:pPr marL="1121410" lvl="1" indent="-514350">
              <a:buSzPct val="100000"/>
              <a:buFont typeface="+mj-lt"/>
              <a:buAutoNum type="arabicPeriod" startAt="4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1121410" lvl="1" indent="-514350">
              <a:buSzPct val="100000"/>
              <a:buFont typeface="+mj-lt"/>
              <a:buAutoNum type="arabicPeriod" startAt="4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(Optional) Consider an ARMA grid search of the differenced data.</a:t>
            </a:r>
          </a:p>
        </p:txBody>
      </p:sp>
    </p:spTree>
    <p:extLst>
      <p:ext uri="{BB962C8B-B14F-4D97-AF65-F5344CB8AC3E}">
        <p14:creationId xmlns:p14="http://schemas.microsoft.com/office/powerpoint/2010/main" val="3296940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MIND YOUR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P’s, D’s, and Q’s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MIND YOUR P’s, D’s, and Q’s</a:t>
            </a:r>
          </a:p>
          <a:p>
            <a:pPr lvl="0">
              <a:buSzPct val="25000"/>
            </a:pP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Fit an ARIMA model on the Chesapeake Bay sea level data. Use the steps on the previous slides and the code earlier in the notebook as a guide.</a:t>
            </a: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use the same training  and test dataset timeframes as with the DC sea level data.</a:t>
            </a: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values of 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p, d, 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en-US" sz="1800" i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did your final model have? Did it match our results for the DC sea level?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629275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90006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QUESTIONS (30 minutes):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972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).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1075" name="Shape 10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</a:t>
            </a:r>
            <a:r>
              <a:rPr lang="en-US" sz="2800" smtClean="0">
                <a:latin typeface="Georgia"/>
                <a:ea typeface="Georgia"/>
                <a:cs typeface="Georgia"/>
                <a:sym typeface="Georgia"/>
              </a:rPr>
              <a:t>4</a:t>
            </a: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So far, we’ve focused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on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formatting and exploring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with some new summary statistics (e.g. autocorrelation).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lesson,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will advance those techniques to 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Identify trends and seasonality 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Predict/forecast forward in time (</a:t>
            </a:r>
            <a:r>
              <a:rPr lang="en-US" sz="2800" i="1" dirty="0" smtClean="0">
                <a:latin typeface="Georgia"/>
                <a:ea typeface="Georgia"/>
                <a:cs typeface="Georgia"/>
                <a:sym typeface="Georgia"/>
              </a:rPr>
              <a:t>given those trends and seasonality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)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95" name="Shape 10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6" name="Shape 10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02" name="Shape 11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3" name="Shape 11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4" name="Shape 110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DON’T FORGET TO FILL OUT YOUR EXIT </a:t>
            </a: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TICKET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LESSON 16</a:t>
            </a: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err="1" smtClean="0">
                <a:latin typeface="Georgia" panose="02040502050405020303" pitchFamily="18" charset="0"/>
              </a:rPr>
              <a:t>Manua</a:t>
            </a:r>
            <a:r>
              <a:rPr lang="en-US" sz="2800" i="1" dirty="0" smtClean="0">
                <a:latin typeface="Georgia" panose="02040502050405020303" pitchFamily="18" charset="0"/>
              </a:rPr>
              <a:t> Loa CO2 Graphic</a:t>
            </a:r>
            <a:r>
              <a:rPr lang="en-US" sz="2800" i="1" dirty="0">
                <a:latin typeface="Georgia" panose="02040502050405020303" pitchFamily="18" charset="0"/>
              </a:rPr>
              <a:t>: </a:t>
            </a:r>
            <a:r>
              <a:rPr lang="en-US" sz="2800" i="1" dirty="0">
                <a:latin typeface="Georgia" panose="02040502050405020303" pitchFamily="18" charset="0"/>
                <a:hlinkClick r:id="rId3"/>
              </a:rPr>
              <a:t>https://</a:t>
            </a:r>
            <a:r>
              <a:rPr lang="en-US" sz="2800" i="1" dirty="0" smtClean="0">
                <a:latin typeface="Georgia" panose="02040502050405020303" pitchFamily="18" charset="0"/>
                <a:hlinkClick r:id="rId3"/>
              </a:rPr>
              <a:t>gailtheactuary.files.wordpress.com/2012/01/1000px-mauna_loa_carbon_dioxide-en-svg.png</a:t>
            </a:r>
            <a:r>
              <a:rPr lang="en-US" sz="2800" i="1" dirty="0" smtClean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i="1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Georgia" panose="02040502050405020303" pitchFamily="18" charset="0"/>
              </a:rPr>
              <a:t>Additive </a:t>
            </a:r>
            <a:r>
              <a:rPr lang="en-US" sz="2800" i="1" dirty="0">
                <a:latin typeface="Georgia" panose="02040502050405020303" pitchFamily="18" charset="0"/>
              </a:rPr>
              <a:t>vs Multiplicative Seasonality: </a:t>
            </a:r>
            <a:r>
              <a:rPr lang="en-US" sz="2800" i="1" dirty="0">
                <a:latin typeface="Georgia" panose="02040502050405020303" pitchFamily="18" charset="0"/>
                <a:hlinkClick r:id="rId4"/>
              </a:rPr>
              <a:t>https://</a:t>
            </a:r>
            <a:r>
              <a:rPr lang="en-US" sz="2800" i="1" dirty="0" smtClean="0">
                <a:latin typeface="Georgia" panose="02040502050405020303" pitchFamily="18" charset="0"/>
                <a:hlinkClick r:id="rId4"/>
              </a:rPr>
              <a:t>image.slidesharecdn.com/gaxm9an4tzcsjh0ht6no-140511182034-phpapp02/95/chapter-13-2-42-638.jpg?cb=1399832624</a:t>
            </a:r>
            <a:r>
              <a:rPr lang="en-US" sz="2800" i="1" dirty="0" smtClean="0">
                <a:latin typeface="Georgia" panose="02040502050405020303" pitchFamily="18" charset="0"/>
              </a:rPr>
              <a:t> </a:t>
            </a:r>
            <a:endParaRPr lang="en-US" sz="2800" i="1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483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The big picture idea will be that we can use information about the overall trend and seasonality of our data to predict the future.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8" name="Picture 4" descr="https://gailtheactuary.files.wordpress.com/2012/01/1000px-mauna_loa_carbon_dioxide-en-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37" y="2736849"/>
            <a:ext cx="6566926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IDENTIFYING TRENDS AND SEASONALITY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Shape 47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R="0" lvl="0" algn="l" rtl="0">
                  <a:spcBef>
                    <a:spcPts val="0"/>
                  </a:spcBef>
                  <a:buNone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spcBef>
                    <a:spcPts val="0"/>
                  </a:spcBef>
                  <a:buSzPct val="100000"/>
                  <a:buFont typeface="Georgia"/>
                  <a:buChar char="‣"/>
                </a:pP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It’s simple to make the claim that data has a prevailing trend or seasonality, but it’s another to prove it or even quantify these components of time series data.</a:t>
                </a:r>
              </a:p>
              <a:p>
                <a:pPr marL="203200" marR="0" lvl="0" indent="-256540" algn="l" rtl="0">
                  <a:spcBef>
                    <a:spcPts val="0"/>
                  </a:spcBef>
                  <a:buSzPct val="100000"/>
                  <a:buFont typeface="Georgia"/>
                  <a:buChar char="‣"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indent="-256540">
                  <a:buSzPct val="100000"/>
                  <a:buFont typeface="Georgia"/>
                  <a:buChar char="‣"/>
                </a:pP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All time series data can be broken down into the following general formula.</a:t>
                </a:r>
                <a:r>
                  <a:rPr lang="en-US" sz="2800" dirty="0">
                    <a:ea typeface="Georgia"/>
                    <a:cs typeface="Georgia"/>
                    <a:sym typeface="Georgia"/>
                  </a:rPr>
                  <a:t> </a:t>
                </a:r>
                <a:endParaRPr lang="en-US" sz="2800" i="1" dirty="0" smtClean="0">
                  <a:latin typeface="Cambria Math"/>
                  <a:ea typeface="Georgia"/>
                  <a:cs typeface="Georgia"/>
                  <a:sym typeface="Georgia"/>
                </a:endParaRPr>
              </a:p>
              <a:p>
                <a:pP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𝐷𝑎𝑡𝑎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𝑇𝑟𝑒𝑛𝑑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𝑆𝑒𝑎𝑠𝑜𝑛𝑎𝑙𝑖𝑡𝑦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Georgia"/>
                          <a:cs typeface="Georgia"/>
                          <a:sym typeface="Georgia"/>
                        </a:rPr>
                        <m:t>𝐸𝑟𝑟𝑜𝑟</m:t>
                      </m:r>
                    </m:oMath>
                  </m:oMathPara>
                </a14:m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863600" lvl="1" indent="-256540">
                  <a:buSzPct val="100000"/>
                  <a:buFont typeface="Georgia"/>
                  <a:buChar char="‣"/>
                </a:pPr>
                <a:endParaRPr lang="en-US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863600" lvl="1" indent="-256540">
                  <a:buSzPct val="100000"/>
                  <a:buFont typeface="Georgia"/>
                  <a:buChar char="‣"/>
                </a:pPr>
                <a:r>
                  <a:rPr lang="en-US" sz="2800" b="1" dirty="0" smtClean="0">
                    <a:latin typeface="Georgia"/>
                    <a:ea typeface="Georgia"/>
                    <a:cs typeface="Georgia"/>
                    <a:sym typeface="Georgia"/>
                  </a:rPr>
                  <a:t>Trend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- significant, sustained increases or decreases in our data</a:t>
                </a:r>
              </a:p>
              <a:p>
                <a:pPr marL="863600" lvl="1" indent="-256540">
                  <a:buSzPct val="100000"/>
                  <a:buFont typeface="Georgia"/>
                  <a:buChar char="‣"/>
                </a:pPr>
                <a:r>
                  <a:rPr lang="en-US" sz="2800" b="1" dirty="0" smtClean="0">
                    <a:latin typeface="Georgia"/>
                    <a:ea typeface="Georgia"/>
                    <a:cs typeface="Georgia"/>
                    <a:sym typeface="Georgia"/>
                  </a:rPr>
                  <a:t>Seasonality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- </a:t>
                </a:r>
                <a:r>
                  <a:rPr lang="en-US" sz="2800" dirty="0">
                    <a:latin typeface="Georgia"/>
                    <a:ea typeface="Georgia"/>
                    <a:cs typeface="Georgia"/>
                    <a:sym typeface="Georgia"/>
                  </a:rPr>
                  <a:t>regular, repeated patterns in our 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data</a:t>
                </a:r>
              </a:p>
              <a:p>
                <a:pPr marL="863600" lvl="1" indent="-256540">
                  <a:buSzPct val="100000"/>
                  <a:buFont typeface="Georgia"/>
                  <a:buChar char="‣"/>
                </a:pPr>
                <a:r>
                  <a:rPr lang="en-US" sz="2800" b="1" dirty="0" smtClean="0">
                    <a:latin typeface="Georgia"/>
                    <a:ea typeface="Georgia"/>
                    <a:cs typeface="Georgia"/>
                    <a:sym typeface="Georgia"/>
                  </a:rPr>
                  <a:t>Error</a:t>
                </a:r>
                <a:r>
                  <a:rPr lang="en-US" sz="2800" dirty="0" smtClean="0">
                    <a:latin typeface="Georgia"/>
                    <a:ea typeface="Georgia"/>
                    <a:cs typeface="Georgia"/>
                    <a:sym typeface="Georgia"/>
                  </a:rPr>
                  <a:t>  - the remainder after trend and seasonality is removed from our data</a:t>
                </a:r>
              </a:p>
              <a:p>
                <a:pPr marL="203200" marR="0" lvl="0" indent="-256540" algn="l" rtl="0">
                  <a:spcBef>
                    <a:spcPts val="0"/>
                  </a:spcBef>
                  <a:buSzPct val="100000"/>
                  <a:buFont typeface="Georgia"/>
                  <a:buChar char="‣"/>
                </a:pPr>
                <a:endParaRPr lang="ar-AE" sz="2800" dirty="0" smtClean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spcBef>
                    <a:spcPts val="0"/>
                  </a:spcBef>
                  <a:buSzPct val="100000"/>
                  <a:buFont typeface="Georgia"/>
                  <a:buChar char="‣"/>
                </a:pPr>
                <a:endParaRPr lang="ar-AE" sz="2800" dirty="0"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marL="203200" marR="0" lvl="0" indent="-256540" algn="l" rtl="0">
                  <a:spcBef>
                    <a:spcPts val="0"/>
                  </a:spcBef>
                  <a:buSzPct val="100000"/>
                  <a:buFont typeface="Georgia"/>
                  <a:buChar char="‣"/>
                </a:pPr>
                <a:endParaRPr lang="en-US" sz="2800" dirty="0"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mc:Choice>
        <mc:Fallback xmlns="">
          <p:sp>
            <p:nvSpPr>
              <p:cNvPr id="472" name="Shape 4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6" y="1292775"/>
                <a:ext cx="11734800" cy="3809999"/>
              </a:xfrm>
              <a:prstGeom prst="rect">
                <a:avLst/>
              </a:prstGeom>
              <a:blipFill rotWithShape="1">
                <a:blip r:embed="rId3"/>
                <a:stretch>
                  <a:fillRect l="-1662" r="-156" b="-51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38721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2723</Words>
  <Application>Microsoft Office PowerPoint</Application>
  <PresentationFormat>Custom</PresentationFormat>
  <Paragraphs>355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Cambria Math</vt:lpstr>
      <vt:lpstr>Merriweather Sans</vt:lpstr>
      <vt:lpstr>Oswald</vt:lpstr>
      <vt:lpstr>Consolas</vt:lpstr>
      <vt:lpstr>Georgia</vt:lpstr>
      <vt:lpstr>Impact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Doug</cp:lastModifiedBy>
  <cp:revision>41</cp:revision>
  <dcterms:modified xsi:type="dcterms:W3CDTF">2016-10-21T19:14:40Z</dcterms:modified>
</cp:coreProperties>
</file>