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46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</p:sldIdLst>
  <p:sldSz cx="13004800" cy="7302500"/>
  <p:notesSz cx="6858000" cy="9144000"/>
  <p:embeddedFontLst>
    <p:embeddedFont>
      <p:font typeface="Impact" panose="020B0806030902050204" pitchFamily="34" charset="0"/>
      <p:regular r:id="rId47"/>
    </p:embeddedFont>
    <p:embeddedFont>
      <p:font typeface="Oswald" panose="020B0604020202020204" charset="0"/>
      <p:regular r:id="rId48"/>
      <p:bold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Georgia" panose="02040502050405020303" pitchFamily="18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9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54597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512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440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68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879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65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72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75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796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00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139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12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488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653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449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952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0143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157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159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465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001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355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9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809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976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125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859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472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216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9452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7093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5701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244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57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2228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6328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1198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3" name="Shape 8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7667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70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75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79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23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94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40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neralassembly.github.io/prework/cl/#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Aleks Ontman &amp; Alex Sherman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491" name="Shape 491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cxnSp>
        <p:nvCxnSpPr>
          <p:cNvPr id="492" name="Shape 492"/>
          <p:cNvCxnSpPr>
            <a:endCxn id="491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3" name="Shape 493"/>
          <p:cNvCxnSpPr>
            <a:stCxn id="491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4" name="Shape 494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01" name="Shape 5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COMMAND LINE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walk through a few commands.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cd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pwd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$home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mkdir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open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access many tools with the terminal.  Let’s walk through a few.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COMMAND LINE</a:t>
            </a:r>
          </a:p>
        </p:txBody>
      </p:sp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75" y="2244175"/>
            <a:ext cx="5644749" cy="37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514" name="Shape 514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515" name="Shape 515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cxnSp>
        <p:nvCxnSpPr>
          <p:cNvPr id="516" name="Shape 516"/>
          <p:cNvCxnSpPr>
            <a:endCxn id="514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7" name="Shape 517"/>
          <p:cNvCxnSpPr>
            <a:stCxn id="514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8" name="Shape 518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20" name="Shape 520"/>
          <p:cNvCxnSpPr>
            <a:endCxn id="515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21" name="Shape 521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27" name="Shape 52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 far, we’ve used iPython Notebooks in place of a text editor.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there are many options available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eMacs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Vim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Sublime Text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what Sublime Text look like with Python.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545" y="3317775"/>
            <a:ext cx="1926899" cy="1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275" y="3204774"/>
            <a:ext cx="2156674" cy="215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Shape 5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2050" y="3266550"/>
            <a:ext cx="2033125" cy="20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Open “say-hi.py”, found in the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lesson-02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folder of the class repo, in Sublime Text to see it for yourself.</a:t>
            </a:r>
          </a:p>
        </p:txBody>
      </p:sp>
      <p:pic>
        <p:nvPicPr>
          <p:cNvPr id="4" name="Shape 543"/>
          <p:cNvPicPr preferRelativeResize="0"/>
          <p:nvPr/>
        </p:nvPicPr>
        <p:blipFill rotWithShape="1">
          <a:blip r:embed="rId3">
            <a:alphaModFix/>
          </a:blip>
          <a:srcRect r="65585" b="64214"/>
          <a:stretch/>
        </p:blipFill>
        <p:spPr>
          <a:xfrm>
            <a:off x="3112168" y="2759241"/>
            <a:ext cx="6673516" cy="4154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555" name="Shape 555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556" name="Shape 556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557" name="Shape 557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cxnSp>
        <p:nvCxnSpPr>
          <p:cNvPr id="558" name="Shape 558"/>
          <p:cNvCxnSpPr>
            <a:endCxn id="555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9" name="Shape 559"/>
          <p:cNvCxnSpPr>
            <a:stCxn id="555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0" name="Shape 560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62" name="Shape 562"/>
          <p:cNvCxnSpPr>
            <a:endCxn id="556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563" name="Shape 563"/>
          <p:cNvCxnSpPr>
            <a:stCxn id="557" idx="1"/>
            <a:endCxn id="556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64" name="Shape 564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sp>
        <p:nvSpPr>
          <p:cNvPr id="565" name="Shape 565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71" name="Shape 5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 text editor?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name any other examples?</a:t>
            </a:r>
          </a:p>
        </p:txBody>
      </p:sp>
      <p:sp>
        <p:nvSpPr>
          <p:cNvPr id="574" name="Shape 57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75" name="Shape 57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77" name="Shape 57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IPYTHON NOTEBOOK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Identify the data science toolkit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Navigate Git and the Command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Line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95" name="Shape 5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PYTHON PACKAGES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PYTHON PACKAGES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terminal allows us to run programs and reach out to the outside world.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add programs and packages as needed.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add Python packages, we use a tool called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pip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pip install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package with the command line.  We’ll install Beautiful Soup, a HTML/XML parsing package.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pip install beautifulsoup4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07" name="Shape 607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08" name="Shape 60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09" name="Shape 60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10" name="Shape 61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cxnSp>
        <p:nvCxnSpPr>
          <p:cNvPr id="611" name="Shape 611"/>
          <p:cNvCxnSpPr>
            <a:endCxn id="607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12" name="Shape 612"/>
          <p:cNvCxnSpPr>
            <a:stCxn id="607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3" name="Shape 613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15" name="Shape 615"/>
          <p:cNvCxnSpPr>
            <a:endCxn id="608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16" name="Shape 616"/>
          <p:cNvCxnSpPr>
            <a:stCxn id="609" idx="1"/>
            <a:endCxn id="608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17" name="Shape 617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18" name="Shape 618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19" name="Shape 619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20" name="Shape 620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21" name="Shape 621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27" name="Shape 62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command line also allows you to download and use other tools and packages.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tools for different purposes available in the outside world. </a:t>
            </a:r>
          </a:p>
        </p:txBody>
      </p:sp>
      <p:sp>
        <p:nvSpPr>
          <p:cNvPr id="633" name="Shape 6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39" name="Shape 639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40" name="Shape 640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41" name="Shape 641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42" name="Shape 642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643" name="Shape 643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644" name="Shape 644"/>
          <p:cNvCxnSpPr>
            <a:endCxn id="639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5" name="Shape 645"/>
          <p:cNvCxnSpPr>
            <a:stCxn id="639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6" name="Shape 646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48" name="Shape 648"/>
          <p:cNvCxnSpPr>
            <a:endCxn id="640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49" name="Shape 649"/>
          <p:cNvCxnSpPr>
            <a:stCxn id="641" idx="1"/>
            <a:endCxn id="640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50" name="Shape 650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51" name="Shape 651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52" name="Shape 652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53" name="Shape 653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54" name="Shape 654"/>
          <p:cNvCxnSpPr>
            <a:stCxn id="643" idx="2"/>
            <a:endCxn id="639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55" name="Shape 655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As we saw with pip, the command line can connect us to the outside world.  This becomes more important for data.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may have </a:t>
            </a:r>
            <a:r>
              <a:rPr lang="en-US" sz="2800" dirty="0">
                <a:latin typeface="Georgia"/>
                <a:ea typeface="Georgia"/>
                <a:cs typeface="Georgia"/>
              </a:rPr>
              <a:t>Health Insurance Portability and Accountability Act (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HIPAA) protected data.  This means we can’t leave this sensitive data on our local machine (i.e. laptop).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need to communicate with a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remote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machine (i.e. server) to access the data via command line.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Let’s see a demonstration of this.</a:t>
            </a:r>
          </a:p>
        </p:txBody>
      </p:sp>
      <p:sp>
        <p:nvSpPr>
          <p:cNvPr id="661" name="Shape 6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67" name="Shape 667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68" name="Shape 66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69" name="Shape 66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70" name="Shape 67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671" name="Shape 671"/>
          <p:cNvSpPr/>
          <p:nvPr/>
        </p:nvSpPr>
        <p:spPr>
          <a:xfrm>
            <a:off x="9296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Remote Computers, e.g. AWS</a:t>
            </a:r>
          </a:p>
        </p:txBody>
      </p:sp>
      <p:sp>
        <p:nvSpPr>
          <p:cNvPr id="672" name="Shape 672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673" name="Shape 673"/>
          <p:cNvCxnSpPr>
            <a:endCxn id="667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4" name="Shape 674"/>
          <p:cNvCxnSpPr>
            <a:stCxn id="667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5" name="Shape 675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77" name="Shape 677"/>
          <p:cNvCxnSpPr>
            <a:endCxn id="668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78" name="Shape 678"/>
          <p:cNvCxnSpPr>
            <a:stCxn id="669" idx="1"/>
            <a:endCxn id="668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9" name="Shape 679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80" name="Shape 680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1" name="Shape 681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82" name="Shape 682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83" name="Shape 683"/>
          <p:cNvCxnSpPr>
            <a:stCxn id="672" idx="2"/>
            <a:endCxn id="667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84" name="Shape 684"/>
          <p:cNvCxnSpPr/>
          <p:nvPr/>
        </p:nvCxnSpPr>
        <p:spPr>
          <a:xfrm rot="10800000" flipH="1">
            <a:off x="7923175" y="2640474"/>
            <a:ext cx="1390200" cy="53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85" name="Shape 685"/>
          <p:cNvCxnSpPr/>
          <p:nvPr/>
        </p:nvCxnSpPr>
        <p:spPr>
          <a:xfrm rot="10800000" flipH="1">
            <a:off x="8045825" y="2926825"/>
            <a:ext cx="1267500" cy="4823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86" name="Shape 686"/>
          <p:cNvSpPr txBox="1"/>
          <p:nvPr/>
        </p:nvSpPr>
        <p:spPr>
          <a:xfrm rot="-1297962">
            <a:off x="7558707" y="2458252"/>
            <a:ext cx="1816331" cy="43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SSH/tunnel</a:t>
            </a:r>
          </a:p>
        </p:txBody>
      </p:sp>
      <p:sp>
        <p:nvSpPr>
          <p:cNvPr id="687" name="Shape 687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93" name="Shape 6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Version control is necessary when working on complex projects.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Git is a way of tracking changes we’ve made to our programs that allows us to go back in time to fix errors.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Combined with Github, Git is a powerful tool for collaborating with colleagues.  You can work on different aspects of projects simultaneously and merge the changes together seamlessly.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 are many different ways to use these tools.</a:t>
            </a:r>
          </a:p>
        </p:txBody>
      </p:sp>
      <p:sp>
        <p:nvSpPr>
          <p:cNvPr id="699" name="Shape 6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Let’s see an example of using Git and Github.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 are three primary commands we’ll use.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git add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git commit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git push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When a colleague wants to implement our change, we may use the command 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705" name="Shape 7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711" name="Shape 711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</a:t>
            </a:r>
            <a:r>
              <a:rPr lang="en-US" sz="2800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Line/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Git Bash</a:t>
            </a:r>
            <a:endParaRPr lang="en-US" sz="28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635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Github</a:t>
            </a:r>
            <a:endParaRPr lang="en-US" sz="28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9296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Remote Computers, e.g. AWS</a:t>
            </a:r>
          </a:p>
        </p:txBody>
      </p:sp>
      <p:sp>
        <p:nvSpPr>
          <p:cNvPr id="717" name="Shape 717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718" name="Shape 718"/>
          <p:cNvCxnSpPr>
            <a:endCxn id="711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9" name="Shape 719"/>
          <p:cNvCxnSpPr>
            <a:stCxn id="711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0" name="Shape 720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725" name="Shape 725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26" name="Shape 726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728" name="Shape 728"/>
          <p:cNvCxnSpPr/>
          <p:nvPr/>
        </p:nvCxnSpPr>
        <p:spPr>
          <a:xfrm rot="10800000">
            <a:off x="3719799" y="2763200"/>
            <a:ext cx="1284000" cy="4742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29" name="Shape 729"/>
          <p:cNvCxnSpPr/>
          <p:nvPr/>
        </p:nvCxnSpPr>
        <p:spPr>
          <a:xfrm rot="10800000">
            <a:off x="3580899" y="3049274"/>
            <a:ext cx="1390200" cy="523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730" name="Shape 730"/>
          <p:cNvSpPr txBox="1"/>
          <p:nvPr/>
        </p:nvSpPr>
        <p:spPr>
          <a:xfrm rot="1309273">
            <a:off x="3731335" y="2608607"/>
            <a:ext cx="1610925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git push</a:t>
            </a:r>
          </a:p>
        </p:txBody>
      </p:sp>
      <p:sp>
        <p:nvSpPr>
          <p:cNvPr id="731" name="Shape 731"/>
          <p:cNvSpPr txBox="1"/>
          <p:nvPr/>
        </p:nvSpPr>
        <p:spPr>
          <a:xfrm rot="1309273">
            <a:off x="3332035" y="3267507"/>
            <a:ext cx="1610925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git pull</a:t>
            </a:r>
          </a:p>
        </p:txBody>
      </p:sp>
      <p:cxnSp>
        <p:nvCxnSpPr>
          <p:cNvPr id="732" name="Shape 732"/>
          <p:cNvCxnSpPr>
            <a:stCxn id="717" idx="2"/>
            <a:endCxn id="711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733" name="Shape 733"/>
          <p:cNvCxnSpPr/>
          <p:nvPr/>
        </p:nvCxnSpPr>
        <p:spPr>
          <a:xfrm rot="10800000" flipH="1">
            <a:off x="7923175" y="2640474"/>
            <a:ext cx="1390200" cy="53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34" name="Shape 734"/>
          <p:cNvCxnSpPr/>
          <p:nvPr/>
        </p:nvCxnSpPr>
        <p:spPr>
          <a:xfrm rot="10800000" flipH="1">
            <a:off x="8045825" y="2926825"/>
            <a:ext cx="1267500" cy="4823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735" name="Shape 735"/>
          <p:cNvSpPr txBox="1"/>
          <p:nvPr/>
        </p:nvSpPr>
        <p:spPr>
          <a:xfrm rot="-1297962">
            <a:off x="7558707" y="2458252"/>
            <a:ext cx="1816331" cy="43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SSH/tunnel</a:t>
            </a:r>
          </a:p>
        </p:txBody>
      </p:sp>
      <p:sp>
        <p:nvSpPr>
          <p:cNvPr id="44" name="Shape 66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45" name="Shape 66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46" name="Shape 67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cxnSp>
        <p:nvCxnSpPr>
          <p:cNvPr id="47" name="Shape 673"/>
          <p:cNvCxnSpPr/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674"/>
          <p:cNvCxnSpPr/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676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0" name="Shape 677"/>
          <p:cNvCxnSpPr>
            <a:endCxn id="44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51" name="Shape 678"/>
          <p:cNvCxnSpPr>
            <a:stCxn id="45" idx="1"/>
            <a:endCxn id="44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2" name="Shape 679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53" name="Shape 680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4" name="Shape 682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55" name="Shape 687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git commit,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cd, </a:t>
            </a:r>
            <a:r>
              <a:rPr lang="en-US" sz="2400" dirty="0" err="1" smtClean="0">
                <a:latin typeface="Georgia"/>
                <a:ea typeface="Georgia"/>
                <a:cs typeface="Georgia"/>
                <a:sym typeface="Georgia"/>
              </a:rPr>
              <a:t>rm</a:t>
            </a: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715"/>
          <p:cNvSpPr/>
          <p:nvPr/>
        </p:nvSpPr>
        <p:spPr>
          <a:xfrm>
            <a:off x="1667724" y="5323162"/>
            <a:ext cx="878576" cy="5969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g</a:t>
            </a:r>
            <a:r>
              <a:rPr lang="en-US" sz="2800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it</a:t>
            </a:r>
            <a:endParaRPr lang="en-US" sz="28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42" name="Shape 7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Shape 74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 GUI?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command line?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the big advantages of using the command line over a GUI?</a:t>
            </a:r>
          </a:p>
        </p:txBody>
      </p:sp>
      <p:sp>
        <p:nvSpPr>
          <p:cNvPr id="745" name="Shape 74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746" name="Shape 74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47" name="Shape 74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48" name="Shape 74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754" name="Shape 75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 AND COMMAND LINE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Shape 7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Shape 76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Let’s review the exercises from Codecademy Python.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Let’s review the exercises from the GA command line tutorial.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Are there any questions?</a:t>
            </a:r>
          </a:p>
        </p:txBody>
      </p:sp>
      <p:sp>
        <p:nvSpPr>
          <p:cNvPr id="762" name="Shape 76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Questions</a:t>
            </a:r>
          </a:p>
        </p:txBody>
      </p:sp>
      <p:sp>
        <p:nvSpPr>
          <p:cNvPr id="763" name="Shape 76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64" name="Shape 764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765" name="Shape 76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66" name="Shape 766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GIT AND COMMAND LINE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790" name="Shape 79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common data science tools?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 are these tools useful?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Any other questions?</a:t>
            </a:r>
          </a:p>
        </p:txBody>
      </p:sp>
      <p:sp>
        <p:nvSpPr>
          <p:cNvPr id="796" name="Shape 7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802" name="Shape 80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808" name="Shape 80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809" name="Shape 80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15" name="Shape 81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Complete the General Assembly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  <a:hlinkClick r:id="rId3"/>
              </a:rPr>
              <a:t>Command Line Tutorial</a:t>
            </a: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Set up GitHub account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 smtClean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821" name="Shape 82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828" name="Shape 82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9" name="Shape 82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30" name="Shape 83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36" name="Shape 83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7" name="Shape 83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38" name="Shape 8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39" name="Shape 839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845" name="Shape 84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46" name="Shape 84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47" name="Shape 84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48" name="Shape 84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49" name="Shape 849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850" name="Shape 850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DISCUSS THE CURRENT LESSON OBEJCTIVES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Identify the data science toolkit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Navigate Git and the Command Line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2" name="Shape 4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TOOLS OF THE TRADE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TOOLS OF THE TRADE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Today we are going to review some of the tools we use in data science.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see how they fit into the wider programming environment.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start with the command line.  This is your portal to your computer and the outside world.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LOCAL MACHINE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 your local computer, you have a variety of tools at your disposal.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editor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Programs/tools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of these can be accessed through the terminal or through a GUI (Graphical User Interface).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navigate your files through the terminal or through Finder.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450" y="2222500"/>
            <a:ext cx="6191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1018</Words>
  <Application>Microsoft Office PowerPoint</Application>
  <PresentationFormat>Custom</PresentationFormat>
  <Paragraphs>280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Impact</vt:lpstr>
      <vt:lpstr>Oswald</vt:lpstr>
      <vt:lpstr>Merriweather Sans</vt:lpstr>
      <vt:lpstr>Consolas</vt:lpstr>
      <vt:lpstr>Arial</vt:lpstr>
      <vt:lpstr>Georgia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CITATIONS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Sherman, Alex</cp:lastModifiedBy>
  <cp:revision>11</cp:revision>
  <dcterms:modified xsi:type="dcterms:W3CDTF">2016-10-20T03:51:45Z</dcterms:modified>
</cp:coreProperties>
</file>