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10" r:id="rId3"/>
    <p:sldMasterId id="214748371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</p:sldIdLst>
  <p:sldSz cy="7302500" cx="13004800"/>
  <p:notesSz cx="6858000" cy="9144000"/>
  <p:embeddedFontLst>
    <p:embeddedFont>
      <p:font typeface="Oswald"/>
      <p:regular r:id="rId80"/>
      <p:bold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Oswald-regular.fntdata"/><Relationship Id="rId81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228600" lvl="1" marL="0" marR="0" rtl="0" algn="l">
              <a:spcBef>
                <a:spcPts val="0"/>
              </a:spcBef>
              <a:defRPr/>
            </a:lvl2pPr>
            <a:lvl3pPr indent="457200" lvl="2" marL="0" marR="0" rtl="0" algn="l">
              <a:spcBef>
                <a:spcPts val="0"/>
              </a:spcBef>
              <a:defRPr/>
            </a:lvl3pPr>
            <a:lvl4pPr indent="685800" lvl="3" marL="0" marR="0" rtl="0" algn="l">
              <a:spcBef>
                <a:spcPts val="0"/>
              </a:spcBef>
              <a:defRPr/>
            </a:lvl4pPr>
            <a:lvl5pPr indent="914400" lvl="4" marL="0" marR="0" rtl="0" algn="l">
              <a:spcBef>
                <a:spcPts val="0"/>
              </a:spcBef>
              <a:defRPr/>
            </a:lvl5pPr>
            <a:lvl6pPr indent="1143000" lvl="5" marL="0" marR="0" rtl="0" algn="l">
              <a:spcBef>
                <a:spcPts val="0"/>
              </a:spcBef>
              <a:defRPr/>
            </a:lvl6pPr>
            <a:lvl7pPr indent="1371600" lvl="6" marL="0" marR="0" rtl="0" algn="l">
              <a:spcBef>
                <a:spcPts val="0"/>
              </a:spcBef>
              <a:defRPr/>
            </a:lvl7pPr>
            <a:lvl8pPr indent="1600200" lvl="7" marL="0" marR="0" rtl="0" algn="l">
              <a:spcBef>
                <a:spcPts val="0"/>
              </a:spcBef>
              <a:defRPr/>
            </a:lvl8pPr>
            <a:lvl9pPr indent="182880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Shape 63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5" name="Shape 71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Shape 7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9" name="Shape 73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Shape 74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2" name="Shape 7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8" name="Shape 75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0" name="Shape 77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4" name="Shape 7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1" name="Shape 79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8" name="Shape 79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5" name="Shape 80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2" name="Shape 81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9" name="Shape 81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5" name="Shape 82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" name="Shape 8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Shape 83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Shape 85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" name="Shape 8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Shape 86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Shape 88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" name="Shape 8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8" name="Shape 89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4" name="Shape 90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0" name="Shape 9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6" name="Shape 91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" name="Shape 9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9" name="Shape 92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6" name="Shape 9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4" name="Shape 9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3" name="Shape 9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06.jpg"/><Relationship Id="rId4" Type="http://schemas.openxmlformats.org/officeDocument/2006/relationships/image" Target="../media/image0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image" Target="../media/image03.png"/><Relationship Id="rId4" Type="http://schemas.openxmlformats.org/officeDocument/2006/relationships/image" Target="../media/image04.png"/><Relationship Id="rId11" Type="http://schemas.openxmlformats.org/officeDocument/2006/relationships/image" Target="../media/image14.png"/><Relationship Id="rId10" Type="http://schemas.openxmlformats.org/officeDocument/2006/relationships/image" Target="../media/image12.png"/><Relationship Id="rId9" Type="http://schemas.openxmlformats.org/officeDocument/2006/relationships/image" Target="../media/image11.png"/><Relationship Id="rId5" Type="http://schemas.openxmlformats.org/officeDocument/2006/relationships/image" Target="../media/image05.png"/><Relationship Id="rId6" Type="http://schemas.openxmlformats.org/officeDocument/2006/relationships/image" Target="../media/image09.png"/><Relationship Id="rId7" Type="http://schemas.openxmlformats.org/officeDocument/2006/relationships/image" Target="../media/image08.png"/><Relationship Id="rId8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36.jpg"/><Relationship Id="rId4" Type="http://schemas.openxmlformats.org/officeDocument/2006/relationships/image" Target="../media/image16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3.png"/><Relationship Id="rId3" Type="http://schemas.openxmlformats.org/officeDocument/2006/relationships/image" Target="../media/image43.jpg"/><Relationship Id="rId4" Type="http://schemas.openxmlformats.org/officeDocument/2006/relationships/image" Target="../media/image22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11" Type="http://schemas.openxmlformats.org/officeDocument/2006/relationships/image" Target="../media/image37.png"/><Relationship Id="rId10" Type="http://schemas.openxmlformats.org/officeDocument/2006/relationships/image" Target="../media/image32.png"/><Relationship Id="rId9" Type="http://schemas.openxmlformats.org/officeDocument/2006/relationships/image" Target="../media/image35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1.png"/><Relationship Id="rId8" Type="http://schemas.openxmlformats.org/officeDocument/2006/relationships/image" Target="../media/image34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8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0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2.png"/><Relationship Id="rId3" Type="http://schemas.openxmlformats.org/officeDocument/2006/relationships/image" Target="../media/image41.jpg"/><Relationship Id="rId4" Type="http://schemas.openxmlformats.org/officeDocument/2006/relationships/image" Target="../media/image39.jp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llou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flipH="1" rot="10800000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&amp;A">
    <p:bg>
      <p:bgPr>
        <a:solidFill>
          <a:srgbClr val="FFDB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it Tickets">
    <p:bg>
      <p:bgPr>
        <a:solidFill>
          <a:srgbClr val="FFAFC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pter">
    <p:bg>
      <p:bgPr>
        <a:solidFill>
          <a:srgbClr val="1EC9C6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cussion"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 w/ Sourc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n-Bullete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Text,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der Rev"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Info"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">
    <p:bg>
      <p:bgPr>
        <a:solidFill>
          <a:srgbClr val="00000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pter">
    <p:bg>
      <p:bgPr>
        <a:solidFill>
          <a:srgbClr val="1EC9C6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Text, 1 Colum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ercise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flipH="1" rot="10800000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flipH="1" rot="10800000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flipH="1" rot="10800000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flipH="1" rot="10800000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flipH="1" rot="10800000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/>
          <p:nvPr>
            <p:ph idx="1" type="body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llout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flipH="1" rot="10800000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flipH="1" rot="10800000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flipH="1" rot="10800000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&amp;A">
    <p:bg>
      <p:bgPr>
        <a:solidFill>
          <a:srgbClr val="FFDB00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it Tickets">
    <p:bg>
      <p:bgPr>
        <a:solidFill>
          <a:srgbClr val="FFAFC0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 cop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flipH="1" rot="10800000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flipH="1" rot="10800000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ercis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flipH="1" rot="10800000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51" name="Shape 351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/>
          <p:nvPr>
            <p:ph idx="1" type="body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cussion">
    <p:bg>
      <p:bgPr>
        <a:solidFill>
          <a:srgbClr val="000000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Image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 w/ Source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n-Bulleted Text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der Rev">
    <p:bg>
      <p:bgPr>
        <a:solidFill>
          <a:srgbClr val="000000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Info">
    <p:bg>
      <p:bgPr>
        <a:solidFill>
          <a:srgbClr val="000000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60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defRPr/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defRPr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defRPr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defRPr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defRPr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defRPr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defRPr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defRPr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defRPr/>
            </a:lvl1pPr>
            <a:lvl2pPr indent="-78740" lvl="1" marL="660400" marR="0" rtl="0" algn="l">
              <a:spcBef>
                <a:spcPts val="1000"/>
              </a:spcBef>
              <a:buFont typeface="Merriweather Sans"/>
              <a:buChar char="‣"/>
              <a:defRPr/>
            </a:lvl2pPr>
            <a:lvl3pPr indent="-78739" lvl="2" marL="1117600" marR="0" rtl="0" algn="l">
              <a:spcBef>
                <a:spcPts val="1000"/>
              </a:spcBef>
              <a:buFont typeface="Merriweather Sans"/>
              <a:buChar char="‣"/>
              <a:defRPr/>
            </a:lvl3pPr>
            <a:lvl4pPr indent="-78739" lvl="3" marL="1574800" marR="0" rtl="0" algn="l">
              <a:spcBef>
                <a:spcPts val="1000"/>
              </a:spcBef>
              <a:buFont typeface="Merriweather Sans"/>
              <a:buChar char="‣"/>
              <a:defRPr/>
            </a:lvl4pPr>
            <a:lvl5pPr indent="-78739" lvl="4" marL="2032000" marR="0" rtl="0" algn="l">
              <a:spcBef>
                <a:spcPts val="1000"/>
              </a:spcBef>
              <a:buFont typeface="Merriweather Sans"/>
              <a:buChar char="‣"/>
              <a:defRPr/>
            </a:lvl5pPr>
            <a:lvl6pPr indent="-78739" lvl="5" marL="2654300" marR="0" rtl="0" algn="l">
              <a:spcBef>
                <a:spcPts val="1000"/>
              </a:spcBef>
              <a:buFont typeface="Arial"/>
              <a:buChar char="•"/>
              <a:defRPr/>
            </a:lvl6pPr>
            <a:lvl7pPr indent="-78739" lvl="6" marL="3009900" marR="0" rtl="0" algn="l">
              <a:spcBef>
                <a:spcPts val="1000"/>
              </a:spcBef>
              <a:buFont typeface="Arial"/>
              <a:buChar char="•"/>
              <a:defRPr/>
            </a:lvl7pPr>
            <a:lvl8pPr indent="-78740" lvl="7" marL="3365500" marR="0" rtl="0" algn="l">
              <a:spcBef>
                <a:spcPts val="1000"/>
              </a:spcBef>
              <a:buFont typeface="Arial"/>
              <a:buChar char="•"/>
              <a:defRPr/>
            </a:lvl8pPr>
            <a:lvl9pPr indent="-78740" lvl="8" marL="3721100" marR="0" rtl="0" algn="l">
              <a:spcBef>
                <a:spcPts val="1000"/>
              </a:spcBef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Shape 21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defRPr/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defRPr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defRPr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defRPr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defRPr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defRPr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defRPr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defRPr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defRPr/>
            </a:lvl1pPr>
            <a:lvl2pPr indent="-78740" lvl="1" marL="660400" marR="0" rtl="0" algn="l">
              <a:spcBef>
                <a:spcPts val="1000"/>
              </a:spcBef>
              <a:buFont typeface="Merriweather Sans"/>
              <a:buChar char="‣"/>
              <a:defRPr/>
            </a:lvl2pPr>
            <a:lvl3pPr indent="-78739" lvl="2" marL="1117600" marR="0" rtl="0" algn="l">
              <a:spcBef>
                <a:spcPts val="1000"/>
              </a:spcBef>
              <a:buFont typeface="Merriweather Sans"/>
              <a:buChar char="‣"/>
              <a:defRPr/>
            </a:lvl3pPr>
            <a:lvl4pPr indent="-78739" lvl="3" marL="1574800" marR="0" rtl="0" algn="l">
              <a:spcBef>
                <a:spcPts val="1000"/>
              </a:spcBef>
              <a:buFont typeface="Merriweather Sans"/>
              <a:buChar char="‣"/>
              <a:defRPr/>
            </a:lvl4pPr>
            <a:lvl5pPr indent="-78739" lvl="4" marL="2032000" marR="0" rtl="0" algn="l">
              <a:spcBef>
                <a:spcPts val="1000"/>
              </a:spcBef>
              <a:buFont typeface="Merriweather Sans"/>
              <a:buChar char="‣"/>
              <a:defRPr/>
            </a:lvl5pPr>
            <a:lvl6pPr indent="-78739" lvl="5" marL="2654300" marR="0" rtl="0" algn="l">
              <a:spcBef>
                <a:spcPts val="1000"/>
              </a:spcBef>
              <a:buFont typeface="Arial"/>
              <a:buChar char="•"/>
              <a:defRPr/>
            </a:lvl6pPr>
            <a:lvl7pPr indent="-78739" lvl="6" marL="3009900" marR="0" rtl="0" algn="l">
              <a:spcBef>
                <a:spcPts val="1000"/>
              </a:spcBef>
              <a:buFont typeface="Arial"/>
              <a:buChar char="•"/>
              <a:defRPr/>
            </a:lvl7pPr>
            <a:lvl8pPr indent="-78740" lvl="7" marL="3365500" marR="0" rtl="0" algn="l">
              <a:spcBef>
                <a:spcPts val="1000"/>
              </a:spcBef>
              <a:buFont typeface="Arial"/>
              <a:buChar char="•"/>
              <a:defRPr/>
            </a:lvl8pPr>
            <a:lvl9pPr indent="-78740" lvl="8" marL="3721100" marR="0" rtl="0" algn="l">
              <a:spcBef>
                <a:spcPts val="1000"/>
              </a:spcBef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2.png"/><Relationship Id="rId4" Type="http://schemas.openxmlformats.org/officeDocument/2006/relationships/image" Target="../media/image5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9.png"/><Relationship Id="rId4" Type="http://schemas.openxmlformats.org/officeDocument/2006/relationships/image" Target="../media/image6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www.navan.name/roc/" TargetMode="External"/><Relationship Id="rId4" Type="http://schemas.openxmlformats.org/officeDocument/2006/relationships/image" Target="../media/image6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://scikit-learn.org/stable/modules/classes.html#sklearn-metrics-metrics" TargetMode="External"/><Relationship Id="rId4" Type="http://schemas.openxmlformats.org/officeDocument/2006/relationships/image" Target="../media/image7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www.kaggle.com/c/titanic" TargetMode="External"/><Relationship Id="rId4" Type="http://schemas.openxmlformats.org/officeDocument/2006/relationships/image" Target="../media/image5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414" name="Shape 414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INSTRUCTOR NOTES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78" name="Shape 47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Logistic regression is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linear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approach to solving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classification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problem.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That is, we can use a linear model, similar to Linear regression, in order to solve if an item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belongs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does not belong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a class label.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CHALLENGE! LINEAR REGRESSION RESULTS FOR CLASSIFICATION</a:t>
            </a:r>
          </a:p>
        </p:txBody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Regression results can have a value range from -∞ to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∞.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Classification is used when predicted values (i.e. class labels) are not greater than or less than each other.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91" name="Shape 4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437" y="3633225"/>
            <a:ext cx="9159925" cy="328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CHALLENGE! LINEAR REGRESSION RESULTS FOR CLASSIFICATION</a:t>
            </a:r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But, since most classification problems are binary (0 or 1) and 1 is greater than 0, does it make sense to apply the concept of regression to solve classification? 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might we contain those bounds?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Let’s review some approaches to make classification with regression feasible.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One approach is predicting the probability that an observation belongs to a certain class.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</a:t>
            </a: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could assume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prior probability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bias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) of a class is the class distribution.</a:t>
            </a:r>
          </a:p>
        </p:txBody>
      </p:sp>
      <p:sp>
        <p:nvSpPr>
          <p:cNvPr id="503" name="Shape 50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1:  PROBABILITY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1:  PROBABILITY</a:t>
            </a:r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suppose we know that roughly 700 of 2200 people from the Titanic survived.  Without knowing anything about the passengers or crew, the probability of survival would be ~0.32 (32%).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we still need a way to use a linear function to either increase or decrease the probability of an observation given the data about it.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15" name="Shape 5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Recall the ordinary least squares formula.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prior probability is most similar to which value in the ordinary least squares formula?</a:t>
            </a:r>
          </a:p>
        </p:txBody>
      </p:sp>
      <p:sp>
        <p:nvSpPr>
          <p:cNvPr id="518" name="Shape 518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19" name="Shape 51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20" name="Shape 520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21" name="Shape 521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Another advantage to OLS is that it allows for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generalized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models using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link function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Link functions allows us to build a relationship between a linear function and the mean of a distribution.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now form a specific relationship between our linear predictors and the response variable.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33" name="Shape 5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Shape 53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was the distribution most aligned with OLS/Linear Regression?</a:t>
            </a:r>
          </a:p>
        </p:txBody>
      </p:sp>
      <p:sp>
        <p:nvSpPr>
          <p:cNvPr id="536" name="Shape 53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37" name="Shape 53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38" name="Shape 53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39" name="Shape 53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classification, we need a distribution associated with categories:  given all events, what is the probability of a given event?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link function that best allows for this is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logit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function, which is the inverse of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sigmoid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421" name="Shape 421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MATERIALS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sigmoid function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function that visually looks like an 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Mathematically, it is defined as </a:t>
            </a:r>
          </a:p>
        </p:txBody>
      </p:sp>
      <p:pic>
        <p:nvPicPr>
          <p:cNvPr id="552" name="Shape 5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262" y="2241550"/>
            <a:ext cx="6120275" cy="26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Shape 5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025" y="5151057"/>
            <a:ext cx="1933474" cy="64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that e is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inverse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the natural log.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x increases, the results is closer to 1.  As x decreases, the result is closer to 0.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x = 0, the result is 0.5.</a:t>
            </a:r>
          </a:p>
        </p:txBody>
      </p:sp>
      <p:pic>
        <p:nvPicPr>
          <p:cNvPr id="560" name="Shape 5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262" y="4451350"/>
            <a:ext cx="6120275" cy="26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Since x decides how to much to increase or decrease the value away from 0.5, x can be interpreted as something like a coefficient.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we still need to change its form to make it more useful.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572" name="Shape 57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PLOTTING A SIGMOID FUNCTION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 the sigmoid function definition with values of x between -6 and 6 to plot it on a graph.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 this by hand or write Python code to evaluate it.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that e = 2.71.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 we get an the “S” shape we expect?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PLOTTING A SIGMOID FUNCTION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84" name="Shape 58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logit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 is the inverse of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sigmoid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will act as our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link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 for logistic regression.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Mathematically, the logit function is defined as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91" name="Shape 5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3312" y="3114812"/>
            <a:ext cx="19335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Shape 5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274" y="3927150"/>
            <a:ext cx="3156250" cy="31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value within the natural log, p / (1-p) represents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odds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Taking the natural log of odds generates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log odds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99" name="Shape 5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537" y="2725274"/>
            <a:ext cx="4205725" cy="42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logit function allows for values between -∞ and ∞, but provides us probabilities between 0 and 1.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06" name="Shape 6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662" y="2760662"/>
            <a:ext cx="524827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612" name="Shape 6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Shape 61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2961475" y="2224349"/>
            <a:ext cx="9174599" cy="301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Why is it important to take values between -∞ and ∞, but provide probabilities between 0 and 1?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this remind us of?</a:t>
            </a:r>
          </a:p>
        </p:txBody>
      </p:sp>
      <p:sp>
        <p:nvSpPr>
          <p:cNvPr id="615" name="Shape 61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16" name="Shape 61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17" name="Shape 61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18" name="Shape 61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428" name="Shape 428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example, the logit value (log odds) of 0.2 (or odds of ~1.2:1):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0.2 = ln(p / (1-p)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a mean probability of 0.5, the adjusted probability would be ~0.55.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 / (1 + e</a:t>
            </a:r>
            <a:r>
              <a:rPr baseline="30000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-0.2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calculate this in python, we could use the following.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/ (1 + numpy.exp(-0.2) 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While the logit value represents the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coefficients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in the logistic function, we can convert them into odds ratios that make them more easily interpretable.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odds multiply by e</a:t>
            </a:r>
            <a:r>
              <a:rPr baseline="30000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B1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for every 1-unit increase in x.</a:t>
            </a:r>
          </a:p>
        </p:txBody>
      </p:sp>
      <p:sp>
        <p:nvSpPr>
          <p:cNvPr id="630" name="Shape 63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pic>
        <p:nvPicPr>
          <p:cNvPr id="631" name="Shape 6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675" y="3088223"/>
            <a:ext cx="3627449" cy="11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Shape 6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1137" y="5063900"/>
            <a:ext cx="6282525" cy="9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these coefficients, we get our overall probability:  the logistic regression draws a linear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decision line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which divides the classes.</a:t>
            </a:r>
          </a:p>
        </p:txBody>
      </p:sp>
      <p:sp>
        <p:nvSpPr>
          <p:cNvPr id="638" name="Shape 6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pic>
        <p:nvPicPr>
          <p:cNvPr id="639" name="Shape 6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425" y="2617787"/>
            <a:ext cx="569595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645" name="Shape 64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WAGER THOSE ODDS!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Shape 6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Shape 65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Given the odds below for some football games, use the </a:t>
            </a: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logit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function and the </a:t>
            </a: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sigmoid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function to solve for the </a:t>
            </a: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probability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that the “better” team would win.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Stanford : Iowa, 5:1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Alabama : Michigan State, 20:1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Clemson : Oklahoma, 1.1:1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Houston : Florida State, 1.8:1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Ohio State : Notre Dame, 1.6:1</a:t>
            </a:r>
          </a:p>
        </p:txBody>
      </p:sp>
      <p:sp>
        <p:nvSpPr>
          <p:cNvPr id="653" name="Shape 653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desired probabilities</a:t>
            </a:r>
          </a:p>
        </p:txBody>
      </p:sp>
      <p:sp>
        <p:nvSpPr>
          <p:cNvPr id="654" name="Shape 65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55" name="Shape 655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656" name="Shape 65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57" name="Shape 657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WAGER THOSE ODDS!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Shape 6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Shape 66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2961475" y="2224350"/>
            <a:ext cx="9803999" cy="30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logit_func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(odds):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uses a float (odds) and returns back the log odds (logit)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sigmoid_func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(logit):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uses a float (logit) and returns back the probability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</a:p>
        </p:txBody>
      </p:sp>
      <p:sp>
        <p:nvSpPr>
          <p:cNvPr id="665" name="Shape 665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STARTER CODE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67" name="Shape 667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WAGER THOSE ODDS!</a:t>
            </a:r>
          </a:p>
        </p:txBody>
      </p:sp>
      <p:sp>
        <p:nvSpPr>
          <p:cNvPr id="668" name="Shape 66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69" name="Shape 66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desired probabilities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675" name="Shape 67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 IMPLEMENTATION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/>
        </p:nvSpPr>
        <p:spPr>
          <a:xfrm>
            <a:off x="2961475" y="2224348"/>
            <a:ext cx="7559399" cy="29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Use the data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collegeadmissions.csv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and the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LogisticRegression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estimator in sklearn to predict the target variable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admit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 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is the bias, or prior probability, of the dataset?</a:t>
            </a:r>
          </a:p>
          <a:p>
            <a:pPr indent="-3429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Build a simple model with one feature and explore the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coef_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value.  Does this represent the odds or logit (log odds)?</a:t>
            </a:r>
          </a:p>
          <a:p>
            <a:pPr indent="-3429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Build a more complicated model using multiple features.  Interpreting the odds, which features have the most impact on admission rate?  Which features have the least?</a:t>
            </a:r>
          </a:p>
          <a:p>
            <a:pPr indent="-3429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is the accuracy of your model?</a:t>
            </a:r>
          </a:p>
        </p:txBody>
      </p:sp>
      <p:pic>
        <p:nvPicPr>
          <p:cNvPr id="681" name="Shape 6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Shape 68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3052752" y="5792350"/>
            <a:ext cx="5982599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84" name="Shape 68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85" name="Shape 685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686" name="Shape 68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87" name="Shape 687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LOGISTIC REGRESSION IMPLEMENTATION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693" name="Shape 69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Accuracy is only one of several metrics used when solving a classification problem.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Accuracy = total predicted correct / total observations in dataset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Accuracy alone doesn’t always give us a full picture.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know a model is 75% accurate, it doesn’t provide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any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insight into why the 25% was wrong.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9" name="Shape 6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b="0" i="1" lang="en-US" sz="2800" u="none" cap="none" strike="noStrike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Insert Instructor Name</a:t>
            </a:r>
          </a:p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b="0" i="1" lang="en-US" sz="2800" u="none" cap="none" strike="noStrike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Title, Company </a:t>
            </a: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Was it wrong across all labels?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Did it just guess one class label for all predictions?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It’s important to look at other metrics to fully understand the problem.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5" name="Shape 7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split up the accuracy of each label by using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true positive rate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false positive rate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each label, we can put it into the category of a true positive, false positive, true negative, or false negative.</a:t>
            </a:r>
          </a:p>
        </p:txBody>
      </p:sp>
      <p:sp>
        <p:nvSpPr>
          <p:cNvPr id="711" name="Shape 7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12" name="Shape 7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362" y="4027487"/>
            <a:ext cx="425767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True Positive Rate (TPR) asks, “Out of all of the target class labels, how many were accurately predicted to belong to that class?”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given a medical exam that tests for cancer, how often does it correctly identify patients with cancer?</a:t>
            </a:r>
          </a:p>
        </p:txBody>
      </p:sp>
      <p:sp>
        <p:nvSpPr>
          <p:cNvPr id="718" name="Shape 7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19" name="Shape 7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987" y="3962512"/>
            <a:ext cx="5724525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Shape 7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987" y="3979862"/>
            <a:ext cx="583882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False Positive Rate (FPR) asks, “Out of all items not belonging to a class label, how many were predicted as belonging to that target class label?”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given a medical exam that tests for cancer, how often does it trigger a “false alarm” by incorrectly saying a patient has cancer?</a:t>
            </a:r>
          </a:p>
        </p:txBody>
      </p:sp>
      <p:sp>
        <p:nvSpPr>
          <p:cNvPr id="726" name="Shape 7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27" name="Shape 7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325" y="4013200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Shape 7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9175" y="3984625"/>
            <a:ext cx="58864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can also be inverted.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often does a test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correctly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identify patients without cancer?</a:t>
            </a:r>
          </a:p>
        </p:txBody>
      </p:sp>
      <p:sp>
        <p:nvSpPr>
          <p:cNvPr id="734" name="Shape 7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35" name="Shape 7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262" y="3484562"/>
            <a:ext cx="5705475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Shape 7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262" y="3403600"/>
            <a:ext cx="524827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often does a test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incorrectly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identify patient as cancer-free?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2" name="Shape 74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43" name="Shape 7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587" y="2874962"/>
            <a:ext cx="53816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true positive and false positive rates gives us a much clearer pictures of where predictions begin to fall apart.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allows us to adjust our models accordingly.</a:t>
            </a:r>
          </a:p>
        </p:txBody>
      </p:sp>
      <p:sp>
        <p:nvSpPr>
          <p:cNvPr id="749" name="Shape 7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good classifier would have a true positive rate approaching 1 and a false positive rate approaching 0.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our smoking problem, this model would accurately predict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the smokers as smokers and not accidentally predict any of the nonsmokers as smokers.</a:t>
            </a:r>
          </a:p>
        </p:txBody>
      </p:sp>
      <p:sp>
        <p:nvSpPr>
          <p:cNvPr id="755" name="Shape 7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vary the classification threshold for our model to get different predictions.  But how do we know if a model is better overall than other model?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compare the FPR and TPR of the models, but it can often be difficult to optimize two numbers at once.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Logically, we like a single number for optimization.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Can you think of any ways to combine our two metrics?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where the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Receiver Operation Characteristic (ROC) curve comes in handy.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curve is created by plotting the true positive rate against the false positive rate at various model threshold settings.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Area Under the Curve (AUC) summarizes the impact of TPR and FPR in one single value.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7" name="Shape 7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Build a Logistic regression classification model using the statsmodels library</a:t>
            </a:r>
          </a:p>
          <a:p>
            <a:pPr indent="-256540" lvl="0" marL="203200" marR="0" rtl="0" algn="l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Describe a sigmoid function, odds, and the odds ratio as well as how they relate to logistic regression</a:t>
            </a:r>
          </a:p>
          <a:p>
            <a:pPr indent="-256540" lvl="0" marL="203200" marR="0" rtl="0" algn="l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Evaluate a model using metrics such as classification accuracy/error, confusion matrix, ROC/AUC curves, and loss functions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can be a variety of points on an ROC curve.</a:t>
            </a:r>
          </a:p>
        </p:txBody>
      </p:sp>
      <p:sp>
        <p:nvSpPr>
          <p:cNvPr id="773" name="Shape 7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74" name="Shape 7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421" y="2287950"/>
            <a:ext cx="5009956" cy="5014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begin by plotting an individual TPR/FPR pair for one threshold.</a:t>
            </a:r>
          </a:p>
        </p:txBody>
      </p:sp>
      <p:sp>
        <p:nvSpPr>
          <p:cNvPr id="780" name="Shape 7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descr="1.png" id="781" name="Shape 7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continue adding pairs for different thresholds</a:t>
            </a:r>
          </a:p>
        </p:txBody>
      </p:sp>
      <p:sp>
        <p:nvSpPr>
          <p:cNvPr id="787" name="Shape 78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descr="2.png" id="788" name="Shape 7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continue adding pairs for different thresholds</a:t>
            </a:r>
          </a:p>
        </p:txBody>
      </p:sp>
      <p:sp>
        <p:nvSpPr>
          <p:cNvPr id="794" name="Shape 79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descr="3.png" id="795" name="Shape 7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Finally, we create a full curve that is described by TPR and FPR.</a:t>
            </a:r>
          </a:p>
        </p:txBody>
      </p:sp>
      <p:sp>
        <p:nvSpPr>
          <p:cNvPr id="801" name="Shape 80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802" name="Shape 8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With this curve, we can find the Area Under the Curve (AUC).</a:t>
            </a:r>
          </a:p>
        </p:txBody>
      </p:sp>
      <p:sp>
        <p:nvSpPr>
          <p:cNvPr id="808" name="Shape 8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descr="5.png" id="809" name="Shape 8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9363" y="2256200"/>
            <a:ext cx="6686074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interactive visualization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can help practice visualizing ROC curves.</a:t>
            </a:r>
          </a:p>
        </p:txBody>
      </p:sp>
      <p:sp>
        <p:nvSpPr>
          <p:cNvPr id="815" name="Shape 8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816" name="Shape 8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387" y="2321623"/>
            <a:ext cx="4384024" cy="484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have a TPR of 1 (all positives are marked positive) and FPR of 0 (all negatives are not marked positive), we’d have an AUC of 1.  This means everything was accurately predicted.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have a TPR of 0 (all positives are not marked positive) and an FPR of 1 (all negatives are marked positive), we’d have an AUC of 0.  This means nothing was predicted accurately.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 AUC of 0.5 would suggest randomness (somewhat) and is an excellent benchmark to use for comparing predictions (i.e. is my AUC above 0.5?).</a:t>
            </a:r>
          </a:p>
        </p:txBody>
      </p:sp>
      <p:sp>
        <p:nvSpPr>
          <p:cNvPr id="822" name="Shape 82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several other common metrics that are similar to TPR and FPR.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Sklearn has all of the metrics located on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one convenient page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828" name="Shape 82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829" name="Shape 8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8050" y="2336800"/>
            <a:ext cx="86487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835" name="Shape 83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WHICH METRIC SHOULD I USE?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448" name="Shape 44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" name="Shape 8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Shape 84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2" name="Shape 842"/>
          <p:cNvSpPr/>
          <p:nvPr/>
        </p:nvSpPr>
        <p:spPr>
          <a:xfrm>
            <a:off x="2961475" y="2224350"/>
            <a:ext cx="9398400" cy="2910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While AUC seems like a “golden standard”, it could be </a:t>
            </a: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further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improved depending upon your problem.  There will be instances where error in positive or negative matches will be very important.  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For each of the following examples: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rite a confusion matrix: true positive, false positive, true negative, false negative. Then decide what each square represents for that specific example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efine the 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benefit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a true positive and true negative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efine the 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cost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a false positive and false negative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etermine at what point does the cost of a failure outweigh the benefit of a success? This would help you decide how to optimize TPR, FPR, and AUC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843" name="Shape 843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844" name="Shape 84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45" name="Shape 845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WHICH METRIC SHOULD I USE?</a:t>
            </a:r>
          </a:p>
        </p:txBody>
      </p:sp>
      <p:sp>
        <p:nvSpPr>
          <p:cNvPr id="846" name="Shape 846"/>
          <p:cNvSpPr/>
          <p:nvPr/>
        </p:nvSpPr>
        <p:spPr>
          <a:xfrm>
            <a:off x="3052752" y="5792350"/>
            <a:ext cx="5982599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for each example</a:t>
            </a:r>
          </a:p>
        </p:txBody>
      </p:sp>
      <p:sp>
        <p:nvSpPr>
          <p:cNvPr id="847" name="Shape 84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Shape 8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Shape 85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4" name="Shape 854"/>
          <p:cNvSpPr/>
          <p:nvPr/>
        </p:nvSpPr>
        <p:spPr>
          <a:xfrm>
            <a:off x="2961475" y="2224350"/>
            <a:ext cx="9398400" cy="27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Examples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test is developed for determining if a patient has cancer or not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newspaper company is targeting a marketing campaign for "at risk" users that may stop paying for the product soon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 build a spam classifier for your email system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855" name="Shape 855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856" name="Shape 85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57" name="Shape 857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WHICH METRIC SHOULD I USE?</a:t>
            </a:r>
          </a:p>
        </p:txBody>
      </p:sp>
      <p:sp>
        <p:nvSpPr>
          <p:cNvPr id="858" name="Shape 858"/>
          <p:cNvSpPr/>
          <p:nvPr/>
        </p:nvSpPr>
        <p:spPr>
          <a:xfrm>
            <a:off x="3052752" y="5792350"/>
            <a:ext cx="5982599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Answers for each example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865" name="Shape 86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EVALUATING LOGISTIC REGRESSION WITH ALTERNATIVE METRICS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/>
          <p:nvPr/>
        </p:nvSpPr>
        <p:spPr>
          <a:xfrm>
            <a:off x="2961475" y="2224348"/>
            <a:ext cx="7559399" cy="29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Kaggle’s common online exercise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is exploring survival data from the Titanic.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pend a few minutes determining which data would be most important to use in the prediction problem. You may need to create new features based on the data available. Consider using a feature selection aide in sklearn. For a worst case scenario, identify one or two strong features that would be useful to include in this model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pic>
        <p:nvPicPr>
          <p:cNvPr id="871" name="Shape 8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Shape 87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3" name="Shape 873"/>
          <p:cNvSpPr/>
          <p:nvPr/>
        </p:nvSpPr>
        <p:spPr>
          <a:xfrm>
            <a:off x="3052748" y="5792350"/>
            <a:ext cx="9196199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 and a Logistic model on the Titanic data</a:t>
            </a:r>
          </a:p>
        </p:txBody>
      </p:sp>
      <p:sp>
        <p:nvSpPr>
          <p:cNvPr id="874" name="Shape 87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875" name="Shape 875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(35 minutes)</a:t>
            </a:r>
          </a:p>
        </p:txBody>
      </p:sp>
      <p:cxnSp>
        <p:nvCxnSpPr>
          <p:cNvPr id="876" name="Shape 876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77" name="Shape 877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EVALUATING LOGISTIC REGRESSION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/>
          <p:nvPr/>
        </p:nvSpPr>
        <p:spPr>
          <a:xfrm>
            <a:off x="2961475" y="2224348"/>
            <a:ext cx="7559399" cy="29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pend 1-2 minutes considering which 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metric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makes the most sense to optimize. Accuracy? FPR or TPR? AUC? Given the business problem of understanding survival rate aboard the Titanic, why should you use this metric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uild a tuned Logistic model. Be prepared to explain your design (including regularization), metric, and feature set in predicting survival using any tools necessary (such as a fit chart). Use the starter code to get you going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pic>
        <p:nvPicPr>
          <p:cNvPr id="883" name="Shape 8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Shape 88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3052748" y="5792350"/>
            <a:ext cx="9196199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 and a Logistic model on the Titanic data</a:t>
            </a:r>
          </a:p>
        </p:txBody>
      </p:sp>
      <p:sp>
        <p:nvSpPr>
          <p:cNvPr id="886" name="Shape 88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887" name="Shape 887"/>
          <p:cNvSpPr/>
          <p:nvPr/>
        </p:nvSpPr>
        <p:spPr>
          <a:xfrm>
            <a:off x="2989800" y="1776150"/>
            <a:ext cx="80996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(35 minutes)</a:t>
            </a:r>
          </a:p>
        </p:txBody>
      </p:sp>
      <p:cxnSp>
        <p:nvCxnSpPr>
          <p:cNvPr id="888" name="Shape 88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9" name="Shape 889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EVALUATING LOGISTIC REGRESSION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895" name="Shape 89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 txBox="1"/>
          <p:nvPr>
            <p:ph idx="1" type="body"/>
          </p:nvPr>
        </p:nvSpPr>
        <p:spPr>
          <a:xfrm>
            <a:off x="634999" y="1301275"/>
            <a:ext cx="12202799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What’s the link function used in logistic regression?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kind of machine learning problems does logistic regression address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do the </a:t>
            </a:r>
            <a:r>
              <a:rPr i="1"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coefficients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a logistic regression represent? How does the interpretation differ from ordinary least squares? How is it similar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1" name="Shape 90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REVIEW QUESTIONS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/>
          <p:nvPr>
            <p:ph idx="1" type="body"/>
          </p:nvPr>
        </p:nvSpPr>
        <p:spPr>
          <a:xfrm>
            <a:off x="634999" y="1301275"/>
            <a:ext cx="12202799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ow does True Positive Rate and False Positive Rate help explain accuracy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would an AUC of 0.5 represent for a model? What about an AUC of 0.9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hy might one classification metric be more important to tune than another? Give an example of a business problem or project where this would be the case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907" name="Shape 9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REVIEW QUESTIONS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913" name="Shape 91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919" name="Shape 919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920" name="Shape 920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Implement a linear model (LinearRegression) with sklearn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Understand what a coefficient is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metrics such as accuracy and misclassification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the differences between L1 and L2 regularization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926" name="Shape 92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932" name="Shape 932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933" name="Shape 933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indent="-2565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800"/>
        </a:solidFill>
      </p:bgPr>
    </p:bg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939" name="Shape 93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40" name="Shape 94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41" name="Shape 94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AFC0"/>
        </a:solidFill>
      </p:bgPr>
    </p:bg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t/>
            </a:r>
            <a:endParaRPr b="1" sz="9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947" name="Shape 94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48" name="Shape 94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49" name="Shape 94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950" name="Shape 950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956" name="Shape 95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57" name="Shape 95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58" name="Shape 95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959" name="Shape 959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960" name="Shape 960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961" name="Shape 961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  <p:pic>
        <p:nvPicPr>
          <p:cNvPr id="466" name="Shape 4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Shape 46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2961475" y="2224346"/>
            <a:ext cx="9174599" cy="3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Read through the following questions and brainstorm answers for each: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are the main differences between linear and KNN models? What is different about how they approach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solving the problem? </a:t>
            </a:r>
          </a:p>
          <a:p>
            <a:pPr indent="-342900" lvl="1" marL="9144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example, what is 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interpretable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about OLS compared to what's 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interpretable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KNN?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would be the advantage of using a linear model like OLS to solve a classification problem, compared to KNN?</a:t>
            </a:r>
          </a:p>
          <a:p>
            <a:pPr indent="-342900" lvl="1" marL="9144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are some challenges for using OLS to solve a classification problem (say, if the values were either 1 or 0)?</a:t>
            </a:r>
          </a:p>
        </p:txBody>
      </p:sp>
      <p:sp>
        <p:nvSpPr>
          <p:cNvPr id="469" name="Shape 469"/>
          <p:cNvSpPr/>
          <p:nvPr/>
        </p:nvSpPr>
        <p:spPr>
          <a:xfrm>
            <a:off x="3052744" y="63257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70" name="Shape 470"/>
          <p:cNvSpPr/>
          <p:nvPr/>
        </p:nvSpPr>
        <p:spPr>
          <a:xfrm>
            <a:off x="2989800" y="59330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71" name="Shape 471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472" name="Shape 47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