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0" r:id="rId1"/>
    <p:sldMasterId id="2147483711" r:id="rId2"/>
  </p:sldMasterIdLst>
  <p:notesMasterIdLst>
    <p:notesMasterId r:id="rId49"/>
  </p:notesMasterIdLst>
  <p:sldIdLst>
    <p:sldId id="259" r:id="rId3"/>
    <p:sldId id="260" r:id="rId4"/>
    <p:sldId id="266" r:id="rId5"/>
    <p:sldId id="267" r:id="rId6"/>
    <p:sldId id="334" r:id="rId7"/>
    <p:sldId id="323" r:id="rId8"/>
    <p:sldId id="272" r:id="rId9"/>
    <p:sldId id="274" r:id="rId10"/>
    <p:sldId id="275" r:id="rId11"/>
    <p:sldId id="276" r:id="rId12"/>
    <p:sldId id="324" r:id="rId13"/>
    <p:sldId id="325" r:id="rId14"/>
    <p:sldId id="277" r:id="rId15"/>
    <p:sldId id="279" r:id="rId16"/>
    <p:sldId id="280" r:id="rId17"/>
    <p:sldId id="281" r:id="rId18"/>
    <p:sldId id="282" r:id="rId19"/>
    <p:sldId id="283" r:id="rId20"/>
    <p:sldId id="285" r:id="rId21"/>
    <p:sldId id="290" r:id="rId22"/>
    <p:sldId id="291" r:id="rId23"/>
    <p:sldId id="292" r:id="rId24"/>
    <p:sldId id="293" r:id="rId25"/>
    <p:sldId id="296" r:id="rId26"/>
    <p:sldId id="297" r:id="rId27"/>
    <p:sldId id="298" r:id="rId28"/>
    <p:sldId id="299" r:id="rId29"/>
    <p:sldId id="300" r:id="rId30"/>
    <p:sldId id="326" r:id="rId31"/>
    <p:sldId id="331" r:id="rId32"/>
    <p:sldId id="327" r:id="rId33"/>
    <p:sldId id="328" r:id="rId34"/>
    <p:sldId id="330" r:id="rId35"/>
    <p:sldId id="333" r:id="rId36"/>
    <p:sldId id="335" r:id="rId37"/>
    <p:sldId id="336" r:id="rId38"/>
    <p:sldId id="302" r:id="rId39"/>
    <p:sldId id="303" r:id="rId40"/>
    <p:sldId id="337" r:id="rId41"/>
    <p:sldId id="314" r:id="rId42"/>
    <p:sldId id="315" r:id="rId43"/>
    <p:sldId id="316" r:id="rId44"/>
    <p:sldId id="317" r:id="rId45"/>
    <p:sldId id="318" r:id="rId46"/>
    <p:sldId id="321" r:id="rId47"/>
    <p:sldId id="322" r:id="rId48"/>
  </p:sldIdLst>
  <p:sldSz cx="13004800" cy="7302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00">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8"/>
    <p:restoredTop sz="94654"/>
  </p:normalViewPr>
  <p:slideViewPr>
    <p:cSldViewPr>
      <p:cViewPr>
        <p:scale>
          <a:sx n="89" d="100"/>
          <a:sy n="89" d="100"/>
        </p:scale>
        <p:origin x="1080" y="472"/>
      </p:cViewPr>
      <p:guideLst>
        <p:guide orient="horz" pos="2300"/>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spcBef>
                <a:spcPts val="0"/>
              </a:spcBef>
              <a:defRPr/>
            </a:lvl1pPr>
            <a:lvl2pPr marL="0" marR="0" lvl="1" indent="228600" algn="l" rtl="0">
              <a:spcBef>
                <a:spcPts val="0"/>
              </a:spcBef>
              <a:defRPr/>
            </a:lvl2pPr>
            <a:lvl3pPr marL="0" marR="0" lvl="2" indent="457200" algn="l" rtl="0">
              <a:spcBef>
                <a:spcPts val="0"/>
              </a:spcBef>
              <a:defRPr/>
            </a:lvl3pPr>
            <a:lvl4pPr marL="0" marR="0" lvl="3" indent="685800" algn="l" rtl="0">
              <a:spcBef>
                <a:spcPts val="0"/>
              </a:spcBef>
              <a:defRPr/>
            </a:lvl4pPr>
            <a:lvl5pPr marL="0" marR="0" lvl="4" indent="914400" algn="l" rtl="0">
              <a:spcBef>
                <a:spcPts val="0"/>
              </a:spcBef>
              <a:defRPr/>
            </a:lvl5pPr>
            <a:lvl6pPr marL="0" marR="0" lvl="5" indent="1143000" algn="l" rtl="0">
              <a:spcBef>
                <a:spcPts val="0"/>
              </a:spcBef>
              <a:defRPr/>
            </a:lvl6pPr>
            <a:lvl7pPr marL="0" marR="0" lvl="6" indent="1371600" algn="l" rtl="0">
              <a:spcBef>
                <a:spcPts val="0"/>
              </a:spcBef>
              <a:defRPr/>
            </a:lvl7pPr>
            <a:lvl8pPr marL="0" marR="0" lvl="7" indent="1600200" algn="l" rtl="0">
              <a:spcBef>
                <a:spcPts val="0"/>
              </a:spcBef>
              <a:defRPr/>
            </a:lvl8pPr>
            <a:lvl9pPr marL="0" marR="0" lvl="8" indent="1828800" algn="l" rtl="0">
              <a:spcBef>
                <a:spcPts val="0"/>
              </a:spcBef>
              <a:defRPr/>
            </a:lvl9pPr>
          </a:lstStyle>
          <a:p>
            <a:endParaRPr/>
          </a:p>
        </p:txBody>
      </p:sp>
    </p:spTree>
    <p:extLst>
      <p:ext uri="{BB962C8B-B14F-4D97-AF65-F5344CB8AC3E}">
        <p14:creationId xmlns:p14="http://schemas.microsoft.com/office/powerpoint/2010/main" val="236577982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32" name="Shape 43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Shape 533"/>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34" name="Shape 53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i="1" dirty="0" smtClean="0"/>
              <a:t>Source: http://www.southalabama.edu/coe/bset/johnson/bonus/Ch11/Causality%20criteria.pdf</a:t>
            </a:r>
            <a:endParaRPr i="1"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Shape 533"/>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34" name="Shape 53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i="1" dirty="0" smtClean="0"/>
              <a:t>Source: http://www.southalabama.edu/coe/bset/johnson/bonus/Ch11/Causality%20criteria.pdf</a:t>
            </a:r>
            <a:endParaRPr i="1"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Shape 533"/>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34" name="Shape 53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i="1" dirty="0" smtClean="0"/>
              <a:t>Source: http://www.southalabama.edu/coe/bset/johnson/bonus/Ch11/Causality%20criteria.pdf</a:t>
            </a:r>
            <a:endParaRPr i="1"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41" name="Shape 54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Shape 55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3" name="Shape 55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565" name="Shape 56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Shape 57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71" name="Shape 57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Shape 57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78" name="Shape 57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Shape 58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85" name="Shape 58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Shape 603"/>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04" name="Shape 60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38" name="Shape 43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Shape 63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640" name="Shape 64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Shape 64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6" name="Shape 64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Shape 65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58" name="Shape 65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Shape 663"/>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64" name="Shape 66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Shape 69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96" name="Shape 69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Shape 70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02" name="Shape 70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Shape 70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08" name="Shape 70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Shape 713"/>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4" name="Shape 71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mtClean="0"/>
              <a:t>Draw H0 and Ha</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21" name="Shape 72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21" name="Shape 72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203200" lvl="0" indent="-256540">
              <a:buSzPct val="100000"/>
              <a:buFont typeface="Georgia"/>
              <a:buChar char="‣"/>
            </a:pPr>
            <a:r>
              <a:rPr lang="en-US" sz="1200" dirty="0" smtClean="0">
                <a:latin typeface="Georgia"/>
                <a:ea typeface="Georgia"/>
                <a:cs typeface="Georgia"/>
                <a:sym typeface="Georgia"/>
              </a:rPr>
              <a:t>Generally, 5% (or .05) is the standard cutoff for a p-value. This means that p-values below .05 </a:t>
            </a:r>
            <a:r>
              <a:rPr lang="en-US" sz="1200" i="1" dirty="0" smtClean="0">
                <a:latin typeface="Georgia"/>
                <a:ea typeface="Georgia"/>
                <a:cs typeface="Georgia"/>
                <a:sym typeface="Georgia"/>
              </a:rPr>
              <a:t>can</a:t>
            </a:r>
            <a:r>
              <a:rPr lang="en-US" sz="1200" dirty="0" smtClean="0">
                <a:latin typeface="Georgia"/>
                <a:ea typeface="Georgia"/>
                <a:cs typeface="Georgia"/>
                <a:sym typeface="Georgia"/>
              </a:rPr>
              <a:t> be interpreted as enough statistical evidence to reject the null hypothesis.</a:t>
            </a:r>
          </a:p>
          <a:p>
            <a:pPr marL="203200" lvl="0" indent="-256540">
              <a:buSzPct val="100000"/>
              <a:buFont typeface="Georgia"/>
              <a:buChar char="‣"/>
            </a:pPr>
            <a:endParaRPr lang="en-US" sz="1200" dirty="0" smtClean="0">
              <a:latin typeface="Georgia"/>
              <a:ea typeface="Georgia"/>
              <a:cs typeface="Georgia"/>
              <a:sym typeface="Georgia"/>
            </a:endParaRPr>
          </a:p>
          <a:p>
            <a:pPr marL="203200" lvl="0" indent="-256540">
              <a:buSzPct val="100000"/>
              <a:buFont typeface="Georgia"/>
              <a:buChar char="‣"/>
            </a:pPr>
            <a:r>
              <a:rPr lang="en-US" sz="1200" dirty="0" smtClean="0">
                <a:latin typeface="Georgia"/>
                <a:ea typeface="Georgia"/>
                <a:cs typeface="Georgia"/>
                <a:sym typeface="Georgia"/>
              </a:rPr>
              <a:t>This cutoff value is sometimes referred to as </a:t>
            </a:r>
            <a:r>
              <a:rPr lang="el-GR" sz="1200" dirty="0" smtClean="0">
                <a:latin typeface="Georgia"/>
                <a:ea typeface="Georgia"/>
                <a:cs typeface="Georgia"/>
                <a:sym typeface="Georgia"/>
              </a:rPr>
              <a:t>α</a:t>
            </a:r>
            <a:r>
              <a:rPr lang="en-US" sz="1200" dirty="0" smtClean="0">
                <a:latin typeface="Georgia"/>
                <a:ea typeface="Georgia"/>
                <a:cs typeface="Georgia"/>
                <a:sym typeface="Georgia"/>
              </a:rPr>
              <a:t> (alpha) or a sensitivity level for our statistical experiment.</a:t>
            </a:r>
          </a:p>
          <a:p>
            <a:pPr marL="0" marR="0" lvl="0" indent="0" algn="l" rtl="0">
              <a:spcBef>
                <a:spcPts val="0"/>
              </a:spcBef>
              <a:buSzPct val="250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Shape 47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476" name="Shape 47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21" name="Shape 72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21" name="Shape 72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21" name="Shape 72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21" name="Shape 72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Shape 64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6" name="Shape 64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Shape 73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39" name="Shape 73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Shape 73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39" name="Shape 73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Shape 73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33" name="Shape 733"/>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Shape 73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39" name="Shape 73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Shape 73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33" name="Shape 733"/>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2" name="Shape 48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Shape 8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9" name="Shape 81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Shape 83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831" name="Shape 8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Shape 8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37" name="Shape 83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843" name="Shape 8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Shape 84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49" name="Shape 84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Shape 86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869" name="Shape 8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Shape 87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877" name="Shape 87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2" name="Shape 48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2" name="Shape 48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10" name="Shape 51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Shape 52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522" name="Shape 52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Shape 52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28" name="Shape 52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1" Type="http://schemas.openxmlformats.org/officeDocument/2006/relationships/slideMaster" Target="../slideMasters/slideMaster2.xml"/><Relationship Id="rId2" Type="http://schemas.openxmlformats.org/officeDocument/2006/relationships/image" Target="../media/image20.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 name="Shape 12"/>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pic>
        <p:nvPicPr>
          <p:cNvPr id="13" name="Shape 13"/>
          <p:cNvPicPr preferRelativeResize="0"/>
          <p:nvPr/>
        </p:nvPicPr>
        <p:blipFill rotWithShape="1">
          <a:blip r:embed="rId2">
            <a:alphaModFix/>
          </a:blip>
          <a:srcRect/>
          <a:stretch/>
        </p:blipFill>
        <p:spPr>
          <a:xfrm>
            <a:off x="634999" y="762000"/>
            <a:ext cx="2832101" cy="3047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58" name="Shape 58"/>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59" name="Shape 59"/>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4" name="Shape 64"/>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harts">
    <p:spTree>
      <p:nvGrpSpPr>
        <p:cNvPr id="1"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allouts">
    <p:spTree>
      <p:nvGrpSpPr>
        <p:cNvPr id="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76" name="Shape 76"/>
            <p:cNvSpPr/>
            <p:nvPr/>
          </p:nvSpPr>
          <p:spPr>
            <a:xfrm>
              <a:off x="889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a:stretch/>
          </p:blipFill>
          <p:spPr>
            <a:xfrm>
              <a:off x="0" y="0"/>
              <a:ext cx="1270000" cy="1270000"/>
            </a:xfrm>
            <a:prstGeom prst="rect">
              <a:avLst/>
            </a:prstGeom>
            <a:noFill/>
            <a:ln>
              <a:noFill/>
            </a:ln>
          </p:spPr>
        </p:pic>
        <p:sp>
          <p:nvSpPr>
            <p:cNvPr id="79" name="Shape 79"/>
            <p:cNvSpPr/>
            <p:nvPr/>
          </p:nvSpPr>
          <p:spPr>
            <a:xfrm>
              <a:off x="101600" y="3479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a:stretch/>
          </p:blipFill>
          <p:spPr>
            <a:xfrm>
              <a:off x="0" y="0"/>
              <a:ext cx="1270000" cy="1270000"/>
            </a:xfrm>
            <a:prstGeom prst="rect">
              <a:avLst/>
            </a:prstGeom>
            <a:noFill/>
            <a:ln>
              <a:noFill/>
            </a:ln>
          </p:spPr>
        </p:pic>
        <p:sp>
          <p:nvSpPr>
            <p:cNvPr id="82" name="Shape 82"/>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a:stretch/>
          </p:blipFill>
          <p:spPr>
            <a:xfrm>
              <a:off x="0" y="0"/>
              <a:ext cx="1270000" cy="1270000"/>
            </a:xfrm>
            <a:prstGeom prst="rect">
              <a:avLst/>
            </a:prstGeom>
            <a:noFill/>
            <a:ln>
              <a:noFill/>
            </a:ln>
          </p:spPr>
        </p:pic>
        <p:sp>
          <p:nvSpPr>
            <p:cNvPr id="85" name="Shape 85"/>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a:stretch/>
          </p:blipFill>
          <p:spPr>
            <a:xfrm>
              <a:off x="0" y="0"/>
              <a:ext cx="1270000" cy="1270000"/>
            </a:xfrm>
            <a:prstGeom prst="rect">
              <a:avLst/>
            </a:prstGeom>
            <a:noFill/>
            <a:ln>
              <a:noFill/>
            </a:ln>
          </p:spPr>
        </p:pic>
        <p:sp>
          <p:nvSpPr>
            <p:cNvPr id="88" name="Shape 88"/>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a:stretch/>
          </p:blipFill>
          <p:spPr>
            <a:xfrm>
              <a:off x="0" y="0"/>
              <a:ext cx="1270000" cy="1270000"/>
            </a:xfrm>
            <a:prstGeom prst="rect">
              <a:avLst/>
            </a:prstGeom>
            <a:noFill/>
            <a:ln>
              <a:noFill/>
            </a:ln>
          </p:spPr>
        </p:pic>
        <p:sp>
          <p:nvSpPr>
            <p:cNvPr id="91" name="Shape 91"/>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grpSp>
        <p:nvGrpSpPr>
          <p:cNvPr id="93" name="Shape 93"/>
          <p:cNvGrpSpPr/>
          <p:nvPr/>
        </p:nvGrpSpPr>
        <p:grpSpPr>
          <a:xfrm>
            <a:off x="4051298" y="1828799"/>
            <a:ext cx="2032001" cy="2032001"/>
            <a:chOff x="0" y="0"/>
            <a:chExt cx="2032000" cy="2032000"/>
          </a:xfrm>
        </p:grpSpPr>
        <p:pic>
          <p:nvPicPr>
            <p:cNvPr id="94" name="Shape 94"/>
            <p:cNvPicPr preferRelativeResize="0"/>
            <p:nvPr/>
          </p:nvPicPr>
          <p:blipFill rotWithShape="1">
            <a:blip r:embed="rId8">
              <a:alphaModFix/>
            </a:blip>
            <a:srcRect/>
            <a:stretch/>
          </p:blipFill>
          <p:spPr>
            <a:xfrm>
              <a:off x="0" y="0"/>
              <a:ext cx="2032000" cy="2032000"/>
            </a:xfrm>
            <a:prstGeom prst="rect">
              <a:avLst/>
            </a:prstGeom>
            <a:noFill/>
            <a:ln>
              <a:noFill/>
            </a:ln>
          </p:spPr>
        </p:pic>
        <p:sp>
          <p:nvSpPr>
            <p:cNvPr id="95" name="Shape 95"/>
            <p:cNvSpPr/>
            <p:nvPr/>
          </p:nvSpPr>
          <p:spPr>
            <a:xfrm>
              <a:off x="1651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96" name="Shape 96"/>
            <p:cNvSpPr/>
            <p:nvPr/>
          </p:nvSpPr>
          <p:spPr>
            <a:xfrm>
              <a:off x="1651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8" y="1828799"/>
            <a:ext cx="2032001" cy="2032001"/>
            <a:chOff x="0" y="0"/>
            <a:chExt cx="2032000" cy="2032000"/>
          </a:xfrm>
        </p:grpSpPr>
        <p:pic>
          <p:nvPicPr>
            <p:cNvPr id="98" name="Shape 98"/>
            <p:cNvPicPr preferRelativeResize="0"/>
            <p:nvPr/>
          </p:nvPicPr>
          <p:blipFill rotWithShape="1">
            <a:blip r:embed="rId9">
              <a:alphaModFix/>
            </a:blip>
            <a:srcRect/>
            <a:stretch/>
          </p:blipFill>
          <p:spPr>
            <a:xfrm>
              <a:off x="0" y="0"/>
              <a:ext cx="2032000" cy="2032000"/>
            </a:xfrm>
            <a:prstGeom prst="rect">
              <a:avLst/>
            </a:prstGeom>
            <a:noFill/>
            <a:ln>
              <a:noFill/>
            </a:ln>
          </p:spPr>
        </p:pic>
        <p:sp>
          <p:nvSpPr>
            <p:cNvPr id="99" name="Shape 99"/>
            <p:cNvSpPr/>
            <p:nvPr/>
          </p:nvSpPr>
          <p:spPr>
            <a:xfrm>
              <a:off x="1778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0" name="Shape 100"/>
            <p:cNvSpPr/>
            <p:nvPr/>
          </p:nvSpPr>
          <p:spPr>
            <a:xfrm>
              <a:off x="1778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8" y="4114798"/>
            <a:ext cx="2032001" cy="2032001"/>
            <a:chOff x="0" y="0"/>
            <a:chExt cx="2032000" cy="2032000"/>
          </a:xfrm>
        </p:grpSpPr>
        <p:pic>
          <p:nvPicPr>
            <p:cNvPr id="102" name="Shape 102"/>
            <p:cNvPicPr preferRelativeResize="0"/>
            <p:nvPr/>
          </p:nvPicPr>
          <p:blipFill rotWithShape="1">
            <a:blip r:embed="rId10">
              <a:alphaModFix/>
            </a:blip>
            <a:srcRect/>
            <a:stretch/>
          </p:blipFill>
          <p:spPr>
            <a:xfrm>
              <a:off x="0" y="0"/>
              <a:ext cx="2032000" cy="2032000"/>
            </a:xfrm>
            <a:prstGeom prst="rect">
              <a:avLst/>
            </a:prstGeom>
            <a:noFill/>
            <a:ln>
              <a:noFill/>
            </a:ln>
          </p:spPr>
        </p:pic>
        <p:sp>
          <p:nvSpPr>
            <p:cNvPr id="103" name="Shape 103"/>
            <p:cNvSpPr/>
            <p:nvPr/>
          </p:nvSpPr>
          <p:spPr>
            <a:xfrm>
              <a:off x="1651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4" name="Shape 104"/>
            <p:cNvSpPr/>
            <p:nvPr/>
          </p:nvSpPr>
          <p:spPr>
            <a:xfrm>
              <a:off x="1651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8" y="4114798"/>
            <a:ext cx="2032001" cy="2032001"/>
            <a:chOff x="0" y="0"/>
            <a:chExt cx="2032000" cy="2032000"/>
          </a:xfrm>
        </p:grpSpPr>
        <p:pic>
          <p:nvPicPr>
            <p:cNvPr id="106" name="Shape 106"/>
            <p:cNvPicPr preferRelativeResize="0"/>
            <p:nvPr/>
          </p:nvPicPr>
          <p:blipFill rotWithShape="1">
            <a:blip r:embed="rId11">
              <a:alphaModFix/>
            </a:blip>
            <a:srcRect/>
            <a:stretch/>
          </p:blipFill>
          <p:spPr>
            <a:xfrm>
              <a:off x="0" y="0"/>
              <a:ext cx="2032000" cy="2032000"/>
            </a:xfrm>
            <a:prstGeom prst="rect">
              <a:avLst/>
            </a:prstGeom>
            <a:noFill/>
            <a:ln>
              <a:noFill/>
            </a:ln>
          </p:spPr>
        </p:pic>
        <p:sp>
          <p:nvSpPr>
            <p:cNvPr id="107" name="Shape 107"/>
            <p:cNvSpPr/>
            <p:nvPr/>
          </p:nvSpPr>
          <p:spPr>
            <a:xfrm>
              <a:off x="1778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8" name="Shape 108"/>
            <p:cNvSpPr/>
            <p:nvPr/>
          </p:nvSpPr>
          <p:spPr>
            <a:xfrm>
              <a:off x="1778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ctivity">
    <p:spTree>
      <p:nvGrpSpPr>
        <p:cNvPr id="1"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299" y="3130550"/>
            <a:ext cx="1270001" cy="1270001"/>
            <a:chOff x="0" y="0"/>
            <a:chExt cx="1270000" cy="1270000"/>
          </a:xfrm>
        </p:grpSpPr>
        <p:pic>
          <p:nvPicPr>
            <p:cNvPr id="114" name="Shape 114"/>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15" name="Shape 115"/>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16" name="Shape 116"/>
          <p:cNvCxnSpPr/>
          <p:nvPr/>
        </p:nvCxnSpPr>
        <p:spPr>
          <a:xfrm rot="10800000" flipH="1">
            <a:off x="3911600" y="3243406"/>
            <a:ext cx="3735026" cy="290"/>
          </a:xfrm>
          <a:prstGeom prst="straightConnector1">
            <a:avLst/>
          </a:prstGeom>
          <a:noFill/>
          <a:ln>
            <a:noFill/>
          </a:ln>
        </p:spPr>
      </p:cxnSp>
      <p:cxnSp>
        <p:nvCxnSpPr>
          <p:cNvPr id="117" name="Shape 117"/>
          <p:cNvCxnSpPr/>
          <p:nvPr/>
        </p:nvCxnSpPr>
        <p:spPr>
          <a:xfrm rot="10800000" flipH="1">
            <a:off x="3911600" y="5381323"/>
            <a:ext cx="3735026" cy="290"/>
          </a:xfrm>
          <a:prstGeom prst="straightConnector1">
            <a:avLst/>
          </a:prstGeom>
          <a:noFill/>
          <a:ln>
            <a:noFill/>
          </a:ln>
        </p:spPr>
      </p:cxnSp>
      <p:sp>
        <p:nvSpPr>
          <p:cNvPr id="118" name="Shape 118"/>
          <p:cNvSpPr/>
          <p:nvPr/>
        </p:nvSpPr>
        <p:spPr>
          <a:xfrm>
            <a:off x="3911600" y="2989696"/>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119" name="Shape 119"/>
          <p:cNvSpPr/>
          <p:nvPr/>
        </p:nvSpPr>
        <p:spPr>
          <a:xfrm>
            <a:off x="3911600" y="5114914"/>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120" name="Shape 120"/>
          <p:cNvCxnSpPr/>
          <p:nvPr/>
        </p:nvCxnSpPr>
        <p:spPr>
          <a:xfrm rot="10800000" flipH="1">
            <a:off x="3911600" y="2223009"/>
            <a:ext cx="3735026" cy="290"/>
          </a:xfrm>
          <a:prstGeom prst="straightConnector1">
            <a:avLst/>
          </a:prstGeom>
          <a:noFill/>
          <a:ln>
            <a:noFill/>
          </a:ln>
        </p:spPr>
      </p:cxnSp>
      <p:sp>
        <p:nvSpPr>
          <p:cNvPr id="121" name="Shape 121"/>
          <p:cNvSpPr/>
          <p:nvPr/>
        </p:nvSpPr>
        <p:spPr>
          <a:xfrm>
            <a:off x="3911600" y="1969299"/>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122" name="Shape 122"/>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5" name="Shape 125"/>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26" name="Shape 126"/>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9" name="Shape 129"/>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30" name="Shape 130"/>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299" y="3130550"/>
            <a:ext cx="1270001" cy="1270001"/>
            <a:chOff x="0" y="0"/>
            <a:chExt cx="1270000" cy="1270000"/>
          </a:xfrm>
        </p:grpSpPr>
        <p:pic>
          <p:nvPicPr>
            <p:cNvPr id="136" name="Shape 136"/>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37" name="Shape 137"/>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38" name="Shape 138"/>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Case Study">
    <p:spTree>
      <p:nvGrpSpPr>
        <p:cNvPr id="1"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rot="10800000" flipH="1">
            <a:off x="8623300" y="2781009"/>
            <a:ext cx="3735026" cy="290"/>
          </a:xfrm>
          <a:prstGeom prst="straightConnector1">
            <a:avLst/>
          </a:prstGeom>
          <a:noFill/>
          <a:ln>
            <a:noFill/>
          </a:ln>
        </p:spPr>
      </p:cxnSp>
      <p:cxnSp>
        <p:nvCxnSpPr>
          <p:cNvPr id="143" name="Shape 143"/>
          <p:cNvCxnSpPr/>
          <p:nvPr/>
        </p:nvCxnSpPr>
        <p:spPr>
          <a:xfrm rot="10800000" flipH="1">
            <a:off x="635000" y="2781141"/>
            <a:ext cx="7742696" cy="158"/>
          </a:xfrm>
          <a:prstGeom prst="straightConnector1">
            <a:avLst/>
          </a:prstGeom>
          <a:noFill/>
          <a:ln>
            <a:noFill/>
          </a:ln>
        </p:spPr>
      </p:cxnSp>
      <p:sp>
        <p:nvSpPr>
          <p:cNvPr id="144" name="Shape 144"/>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145" name="Shape 145"/>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146" name="Shape 146"/>
          <p:cNvSpPr txBox="1">
            <a:spLocks noGrp="1"/>
          </p:cNvSpPr>
          <p:nvPr>
            <p:ph type="sldNum" idx="12"/>
          </p:nvPr>
        </p:nvSpPr>
        <p:spPr>
          <a:xfrm>
            <a:off x="12014200" y="739139"/>
            <a:ext cx="345948"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49" name="Shape 149"/>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50" name="Shape 150"/>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IMAC">
    <p:spTree>
      <p:nvGrpSpPr>
        <p:cNvPr id="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56" name="Shape 156"/>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6" name="Shape 16"/>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2" name="Shape 162"/>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IPad">
    <p:spTree>
      <p:nvGrpSpPr>
        <p:cNvPr id="1"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8" name="Shape 16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171" name="Shape 171"/>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172" name="Shape 172"/>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7" name="Shape 177"/>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78" name="Shape 17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81" name="Shape 181"/>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82" name="Shape 182"/>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183" name="Shape 183"/>
          <p:cNvSpPr txBox="1">
            <a:spLocks noGrp="1"/>
          </p:cNvSpPr>
          <p:nvPr>
            <p:ph type="sldNum" idx="12"/>
          </p:nvPr>
        </p:nvSpPr>
        <p:spPr>
          <a:xfrm>
            <a:off x="12030450" y="739139"/>
            <a:ext cx="345948" cy="426722"/>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Full Image">
    <p:spTree>
      <p:nvGrpSpPr>
        <p:cNvPr id="1"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Divider">
    <p:spTree>
      <p:nvGrpSpPr>
        <p:cNvPr id="1"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1" name="Shape 201"/>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35000" y="1473200"/>
            <a:ext cx="11734800" cy="7112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9" name="Shape 1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212"/>
        <p:cNvGrpSpPr/>
        <p:nvPr/>
      </p:nvGrpSpPr>
      <p:grpSpPr>
        <a:xfrm>
          <a:off x="0" y="0"/>
          <a:ext cx="0" cy="0"/>
          <a:chOff x="0" y="0"/>
          <a:chExt cx="0" cy="0"/>
        </a:xfrm>
      </p:grpSpPr>
      <p:cxnSp>
        <p:nvCxnSpPr>
          <p:cNvPr id="213" name="Shape 213"/>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4" name="Shape 214"/>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pic>
        <p:nvPicPr>
          <p:cNvPr id="215" name="Shape 215"/>
          <p:cNvPicPr preferRelativeResize="0"/>
          <p:nvPr/>
        </p:nvPicPr>
        <p:blipFill rotWithShape="1">
          <a:blip r:embed="rId2">
            <a:alphaModFix/>
          </a:blip>
          <a:srcRect/>
          <a:stretch/>
        </p:blipFill>
        <p:spPr>
          <a:xfrm>
            <a:off x="634999" y="762000"/>
            <a:ext cx="2832000" cy="304799"/>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216"/>
        <p:cNvGrpSpPr/>
        <p:nvPr/>
      </p:nvGrpSpPr>
      <p:grpSpPr>
        <a:xfrm>
          <a:off x="0" y="0"/>
          <a:ext cx="0" cy="0"/>
          <a:chOff x="0" y="0"/>
          <a:chExt cx="0" cy="0"/>
        </a:xfrm>
      </p:grpSpPr>
      <p:cxnSp>
        <p:nvCxnSpPr>
          <p:cNvPr id="217" name="Shape 217"/>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8" name="Shape 218"/>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635000" y="1473200"/>
            <a:ext cx="11734800" cy="7113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221" name="Shape 22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4" name="Shape 224"/>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Exercise">
    <p:spTree>
      <p:nvGrpSpPr>
        <p:cNvPr id="1" name="Shape 225"/>
        <p:cNvGrpSpPr/>
        <p:nvPr/>
      </p:nvGrpSpPr>
      <p:grpSpPr>
        <a:xfrm>
          <a:off x="0" y="0"/>
          <a:ext cx="0" cy="0"/>
          <a:chOff x="0" y="0"/>
          <a:chExt cx="0" cy="0"/>
        </a:xfrm>
      </p:grpSpPr>
      <p:cxnSp>
        <p:nvCxnSpPr>
          <p:cNvPr id="226" name="Shape 226"/>
          <p:cNvCxnSpPr/>
          <p:nvPr/>
        </p:nvCxnSpPr>
        <p:spPr>
          <a:xfrm>
            <a:off x="635000" y="635000"/>
            <a:ext cx="11734800" cy="0"/>
          </a:xfrm>
          <a:prstGeom prst="straightConnector1">
            <a:avLst/>
          </a:prstGeom>
          <a:noFill/>
          <a:ln>
            <a:noFill/>
          </a:ln>
        </p:spPr>
      </p:cxnSp>
      <p:cxnSp>
        <p:nvCxnSpPr>
          <p:cNvPr id="227" name="Shape 227"/>
          <p:cNvCxnSpPr/>
          <p:nvPr/>
        </p:nvCxnSpPr>
        <p:spPr>
          <a:xfrm>
            <a:off x="635000" y="1219200"/>
            <a:ext cx="11734800" cy="0"/>
          </a:xfrm>
          <a:prstGeom prst="straightConnector1">
            <a:avLst/>
          </a:prstGeom>
          <a:noFill/>
          <a:ln>
            <a:noFill/>
          </a:ln>
        </p:spPr>
      </p:cxnSp>
      <p:cxnSp>
        <p:nvCxnSpPr>
          <p:cNvPr id="228" name="Shape 228"/>
          <p:cNvCxnSpPr/>
          <p:nvPr/>
        </p:nvCxnSpPr>
        <p:spPr>
          <a:xfrm rot="10800000" flipH="1">
            <a:off x="635000" y="2781000"/>
            <a:ext cx="3735000" cy="299"/>
          </a:xfrm>
          <a:prstGeom prst="straightConnector1">
            <a:avLst/>
          </a:prstGeom>
          <a:noFill/>
          <a:ln>
            <a:noFill/>
          </a:ln>
        </p:spPr>
      </p:cxnSp>
      <p:cxnSp>
        <p:nvCxnSpPr>
          <p:cNvPr id="229" name="Shape 229"/>
          <p:cNvCxnSpPr/>
          <p:nvPr/>
        </p:nvCxnSpPr>
        <p:spPr>
          <a:xfrm rot="10800000" flipH="1">
            <a:off x="4622800" y="2781000"/>
            <a:ext cx="7742699" cy="299"/>
          </a:xfrm>
          <a:prstGeom prst="straightConnector1">
            <a:avLst/>
          </a:prstGeom>
          <a:noFill/>
          <a:ln>
            <a:noFill/>
          </a:ln>
        </p:spPr>
      </p:cxnSp>
      <p:cxnSp>
        <p:nvCxnSpPr>
          <p:cNvPr id="230" name="Shape 230"/>
          <p:cNvCxnSpPr/>
          <p:nvPr/>
        </p:nvCxnSpPr>
        <p:spPr>
          <a:xfrm rot="10800000" flipH="1">
            <a:off x="635000" y="5752800"/>
            <a:ext cx="3735000" cy="299"/>
          </a:xfrm>
          <a:prstGeom prst="straightConnector1">
            <a:avLst/>
          </a:prstGeom>
          <a:noFill/>
          <a:ln>
            <a:noFill/>
          </a:ln>
        </p:spPr>
      </p:cxnSp>
      <p:cxnSp>
        <p:nvCxnSpPr>
          <p:cNvPr id="231" name="Shape 231"/>
          <p:cNvCxnSpPr/>
          <p:nvPr/>
        </p:nvCxnSpPr>
        <p:spPr>
          <a:xfrm>
            <a:off x="4635500" y="5753100"/>
            <a:ext cx="7731900" cy="0"/>
          </a:xfrm>
          <a:prstGeom prst="straightConnector1">
            <a:avLst/>
          </a:prstGeom>
          <a:noFill/>
          <a:ln>
            <a:noFill/>
          </a:ln>
        </p:spPr>
      </p:cxnSp>
      <p:sp>
        <p:nvSpPr>
          <p:cNvPr id="232" name="Shape 232"/>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233" name="Shape 233"/>
          <p:cNvSpPr/>
          <p:nvPr/>
        </p:nvSpPr>
        <p:spPr>
          <a:xfrm>
            <a:off x="46355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234" name="Shape 234"/>
          <p:cNvSpPr/>
          <p:nvPr/>
        </p:nvSpPr>
        <p:spPr>
          <a:xfrm>
            <a:off x="4635500" y="5359400"/>
            <a:ext cx="77468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235" name="Shape 235"/>
          <p:cNvSpPr/>
          <p:nvPr/>
        </p:nvSpPr>
        <p:spPr>
          <a:xfrm>
            <a:off x="635000" y="53594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Case Study">
    <p:spTree>
      <p:nvGrpSpPr>
        <p:cNvPr id="1" name="Shape 236"/>
        <p:cNvGrpSpPr/>
        <p:nvPr/>
      </p:nvGrpSpPr>
      <p:grpSpPr>
        <a:xfrm>
          <a:off x="0" y="0"/>
          <a:ext cx="0" cy="0"/>
          <a:chOff x="0" y="0"/>
          <a:chExt cx="0" cy="0"/>
        </a:xfrm>
      </p:grpSpPr>
      <p:cxnSp>
        <p:nvCxnSpPr>
          <p:cNvPr id="237" name="Shape 237"/>
          <p:cNvCxnSpPr/>
          <p:nvPr/>
        </p:nvCxnSpPr>
        <p:spPr>
          <a:xfrm>
            <a:off x="635000" y="635000"/>
            <a:ext cx="11734800" cy="0"/>
          </a:xfrm>
          <a:prstGeom prst="straightConnector1">
            <a:avLst/>
          </a:prstGeom>
          <a:noFill/>
          <a:ln>
            <a:noFill/>
          </a:ln>
        </p:spPr>
      </p:cxnSp>
      <p:cxnSp>
        <p:nvCxnSpPr>
          <p:cNvPr id="238" name="Shape 238"/>
          <p:cNvCxnSpPr/>
          <p:nvPr/>
        </p:nvCxnSpPr>
        <p:spPr>
          <a:xfrm>
            <a:off x="635000" y="1219200"/>
            <a:ext cx="11734800" cy="0"/>
          </a:xfrm>
          <a:prstGeom prst="straightConnector1">
            <a:avLst/>
          </a:prstGeom>
          <a:noFill/>
          <a:ln>
            <a:noFill/>
          </a:ln>
        </p:spPr>
      </p:cxnSp>
      <p:cxnSp>
        <p:nvCxnSpPr>
          <p:cNvPr id="239" name="Shape 239"/>
          <p:cNvCxnSpPr/>
          <p:nvPr/>
        </p:nvCxnSpPr>
        <p:spPr>
          <a:xfrm rot="10800000" flipH="1">
            <a:off x="8623300" y="2781000"/>
            <a:ext cx="3735000" cy="299"/>
          </a:xfrm>
          <a:prstGeom prst="straightConnector1">
            <a:avLst/>
          </a:prstGeom>
          <a:noFill/>
          <a:ln>
            <a:noFill/>
          </a:ln>
        </p:spPr>
      </p:cxnSp>
      <p:cxnSp>
        <p:nvCxnSpPr>
          <p:cNvPr id="240" name="Shape 240"/>
          <p:cNvCxnSpPr/>
          <p:nvPr/>
        </p:nvCxnSpPr>
        <p:spPr>
          <a:xfrm rot="10800000" flipH="1">
            <a:off x="635000" y="2781000"/>
            <a:ext cx="7742699" cy="299"/>
          </a:xfrm>
          <a:prstGeom prst="straightConnector1">
            <a:avLst/>
          </a:prstGeom>
          <a:noFill/>
          <a:ln>
            <a:noFill/>
          </a:ln>
        </p:spPr>
      </p:cxnSp>
      <p:sp>
        <p:nvSpPr>
          <p:cNvPr id="241" name="Shape 241"/>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242" name="Shape 242"/>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Content: IMAC">
    <p:spTree>
      <p:nvGrpSpPr>
        <p:cNvPr id="1" name="Shape 243"/>
        <p:cNvGrpSpPr/>
        <p:nvPr/>
      </p:nvGrpSpPr>
      <p:grpSpPr>
        <a:xfrm>
          <a:off x="0" y="0"/>
          <a:ext cx="0" cy="0"/>
          <a:chOff x="0" y="0"/>
          <a:chExt cx="0" cy="0"/>
        </a:xfrm>
      </p:grpSpPr>
      <p:pic>
        <p:nvPicPr>
          <p:cNvPr id="244" name="Shape 24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245" name="Shape 245"/>
          <p:cNvCxnSpPr/>
          <p:nvPr/>
        </p:nvCxnSpPr>
        <p:spPr>
          <a:xfrm>
            <a:off x="635000" y="635000"/>
            <a:ext cx="11734800" cy="0"/>
          </a:xfrm>
          <a:prstGeom prst="straightConnector1">
            <a:avLst/>
          </a:prstGeom>
          <a:noFill/>
          <a:ln>
            <a:noFill/>
          </a:ln>
        </p:spPr>
      </p:cxnSp>
      <p:cxnSp>
        <p:nvCxnSpPr>
          <p:cNvPr id="246" name="Shape 246"/>
          <p:cNvCxnSpPr/>
          <p:nvPr/>
        </p:nvCxnSpPr>
        <p:spPr>
          <a:xfrm>
            <a:off x="635000" y="1219200"/>
            <a:ext cx="11734800" cy="0"/>
          </a:xfrm>
          <a:prstGeom prst="straightConnector1">
            <a:avLst/>
          </a:prstGeom>
          <a:noFill/>
          <a:ln>
            <a:noFill/>
          </a:ln>
        </p:spPr>
      </p:cxnSp>
      <p:sp>
        <p:nvSpPr>
          <p:cNvPr id="247" name="Shape 24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248"/>
        <p:cNvGrpSpPr/>
        <p:nvPr/>
      </p:nvGrpSpPr>
      <p:grpSpPr>
        <a:xfrm>
          <a:off x="0" y="0"/>
          <a:ext cx="0" cy="0"/>
          <a:chOff x="0" y="0"/>
          <a:chExt cx="0" cy="0"/>
        </a:xfrm>
      </p:grpSpPr>
      <p:pic>
        <p:nvPicPr>
          <p:cNvPr id="249" name="Shape 249"/>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250" name="Shape 250"/>
          <p:cNvCxnSpPr/>
          <p:nvPr/>
        </p:nvCxnSpPr>
        <p:spPr>
          <a:xfrm>
            <a:off x="635000" y="635000"/>
            <a:ext cx="11734800" cy="0"/>
          </a:xfrm>
          <a:prstGeom prst="straightConnector1">
            <a:avLst/>
          </a:prstGeom>
          <a:noFill/>
          <a:ln>
            <a:noFill/>
          </a:ln>
        </p:spPr>
      </p:cxnSp>
      <p:cxnSp>
        <p:nvCxnSpPr>
          <p:cNvPr id="251" name="Shape 251"/>
          <p:cNvCxnSpPr/>
          <p:nvPr/>
        </p:nvCxnSpPr>
        <p:spPr>
          <a:xfrm>
            <a:off x="635000" y="1219200"/>
            <a:ext cx="11734800" cy="0"/>
          </a:xfrm>
          <a:prstGeom prst="straightConnector1">
            <a:avLst/>
          </a:prstGeom>
          <a:noFill/>
          <a:ln>
            <a:noFill/>
          </a:ln>
        </p:spPr>
      </p:cxnSp>
      <p:sp>
        <p:nvSpPr>
          <p:cNvPr id="252" name="Shape 252"/>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IPad">
    <p:spTree>
      <p:nvGrpSpPr>
        <p:cNvPr id="1" name="Shape 253"/>
        <p:cNvGrpSpPr/>
        <p:nvPr/>
      </p:nvGrpSpPr>
      <p:grpSpPr>
        <a:xfrm>
          <a:off x="0" y="0"/>
          <a:ext cx="0" cy="0"/>
          <a:chOff x="0" y="0"/>
          <a:chExt cx="0" cy="0"/>
        </a:xfrm>
      </p:grpSpPr>
      <p:pic>
        <p:nvPicPr>
          <p:cNvPr id="254" name="Shape 254"/>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255" name="Shape 255"/>
          <p:cNvCxnSpPr/>
          <p:nvPr/>
        </p:nvCxnSpPr>
        <p:spPr>
          <a:xfrm>
            <a:off x="635000" y="635000"/>
            <a:ext cx="11734800" cy="0"/>
          </a:xfrm>
          <a:prstGeom prst="straightConnector1">
            <a:avLst/>
          </a:prstGeom>
          <a:noFill/>
          <a:ln>
            <a:noFill/>
          </a:ln>
        </p:spPr>
      </p:cxnSp>
      <p:cxnSp>
        <p:nvCxnSpPr>
          <p:cNvPr id="256" name="Shape 256"/>
          <p:cNvCxnSpPr/>
          <p:nvPr/>
        </p:nvCxnSpPr>
        <p:spPr>
          <a:xfrm>
            <a:off x="635000" y="1219200"/>
            <a:ext cx="11734800" cy="0"/>
          </a:xfrm>
          <a:prstGeom prst="straightConnector1">
            <a:avLst/>
          </a:prstGeom>
          <a:noFill/>
          <a:ln>
            <a:noFill/>
          </a:ln>
        </p:spPr>
      </p:cxnSp>
      <p:sp>
        <p:nvSpPr>
          <p:cNvPr id="257" name="Shape 257"/>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258"/>
        <p:cNvGrpSpPr/>
        <p:nvPr/>
      </p:nvGrpSpPr>
      <p:grpSpPr>
        <a:xfrm>
          <a:off x="0" y="0"/>
          <a:ext cx="0" cy="0"/>
          <a:chOff x="0" y="0"/>
          <a:chExt cx="0" cy="0"/>
        </a:xfrm>
      </p:grpSpPr>
      <p:pic>
        <p:nvPicPr>
          <p:cNvPr id="259" name="Shape 259"/>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260" name="Shape 260"/>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261" name="Shape 261"/>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262" name="Shape 262"/>
          <p:cNvCxnSpPr/>
          <p:nvPr/>
        </p:nvCxnSpPr>
        <p:spPr>
          <a:xfrm>
            <a:off x="635000" y="635000"/>
            <a:ext cx="11734800" cy="0"/>
          </a:xfrm>
          <a:prstGeom prst="straightConnector1">
            <a:avLst/>
          </a:prstGeom>
          <a:noFill/>
          <a:ln>
            <a:noFill/>
          </a:ln>
        </p:spPr>
      </p:cxnSp>
      <p:cxnSp>
        <p:nvCxnSpPr>
          <p:cNvPr id="263" name="Shape 263"/>
          <p:cNvCxnSpPr/>
          <p:nvPr/>
        </p:nvCxnSpPr>
        <p:spPr>
          <a:xfrm>
            <a:off x="635000" y="1219200"/>
            <a:ext cx="11734800" cy="0"/>
          </a:xfrm>
          <a:prstGeom prst="straightConnector1">
            <a:avLst/>
          </a:prstGeom>
          <a:noFill/>
          <a:ln>
            <a:noFill/>
          </a:ln>
        </p:spPr>
      </p:cxnSp>
      <p:sp>
        <p:nvSpPr>
          <p:cNvPr id="264" name="Shape 264"/>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5" name="Shape 265"/>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6" name="Shape 266"/>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 name="Shape 22"/>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Charts">
    <p:spTree>
      <p:nvGrpSpPr>
        <p:cNvPr id="1" name="Shape 267"/>
        <p:cNvGrpSpPr/>
        <p:nvPr/>
      </p:nvGrpSpPr>
      <p:grpSpPr>
        <a:xfrm>
          <a:off x="0" y="0"/>
          <a:ext cx="0" cy="0"/>
          <a:chOff x="0" y="0"/>
          <a:chExt cx="0" cy="0"/>
        </a:xfrm>
      </p:grpSpPr>
      <p:cxnSp>
        <p:nvCxnSpPr>
          <p:cNvPr id="268" name="Shape 268"/>
          <p:cNvCxnSpPr/>
          <p:nvPr/>
        </p:nvCxnSpPr>
        <p:spPr>
          <a:xfrm>
            <a:off x="635000" y="635000"/>
            <a:ext cx="11734800" cy="0"/>
          </a:xfrm>
          <a:prstGeom prst="straightConnector1">
            <a:avLst/>
          </a:prstGeom>
          <a:noFill/>
          <a:ln>
            <a:noFill/>
          </a:ln>
        </p:spPr>
      </p:cxnSp>
      <p:cxnSp>
        <p:nvCxnSpPr>
          <p:cNvPr id="269" name="Shape 269"/>
          <p:cNvCxnSpPr/>
          <p:nvPr/>
        </p:nvCxnSpPr>
        <p:spPr>
          <a:xfrm>
            <a:off x="635000" y="1219200"/>
            <a:ext cx="11734800" cy="0"/>
          </a:xfrm>
          <a:prstGeom prst="straightConnector1">
            <a:avLst/>
          </a:prstGeom>
          <a:noFill/>
          <a:ln>
            <a:noFill/>
          </a:ln>
        </p:spPr>
      </p:cxnSp>
      <p:sp>
        <p:nvSpPr>
          <p:cNvPr id="270" name="Shape 270"/>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 name="Shape 271"/>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 name="Shape 272"/>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Callouts">
    <p:spTree>
      <p:nvGrpSpPr>
        <p:cNvPr id="1" name="Shape 273"/>
        <p:cNvGrpSpPr/>
        <p:nvPr/>
      </p:nvGrpSpPr>
      <p:grpSpPr>
        <a:xfrm>
          <a:off x="0" y="0"/>
          <a:ext cx="0" cy="0"/>
          <a:chOff x="0" y="0"/>
          <a:chExt cx="0" cy="0"/>
        </a:xfrm>
      </p:grpSpPr>
      <p:cxnSp>
        <p:nvCxnSpPr>
          <p:cNvPr id="274" name="Shape 274"/>
          <p:cNvCxnSpPr/>
          <p:nvPr/>
        </p:nvCxnSpPr>
        <p:spPr>
          <a:xfrm>
            <a:off x="635000" y="635000"/>
            <a:ext cx="11734800" cy="0"/>
          </a:xfrm>
          <a:prstGeom prst="straightConnector1">
            <a:avLst/>
          </a:prstGeom>
          <a:noFill/>
          <a:ln>
            <a:noFill/>
          </a:ln>
        </p:spPr>
      </p:cxnSp>
      <p:cxnSp>
        <p:nvCxnSpPr>
          <p:cNvPr id="275" name="Shape 275"/>
          <p:cNvCxnSpPr/>
          <p:nvPr/>
        </p:nvCxnSpPr>
        <p:spPr>
          <a:xfrm>
            <a:off x="635000" y="1219200"/>
            <a:ext cx="11734800" cy="0"/>
          </a:xfrm>
          <a:prstGeom prst="straightConnector1">
            <a:avLst/>
          </a:prstGeom>
          <a:noFill/>
          <a:ln>
            <a:noFill/>
          </a:ln>
        </p:spPr>
      </p:cxnSp>
      <p:grpSp>
        <p:nvGrpSpPr>
          <p:cNvPr id="276" name="Shape 276"/>
          <p:cNvGrpSpPr/>
          <p:nvPr/>
        </p:nvGrpSpPr>
        <p:grpSpPr>
          <a:xfrm>
            <a:off x="635000" y="1828800"/>
            <a:ext cx="1269899" cy="1269899"/>
            <a:chOff x="0" y="0"/>
            <a:chExt cx="1269899" cy="1269899"/>
          </a:xfrm>
        </p:grpSpPr>
        <p:pic>
          <p:nvPicPr>
            <p:cNvPr id="277" name="Shape 277"/>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278" name="Shape 278"/>
            <p:cNvSpPr/>
            <p:nvPr/>
          </p:nvSpPr>
          <p:spPr>
            <a:xfrm>
              <a:off x="889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279" name="Shape 279"/>
          <p:cNvGrpSpPr/>
          <p:nvPr/>
        </p:nvGrpSpPr>
        <p:grpSpPr>
          <a:xfrm>
            <a:off x="2159000" y="1828800"/>
            <a:ext cx="1269899" cy="1269899"/>
            <a:chOff x="0" y="0"/>
            <a:chExt cx="1269899" cy="1269899"/>
          </a:xfrm>
        </p:grpSpPr>
        <p:pic>
          <p:nvPicPr>
            <p:cNvPr id="280" name="Shape 280"/>
            <p:cNvPicPr preferRelativeResize="0"/>
            <p:nvPr/>
          </p:nvPicPr>
          <p:blipFill rotWithShape="1">
            <a:blip r:embed="rId3">
              <a:alphaModFix/>
            </a:blip>
            <a:srcRect/>
            <a:stretch/>
          </p:blipFill>
          <p:spPr>
            <a:xfrm>
              <a:off x="0" y="0"/>
              <a:ext cx="1269899" cy="1269899"/>
            </a:xfrm>
            <a:prstGeom prst="rect">
              <a:avLst/>
            </a:prstGeom>
            <a:noFill/>
            <a:ln>
              <a:noFill/>
            </a:ln>
          </p:spPr>
        </p:pic>
        <p:sp>
          <p:nvSpPr>
            <p:cNvPr id="281" name="Shape 281"/>
            <p:cNvSpPr/>
            <p:nvPr/>
          </p:nvSpPr>
          <p:spPr>
            <a:xfrm>
              <a:off x="101600" y="3479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2" name="Shape 282"/>
          <p:cNvGrpSpPr/>
          <p:nvPr/>
        </p:nvGrpSpPr>
        <p:grpSpPr>
          <a:xfrm>
            <a:off x="635000" y="3340100"/>
            <a:ext cx="1269899" cy="1269899"/>
            <a:chOff x="0" y="0"/>
            <a:chExt cx="1269899" cy="1269899"/>
          </a:xfrm>
        </p:grpSpPr>
        <p:pic>
          <p:nvPicPr>
            <p:cNvPr id="283" name="Shape 283"/>
            <p:cNvPicPr preferRelativeResize="0"/>
            <p:nvPr/>
          </p:nvPicPr>
          <p:blipFill rotWithShape="1">
            <a:blip r:embed="rId4">
              <a:alphaModFix/>
            </a:blip>
            <a:srcRect/>
            <a:stretch/>
          </p:blipFill>
          <p:spPr>
            <a:xfrm>
              <a:off x="0" y="0"/>
              <a:ext cx="1269899" cy="1269899"/>
            </a:xfrm>
            <a:prstGeom prst="rect">
              <a:avLst/>
            </a:prstGeom>
            <a:noFill/>
            <a:ln>
              <a:noFill/>
            </a:ln>
          </p:spPr>
        </p:pic>
        <p:sp>
          <p:nvSpPr>
            <p:cNvPr id="284" name="Shape 284"/>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5" name="Shape 285"/>
          <p:cNvGrpSpPr/>
          <p:nvPr/>
        </p:nvGrpSpPr>
        <p:grpSpPr>
          <a:xfrm>
            <a:off x="2159000" y="3340100"/>
            <a:ext cx="1269899" cy="1269899"/>
            <a:chOff x="0" y="0"/>
            <a:chExt cx="1269899" cy="1269899"/>
          </a:xfrm>
        </p:grpSpPr>
        <p:pic>
          <p:nvPicPr>
            <p:cNvPr id="286" name="Shape 286"/>
            <p:cNvPicPr preferRelativeResize="0"/>
            <p:nvPr/>
          </p:nvPicPr>
          <p:blipFill rotWithShape="1">
            <a:blip r:embed="rId5">
              <a:alphaModFix/>
            </a:blip>
            <a:srcRect/>
            <a:stretch/>
          </p:blipFill>
          <p:spPr>
            <a:xfrm>
              <a:off x="0" y="0"/>
              <a:ext cx="1269899" cy="1269899"/>
            </a:xfrm>
            <a:prstGeom prst="rect">
              <a:avLst/>
            </a:prstGeom>
            <a:noFill/>
            <a:ln>
              <a:noFill/>
            </a:ln>
          </p:spPr>
        </p:pic>
        <p:sp>
          <p:nvSpPr>
            <p:cNvPr id="287" name="Shape 287"/>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8" name="Shape 288"/>
          <p:cNvGrpSpPr/>
          <p:nvPr/>
        </p:nvGrpSpPr>
        <p:grpSpPr>
          <a:xfrm>
            <a:off x="635000" y="4876800"/>
            <a:ext cx="1269899" cy="1269899"/>
            <a:chOff x="0" y="0"/>
            <a:chExt cx="1269899" cy="1269899"/>
          </a:xfrm>
        </p:grpSpPr>
        <p:pic>
          <p:nvPicPr>
            <p:cNvPr id="289" name="Shape 289"/>
            <p:cNvPicPr preferRelativeResize="0"/>
            <p:nvPr/>
          </p:nvPicPr>
          <p:blipFill rotWithShape="1">
            <a:blip r:embed="rId6">
              <a:alphaModFix/>
            </a:blip>
            <a:srcRect/>
            <a:stretch/>
          </p:blipFill>
          <p:spPr>
            <a:xfrm>
              <a:off x="0" y="0"/>
              <a:ext cx="1269899" cy="1269899"/>
            </a:xfrm>
            <a:prstGeom prst="rect">
              <a:avLst/>
            </a:prstGeom>
            <a:noFill/>
            <a:ln>
              <a:noFill/>
            </a:ln>
          </p:spPr>
        </p:pic>
        <p:sp>
          <p:nvSpPr>
            <p:cNvPr id="290" name="Shape 290"/>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91" name="Shape 291"/>
          <p:cNvGrpSpPr/>
          <p:nvPr/>
        </p:nvGrpSpPr>
        <p:grpSpPr>
          <a:xfrm>
            <a:off x="2159000" y="4876800"/>
            <a:ext cx="1269899" cy="1269899"/>
            <a:chOff x="0" y="0"/>
            <a:chExt cx="1269899" cy="1269899"/>
          </a:xfrm>
        </p:grpSpPr>
        <p:pic>
          <p:nvPicPr>
            <p:cNvPr id="292" name="Shape 292"/>
            <p:cNvPicPr preferRelativeResize="0"/>
            <p:nvPr/>
          </p:nvPicPr>
          <p:blipFill rotWithShape="1">
            <a:blip r:embed="rId7">
              <a:alphaModFix/>
            </a:blip>
            <a:srcRect/>
            <a:stretch/>
          </p:blipFill>
          <p:spPr>
            <a:xfrm>
              <a:off x="0" y="0"/>
              <a:ext cx="1269899" cy="1269899"/>
            </a:xfrm>
            <a:prstGeom prst="rect">
              <a:avLst/>
            </a:prstGeom>
            <a:noFill/>
            <a:ln>
              <a:noFill/>
            </a:ln>
          </p:spPr>
        </p:pic>
        <p:sp>
          <p:nvSpPr>
            <p:cNvPr id="293" name="Shape 293"/>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294" name="Shape 294"/>
          <p:cNvSpPr/>
          <p:nvPr/>
        </p:nvSpPr>
        <p:spPr>
          <a:xfrm>
            <a:off x="8790781" y="1828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p>
        </p:txBody>
      </p:sp>
      <p:grpSp>
        <p:nvGrpSpPr>
          <p:cNvPr id="295" name="Shape 295"/>
          <p:cNvGrpSpPr/>
          <p:nvPr/>
        </p:nvGrpSpPr>
        <p:grpSpPr>
          <a:xfrm>
            <a:off x="4051298" y="1828799"/>
            <a:ext cx="2031899" cy="2031899"/>
            <a:chOff x="0" y="0"/>
            <a:chExt cx="2031899" cy="2031899"/>
          </a:xfrm>
        </p:grpSpPr>
        <p:pic>
          <p:nvPicPr>
            <p:cNvPr id="296" name="Shape 296"/>
            <p:cNvPicPr preferRelativeResize="0"/>
            <p:nvPr/>
          </p:nvPicPr>
          <p:blipFill rotWithShape="1">
            <a:blip r:embed="rId8">
              <a:alphaModFix/>
            </a:blip>
            <a:srcRect/>
            <a:stretch/>
          </p:blipFill>
          <p:spPr>
            <a:xfrm>
              <a:off x="0" y="0"/>
              <a:ext cx="2031899" cy="2031899"/>
            </a:xfrm>
            <a:prstGeom prst="rect">
              <a:avLst/>
            </a:prstGeom>
            <a:noFill/>
            <a:ln>
              <a:noFill/>
            </a:ln>
          </p:spPr>
        </p:pic>
        <p:sp>
          <p:nvSpPr>
            <p:cNvPr id="297" name="Shape 297"/>
            <p:cNvSpPr/>
            <p:nvPr/>
          </p:nvSpPr>
          <p:spPr>
            <a:xfrm>
              <a:off x="1651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298" name="Shape 298"/>
            <p:cNvSpPr/>
            <p:nvPr/>
          </p:nvSpPr>
          <p:spPr>
            <a:xfrm>
              <a:off x="1651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299" name="Shape 299"/>
          <p:cNvGrpSpPr/>
          <p:nvPr/>
        </p:nvGrpSpPr>
        <p:grpSpPr>
          <a:xfrm>
            <a:off x="6362698" y="1828799"/>
            <a:ext cx="2031899" cy="2031899"/>
            <a:chOff x="0" y="0"/>
            <a:chExt cx="2031899" cy="2031899"/>
          </a:xfrm>
        </p:grpSpPr>
        <p:pic>
          <p:nvPicPr>
            <p:cNvPr id="300" name="Shape 300"/>
            <p:cNvPicPr preferRelativeResize="0"/>
            <p:nvPr/>
          </p:nvPicPr>
          <p:blipFill rotWithShape="1">
            <a:blip r:embed="rId9">
              <a:alphaModFix/>
            </a:blip>
            <a:srcRect/>
            <a:stretch/>
          </p:blipFill>
          <p:spPr>
            <a:xfrm>
              <a:off x="0" y="0"/>
              <a:ext cx="2031899" cy="2031899"/>
            </a:xfrm>
            <a:prstGeom prst="rect">
              <a:avLst/>
            </a:prstGeom>
            <a:noFill/>
            <a:ln>
              <a:noFill/>
            </a:ln>
          </p:spPr>
        </p:pic>
        <p:sp>
          <p:nvSpPr>
            <p:cNvPr id="301" name="Shape 301"/>
            <p:cNvSpPr/>
            <p:nvPr/>
          </p:nvSpPr>
          <p:spPr>
            <a:xfrm>
              <a:off x="1778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2" name="Shape 302"/>
            <p:cNvSpPr/>
            <p:nvPr/>
          </p:nvSpPr>
          <p:spPr>
            <a:xfrm>
              <a:off x="1778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3" name="Shape 303"/>
          <p:cNvGrpSpPr/>
          <p:nvPr/>
        </p:nvGrpSpPr>
        <p:grpSpPr>
          <a:xfrm>
            <a:off x="4051298" y="4114798"/>
            <a:ext cx="2031899" cy="2031899"/>
            <a:chOff x="0" y="0"/>
            <a:chExt cx="2031899" cy="2031899"/>
          </a:xfrm>
        </p:grpSpPr>
        <p:pic>
          <p:nvPicPr>
            <p:cNvPr id="304" name="Shape 304"/>
            <p:cNvPicPr preferRelativeResize="0"/>
            <p:nvPr/>
          </p:nvPicPr>
          <p:blipFill rotWithShape="1">
            <a:blip r:embed="rId10">
              <a:alphaModFix/>
            </a:blip>
            <a:srcRect/>
            <a:stretch/>
          </p:blipFill>
          <p:spPr>
            <a:xfrm>
              <a:off x="0" y="0"/>
              <a:ext cx="2031899" cy="2031899"/>
            </a:xfrm>
            <a:prstGeom prst="rect">
              <a:avLst/>
            </a:prstGeom>
            <a:noFill/>
            <a:ln>
              <a:noFill/>
            </a:ln>
          </p:spPr>
        </p:pic>
        <p:sp>
          <p:nvSpPr>
            <p:cNvPr id="305" name="Shape 305"/>
            <p:cNvSpPr/>
            <p:nvPr/>
          </p:nvSpPr>
          <p:spPr>
            <a:xfrm>
              <a:off x="1651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6" name="Shape 306"/>
            <p:cNvSpPr/>
            <p:nvPr/>
          </p:nvSpPr>
          <p:spPr>
            <a:xfrm>
              <a:off x="1651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7" name="Shape 307"/>
          <p:cNvGrpSpPr/>
          <p:nvPr/>
        </p:nvGrpSpPr>
        <p:grpSpPr>
          <a:xfrm>
            <a:off x="6362698" y="4114798"/>
            <a:ext cx="2031899" cy="2031899"/>
            <a:chOff x="0" y="0"/>
            <a:chExt cx="2031899" cy="2031899"/>
          </a:xfrm>
        </p:grpSpPr>
        <p:pic>
          <p:nvPicPr>
            <p:cNvPr id="308" name="Shape 308"/>
            <p:cNvPicPr preferRelativeResize="0"/>
            <p:nvPr/>
          </p:nvPicPr>
          <p:blipFill rotWithShape="1">
            <a:blip r:embed="rId11">
              <a:alphaModFix/>
            </a:blip>
            <a:srcRect/>
            <a:stretch/>
          </p:blipFill>
          <p:spPr>
            <a:xfrm>
              <a:off x="0" y="0"/>
              <a:ext cx="2031899" cy="2031899"/>
            </a:xfrm>
            <a:prstGeom prst="rect">
              <a:avLst/>
            </a:prstGeom>
            <a:noFill/>
            <a:ln>
              <a:noFill/>
            </a:ln>
          </p:spPr>
        </p:pic>
        <p:sp>
          <p:nvSpPr>
            <p:cNvPr id="309" name="Shape 309"/>
            <p:cNvSpPr/>
            <p:nvPr/>
          </p:nvSpPr>
          <p:spPr>
            <a:xfrm>
              <a:off x="1778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10" name="Shape 310"/>
            <p:cNvSpPr/>
            <p:nvPr/>
          </p:nvSpPr>
          <p:spPr>
            <a:xfrm>
              <a:off x="1778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311" name="Shape 311"/>
          <p:cNvSpPr/>
          <p:nvPr/>
        </p:nvSpPr>
        <p:spPr>
          <a:xfrm>
            <a:off x="8790781" y="4114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Activity">
    <p:spTree>
      <p:nvGrpSpPr>
        <p:cNvPr id="1" name="Shape 312"/>
        <p:cNvGrpSpPr/>
        <p:nvPr/>
      </p:nvGrpSpPr>
      <p:grpSpPr>
        <a:xfrm>
          <a:off x="0" y="0"/>
          <a:ext cx="0" cy="0"/>
          <a:chOff x="0" y="0"/>
          <a:chExt cx="0" cy="0"/>
        </a:xfrm>
      </p:grpSpPr>
      <p:cxnSp>
        <p:nvCxnSpPr>
          <p:cNvPr id="313" name="Shape 313"/>
          <p:cNvCxnSpPr/>
          <p:nvPr/>
        </p:nvCxnSpPr>
        <p:spPr>
          <a:xfrm>
            <a:off x="635000" y="635000"/>
            <a:ext cx="11734800" cy="0"/>
          </a:xfrm>
          <a:prstGeom prst="straightConnector1">
            <a:avLst/>
          </a:prstGeom>
          <a:noFill/>
          <a:ln>
            <a:noFill/>
          </a:ln>
        </p:spPr>
      </p:cxnSp>
      <p:cxnSp>
        <p:nvCxnSpPr>
          <p:cNvPr id="314" name="Shape 314"/>
          <p:cNvCxnSpPr/>
          <p:nvPr/>
        </p:nvCxnSpPr>
        <p:spPr>
          <a:xfrm>
            <a:off x="635000" y="1219200"/>
            <a:ext cx="11734800" cy="0"/>
          </a:xfrm>
          <a:prstGeom prst="straightConnector1">
            <a:avLst/>
          </a:prstGeom>
          <a:noFill/>
          <a:ln>
            <a:noFill/>
          </a:ln>
        </p:spPr>
      </p:cxnSp>
      <p:grpSp>
        <p:nvGrpSpPr>
          <p:cNvPr id="315" name="Shape 315"/>
          <p:cNvGrpSpPr/>
          <p:nvPr/>
        </p:nvGrpSpPr>
        <p:grpSpPr>
          <a:xfrm>
            <a:off x="1384300" y="3130550"/>
            <a:ext cx="1269899" cy="1269899"/>
            <a:chOff x="0" y="0"/>
            <a:chExt cx="1269899" cy="1269899"/>
          </a:xfrm>
        </p:grpSpPr>
        <p:pic>
          <p:nvPicPr>
            <p:cNvPr id="316" name="Shape 316"/>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17" name="Shape 317"/>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18" name="Shape 318"/>
          <p:cNvCxnSpPr/>
          <p:nvPr/>
        </p:nvCxnSpPr>
        <p:spPr>
          <a:xfrm rot="10800000" flipH="1">
            <a:off x="3911600" y="3243397"/>
            <a:ext cx="3735000" cy="299"/>
          </a:xfrm>
          <a:prstGeom prst="straightConnector1">
            <a:avLst/>
          </a:prstGeom>
          <a:noFill/>
          <a:ln>
            <a:noFill/>
          </a:ln>
        </p:spPr>
      </p:cxnSp>
      <p:cxnSp>
        <p:nvCxnSpPr>
          <p:cNvPr id="319" name="Shape 319"/>
          <p:cNvCxnSpPr/>
          <p:nvPr/>
        </p:nvCxnSpPr>
        <p:spPr>
          <a:xfrm rot="10800000" flipH="1">
            <a:off x="3911600" y="5381314"/>
            <a:ext cx="3735000" cy="299"/>
          </a:xfrm>
          <a:prstGeom prst="straightConnector1">
            <a:avLst/>
          </a:prstGeom>
          <a:noFill/>
          <a:ln>
            <a:noFill/>
          </a:ln>
        </p:spPr>
      </p:cxnSp>
      <p:sp>
        <p:nvSpPr>
          <p:cNvPr id="320" name="Shape 320"/>
          <p:cNvSpPr/>
          <p:nvPr/>
        </p:nvSpPr>
        <p:spPr>
          <a:xfrm>
            <a:off x="3911600" y="2989696"/>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321" name="Shape 321"/>
          <p:cNvSpPr/>
          <p:nvPr/>
        </p:nvSpPr>
        <p:spPr>
          <a:xfrm>
            <a:off x="3911600" y="5114914"/>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322" name="Shape 322"/>
          <p:cNvCxnSpPr/>
          <p:nvPr/>
        </p:nvCxnSpPr>
        <p:spPr>
          <a:xfrm rot="10800000" flipH="1">
            <a:off x="3911600" y="2223000"/>
            <a:ext cx="3735000" cy="299"/>
          </a:xfrm>
          <a:prstGeom prst="straightConnector1">
            <a:avLst/>
          </a:prstGeom>
          <a:noFill/>
          <a:ln>
            <a:noFill/>
          </a:ln>
        </p:spPr>
      </p:cxnSp>
      <p:sp>
        <p:nvSpPr>
          <p:cNvPr id="323" name="Shape 323"/>
          <p:cNvSpPr/>
          <p:nvPr/>
        </p:nvSpPr>
        <p:spPr>
          <a:xfrm>
            <a:off x="3911600" y="1969299"/>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324" name="Shape 324"/>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325"/>
        <p:cNvGrpSpPr/>
        <p:nvPr/>
      </p:nvGrpSpPr>
      <p:grpSpPr>
        <a:xfrm>
          <a:off x="0" y="0"/>
          <a:ext cx="0" cy="0"/>
          <a:chOff x="0" y="0"/>
          <a:chExt cx="0" cy="0"/>
        </a:xfrm>
      </p:grpSpPr>
      <p:cxnSp>
        <p:nvCxnSpPr>
          <p:cNvPr id="326" name="Shape 326"/>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27" name="Shape 327"/>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28" name="Shape 328"/>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329"/>
        <p:cNvGrpSpPr/>
        <p:nvPr/>
      </p:nvGrpSpPr>
      <p:grpSpPr>
        <a:xfrm>
          <a:off x="0" y="0"/>
          <a:ext cx="0" cy="0"/>
          <a:chOff x="0" y="0"/>
          <a:chExt cx="0" cy="0"/>
        </a:xfrm>
      </p:grpSpPr>
      <p:cxnSp>
        <p:nvCxnSpPr>
          <p:cNvPr id="330" name="Shape 330"/>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31" name="Shape 331"/>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32" name="Shape 332"/>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Blank">
    <p:spTree>
      <p:nvGrpSpPr>
        <p:cNvPr id="1" name="Shape 333"/>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334"/>
        <p:cNvGrpSpPr/>
        <p:nvPr/>
      </p:nvGrpSpPr>
      <p:grpSpPr>
        <a:xfrm>
          <a:off x="0" y="0"/>
          <a:ext cx="0" cy="0"/>
          <a:chOff x="0" y="0"/>
          <a:chExt cx="0" cy="0"/>
        </a:xfrm>
      </p:grpSpPr>
      <p:cxnSp>
        <p:nvCxnSpPr>
          <p:cNvPr id="335" name="Shape 335"/>
          <p:cNvCxnSpPr/>
          <p:nvPr/>
        </p:nvCxnSpPr>
        <p:spPr>
          <a:xfrm>
            <a:off x="635000" y="635000"/>
            <a:ext cx="11734800" cy="0"/>
          </a:xfrm>
          <a:prstGeom prst="straightConnector1">
            <a:avLst/>
          </a:prstGeom>
          <a:noFill/>
          <a:ln>
            <a:noFill/>
          </a:ln>
        </p:spPr>
      </p:cxnSp>
      <p:cxnSp>
        <p:nvCxnSpPr>
          <p:cNvPr id="336" name="Shape 336"/>
          <p:cNvCxnSpPr/>
          <p:nvPr/>
        </p:nvCxnSpPr>
        <p:spPr>
          <a:xfrm>
            <a:off x="635000" y="1219200"/>
            <a:ext cx="11734800" cy="0"/>
          </a:xfrm>
          <a:prstGeom prst="straightConnector1">
            <a:avLst/>
          </a:prstGeom>
          <a:noFill/>
          <a:ln>
            <a:noFill/>
          </a:ln>
        </p:spPr>
      </p:cxnSp>
      <p:grpSp>
        <p:nvGrpSpPr>
          <p:cNvPr id="337" name="Shape 337"/>
          <p:cNvGrpSpPr/>
          <p:nvPr/>
        </p:nvGrpSpPr>
        <p:grpSpPr>
          <a:xfrm>
            <a:off x="1384300" y="3130550"/>
            <a:ext cx="1269899" cy="1269899"/>
            <a:chOff x="0" y="0"/>
            <a:chExt cx="1269899" cy="1269899"/>
          </a:xfrm>
        </p:grpSpPr>
        <p:pic>
          <p:nvPicPr>
            <p:cNvPr id="338" name="Shape 338"/>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39" name="Shape 339"/>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40" name="Shape 340"/>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Case Study">
    <p:spTree>
      <p:nvGrpSpPr>
        <p:cNvPr id="1" name="Shape 341"/>
        <p:cNvGrpSpPr/>
        <p:nvPr/>
      </p:nvGrpSpPr>
      <p:grpSpPr>
        <a:xfrm>
          <a:off x="0" y="0"/>
          <a:ext cx="0" cy="0"/>
          <a:chOff x="0" y="0"/>
          <a:chExt cx="0" cy="0"/>
        </a:xfrm>
      </p:grpSpPr>
      <p:cxnSp>
        <p:nvCxnSpPr>
          <p:cNvPr id="342" name="Shape 342"/>
          <p:cNvCxnSpPr/>
          <p:nvPr/>
        </p:nvCxnSpPr>
        <p:spPr>
          <a:xfrm>
            <a:off x="635000" y="635000"/>
            <a:ext cx="11734800" cy="0"/>
          </a:xfrm>
          <a:prstGeom prst="straightConnector1">
            <a:avLst/>
          </a:prstGeom>
          <a:noFill/>
          <a:ln>
            <a:noFill/>
          </a:ln>
        </p:spPr>
      </p:cxnSp>
      <p:cxnSp>
        <p:nvCxnSpPr>
          <p:cNvPr id="343" name="Shape 343"/>
          <p:cNvCxnSpPr/>
          <p:nvPr/>
        </p:nvCxnSpPr>
        <p:spPr>
          <a:xfrm>
            <a:off x="635000" y="1219200"/>
            <a:ext cx="11734800" cy="0"/>
          </a:xfrm>
          <a:prstGeom prst="straightConnector1">
            <a:avLst/>
          </a:prstGeom>
          <a:noFill/>
          <a:ln>
            <a:noFill/>
          </a:ln>
        </p:spPr>
      </p:cxnSp>
      <p:cxnSp>
        <p:nvCxnSpPr>
          <p:cNvPr id="344" name="Shape 344"/>
          <p:cNvCxnSpPr/>
          <p:nvPr/>
        </p:nvCxnSpPr>
        <p:spPr>
          <a:xfrm rot="10800000" flipH="1">
            <a:off x="8623300" y="2781000"/>
            <a:ext cx="3735000" cy="299"/>
          </a:xfrm>
          <a:prstGeom prst="straightConnector1">
            <a:avLst/>
          </a:prstGeom>
          <a:noFill/>
          <a:ln>
            <a:noFill/>
          </a:ln>
        </p:spPr>
      </p:cxnSp>
      <p:cxnSp>
        <p:nvCxnSpPr>
          <p:cNvPr id="345" name="Shape 345"/>
          <p:cNvCxnSpPr/>
          <p:nvPr/>
        </p:nvCxnSpPr>
        <p:spPr>
          <a:xfrm rot="10800000" flipH="1">
            <a:off x="635000" y="2781000"/>
            <a:ext cx="7742699" cy="299"/>
          </a:xfrm>
          <a:prstGeom prst="straightConnector1">
            <a:avLst/>
          </a:prstGeom>
          <a:noFill/>
          <a:ln>
            <a:noFill/>
          </a:ln>
        </p:spPr>
      </p:cxnSp>
      <p:sp>
        <p:nvSpPr>
          <p:cNvPr id="346" name="Shape 346"/>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347" name="Shape 347"/>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348" name="Shape 348"/>
          <p:cNvSpPr txBox="1">
            <a:spLocks noGrp="1"/>
          </p:cNvSpPr>
          <p:nvPr>
            <p:ph type="sldNum" idx="12"/>
          </p:nvPr>
        </p:nvSpPr>
        <p:spPr>
          <a:xfrm>
            <a:off x="12014200" y="739139"/>
            <a:ext cx="345899"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1" name="Shape 351"/>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352" name="Shape 352"/>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Content: IMAC">
    <p:spTree>
      <p:nvGrpSpPr>
        <p:cNvPr id="1" name="Shape 353"/>
        <p:cNvGrpSpPr/>
        <p:nvPr/>
      </p:nvGrpSpPr>
      <p:grpSpPr>
        <a:xfrm>
          <a:off x="0" y="0"/>
          <a:ext cx="0" cy="0"/>
          <a:chOff x="0" y="0"/>
          <a:chExt cx="0" cy="0"/>
        </a:xfrm>
      </p:grpSpPr>
      <p:pic>
        <p:nvPicPr>
          <p:cNvPr id="354" name="Shape 35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355" name="Shape 355"/>
          <p:cNvCxnSpPr/>
          <p:nvPr/>
        </p:nvCxnSpPr>
        <p:spPr>
          <a:xfrm>
            <a:off x="635000" y="635000"/>
            <a:ext cx="11734800" cy="0"/>
          </a:xfrm>
          <a:prstGeom prst="straightConnector1">
            <a:avLst/>
          </a:prstGeom>
          <a:noFill/>
          <a:ln>
            <a:noFill/>
          </a:ln>
        </p:spPr>
      </p:cxnSp>
      <p:cxnSp>
        <p:nvCxnSpPr>
          <p:cNvPr id="356" name="Shape 356"/>
          <p:cNvCxnSpPr/>
          <p:nvPr/>
        </p:nvCxnSpPr>
        <p:spPr>
          <a:xfrm>
            <a:off x="635000" y="1219200"/>
            <a:ext cx="11734800" cy="0"/>
          </a:xfrm>
          <a:prstGeom prst="straightConnector1">
            <a:avLst/>
          </a:prstGeom>
          <a:noFill/>
          <a:ln>
            <a:noFill/>
          </a:ln>
        </p:spPr>
      </p:cxnSp>
      <p:sp>
        <p:nvSpPr>
          <p:cNvPr id="357" name="Shape 35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8" name="Shape 358"/>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Exercise">
    <p:spTree>
      <p:nvGrpSpPr>
        <p:cNvPr id="1"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rot="10800000" flipH="1">
            <a:off x="635000" y="2781009"/>
            <a:ext cx="3735026" cy="290"/>
          </a:xfrm>
          <a:prstGeom prst="straightConnector1">
            <a:avLst/>
          </a:prstGeom>
          <a:noFill/>
          <a:ln>
            <a:noFill/>
          </a:ln>
        </p:spPr>
      </p:cxnSp>
      <p:cxnSp>
        <p:nvCxnSpPr>
          <p:cNvPr id="27" name="Shape 27"/>
          <p:cNvCxnSpPr/>
          <p:nvPr/>
        </p:nvCxnSpPr>
        <p:spPr>
          <a:xfrm rot="10800000" flipH="1">
            <a:off x="4622800" y="2781141"/>
            <a:ext cx="7742696" cy="158"/>
          </a:xfrm>
          <a:prstGeom prst="straightConnector1">
            <a:avLst/>
          </a:prstGeom>
          <a:noFill/>
          <a:ln>
            <a:noFill/>
          </a:ln>
        </p:spPr>
      </p:cxnSp>
      <p:cxnSp>
        <p:nvCxnSpPr>
          <p:cNvPr id="28" name="Shape 28"/>
          <p:cNvCxnSpPr/>
          <p:nvPr/>
        </p:nvCxnSpPr>
        <p:spPr>
          <a:xfrm rot="10800000" flipH="1">
            <a:off x="635000" y="5752809"/>
            <a:ext cx="3735026" cy="290"/>
          </a:xfrm>
          <a:prstGeom prst="straightConnector1">
            <a:avLst/>
          </a:prstGeom>
          <a:noFill/>
          <a:ln>
            <a:noFill/>
          </a:ln>
        </p:spPr>
      </p:cxnSp>
      <p:cxnSp>
        <p:nvCxnSpPr>
          <p:cNvPr id="29" name="Shape 29"/>
          <p:cNvCxnSpPr/>
          <p:nvPr/>
        </p:nvCxnSpPr>
        <p:spPr>
          <a:xfrm>
            <a:off x="4635500" y="5753100"/>
            <a:ext cx="7731807" cy="17"/>
          </a:xfrm>
          <a:prstGeom prst="straightConnector1">
            <a:avLst/>
          </a:prstGeom>
          <a:noFill/>
          <a:ln>
            <a:noFill/>
          </a:ln>
        </p:spPr>
      </p:cxnSp>
      <p:sp>
        <p:nvSpPr>
          <p:cNvPr id="30" name="Shape 30"/>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31" name="Shape 31"/>
          <p:cNvSpPr/>
          <p:nvPr/>
        </p:nvSpPr>
        <p:spPr>
          <a:xfrm>
            <a:off x="46355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32" name="Shape 32"/>
          <p:cNvSpPr/>
          <p:nvPr/>
        </p:nvSpPr>
        <p:spPr>
          <a:xfrm>
            <a:off x="4635500" y="5359400"/>
            <a:ext cx="7746999"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33" name="Shape 33"/>
          <p:cNvSpPr/>
          <p:nvPr/>
        </p:nvSpPr>
        <p:spPr>
          <a:xfrm>
            <a:off x="635000" y="53594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359"/>
        <p:cNvGrpSpPr/>
        <p:nvPr/>
      </p:nvGrpSpPr>
      <p:grpSpPr>
        <a:xfrm>
          <a:off x="0" y="0"/>
          <a:ext cx="0" cy="0"/>
          <a:chOff x="0" y="0"/>
          <a:chExt cx="0" cy="0"/>
        </a:xfrm>
      </p:grpSpPr>
      <p:pic>
        <p:nvPicPr>
          <p:cNvPr id="360" name="Shape 360"/>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361" name="Shape 361"/>
          <p:cNvCxnSpPr/>
          <p:nvPr/>
        </p:nvCxnSpPr>
        <p:spPr>
          <a:xfrm>
            <a:off x="635000" y="635000"/>
            <a:ext cx="11734800" cy="0"/>
          </a:xfrm>
          <a:prstGeom prst="straightConnector1">
            <a:avLst/>
          </a:prstGeom>
          <a:noFill/>
          <a:ln>
            <a:noFill/>
          </a:ln>
        </p:spPr>
      </p:cxnSp>
      <p:cxnSp>
        <p:nvCxnSpPr>
          <p:cNvPr id="362" name="Shape 362"/>
          <p:cNvCxnSpPr/>
          <p:nvPr/>
        </p:nvCxnSpPr>
        <p:spPr>
          <a:xfrm>
            <a:off x="635000" y="1219200"/>
            <a:ext cx="11734800" cy="0"/>
          </a:xfrm>
          <a:prstGeom prst="straightConnector1">
            <a:avLst/>
          </a:prstGeom>
          <a:noFill/>
          <a:ln>
            <a:noFill/>
          </a:ln>
        </p:spPr>
      </p:cxnSp>
      <p:sp>
        <p:nvSpPr>
          <p:cNvPr id="363" name="Shape 363"/>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64" name="Shape 364"/>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Content: IPad">
    <p:spTree>
      <p:nvGrpSpPr>
        <p:cNvPr id="1" name="Shape 365"/>
        <p:cNvGrpSpPr/>
        <p:nvPr/>
      </p:nvGrpSpPr>
      <p:grpSpPr>
        <a:xfrm>
          <a:off x="0" y="0"/>
          <a:ext cx="0" cy="0"/>
          <a:chOff x="0" y="0"/>
          <a:chExt cx="0" cy="0"/>
        </a:xfrm>
      </p:grpSpPr>
      <p:pic>
        <p:nvPicPr>
          <p:cNvPr id="366" name="Shape 366"/>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367" name="Shape 367"/>
          <p:cNvCxnSpPr/>
          <p:nvPr/>
        </p:nvCxnSpPr>
        <p:spPr>
          <a:xfrm>
            <a:off x="635000" y="635000"/>
            <a:ext cx="11734800" cy="0"/>
          </a:xfrm>
          <a:prstGeom prst="straightConnector1">
            <a:avLst/>
          </a:prstGeom>
          <a:noFill/>
          <a:ln>
            <a:noFill/>
          </a:ln>
        </p:spPr>
      </p:cxnSp>
      <p:cxnSp>
        <p:nvCxnSpPr>
          <p:cNvPr id="368" name="Shape 368"/>
          <p:cNvCxnSpPr/>
          <p:nvPr/>
        </p:nvCxnSpPr>
        <p:spPr>
          <a:xfrm>
            <a:off x="635000" y="1219200"/>
            <a:ext cx="11734800" cy="0"/>
          </a:xfrm>
          <a:prstGeom prst="straightConnector1">
            <a:avLst/>
          </a:prstGeom>
          <a:noFill/>
          <a:ln>
            <a:noFill/>
          </a:ln>
        </p:spPr>
      </p:cxnSp>
      <p:sp>
        <p:nvSpPr>
          <p:cNvPr id="369" name="Shape 369"/>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70" name="Shape 37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371"/>
        <p:cNvGrpSpPr/>
        <p:nvPr/>
      </p:nvGrpSpPr>
      <p:grpSpPr>
        <a:xfrm>
          <a:off x="0" y="0"/>
          <a:ext cx="0" cy="0"/>
          <a:chOff x="0" y="0"/>
          <a:chExt cx="0" cy="0"/>
        </a:xfrm>
      </p:grpSpPr>
      <p:pic>
        <p:nvPicPr>
          <p:cNvPr id="372" name="Shape 372"/>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373" name="Shape 373"/>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374" name="Shape 374"/>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375" name="Shape 375"/>
          <p:cNvCxnSpPr/>
          <p:nvPr/>
        </p:nvCxnSpPr>
        <p:spPr>
          <a:xfrm>
            <a:off x="635000" y="635000"/>
            <a:ext cx="11734800" cy="0"/>
          </a:xfrm>
          <a:prstGeom prst="straightConnector1">
            <a:avLst/>
          </a:prstGeom>
          <a:noFill/>
          <a:ln>
            <a:noFill/>
          </a:ln>
        </p:spPr>
      </p:cxnSp>
      <p:cxnSp>
        <p:nvCxnSpPr>
          <p:cNvPr id="376" name="Shape 376"/>
          <p:cNvCxnSpPr/>
          <p:nvPr/>
        </p:nvCxnSpPr>
        <p:spPr>
          <a:xfrm>
            <a:off x="635000" y="1219200"/>
            <a:ext cx="11734800" cy="0"/>
          </a:xfrm>
          <a:prstGeom prst="straightConnector1">
            <a:avLst/>
          </a:prstGeom>
          <a:noFill/>
          <a:ln>
            <a:noFill/>
          </a:ln>
        </p:spPr>
      </p:cxnSp>
      <p:sp>
        <p:nvSpPr>
          <p:cNvPr id="377" name="Shape 377"/>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8" name="Shape 378"/>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9" name="Shape 379"/>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80" name="Shape 38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381"/>
        <p:cNvGrpSpPr/>
        <p:nvPr/>
      </p:nvGrpSpPr>
      <p:grpSpPr>
        <a:xfrm>
          <a:off x="0" y="0"/>
          <a:ext cx="0" cy="0"/>
          <a:chOff x="0" y="0"/>
          <a:chExt cx="0" cy="0"/>
        </a:xfrm>
      </p:grpSpPr>
      <p:cxnSp>
        <p:nvCxnSpPr>
          <p:cNvPr id="382" name="Shape 382"/>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83" name="Shape 383"/>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84" name="Shape 384"/>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385" name="Shape 385"/>
          <p:cNvSpPr txBox="1">
            <a:spLocks noGrp="1"/>
          </p:cNvSpPr>
          <p:nvPr>
            <p:ph type="sldNum" idx="12"/>
          </p:nvPr>
        </p:nvSpPr>
        <p:spPr>
          <a:xfrm>
            <a:off x="12030450" y="739139"/>
            <a:ext cx="345899" cy="426599"/>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Full Image">
    <p:spTree>
      <p:nvGrpSpPr>
        <p:cNvPr id="1" name="Shape 386"/>
        <p:cNvGrpSpPr/>
        <p:nvPr/>
      </p:nvGrpSpPr>
      <p:grpSpPr>
        <a:xfrm>
          <a:off x="0" y="0"/>
          <a:ext cx="0" cy="0"/>
          <a:chOff x="0" y="0"/>
          <a:chExt cx="0" cy="0"/>
        </a:xfrm>
      </p:grpSpPr>
      <p:cxnSp>
        <p:nvCxnSpPr>
          <p:cNvPr id="387" name="Shape 387"/>
          <p:cNvCxnSpPr/>
          <p:nvPr/>
        </p:nvCxnSpPr>
        <p:spPr>
          <a:xfrm>
            <a:off x="635000" y="635000"/>
            <a:ext cx="11734800" cy="0"/>
          </a:xfrm>
          <a:prstGeom prst="straightConnector1">
            <a:avLst/>
          </a:prstGeom>
          <a:noFill/>
          <a:ln>
            <a:noFill/>
          </a:ln>
        </p:spPr>
      </p:cxnSp>
      <p:cxnSp>
        <p:nvCxnSpPr>
          <p:cNvPr id="388" name="Shape 388"/>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389"/>
        <p:cNvGrpSpPr/>
        <p:nvPr/>
      </p:nvGrpSpPr>
      <p:grpSpPr>
        <a:xfrm>
          <a:off x="0" y="0"/>
          <a:ext cx="0" cy="0"/>
          <a:chOff x="0" y="0"/>
          <a:chExt cx="0" cy="0"/>
        </a:xfrm>
      </p:grpSpPr>
      <p:cxnSp>
        <p:nvCxnSpPr>
          <p:cNvPr id="390" name="Shape 390"/>
          <p:cNvCxnSpPr/>
          <p:nvPr/>
        </p:nvCxnSpPr>
        <p:spPr>
          <a:xfrm>
            <a:off x="635000" y="635000"/>
            <a:ext cx="11734800" cy="0"/>
          </a:xfrm>
          <a:prstGeom prst="straightConnector1">
            <a:avLst/>
          </a:prstGeom>
          <a:noFill/>
          <a:ln>
            <a:noFill/>
          </a:ln>
        </p:spPr>
      </p:cxnSp>
      <p:cxnSp>
        <p:nvCxnSpPr>
          <p:cNvPr id="391" name="Shape 391"/>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392"/>
        <p:cNvGrpSpPr/>
        <p:nvPr/>
      </p:nvGrpSpPr>
      <p:grpSpPr>
        <a:xfrm>
          <a:off x="0" y="0"/>
          <a:ext cx="0" cy="0"/>
          <a:chOff x="0" y="0"/>
          <a:chExt cx="0" cy="0"/>
        </a:xfrm>
      </p:grpSpPr>
      <p:cxnSp>
        <p:nvCxnSpPr>
          <p:cNvPr id="393" name="Shape 393"/>
          <p:cNvCxnSpPr/>
          <p:nvPr/>
        </p:nvCxnSpPr>
        <p:spPr>
          <a:xfrm>
            <a:off x="635000" y="635000"/>
            <a:ext cx="11734800" cy="0"/>
          </a:xfrm>
          <a:prstGeom prst="straightConnector1">
            <a:avLst/>
          </a:prstGeom>
          <a:noFill/>
          <a:ln>
            <a:noFill/>
          </a:ln>
        </p:spPr>
      </p:cxnSp>
      <p:cxnSp>
        <p:nvCxnSpPr>
          <p:cNvPr id="394" name="Shape 394"/>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395"/>
        <p:cNvGrpSpPr/>
        <p:nvPr/>
      </p:nvGrpSpPr>
      <p:grpSpPr>
        <a:xfrm>
          <a:off x="0" y="0"/>
          <a:ext cx="0" cy="0"/>
          <a:chOff x="0" y="0"/>
          <a:chExt cx="0" cy="0"/>
        </a:xfrm>
      </p:grpSpPr>
      <p:cxnSp>
        <p:nvCxnSpPr>
          <p:cNvPr id="396" name="Shape 396"/>
          <p:cNvCxnSpPr/>
          <p:nvPr/>
        </p:nvCxnSpPr>
        <p:spPr>
          <a:xfrm>
            <a:off x="635000" y="635000"/>
            <a:ext cx="11734800" cy="0"/>
          </a:xfrm>
          <a:prstGeom prst="straightConnector1">
            <a:avLst/>
          </a:prstGeom>
          <a:noFill/>
          <a:ln>
            <a:noFill/>
          </a:ln>
        </p:spPr>
      </p:cxnSp>
      <p:cxnSp>
        <p:nvCxnSpPr>
          <p:cNvPr id="397" name="Shape 397"/>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Divider">
    <p:spTree>
      <p:nvGrpSpPr>
        <p:cNvPr id="1" name="Shape 398"/>
        <p:cNvGrpSpPr/>
        <p:nvPr/>
      </p:nvGrpSpPr>
      <p:grpSpPr>
        <a:xfrm>
          <a:off x="0" y="0"/>
          <a:ext cx="0" cy="0"/>
          <a:chOff x="0" y="0"/>
          <a:chExt cx="0" cy="0"/>
        </a:xfrm>
      </p:grpSpPr>
      <p:cxnSp>
        <p:nvCxnSpPr>
          <p:cNvPr id="399" name="Shape 399"/>
          <p:cNvCxnSpPr/>
          <p:nvPr/>
        </p:nvCxnSpPr>
        <p:spPr>
          <a:xfrm>
            <a:off x="635000" y="635000"/>
            <a:ext cx="11734800" cy="0"/>
          </a:xfrm>
          <a:prstGeom prst="straightConnector1">
            <a:avLst/>
          </a:prstGeom>
          <a:noFill/>
          <a:ln>
            <a:noFill/>
          </a:ln>
        </p:spPr>
      </p:cxnSp>
      <p:cxnSp>
        <p:nvCxnSpPr>
          <p:cNvPr id="400" name="Shape 400"/>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401"/>
        <p:cNvGrpSpPr/>
        <p:nvPr/>
      </p:nvGrpSpPr>
      <p:grpSpPr>
        <a:xfrm>
          <a:off x="0" y="0"/>
          <a:ext cx="0" cy="0"/>
          <a:chOff x="0" y="0"/>
          <a:chExt cx="0" cy="0"/>
        </a:xfrm>
      </p:grpSpPr>
      <p:cxnSp>
        <p:nvCxnSpPr>
          <p:cNvPr id="402" name="Shape 402"/>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3" name="Shape 403"/>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se Study">
    <p:spTree>
      <p:nvGrpSpPr>
        <p:cNvPr id="1"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rot="10800000" flipH="1">
            <a:off x="8623300" y="2781009"/>
            <a:ext cx="3735026" cy="290"/>
          </a:xfrm>
          <a:prstGeom prst="straightConnector1">
            <a:avLst/>
          </a:prstGeom>
          <a:noFill/>
          <a:ln>
            <a:noFill/>
          </a:ln>
        </p:spPr>
      </p:cxnSp>
      <p:cxnSp>
        <p:nvCxnSpPr>
          <p:cNvPr id="38" name="Shape 38"/>
          <p:cNvCxnSpPr/>
          <p:nvPr/>
        </p:nvCxnSpPr>
        <p:spPr>
          <a:xfrm rot="10800000" flipH="1">
            <a:off x="635000" y="2781141"/>
            <a:ext cx="7742696" cy="158"/>
          </a:xfrm>
          <a:prstGeom prst="straightConnector1">
            <a:avLst/>
          </a:prstGeom>
          <a:noFill/>
          <a:ln>
            <a:noFill/>
          </a:ln>
        </p:spPr>
      </p:cxnSp>
      <p:sp>
        <p:nvSpPr>
          <p:cNvPr id="39" name="Shape 39"/>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40" name="Shape 40"/>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Contact Info">
    <p:bg>
      <p:bgPr>
        <a:solidFill>
          <a:srgbClr val="000000"/>
        </a:solidFill>
        <a:effectLst/>
      </p:bgPr>
    </p:bg>
    <p:spTree>
      <p:nvGrpSpPr>
        <p:cNvPr id="1" name="Shape 404"/>
        <p:cNvGrpSpPr/>
        <p:nvPr/>
      </p:nvGrpSpPr>
      <p:grpSpPr>
        <a:xfrm>
          <a:off x="0" y="0"/>
          <a:ext cx="0" cy="0"/>
          <a:chOff x="0" y="0"/>
          <a:chExt cx="0" cy="0"/>
        </a:xfrm>
      </p:grpSpPr>
      <p:cxnSp>
        <p:nvCxnSpPr>
          <p:cNvPr id="405" name="Shape 405"/>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6" name="Shape 406"/>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407" name="Shape 407"/>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408" name="Shape 408"/>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IMAC">
    <p:spTree>
      <p:nvGrpSpPr>
        <p:cNvPr id="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ntent: IPad">
    <p:spTree>
      <p:nvGrpSpPr>
        <p:cNvPr id="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8.xml"/><Relationship Id="rId20" Type="http://schemas.openxmlformats.org/officeDocument/2006/relationships/slideLayout" Target="../slideLayouts/slideLayout49.xml"/><Relationship Id="rId21" Type="http://schemas.openxmlformats.org/officeDocument/2006/relationships/slideLayout" Target="../slideLayouts/slideLayout50.xml"/><Relationship Id="rId22" Type="http://schemas.openxmlformats.org/officeDocument/2006/relationships/slideLayout" Target="../slideLayouts/slideLayout51.xml"/><Relationship Id="rId23" Type="http://schemas.openxmlformats.org/officeDocument/2006/relationships/slideLayout" Target="../slideLayouts/slideLayout52.xml"/><Relationship Id="rId24" Type="http://schemas.openxmlformats.org/officeDocument/2006/relationships/slideLayout" Target="../slideLayouts/slideLayout53.xml"/><Relationship Id="rId25" Type="http://schemas.openxmlformats.org/officeDocument/2006/relationships/slideLayout" Target="../slideLayouts/slideLayout54.xml"/><Relationship Id="rId26" Type="http://schemas.openxmlformats.org/officeDocument/2006/relationships/slideLayout" Target="../slideLayouts/slideLayout55.xml"/><Relationship Id="rId27" Type="http://schemas.openxmlformats.org/officeDocument/2006/relationships/slideLayout" Target="../slideLayouts/slideLayout56.xml"/><Relationship Id="rId28" Type="http://schemas.openxmlformats.org/officeDocument/2006/relationships/slideLayout" Target="../slideLayouts/slideLayout57.xml"/><Relationship Id="rId29" Type="http://schemas.openxmlformats.org/officeDocument/2006/relationships/slideLayout" Target="../slideLayouts/slideLayout58.xml"/><Relationship Id="rId30" Type="http://schemas.openxmlformats.org/officeDocument/2006/relationships/slideLayout" Target="../slideLayouts/slideLayout59.xml"/><Relationship Id="rId31" Type="http://schemas.openxmlformats.org/officeDocument/2006/relationships/slideLayout" Target="../slideLayouts/slideLayout60.xml"/><Relationship Id="rId32" Type="http://schemas.openxmlformats.org/officeDocument/2006/relationships/theme" Target="../theme/theme2.xml"/><Relationship Id="rId10" Type="http://schemas.openxmlformats.org/officeDocument/2006/relationships/slideLayout" Target="../slideLayouts/slideLayout39.xml"/><Relationship Id="rId11" Type="http://schemas.openxmlformats.org/officeDocument/2006/relationships/slideLayout" Target="../slideLayouts/slideLayout40.xml"/><Relationship Id="rId12" Type="http://schemas.openxmlformats.org/officeDocument/2006/relationships/slideLayout" Target="../slideLayouts/slideLayout41.xml"/><Relationship Id="rId13" Type="http://schemas.openxmlformats.org/officeDocument/2006/relationships/slideLayout" Target="../slideLayouts/slideLayout42.xml"/><Relationship Id="rId14" Type="http://schemas.openxmlformats.org/officeDocument/2006/relationships/slideLayout" Target="../slideLayouts/slideLayout43.xml"/><Relationship Id="rId15" Type="http://schemas.openxmlformats.org/officeDocument/2006/relationships/slideLayout" Target="../slideLayouts/slideLayout44.xml"/><Relationship Id="rId16" Type="http://schemas.openxmlformats.org/officeDocument/2006/relationships/slideLayout" Target="../slideLayouts/slideLayout45.xml"/><Relationship Id="rId17" Type="http://schemas.openxmlformats.org/officeDocument/2006/relationships/slideLayout" Target="../slideLayouts/slideLayout46.xml"/><Relationship Id="rId18" Type="http://schemas.openxmlformats.org/officeDocument/2006/relationships/slideLayout" Target="../slideLayouts/slideLayout47.xml"/><Relationship Id="rId19" Type="http://schemas.openxmlformats.org/officeDocument/2006/relationships/slideLayout" Target="../slideLayouts/slideLayout48.xml"/><Relationship Id="rId1" Type="http://schemas.openxmlformats.org/officeDocument/2006/relationships/slideLayout" Target="../slideLayouts/slideLayout30.xml"/><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slideLayout" Target="../slideLayouts/slideLayout33.xml"/><Relationship Id="rId5" Type="http://schemas.openxmlformats.org/officeDocument/2006/relationships/slideLayout" Target="../slideLayouts/slideLayout34.xml"/><Relationship Id="rId6" Type="http://schemas.openxmlformats.org/officeDocument/2006/relationships/slideLayout" Target="../slideLayouts/slideLayout35.xml"/><Relationship Id="rId7" Type="http://schemas.openxmlformats.org/officeDocument/2006/relationships/slideLayout" Target="../slideLayouts/slideLayout36.xml"/><Relationship Id="rId8"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w="9525" cap="flat" cmpd="sng">
            <a:solidFill>
              <a:srgbClr val="000000"/>
            </a:solidFill>
            <a:prstDash val="solid"/>
            <a:round/>
            <a:headEnd type="none" w="med" len="med"/>
            <a:tailEnd type="none" w="med" len="med"/>
          </a:ln>
        </p:spPr>
      </p:cxnSp>
      <p:cxnSp>
        <p:nvCxnSpPr>
          <p:cNvPr id="7" name="Shape 7"/>
          <p:cNvCxnSpPr/>
          <p:nvPr/>
        </p:nvCxnSpPr>
        <p:spPr>
          <a:xfrm>
            <a:off x="635000" y="1219200"/>
            <a:ext cx="11734800" cy="11"/>
          </a:xfrm>
          <a:prstGeom prst="straightConnector1">
            <a:avLst/>
          </a:prstGeom>
          <a:noFill/>
          <a:ln w="9525" cap="flat" cmpd="sng">
            <a:solidFill>
              <a:srgbClr val="000000"/>
            </a:solidFill>
            <a:prstDash val="solid"/>
            <a:round/>
            <a:headEnd type="none" w="med" len="med"/>
            <a:tailEnd type="none" w="med" len="med"/>
          </a:ln>
        </p:spPr>
      </p:cxnSp>
      <p:sp>
        <p:nvSpPr>
          <p:cNvPr id="8" name="Shape 8"/>
          <p:cNvSpPr txBox="1">
            <a:spLocks noGrp="1"/>
          </p:cNvSpPr>
          <p:nvPr>
            <p:ph type="title"/>
          </p:nvPr>
        </p:nvSpPr>
        <p:spPr>
          <a:xfrm>
            <a:off x="635000" y="1473200"/>
            <a:ext cx="11734800" cy="7112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9" name="Shape 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7"/>
        <p:cNvGrpSpPr/>
        <p:nvPr/>
      </p:nvGrpSpPr>
      <p:grpSpPr>
        <a:xfrm>
          <a:off x="0" y="0"/>
          <a:ext cx="0" cy="0"/>
          <a:chOff x="0" y="0"/>
          <a:chExt cx="0" cy="0"/>
        </a:xfrm>
      </p:grpSpPr>
      <p:cxnSp>
        <p:nvCxnSpPr>
          <p:cNvPr id="208" name="Shape 208"/>
          <p:cNvCxnSpPr/>
          <p:nvPr/>
        </p:nvCxnSpPr>
        <p:spPr>
          <a:xfrm>
            <a:off x="635000" y="635000"/>
            <a:ext cx="11734800" cy="0"/>
          </a:xfrm>
          <a:prstGeom prst="straightConnector1">
            <a:avLst/>
          </a:prstGeom>
          <a:noFill/>
          <a:ln w="9525" cap="flat" cmpd="sng">
            <a:solidFill>
              <a:srgbClr val="000000"/>
            </a:solidFill>
            <a:prstDash val="solid"/>
            <a:round/>
            <a:headEnd type="none" w="med" len="med"/>
            <a:tailEnd type="none" w="med" len="med"/>
          </a:ln>
        </p:spPr>
      </p:cxnSp>
      <p:cxnSp>
        <p:nvCxnSpPr>
          <p:cNvPr id="209" name="Shape 209"/>
          <p:cNvCxnSpPr/>
          <p:nvPr/>
        </p:nvCxnSpPr>
        <p:spPr>
          <a:xfrm>
            <a:off x="635000" y="1219200"/>
            <a:ext cx="11734800" cy="0"/>
          </a:xfrm>
          <a:prstGeom prst="straightConnector1">
            <a:avLst/>
          </a:prstGeom>
          <a:noFill/>
          <a:ln w="9525" cap="flat" cmpd="sng">
            <a:solidFill>
              <a:srgbClr val="000000"/>
            </a:solidFill>
            <a:prstDash val="solid"/>
            <a:round/>
            <a:headEnd type="none" w="med" len="med"/>
            <a:tailEnd type="none" w="med" len="med"/>
          </a:ln>
        </p:spPr>
      </p:cxnSp>
      <p:sp>
        <p:nvSpPr>
          <p:cNvPr id="210" name="Shape 210"/>
          <p:cNvSpPr txBox="1">
            <a:spLocks noGrp="1"/>
          </p:cNvSpPr>
          <p:nvPr>
            <p:ph type="title"/>
          </p:nvPr>
        </p:nvSpPr>
        <p:spPr>
          <a:xfrm>
            <a:off x="635000" y="1473200"/>
            <a:ext cx="11734800" cy="711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211" name="Shape 21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4.xml"/><Relationship Id="rId3"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30.jpeg"/><Relationship Id="rId4" Type="http://schemas.openxmlformats.org/officeDocument/2006/relationships/image" Target="../media/image31.jpeg"/><Relationship Id="rId5" Type="http://schemas.openxmlformats.org/officeDocument/2006/relationships/image" Target="../media/image32.jpeg"/><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5.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6.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Shape 435"/>
          <p:cNvSpPr/>
          <p:nvPr/>
        </p:nvSpPr>
        <p:spPr>
          <a:xfrm>
            <a:off x="635000" y="1574800"/>
            <a:ext cx="11734800" cy="37211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600" b="1">
                <a:solidFill>
                  <a:srgbClr val="FFFFFF"/>
                </a:solidFill>
                <a:latin typeface="Oswald"/>
                <a:ea typeface="Oswald"/>
                <a:cs typeface="Oswald"/>
                <a:sym typeface="Oswald"/>
              </a:rPr>
              <a:t>STATISTICS FUNDAMENTALS, PART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Shape 53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CAUSAL CRITERIA</a:t>
            </a:r>
          </a:p>
        </p:txBody>
      </p:sp>
      <p:graphicFrame>
        <p:nvGraphicFramePr>
          <p:cNvPr id="5" name="Table 4"/>
          <p:cNvGraphicFramePr>
            <a:graphicFrameLocks noGrp="1"/>
          </p:cNvGraphicFramePr>
          <p:nvPr>
            <p:extLst>
              <p:ext uri="{D42A27DB-BD31-4B8C-83A1-F6EECF244321}">
                <p14:modId xmlns:p14="http://schemas.microsoft.com/office/powerpoint/2010/main" val="1153597974"/>
              </p:ext>
            </p:extLst>
          </p:nvPr>
        </p:nvGraphicFramePr>
        <p:xfrm>
          <a:off x="635000" y="1441451"/>
          <a:ext cx="11734800" cy="5594388"/>
        </p:xfrm>
        <a:graphic>
          <a:graphicData uri="http://schemas.openxmlformats.org/drawingml/2006/table">
            <a:tbl>
              <a:tblPr firstRow="1" bandRow="1">
                <a:tableStyleId>{7DF18680-E054-41AD-8BC1-D1AEF772440D}</a:tableStyleId>
              </a:tblPr>
              <a:tblGrid>
                <a:gridCol w="3581400"/>
                <a:gridCol w="8153400"/>
              </a:tblGrid>
              <a:tr h="557586">
                <a:tc>
                  <a:txBody>
                    <a:bodyPr/>
                    <a:lstStyle/>
                    <a:p>
                      <a:pPr algn="ctr"/>
                      <a:r>
                        <a:rPr lang="en-US" sz="2400" dirty="0" smtClean="0">
                          <a:latin typeface="Georgia" panose="02040502050405020303" pitchFamily="18" charset="0"/>
                        </a:rPr>
                        <a:t>Criteria</a:t>
                      </a:r>
                      <a:endParaRPr lang="en-US" sz="2400" dirty="0">
                        <a:latin typeface="Georgia" panose="02040502050405020303" pitchFamily="18" charset="0"/>
                      </a:endParaRPr>
                    </a:p>
                  </a:txBody>
                  <a:tcPr/>
                </a:tc>
                <a:tc>
                  <a:txBody>
                    <a:bodyPr/>
                    <a:lstStyle/>
                    <a:p>
                      <a:pPr algn="ctr"/>
                      <a:r>
                        <a:rPr lang="en-US" sz="2400" dirty="0" smtClean="0">
                          <a:latin typeface="Georgia" panose="02040502050405020303" pitchFamily="18" charset="0"/>
                        </a:rPr>
                        <a:t>Description</a:t>
                      </a:r>
                      <a:endParaRPr lang="en-US" sz="2400" dirty="0">
                        <a:latin typeface="Georgia" panose="02040502050405020303" pitchFamily="18" charset="0"/>
                      </a:endParaRPr>
                    </a:p>
                  </a:txBody>
                  <a:tcPr/>
                </a:tc>
              </a:tr>
              <a:tr h="755064">
                <a:tc>
                  <a:txBody>
                    <a:bodyPr/>
                    <a:lstStyle/>
                    <a:p>
                      <a:pPr algn="ctr" fontAlgn="b"/>
                      <a:r>
                        <a:rPr lang="en-US" sz="2000" u="none" strike="noStrike" dirty="0" smtClean="0">
                          <a:effectLst/>
                          <a:latin typeface="Georgia" panose="02040502050405020303" pitchFamily="18" charset="0"/>
                        </a:rPr>
                        <a:t>Strength of association</a:t>
                      </a:r>
                    </a:p>
                  </a:txBody>
                  <a:tcPr marL="9525" marR="9525" marT="9525" marB="0" anchor="ctr"/>
                </a:tc>
                <a:tc>
                  <a:txBody>
                    <a:bodyPr/>
                    <a:lstStyle/>
                    <a:p>
                      <a:pPr algn="ctr" fontAlgn="b"/>
                      <a:r>
                        <a:rPr lang="en-US" sz="2000" b="0" i="0" u="none" strike="noStrike" dirty="0" smtClean="0">
                          <a:solidFill>
                            <a:srgbClr val="000000"/>
                          </a:solidFill>
                          <a:effectLst/>
                          <a:latin typeface="Georgia" panose="02040502050405020303" pitchFamily="18" charset="0"/>
                        </a:rPr>
                        <a:t>Is</a:t>
                      </a:r>
                      <a:r>
                        <a:rPr lang="en-US" sz="2000" b="0" i="0" u="none" strike="noStrike" baseline="0" dirty="0" smtClean="0">
                          <a:solidFill>
                            <a:srgbClr val="000000"/>
                          </a:solidFill>
                          <a:effectLst/>
                          <a:latin typeface="Georgia" panose="02040502050405020303" pitchFamily="18" charset="0"/>
                        </a:rPr>
                        <a:t> there a strong association between the predictor and outcome variables?</a:t>
                      </a:r>
                      <a:endParaRPr lang="en-US" sz="2000" b="0" i="0" u="none" strike="noStrike" dirty="0">
                        <a:solidFill>
                          <a:srgbClr val="000000"/>
                        </a:solidFill>
                        <a:effectLst/>
                        <a:latin typeface="Georgia" panose="02040502050405020303" pitchFamily="18" charset="0"/>
                      </a:endParaRPr>
                    </a:p>
                  </a:txBody>
                  <a:tcPr marL="9525" marR="9525" marT="9525" marB="0" anchor="ctr"/>
                </a:tc>
              </a:tr>
              <a:tr h="383340">
                <a:tc>
                  <a:txBody>
                    <a:bodyPr/>
                    <a:lstStyle/>
                    <a:p>
                      <a:pPr algn="ctr" fontAlgn="b"/>
                      <a:r>
                        <a:rPr lang="en-US" sz="2000" b="0" i="0" u="none" strike="noStrike" dirty="0" smtClean="0">
                          <a:solidFill>
                            <a:srgbClr val="000000"/>
                          </a:solidFill>
                          <a:effectLst/>
                          <a:latin typeface="Georgia" panose="02040502050405020303" pitchFamily="18" charset="0"/>
                        </a:rPr>
                        <a:t>Consistency</a:t>
                      </a:r>
                    </a:p>
                  </a:txBody>
                  <a:tcPr marL="9525" marR="9525" marT="9525" marB="0" anchor="ctr"/>
                </a:tc>
                <a:tc>
                  <a:txBody>
                    <a:bodyPr/>
                    <a:lstStyle/>
                    <a:p>
                      <a:pPr algn="ctr" fontAlgn="b"/>
                      <a:r>
                        <a:rPr lang="en-US" sz="2000" b="0" i="0" u="none" strike="noStrike" dirty="0" smtClean="0">
                          <a:solidFill>
                            <a:srgbClr val="000000"/>
                          </a:solidFill>
                          <a:effectLst/>
                          <a:latin typeface="Georgia" panose="02040502050405020303" pitchFamily="18" charset="0"/>
                        </a:rPr>
                        <a:t>Does the association remain under different or varying circumstances?</a:t>
                      </a:r>
                      <a:endParaRPr lang="en-US" sz="2000" b="0" i="0" u="none" strike="noStrike" dirty="0">
                        <a:solidFill>
                          <a:srgbClr val="000000"/>
                        </a:solidFill>
                        <a:effectLst/>
                        <a:latin typeface="Georgia" panose="02040502050405020303" pitchFamily="18" charset="0"/>
                      </a:endParaRPr>
                    </a:p>
                  </a:txBody>
                  <a:tcPr marL="9525" marR="9525" marT="9525" marB="0" anchor="ctr"/>
                </a:tc>
              </a:tr>
              <a:tr h="755064">
                <a:tc>
                  <a:txBody>
                    <a:bodyPr/>
                    <a:lstStyle/>
                    <a:p>
                      <a:pPr algn="ctr" fontAlgn="b"/>
                      <a:r>
                        <a:rPr lang="en-US" sz="2000" b="0" i="0" u="none" strike="noStrike" dirty="0" smtClean="0">
                          <a:solidFill>
                            <a:srgbClr val="000000"/>
                          </a:solidFill>
                          <a:effectLst/>
                          <a:latin typeface="Georgia" panose="02040502050405020303" pitchFamily="18" charset="0"/>
                        </a:rPr>
                        <a:t>Specificity</a:t>
                      </a:r>
                    </a:p>
                  </a:txBody>
                  <a:tcPr marL="9525" marR="9525" marT="9525" marB="0" anchor="ctr"/>
                </a:tc>
                <a:tc>
                  <a:txBody>
                    <a:bodyPr/>
                    <a:lstStyle/>
                    <a:p>
                      <a:pPr algn="ctr" fontAlgn="b"/>
                      <a:r>
                        <a:rPr lang="en-US" sz="2000" b="0" i="0" u="none" strike="noStrike" dirty="0" smtClean="0">
                          <a:solidFill>
                            <a:srgbClr val="000000"/>
                          </a:solidFill>
                          <a:effectLst/>
                          <a:latin typeface="Georgia" panose="02040502050405020303" pitchFamily="18" charset="0"/>
                        </a:rPr>
                        <a:t>Is the predictor variable </a:t>
                      </a:r>
                      <a:r>
                        <a:rPr lang="en-US" sz="2000" b="0" i="0" u="none" strike="noStrike" baseline="0" dirty="0" smtClean="0">
                          <a:solidFill>
                            <a:srgbClr val="000000"/>
                          </a:solidFill>
                          <a:effectLst/>
                          <a:latin typeface="Georgia" panose="02040502050405020303" pitchFamily="18" charset="0"/>
                        </a:rPr>
                        <a:t> the causing the observed effect? Could there potentially be other variables involved?</a:t>
                      </a:r>
                      <a:endParaRPr lang="en-US" sz="2000" b="0" i="0" u="none" strike="noStrike" dirty="0">
                        <a:solidFill>
                          <a:srgbClr val="000000"/>
                        </a:solidFill>
                        <a:effectLst/>
                        <a:latin typeface="Georgia" panose="02040502050405020303" pitchFamily="18" charset="0"/>
                      </a:endParaRPr>
                    </a:p>
                  </a:txBody>
                  <a:tcPr marL="9525" marR="9525" marT="9525" marB="0" anchor="ctr"/>
                </a:tc>
              </a:tr>
              <a:tr h="603230">
                <a:tc>
                  <a:txBody>
                    <a:bodyPr/>
                    <a:lstStyle/>
                    <a:p>
                      <a:pPr algn="ctr" fontAlgn="b"/>
                      <a:r>
                        <a:rPr lang="en-US" sz="2000" b="0" i="0" u="none" strike="noStrike" dirty="0" smtClean="0">
                          <a:solidFill>
                            <a:srgbClr val="000000"/>
                          </a:solidFill>
                          <a:effectLst/>
                          <a:latin typeface="Georgia" panose="02040502050405020303" pitchFamily="18" charset="0"/>
                        </a:rPr>
                        <a:t>Temporality</a:t>
                      </a:r>
                    </a:p>
                  </a:txBody>
                  <a:tcPr marL="9525" marR="9525" marT="9525" marB="0" anchor="ctr"/>
                </a:tc>
                <a:tc>
                  <a:txBody>
                    <a:bodyPr/>
                    <a:lstStyle/>
                    <a:p>
                      <a:pPr algn="ctr" fontAlgn="b"/>
                      <a:r>
                        <a:rPr lang="en-US" sz="2000" b="0" i="0" u="none" strike="noStrike" dirty="0" smtClean="0">
                          <a:solidFill>
                            <a:srgbClr val="000000"/>
                          </a:solidFill>
                          <a:effectLst/>
                          <a:latin typeface="Georgia" panose="02040502050405020303" pitchFamily="18" charset="0"/>
                        </a:rPr>
                        <a:t>Does the predictor</a:t>
                      </a:r>
                      <a:r>
                        <a:rPr lang="en-US" sz="2000" b="0" i="0" u="none" strike="noStrike" baseline="0" dirty="0" smtClean="0">
                          <a:solidFill>
                            <a:srgbClr val="000000"/>
                          </a:solidFill>
                          <a:effectLst/>
                          <a:latin typeface="Georgia" panose="02040502050405020303" pitchFamily="18" charset="0"/>
                        </a:rPr>
                        <a:t> variable precede (or come before) the outcome variable?</a:t>
                      </a:r>
                      <a:endParaRPr lang="en-US" sz="2000" b="0" i="0" u="none" strike="noStrike" dirty="0">
                        <a:solidFill>
                          <a:srgbClr val="000000"/>
                        </a:solidFill>
                        <a:effectLst/>
                        <a:latin typeface="Georgia" panose="02040502050405020303" pitchFamily="18" charset="0"/>
                      </a:endParaRPr>
                    </a:p>
                  </a:txBody>
                  <a:tcPr marL="9525" marR="9525" marT="9525" marB="0" anchor="ctr"/>
                </a:tc>
              </a:tr>
              <a:tr h="603230">
                <a:tc>
                  <a:txBody>
                    <a:bodyPr/>
                    <a:lstStyle/>
                    <a:p>
                      <a:pPr algn="ctr" fontAlgn="b"/>
                      <a:r>
                        <a:rPr lang="en-US" sz="2000" b="0" i="0" u="none" strike="noStrike" dirty="0" smtClean="0">
                          <a:solidFill>
                            <a:srgbClr val="000000"/>
                          </a:solidFill>
                          <a:effectLst/>
                          <a:latin typeface="Georgia" panose="02040502050405020303" pitchFamily="18" charset="0"/>
                        </a:rPr>
                        <a:t>Dose Response Relationship</a:t>
                      </a:r>
                    </a:p>
                  </a:txBody>
                  <a:tcPr marL="9525" marR="9525" marT="9525" marB="0" anchor="ctr"/>
                </a:tc>
                <a:tc>
                  <a:txBody>
                    <a:bodyPr/>
                    <a:lstStyle/>
                    <a:p>
                      <a:pPr algn="ctr" fontAlgn="b"/>
                      <a:r>
                        <a:rPr lang="en-US" sz="2000" b="0" i="0" u="none" strike="noStrike" dirty="0" smtClean="0">
                          <a:solidFill>
                            <a:srgbClr val="000000"/>
                          </a:solidFill>
                          <a:effectLst/>
                          <a:latin typeface="Georgia" panose="02040502050405020303" pitchFamily="18" charset="0"/>
                        </a:rPr>
                        <a:t>Does an increase in the predictor variable increase the effect on the outcome variable?</a:t>
                      </a:r>
                      <a:endParaRPr lang="en-US" sz="2000" b="0" i="0" u="none" strike="noStrike" dirty="0">
                        <a:solidFill>
                          <a:srgbClr val="000000"/>
                        </a:solidFill>
                        <a:effectLst/>
                        <a:latin typeface="Georgia" panose="02040502050405020303" pitchFamily="18" charset="0"/>
                      </a:endParaRPr>
                    </a:p>
                  </a:txBody>
                  <a:tcPr marL="9525" marR="9525" marT="9525" marB="0" anchor="ctr"/>
                </a:tc>
              </a:tr>
              <a:tr h="383340">
                <a:tc>
                  <a:txBody>
                    <a:bodyPr/>
                    <a:lstStyle/>
                    <a:p>
                      <a:pPr algn="ctr" fontAlgn="b"/>
                      <a:r>
                        <a:rPr lang="en-US" sz="2000" b="0" i="0" u="none" strike="noStrike" dirty="0" smtClean="0">
                          <a:solidFill>
                            <a:srgbClr val="000000"/>
                          </a:solidFill>
                          <a:effectLst/>
                          <a:latin typeface="Georgia" panose="02040502050405020303" pitchFamily="18" charset="0"/>
                        </a:rPr>
                        <a:t>Plausibility</a:t>
                      </a:r>
                    </a:p>
                  </a:txBody>
                  <a:tcPr marL="9525" marR="9525" marT="9525" marB="0" anchor="ctr"/>
                </a:tc>
                <a:tc>
                  <a:txBody>
                    <a:bodyPr/>
                    <a:lstStyle/>
                    <a:p>
                      <a:pPr algn="ctr" fontAlgn="b"/>
                      <a:r>
                        <a:rPr lang="en-US" sz="2000" b="0" i="0" u="none" strike="noStrike" dirty="0" smtClean="0">
                          <a:solidFill>
                            <a:srgbClr val="000000"/>
                          </a:solidFill>
                          <a:effectLst/>
                          <a:latin typeface="Georgia" panose="02040502050405020303" pitchFamily="18" charset="0"/>
                        </a:rPr>
                        <a:t>Does this relationship make sense? Would someone else believe it?</a:t>
                      </a:r>
                      <a:endParaRPr lang="en-US" sz="2000" b="0" i="0" u="none" strike="noStrike" dirty="0">
                        <a:solidFill>
                          <a:srgbClr val="000000"/>
                        </a:solidFill>
                        <a:effectLst/>
                        <a:latin typeface="Georgia" panose="02040502050405020303" pitchFamily="18" charset="0"/>
                      </a:endParaRPr>
                    </a:p>
                  </a:txBody>
                  <a:tcPr marL="9525" marR="9525" marT="9525" marB="0" anchor="ctr"/>
                </a:tc>
              </a:tr>
              <a:tr h="755064">
                <a:tc>
                  <a:txBody>
                    <a:bodyPr/>
                    <a:lstStyle/>
                    <a:p>
                      <a:pPr algn="ctr" fontAlgn="b"/>
                      <a:r>
                        <a:rPr lang="en-US" sz="2000" b="0" i="0" u="none" strike="noStrike" dirty="0" smtClean="0">
                          <a:solidFill>
                            <a:srgbClr val="000000"/>
                          </a:solidFill>
                          <a:effectLst/>
                          <a:latin typeface="Georgia" panose="02040502050405020303" pitchFamily="18" charset="0"/>
                        </a:rPr>
                        <a:t>Coherence</a:t>
                      </a:r>
                    </a:p>
                  </a:txBody>
                  <a:tcPr marL="9525" marR="9525" marT="9525" marB="0" anchor="ctr"/>
                </a:tc>
                <a:tc>
                  <a:txBody>
                    <a:bodyPr/>
                    <a:lstStyle/>
                    <a:p>
                      <a:pPr algn="ctr" fontAlgn="b"/>
                      <a:r>
                        <a:rPr lang="en-US" sz="2000" b="0" i="0" u="none" strike="noStrike" dirty="0" smtClean="0">
                          <a:solidFill>
                            <a:srgbClr val="000000"/>
                          </a:solidFill>
                          <a:effectLst/>
                          <a:latin typeface="Georgia" panose="02040502050405020303" pitchFamily="18" charset="0"/>
                        </a:rPr>
                        <a:t>Is</a:t>
                      </a:r>
                      <a:r>
                        <a:rPr lang="en-US" sz="2000" b="0" i="0" u="none" strike="noStrike" baseline="0" dirty="0" smtClean="0">
                          <a:solidFill>
                            <a:srgbClr val="000000"/>
                          </a:solidFill>
                          <a:effectLst/>
                          <a:latin typeface="Georgia" panose="02040502050405020303" pitchFamily="18" charset="0"/>
                        </a:rPr>
                        <a:t> this result consistent with similar studies of the predictor and outcome variables?</a:t>
                      </a:r>
                      <a:endParaRPr lang="en-US" sz="2000" b="0" i="0" u="none" strike="noStrike" dirty="0">
                        <a:solidFill>
                          <a:srgbClr val="000000"/>
                        </a:solidFill>
                        <a:effectLst/>
                        <a:latin typeface="Georgia" panose="02040502050405020303" pitchFamily="18" charset="0"/>
                      </a:endParaRPr>
                    </a:p>
                  </a:txBody>
                  <a:tcPr marL="9525" marR="9525" marT="9525" marB="0" anchor="ctr"/>
                </a:tc>
              </a:tr>
              <a:tr h="383340">
                <a:tc>
                  <a:txBody>
                    <a:bodyPr/>
                    <a:lstStyle/>
                    <a:p>
                      <a:pPr algn="ctr" fontAlgn="b"/>
                      <a:r>
                        <a:rPr lang="en-US" sz="2000" b="0" i="0" u="none" strike="noStrike" dirty="0" smtClean="0">
                          <a:solidFill>
                            <a:srgbClr val="000000"/>
                          </a:solidFill>
                          <a:effectLst/>
                          <a:latin typeface="Georgia" panose="02040502050405020303" pitchFamily="18" charset="0"/>
                        </a:rPr>
                        <a:t>Experiment</a:t>
                      </a:r>
                    </a:p>
                  </a:txBody>
                  <a:tcPr marL="9525" marR="9525" marT="9525" marB="0" anchor="ctr"/>
                </a:tc>
                <a:tc>
                  <a:txBody>
                    <a:bodyPr/>
                    <a:lstStyle/>
                    <a:p>
                      <a:pPr algn="ctr" fontAlgn="b"/>
                      <a:r>
                        <a:rPr lang="en-US" sz="2000" b="0" i="0" u="none" strike="noStrike" dirty="0" smtClean="0">
                          <a:solidFill>
                            <a:srgbClr val="000000"/>
                          </a:solidFill>
                          <a:effectLst/>
                          <a:latin typeface="Georgia" panose="02040502050405020303" pitchFamily="18" charset="0"/>
                        </a:rPr>
                        <a:t>Was the evidence obtained from a properly designed experiment?</a:t>
                      </a:r>
                      <a:endParaRPr lang="en-US" sz="2000" b="0" i="0" u="none" strike="noStrike" dirty="0">
                        <a:solidFill>
                          <a:srgbClr val="000000"/>
                        </a:solidFill>
                        <a:effectLst/>
                        <a:latin typeface="Georgia" panose="02040502050405020303" pitchFamily="18" charset="0"/>
                      </a:endParaRPr>
                    </a:p>
                  </a:txBody>
                  <a:tcPr marL="9525" marR="9525" marT="9525" marB="0" anchor="ctr"/>
                </a:tc>
              </a:tr>
              <a:tr h="383340">
                <a:tc>
                  <a:txBody>
                    <a:bodyPr/>
                    <a:lstStyle/>
                    <a:p>
                      <a:pPr algn="ctr" fontAlgn="b"/>
                      <a:r>
                        <a:rPr lang="en-US" sz="2000" b="0" i="0" u="none" strike="noStrike" dirty="0" smtClean="0">
                          <a:solidFill>
                            <a:srgbClr val="000000"/>
                          </a:solidFill>
                          <a:effectLst/>
                          <a:latin typeface="Georgia" panose="02040502050405020303" pitchFamily="18" charset="0"/>
                        </a:rPr>
                        <a:t>Analogy</a:t>
                      </a:r>
                    </a:p>
                  </a:txBody>
                  <a:tcPr marL="9525" marR="9525" marT="9525" marB="0" anchor="ctr"/>
                </a:tc>
                <a:tc>
                  <a:txBody>
                    <a:bodyPr/>
                    <a:lstStyle/>
                    <a:p>
                      <a:pPr algn="ctr" fontAlgn="b"/>
                      <a:r>
                        <a:rPr lang="en-US" sz="2000" b="0" i="0" u="none" strike="noStrike" dirty="0" smtClean="0">
                          <a:solidFill>
                            <a:srgbClr val="000000"/>
                          </a:solidFill>
                          <a:effectLst/>
                          <a:latin typeface="Georgia" panose="02040502050405020303" pitchFamily="18" charset="0"/>
                        </a:rPr>
                        <a:t>Is there a similar association found in an</a:t>
                      </a:r>
                      <a:r>
                        <a:rPr lang="en-US" sz="2000" b="0" i="0" u="none" strike="noStrike" baseline="0" dirty="0" smtClean="0">
                          <a:solidFill>
                            <a:srgbClr val="000000"/>
                          </a:solidFill>
                          <a:effectLst/>
                          <a:latin typeface="Georgia" panose="02040502050405020303" pitchFamily="18" charset="0"/>
                        </a:rPr>
                        <a:t> adjacent subject area?</a:t>
                      </a:r>
                      <a:endParaRPr lang="en-US" sz="2000" b="0" i="0" u="none" strike="noStrike" dirty="0">
                        <a:solidFill>
                          <a:srgbClr val="000000"/>
                        </a:solidFill>
                        <a:effectLst/>
                        <a:latin typeface="Georgia" panose="02040502050405020303" pitchFamily="18" charset="0"/>
                      </a:endParaRPr>
                    </a:p>
                  </a:txBody>
                  <a:tcPr marL="9525" marR="9525" marT="9525" marB="0" anchor="ct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Shape 53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CAUSAL </a:t>
            </a:r>
            <a:r>
              <a:rPr lang="en-US" sz="3200" b="1" dirty="0" smtClean="0">
                <a:latin typeface="Oswald"/>
                <a:ea typeface="Oswald"/>
                <a:cs typeface="Oswald"/>
                <a:sym typeface="Oswald"/>
              </a:rPr>
              <a:t>CRITERIA EXAMPLE</a:t>
            </a:r>
            <a:endParaRPr lang="en-US" sz="3200" b="1" dirty="0">
              <a:latin typeface="Oswald"/>
              <a:ea typeface="Oswald"/>
              <a:cs typeface="Oswald"/>
              <a:sym typeface="Oswald"/>
            </a:endParaRPr>
          </a:p>
        </p:txBody>
      </p:sp>
      <p:graphicFrame>
        <p:nvGraphicFramePr>
          <p:cNvPr id="5" name="Table 4"/>
          <p:cNvGraphicFramePr>
            <a:graphicFrameLocks noGrp="1"/>
          </p:cNvGraphicFramePr>
          <p:nvPr>
            <p:extLst>
              <p:ext uri="{D42A27DB-BD31-4B8C-83A1-F6EECF244321}">
                <p14:modId xmlns:p14="http://schemas.microsoft.com/office/powerpoint/2010/main" val="1771455140"/>
              </p:ext>
            </p:extLst>
          </p:nvPr>
        </p:nvGraphicFramePr>
        <p:xfrm>
          <a:off x="635000" y="1441451"/>
          <a:ext cx="11734800" cy="4382855"/>
        </p:xfrm>
        <a:graphic>
          <a:graphicData uri="http://schemas.openxmlformats.org/drawingml/2006/table">
            <a:tbl>
              <a:tblPr firstRow="1" bandRow="1">
                <a:tableStyleId>{7DF18680-E054-41AD-8BC1-D1AEF772440D}</a:tableStyleId>
              </a:tblPr>
              <a:tblGrid>
                <a:gridCol w="3581400"/>
                <a:gridCol w="8153400"/>
              </a:tblGrid>
              <a:tr h="557586">
                <a:tc>
                  <a:txBody>
                    <a:bodyPr/>
                    <a:lstStyle/>
                    <a:p>
                      <a:pPr algn="ctr"/>
                      <a:r>
                        <a:rPr lang="en-US" sz="2400" dirty="0" smtClean="0">
                          <a:latin typeface="Georgia" panose="02040502050405020303" pitchFamily="18" charset="0"/>
                        </a:rPr>
                        <a:t>Criteria</a:t>
                      </a:r>
                      <a:endParaRPr lang="en-US" sz="2400" dirty="0">
                        <a:latin typeface="Georgia" panose="02040502050405020303" pitchFamily="18" charset="0"/>
                      </a:endParaRPr>
                    </a:p>
                  </a:txBody>
                  <a:tcPr/>
                </a:tc>
                <a:tc>
                  <a:txBody>
                    <a:bodyPr/>
                    <a:lstStyle/>
                    <a:p>
                      <a:pPr algn="ctr"/>
                      <a:r>
                        <a:rPr lang="en-US" sz="2400" dirty="0" smtClean="0">
                          <a:latin typeface="Georgia" panose="02040502050405020303" pitchFamily="18" charset="0"/>
                        </a:rPr>
                        <a:t>Example</a:t>
                      </a:r>
                      <a:r>
                        <a:rPr lang="en-US" sz="2400" baseline="0" dirty="0" smtClean="0">
                          <a:latin typeface="Georgia" panose="02040502050405020303" pitchFamily="18" charset="0"/>
                        </a:rPr>
                        <a:t> </a:t>
                      </a:r>
                      <a:r>
                        <a:rPr lang="en-US" sz="2400" dirty="0" smtClean="0">
                          <a:latin typeface="Georgia" panose="02040502050405020303" pitchFamily="18" charset="0"/>
                        </a:rPr>
                        <a:t>Description</a:t>
                      </a:r>
                      <a:endParaRPr lang="en-US" sz="2400" dirty="0">
                        <a:latin typeface="Georgia" panose="02040502050405020303" pitchFamily="18" charset="0"/>
                      </a:endParaRPr>
                    </a:p>
                  </a:txBody>
                  <a:tcPr/>
                </a:tc>
              </a:tr>
              <a:tr h="755064">
                <a:tc>
                  <a:txBody>
                    <a:bodyPr/>
                    <a:lstStyle/>
                    <a:p>
                      <a:pPr algn="ctr" fontAlgn="b"/>
                      <a:r>
                        <a:rPr lang="en-US" sz="2000" u="none" strike="noStrike" dirty="0" smtClean="0">
                          <a:effectLst/>
                          <a:latin typeface="Georgia" panose="02040502050405020303" pitchFamily="18" charset="0"/>
                        </a:rPr>
                        <a:t>Strength of association</a:t>
                      </a:r>
                    </a:p>
                  </a:txBody>
                  <a:tcPr marL="9525" marR="9525" marT="9525" marB="0" anchor="ctr"/>
                </a:tc>
                <a:tc>
                  <a:txBody>
                    <a:bodyPr/>
                    <a:lstStyle/>
                    <a:p>
                      <a:pPr algn="ctr" fontAlgn="b"/>
                      <a:r>
                        <a:rPr lang="en-US" sz="2000" b="0" i="0" u="none" strike="noStrike" dirty="0" smtClean="0">
                          <a:solidFill>
                            <a:srgbClr val="000000"/>
                          </a:solidFill>
                          <a:effectLst/>
                          <a:latin typeface="Georgia" panose="02040502050405020303" pitchFamily="18" charset="0"/>
                        </a:rPr>
                        <a:t> The lung cancer rate for smokers was quite a bit higher than for</a:t>
                      </a:r>
                      <a:r>
                        <a:rPr lang="en-US" sz="2000" b="0" i="0" u="none" strike="noStrike" baseline="0" dirty="0" smtClean="0">
                          <a:solidFill>
                            <a:srgbClr val="000000"/>
                          </a:solidFill>
                          <a:effectLst/>
                          <a:latin typeface="Georgia" panose="02040502050405020303" pitchFamily="18" charset="0"/>
                        </a:rPr>
                        <a:t> </a:t>
                      </a:r>
                      <a:r>
                        <a:rPr lang="en-US" sz="2000" b="0" i="0" u="none" strike="noStrike" dirty="0" smtClean="0">
                          <a:solidFill>
                            <a:srgbClr val="000000"/>
                          </a:solidFill>
                          <a:effectLst/>
                          <a:latin typeface="Georgia" panose="02040502050405020303" pitchFamily="18" charset="0"/>
                        </a:rPr>
                        <a:t>nonsmokers (e.g., one study estimated that smokers are about 35% more likely than nonsmokers to get lung cancer). </a:t>
                      </a:r>
                      <a:endParaRPr lang="en-US" sz="2000" b="0" i="0" u="none" strike="noStrike" dirty="0">
                        <a:solidFill>
                          <a:srgbClr val="000000"/>
                        </a:solidFill>
                        <a:effectLst/>
                        <a:latin typeface="Georgia" panose="02040502050405020303" pitchFamily="18" charset="0"/>
                      </a:endParaRPr>
                    </a:p>
                  </a:txBody>
                  <a:tcPr marL="9525" marR="9525" marT="9525" marB="0" anchor="ctr"/>
                </a:tc>
              </a:tr>
              <a:tr h="383340">
                <a:tc>
                  <a:txBody>
                    <a:bodyPr/>
                    <a:lstStyle/>
                    <a:p>
                      <a:pPr algn="ctr" fontAlgn="b"/>
                      <a:r>
                        <a:rPr lang="en-US" sz="2000" b="0" i="0" u="none" strike="noStrike" dirty="0" smtClean="0">
                          <a:solidFill>
                            <a:srgbClr val="000000"/>
                          </a:solidFill>
                          <a:effectLst/>
                          <a:latin typeface="Georgia" panose="02040502050405020303" pitchFamily="18" charset="0"/>
                        </a:rPr>
                        <a:t>Consistency</a:t>
                      </a:r>
                    </a:p>
                  </a:txBody>
                  <a:tcPr marL="9525" marR="9525" marT="9525" marB="0" anchor="ctr"/>
                </a:tc>
                <a:tc>
                  <a:txBody>
                    <a:bodyPr/>
                    <a:lstStyle/>
                    <a:p>
                      <a:pPr algn="ctr" fontAlgn="b"/>
                      <a:r>
                        <a:rPr lang="en-US" sz="2000" b="0" i="0" u="none" strike="noStrike" dirty="0" smtClean="0">
                          <a:solidFill>
                            <a:srgbClr val="000000"/>
                          </a:solidFill>
                          <a:effectLst/>
                          <a:latin typeface="Georgia" panose="02040502050405020303" pitchFamily="18" charset="0"/>
                        </a:rPr>
                        <a:t> Different methods (e.g., prospective and retrospective studies)  produced the same result. The relationship also appeared for different</a:t>
                      </a:r>
                      <a:r>
                        <a:rPr lang="en-US" sz="2000" b="0" i="0" u="none" strike="noStrike" baseline="0" dirty="0" smtClean="0">
                          <a:solidFill>
                            <a:srgbClr val="000000"/>
                          </a:solidFill>
                          <a:effectLst/>
                          <a:latin typeface="Georgia" panose="02040502050405020303" pitchFamily="18" charset="0"/>
                        </a:rPr>
                        <a:t> </a:t>
                      </a:r>
                      <a:r>
                        <a:rPr lang="en-US" sz="2000" b="0" i="0" u="none" strike="noStrike" dirty="0" smtClean="0">
                          <a:solidFill>
                            <a:srgbClr val="000000"/>
                          </a:solidFill>
                          <a:effectLst/>
                          <a:latin typeface="Georgia" panose="02040502050405020303" pitchFamily="18" charset="0"/>
                        </a:rPr>
                        <a:t>kinds of people (e.g., males and females)</a:t>
                      </a:r>
                      <a:endParaRPr lang="en-US" sz="2000" b="0" i="0" u="none" strike="noStrike" dirty="0">
                        <a:solidFill>
                          <a:srgbClr val="000000"/>
                        </a:solidFill>
                        <a:effectLst/>
                        <a:latin typeface="Georgia" panose="02040502050405020303" pitchFamily="18" charset="0"/>
                      </a:endParaRPr>
                    </a:p>
                  </a:txBody>
                  <a:tcPr marL="9525" marR="9525" marT="9525" marB="0" anchor="ctr"/>
                </a:tc>
              </a:tr>
              <a:tr h="755064">
                <a:tc>
                  <a:txBody>
                    <a:bodyPr/>
                    <a:lstStyle/>
                    <a:p>
                      <a:pPr algn="ctr" fontAlgn="b"/>
                      <a:r>
                        <a:rPr lang="en-US" sz="2000" b="0" i="0" u="none" strike="noStrike" dirty="0" smtClean="0">
                          <a:solidFill>
                            <a:srgbClr val="000000"/>
                          </a:solidFill>
                          <a:effectLst/>
                          <a:latin typeface="Georgia" panose="02040502050405020303" pitchFamily="18" charset="0"/>
                        </a:rPr>
                        <a:t>Specificity</a:t>
                      </a:r>
                    </a:p>
                  </a:txBody>
                  <a:tcPr marL="9525" marR="9525" marT="9525" marB="0" anchor="ctr"/>
                </a:tc>
                <a:tc>
                  <a:txBody>
                    <a:bodyPr/>
                    <a:lstStyle/>
                    <a:p>
                      <a:pPr algn="ctr" fontAlgn="b"/>
                      <a:r>
                        <a:rPr lang="en-US" sz="2000" b="0" i="0" u="none" strike="noStrike" dirty="0" smtClean="0">
                          <a:solidFill>
                            <a:srgbClr val="000000"/>
                          </a:solidFill>
                          <a:effectLst/>
                          <a:latin typeface="Georgia" panose="02040502050405020303" pitchFamily="18" charset="0"/>
                        </a:rPr>
                        <a:t>Lung cancer is best predicted from the incidence of smoking.</a:t>
                      </a:r>
                      <a:endParaRPr lang="en-US" sz="2000" b="0" i="0" u="none" strike="noStrike" dirty="0">
                        <a:solidFill>
                          <a:srgbClr val="000000"/>
                        </a:solidFill>
                        <a:effectLst/>
                        <a:latin typeface="Georgia" panose="02040502050405020303" pitchFamily="18" charset="0"/>
                      </a:endParaRPr>
                    </a:p>
                  </a:txBody>
                  <a:tcPr marL="9525" marR="9525" marT="9525" marB="0" anchor="ctr"/>
                </a:tc>
              </a:tr>
              <a:tr h="603230">
                <a:tc>
                  <a:txBody>
                    <a:bodyPr/>
                    <a:lstStyle/>
                    <a:p>
                      <a:pPr algn="ctr" fontAlgn="b"/>
                      <a:r>
                        <a:rPr lang="en-US" sz="2000" b="0" i="0" u="none" strike="noStrike" dirty="0" smtClean="0">
                          <a:solidFill>
                            <a:srgbClr val="000000"/>
                          </a:solidFill>
                          <a:effectLst/>
                          <a:latin typeface="Georgia" panose="02040502050405020303" pitchFamily="18" charset="0"/>
                        </a:rPr>
                        <a:t>Temporality</a:t>
                      </a:r>
                    </a:p>
                  </a:txBody>
                  <a:tcPr marL="9525" marR="9525" marT="9525" marB="0" anchor="ctr"/>
                </a:tc>
                <a:tc>
                  <a:txBody>
                    <a:bodyPr/>
                    <a:lstStyle/>
                    <a:p>
                      <a:pPr algn="ctr" fontAlgn="b"/>
                      <a:r>
                        <a:rPr lang="en-US" sz="2000" b="0" i="0" u="none" strike="noStrike" dirty="0" smtClean="0">
                          <a:solidFill>
                            <a:srgbClr val="000000"/>
                          </a:solidFill>
                          <a:effectLst/>
                          <a:latin typeface="Georgia" panose="02040502050405020303" pitchFamily="18" charset="0"/>
                        </a:rPr>
                        <a:t>Smoking in the vast majority of cases  preceded the onset of lung cancer. </a:t>
                      </a:r>
                      <a:endParaRPr lang="en-US" sz="2000" b="0" i="0" u="none" strike="noStrike" dirty="0">
                        <a:solidFill>
                          <a:srgbClr val="000000"/>
                        </a:solidFill>
                        <a:effectLst/>
                        <a:latin typeface="Georgia" panose="02040502050405020303" pitchFamily="18" charset="0"/>
                      </a:endParaRPr>
                    </a:p>
                  </a:txBody>
                  <a:tcPr marL="9525" marR="9525" marT="9525" marB="0" anchor="ctr"/>
                </a:tc>
              </a:tr>
              <a:tr h="603230">
                <a:tc>
                  <a:txBody>
                    <a:bodyPr/>
                    <a:lstStyle/>
                    <a:p>
                      <a:pPr algn="ctr" fontAlgn="b"/>
                      <a:r>
                        <a:rPr lang="en-US" sz="2000" b="0" i="0" u="none" strike="noStrike" dirty="0" smtClean="0">
                          <a:solidFill>
                            <a:srgbClr val="000000"/>
                          </a:solidFill>
                          <a:effectLst/>
                          <a:latin typeface="Georgia" panose="02040502050405020303" pitchFamily="18" charset="0"/>
                        </a:rPr>
                        <a:t>Dose Response Relationship</a:t>
                      </a:r>
                    </a:p>
                  </a:txBody>
                  <a:tcPr marL="9525" marR="9525" marT="9525" marB="0" anchor="ctr"/>
                </a:tc>
                <a:tc>
                  <a:txBody>
                    <a:bodyPr/>
                    <a:lstStyle/>
                    <a:p>
                      <a:pPr algn="ctr" fontAlgn="b"/>
                      <a:r>
                        <a:rPr lang="en-US" sz="2000" b="0" i="0" u="none" strike="noStrike" dirty="0" smtClean="0">
                          <a:solidFill>
                            <a:srgbClr val="000000"/>
                          </a:solidFill>
                          <a:effectLst/>
                          <a:latin typeface="Georgia" panose="02040502050405020303" pitchFamily="18" charset="0"/>
                        </a:rPr>
                        <a:t> Data showed a positive, linear  relationship between the amount smoked and the incidence of lung cancer. </a:t>
                      </a:r>
                      <a:endParaRPr lang="en-US" sz="2000" b="0" i="0" u="none" strike="noStrike" dirty="0">
                        <a:solidFill>
                          <a:srgbClr val="000000"/>
                        </a:solidFill>
                        <a:effectLst/>
                        <a:latin typeface="Georgia" panose="02040502050405020303" pitchFamily="18" charset="0"/>
                      </a:endParaRPr>
                    </a:p>
                  </a:txBody>
                  <a:tcPr marL="9525" marR="9525" marT="9525" marB="0" anchor="ctr"/>
                </a:tc>
              </a:tr>
            </a:tbl>
          </a:graphicData>
        </a:graphic>
      </p:graphicFrame>
    </p:spTree>
    <p:extLst>
      <p:ext uri="{BB962C8B-B14F-4D97-AF65-F5344CB8AC3E}">
        <p14:creationId xmlns:p14="http://schemas.microsoft.com/office/powerpoint/2010/main" val="35322764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Shape 53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CAUSAL </a:t>
            </a:r>
            <a:r>
              <a:rPr lang="en-US" sz="3200" b="1" dirty="0" smtClean="0">
                <a:latin typeface="Oswald"/>
                <a:ea typeface="Oswald"/>
                <a:cs typeface="Oswald"/>
                <a:sym typeface="Oswald"/>
              </a:rPr>
              <a:t>CRITERIA EXAMPLE</a:t>
            </a:r>
            <a:endParaRPr lang="en-US" sz="3200" b="1" dirty="0">
              <a:latin typeface="Oswald"/>
              <a:ea typeface="Oswald"/>
              <a:cs typeface="Oswald"/>
              <a:sym typeface="Oswald"/>
            </a:endParaRPr>
          </a:p>
        </p:txBody>
      </p:sp>
      <p:graphicFrame>
        <p:nvGraphicFramePr>
          <p:cNvPr id="5" name="Table 4"/>
          <p:cNvGraphicFramePr>
            <a:graphicFrameLocks noGrp="1"/>
          </p:cNvGraphicFramePr>
          <p:nvPr>
            <p:extLst>
              <p:ext uri="{D42A27DB-BD31-4B8C-83A1-F6EECF244321}">
                <p14:modId xmlns:p14="http://schemas.microsoft.com/office/powerpoint/2010/main" val="65088928"/>
              </p:ext>
            </p:extLst>
          </p:nvPr>
        </p:nvGraphicFramePr>
        <p:xfrm>
          <a:off x="635000" y="1441451"/>
          <a:ext cx="11734800" cy="3474825"/>
        </p:xfrm>
        <a:graphic>
          <a:graphicData uri="http://schemas.openxmlformats.org/drawingml/2006/table">
            <a:tbl>
              <a:tblPr firstRow="1" bandRow="1">
                <a:tableStyleId>{7DF18680-E054-41AD-8BC1-D1AEF772440D}</a:tableStyleId>
              </a:tblPr>
              <a:tblGrid>
                <a:gridCol w="3581400"/>
                <a:gridCol w="8153400"/>
              </a:tblGrid>
              <a:tr h="557586">
                <a:tc>
                  <a:txBody>
                    <a:bodyPr/>
                    <a:lstStyle/>
                    <a:p>
                      <a:pPr algn="ctr"/>
                      <a:r>
                        <a:rPr lang="en-US" sz="2400" dirty="0" smtClean="0">
                          <a:latin typeface="Georgia" panose="02040502050405020303" pitchFamily="18" charset="0"/>
                        </a:rPr>
                        <a:t>Criteria</a:t>
                      </a:r>
                      <a:endParaRPr lang="en-US" sz="2400" dirty="0">
                        <a:latin typeface="Georgia" panose="02040502050405020303" pitchFamily="18" charset="0"/>
                      </a:endParaRPr>
                    </a:p>
                  </a:txBody>
                  <a:tcPr/>
                </a:tc>
                <a:tc>
                  <a:txBody>
                    <a:bodyPr/>
                    <a:lstStyle/>
                    <a:p>
                      <a:pPr algn="ctr"/>
                      <a:r>
                        <a:rPr lang="en-US" sz="2400" dirty="0" smtClean="0">
                          <a:latin typeface="Georgia" panose="02040502050405020303" pitchFamily="18" charset="0"/>
                        </a:rPr>
                        <a:t>Example</a:t>
                      </a:r>
                      <a:r>
                        <a:rPr lang="en-US" sz="2400" baseline="0" dirty="0" smtClean="0">
                          <a:latin typeface="Georgia" panose="02040502050405020303" pitchFamily="18" charset="0"/>
                        </a:rPr>
                        <a:t> </a:t>
                      </a:r>
                      <a:r>
                        <a:rPr lang="en-US" sz="2400" dirty="0" smtClean="0">
                          <a:latin typeface="Georgia" panose="02040502050405020303" pitchFamily="18" charset="0"/>
                        </a:rPr>
                        <a:t>Description</a:t>
                      </a:r>
                      <a:endParaRPr lang="en-US" sz="2400" dirty="0">
                        <a:latin typeface="Georgia" panose="02040502050405020303" pitchFamily="18" charset="0"/>
                      </a:endParaRPr>
                    </a:p>
                  </a:txBody>
                  <a:tcPr/>
                </a:tc>
              </a:tr>
              <a:tr h="383340">
                <a:tc>
                  <a:txBody>
                    <a:bodyPr/>
                    <a:lstStyle/>
                    <a:p>
                      <a:pPr algn="ctr" fontAlgn="b"/>
                      <a:r>
                        <a:rPr lang="en-US" sz="2000" b="0" i="0" u="none" strike="noStrike" dirty="0" smtClean="0">
                          <a:solidFill>
                            <a:srgbClr val="000000"/>
                          </a:solidFill>
                          <a:effectLst/>
                          <a:latin typeface="Georgia" panose="02040502050405020303" pitchFamily="18" charset="0"/>
                        </a:rPr>
                        <a:t>Plausibility</a:t>
                      </a:r>
                    </a:p>
                  </a:txBody>
                  <a:tcPr marL="9525" marR="9525" marT="9525" marB="0" anchor="ctr"/>
                </a:tc>
                <a:tc>
                  <a:txBody>
                    <a:bodyPr/>
                    <a:lstStyle/>
                    <a:p>
                      <a:pPr algn="ctr" fontAlgn="b"/>
                      <a:r>
                        <a:rPr lang="en-US" sz="2000" b="0" i="0" u="none" strike="noStrike" dirty="0" smtClean="0">
                          <a:solidFill>
                            <a:srgbClr val="000000"/>
                          </a:solidFill>
                          <a:effectLst/>
                          <a:latin typeface="Georgia" panose="02040502050405020303" pitchFamily="18" charset="0"/>
                        </a:rPr>
                        <a:t> Biological theory of smoking causing tissue damage which over time </a:t>
                      </a:r>
                    </a:p>
                    <a:p>
                      <a:pPr algn="ctr" fontAlgn="b"/>
                      <a:r>
                        <a:rPr lang="en-US" sz="2000" b="0" i="0" u="none" strike="noStrike" dirty="0" smtClean="0">
                          <a:solidFill>
                            <a:srgbClr val="000000"/>
                          </a:solidFill>
                          <a:effectLst/>
                          <a:latin typeface="Georgia" panose="02040502050405020303" pitchFamily="18" charset="0"/>
                        </a:rPr>
                        <a:t>results in cancer in the cells was a highly plausible explanation. </a:t>
                      </a:r>
                      <a:endParaRPr lang="en-US" sz="2000" b="0" i="0" u="none" strike="noStrike" dirty="0">
                        <a:solidFill>
                          <a:srgbClr val="000000"/>
                        </a:solidFill>
                        <a:effectLst/>
                        <a:latin typeface="Georgia" panose="02040502050405020303" pitchFamily="18" charset="0"/>
                      </a:endParaRPr>
                    </a:p>
                  </a:txBody>
                  <a:tcPr marL="9525" marR="9525" marT="9525" marB="0" anchor="ctr"/>
                </a:tc>
              </a:tr>
              <a:tr h="755064">
                <a:tc>
                  <a:txBody>
                    <a:bodyPr/>
                    <a:lstStyle/>
                    <a:p>
                      <a:pPr algn="ctr" fontAlgn="b"/>
                      <a:r>
                        <a:rPr lang="en-US" sz="2000" b="0" i="0" u="none" strike="noStrike" dirty="0" smtClean="0">
                          <a:solidFill>
                            <a:srgbClr val="000000"/>
                          </a:solidFill>
                          <a:effectLst/>
                          <a:latin typeface="Georgia" panose="02040502050405020303" pitchFamily="18" charset="0"/>
                        </a:rPr>
                        <a:t>Coherence</a:t>
                      </a:r>
                    </a:p>
                  </a:txBody>
                  <a:tcPr marL="9525" marR="9525" marT="9525" marB="0" anchor="ctr"/>
                </a:tc>
                <a:tc>
                  <a:txBody>
                    <a:bodyPr/>
                    <a:lstStyle/>
                    <a:p>
                      <a:pPr algn="ctr" fontAlgn="b"/>
                      <a:r>
                        <a:rPr lang="en-US" sz="2000" b="0" i="0" u="none" strike="noStrike" dirty="0" smtClean="0">
                          <a:solidFill>
                            <a:srgbClr val="000000"/>
                          </a:solidFill>
                          <a:effectLst/>
                          <a:latin typeface="Georgia" panose="02040502050405020303" pitchFamily="18" charset="0"/>
                        </a:rPr>
                        <a:t>The conclusion (that smoking causes lung cancer)  “made sense” given the current knowledge about the biology and history of the disease. </a:t>
                      </a:r>
                      <a:endParaRPr lang="en-US" sz="2000" b="0" i="0" u="none" strike="noStrike" dirty="0">
                        <a:solidFill>
                          <a:srgbClr val="000000"/>
                        </a:solidFill>
                        <a:effectLst/>
                        <a:latin typeface="Georgia" panose="02040502050405020303" pitchFamily="18" charset="0"/>
                      </a:endParaRPr>
                    </a:p>
                  </a:txBody>
                  <a:tcPr marL="9525" marR="9525" marT="9525" marB="0" anchor="ctr"/>
                </a:tc>
              </a:tr>
              <a:tr h="383340">
                <a:tc>
                  <a:txBody>
                    <a:bodyPr/>
                    <a:lstStyle/>
                    <a:p>
                      <a:pPr algn="ctr" fontAlgn="b"/>
                      <a:r>
                        <a:rPr lang="en-US" sz="2000" b="0" i="0" u="none" strike="noStrike" dirty="0" smtClean="0">
                          <a:solidFill>
                            <a:srgbClr val="000000"/>
                          </a:solidFill>
                          <a:effectLst/>
                          <a:latin typeface="Georgia" panose="02040502050405020303" pitchFamily="18" charset="0"/>
                        </a:rPr>
                        <a:t>Experiment</a:t>
                      </a:r>
                    </a:p>
                  </a:txBody>
                  <a:tcPr marL="9525" marR="9525" marT="9525" marB="0" anchor="ctr"/>
                </a:tc>
                <a:tc>
                  <a:txBody>
                    <a:bodyPr/>
                    <a:lstStyle/>
                    <a:p>
                      <a:pPr algn="ctr" fontAlgn="b"/>
                      <a:r>
                        <a:rPr lang="en-US" sz="2000" b="0" i="0" u="none" strike="noStrike" dirty="0" smtClean="0">
                          <a:solidFill>
                            <a:srgbClr val="000000"/>
                          </a:solidFill>
                          <a:effectLst/>
                          <a:latin typeface="Georgia" panose="02040502050405020303" pitchFamily="18" charset="0"/>
                        </a:rPr>
                        <a:t>Tar painted on laboratory rabbits’ ears was shown to produce cancer in </a:t>
                      </a:r>
                    </a:p>
                    <a:p>
                      <a:pPr algn="ctr" fontAlgn="b"/>
                      <a:r>
                        <a:rPr lang="en-US" sz="2000" b="0" i="0" u="none" strike="noStrike" dirty="0" smtClean="0">
                          <a:solidFill>
                            <a:srgbClr val="000000"/>
                          </a:solidFill>
                          <a:effectLst/>
                          <a:latin typeface="Georgia" panose="02040502050405020303" pitchFamily="18" charset="0"/>
                        </a:rPr>
                        <a:t>the ear tissue over time. Hence, it was clear that carcinogens were  present in tobacco tar.</a:t>
                      </a:r>
                      <a:endParaRPr lang="en-US" sz="2000" b="0" i="0" u="none" strike="noStrike" dirty="0">
                        <a:solidFill>
                          <a:srgbClr val="000000"/>
                        </a:solidFill>
                        <a:effectLst/>
                        <a:latin typeface="Georgia" panose="02040502050405020303" pitchFamily="18" charset="0"/>
                      </a:endParaRPr>
                    </a:p>
                  </a:txBody>
                  <a:tcPr marL="9525" marR="9525" marT="9525" marB="0" anchor="ctr"/>
                </a:tc>
              </a:tr>
              <a:tr h="383340">
                <a:tc>
                  <a:txBody>
                    <a:bodyPr/>
                    <a:lstStyle/>
                    <a:p>
                      <a:pPr algn="ctr" fontAlgn="b"/>
                      <a:r>
                        <a:rPr lang="en-US" sz="2000" b="0" i="0" u="none" strike="noStrike" dirty="0" smtClean="0">
                          <a:solidFill>
                            <a:srgbClr val="000000"/>
                          </a:solidFill>
                          <a:effectLst/>
                          <a:latin typeface="Georgia" panose="02040502050405020303" pitchFamily="18" charset="0"/>
                        </a:rPr>
                        <a:t>Analogy</a:t>
                      </a:r>
                    </a:p>
                  </a:txBody>
                  <a:tcPr marL="9525" marR="9525" marT="9525" marB="0" anchor="ctr"/>
                </a:tc>
                <a:tc>
                  <a:txBody>
                    <a:bodyPr/>
                    <a:lstStyle/>
                    <a:p>
                      <a:pPr algn="ctr" fontAlgn="b"/>
                      <a:r>
                        <a:rPr lang="en-US" sz="2000" b="0" i="0" u="none" strike="noStrike" dirty="0" smtClean="0">
                          <a:solidFill>
                            <a:srgbClr val="000000"/>
                          </a:solidFill>
                          <a:effectLst/>
                          <a:latin typeface="Georgia" panose="02040502050405020303" pitchFamily="18" charset="0"/>
                        </a:rPr>
                        <a:t>Induced smoking with laboratory rats showed  a causal relationship. It, therefore, was  not a great jump for scientists to apply this to humans. </a:t>
                      </a:r>
                      <a:endParaRPr lang="en-US" sz="2000" b="0" i="0" u="none" strike="noStrike" dirty="0">
                        <a:solidFill>
                          <a:srgbClr val="000000"/>
                        </a:solidFill>
                        <a:effectLst/>
                        <a:latin typeface="Georgia" panose="02040502050405020303" pitchFamily="18" charset="0"/>
                      </a:endParaRPr>
                    </a:p>
                  </a:txBody>
                  <a:tcPr marL="9525" marR="9525" marT="9525" marB="0" anchor="ctr"/>
                </a:tc>
              </a:tr>
            </a:tbl>
          </a:graphicData>
        </a:graphic>
      </p:graphicFrame>
    </p:spTree>
    <p:extLst>
      <p:ext uri="{BB962C8B-B14F-4D97-AF65-F5344CB8AC3E}">
        <p14:creationId xmlns:p14="http://schemas.microsoft.com/office/powerpoint/2010/main" val="32894911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Shape 54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CAUSAL CRITERIA</a:t>
            </a:r>
          </a:p>
        </p:txBody>
      </p:sp>
      <p:sp>
        <p:nvSpPr>
          <p:cNvPr id="544" name="Shape 544"/>
          <p:cNvSpPr txBox="1">
            <a:spLocks noGrp="1"/>
          </p:cNvSpPr>
          <p:nvPr>
            <p:ph type="body" idx="1"/>
          </p:nvPr>
        </p:nvSpPr>
        <p:spPr>
          <a:xfrm>
            <a:off x="635006" y="12890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dirty="0" smtClean="0">
                <a:latin typeface="Georgia"/>
                <a:ea typeface="Georgia"/>
                <a:cs typeface="Georgia"/>
                <a:sym typeface="Georgia"/>
              </a:rPr>
              <a:t>Establishing causality is </a:t>
            </a:r>
            <a:r>
              <a:rPr lang="en-US" sz="2800" b="1" i="1" dirty="0" smtClean="0">
                <a:latin typeface="Georgia"/>
                <a:ea typeface="Georgia"/>
                <a:cs typeface="Georgia"/>
                <a:sym typeface="Georgia"/>
              </a:rPr>
              <a:t>hard</a:t>
            </a:r>
            <a:r>
              <a:rPr lang="en-US" sz="2800" dirty="0" smtClean="0">
                <a:latin typeface="Georgia"/>
                <a:ea typeface="Georgia"/>
                <a:cs typeface="Georgia"/>
                <a:sym typeface="Georgia"/>
              </a:rPr>
              <a:t>. As a result, most analyses find an association instead.</a:t>
            </a:r>
          </a:p>
          <a:p>
            <a:pPr marL="203200" marR="0" lvl="0" indent="-256540" algn="l" rtl="0">
              <a:lnSpc>
                <a:spcPct val="100000"/>
              </a:lnSpc>
              <a:spcBef>
                <a:spcPts val="0"/>
              </a:spcBef>
              <a:spcAft>
                <a:spcPts val="0"/>
              </a:spcAft>
              <a:buClr>
                <a:srgbClr val="000000"/>
              </a:buClr>
              <a:buSzPct val="100000"/>
              <a:buFont typeface="Georgia"/>
              <a:buChar char="‣"/>
            </a:pPr>
            <a:endParaRPr lang="en-US" sz="2800" b="1" i="1" dirty="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dirty="0" smtClean="0">
                <a:latin typeface="Georgia"/>
                <a:ea typeface="Georgia"/>
                <a:cs typeface="Georgia"/>
                <a:sym typeface="Georgia"/>
              </a:rPr>
              <a:t>Hill’s Criteria are a great starting point, they aren’t necessarily exhaustive and elements may not be particularly relevant for non-medical fields.</a:t>
            </a:r>
            <a:endParaRPr lang="en-US" sz="2800" dirty="0">
              <a:latin typeface="Georgia"/>
              <a:ea typeface="Georgia"/>
              <a:cs typeface="Georgia"/>
              <a:sym typeface="Georgia"/>
            </a:endParaRPr>
          </a:p>
          <a:p>
            <a:pPr marR="0" lvl="0" algn="l" rtl="0">
              <a:lnSpc>
                <a:spcPct val="100000"/>
              </a:lnSpc>
              <a:spcBef>
                <a:spcPts val="0"/>
              </a:spcBef>
              <a:spcAft>
                <a:spcPts val="0"/>
              </a:spcAft>
              <a:buNone/>
            </a:pPr>
            <a:endParaRPr sz="2800" dirty="0">
              <a:latin typeface="Georgia"/>
              <a:ea typeface="Georgia"/>
              <a:cs typeface="Georgia"/>
              <a:sym typeface="Georgi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Shape 555"/>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ACTIVITY:  </a:t>
            </a:r>
            <a:r>
              <a:rPr lang="en-US" sz="3200" b="1" dirty="0" smtClean="0">
                <a:latin typeface="Oswald"/>
                <a:ea typeface="Oswald"/>
                <a:cs typeface="Oswald"/>
                <a:sym typeface="Oswald"/>
              </a:rPr>
              <a:t>AN ICE COLD CASE</a:t>
            </a:r>
            <a:endParaRPr lang="en-US" sz="3200" b="1" dirty="0">
              <a:latin typeface="Oswald"/>
              <a:ea typeface="Oswald"/>
              <a:cs typeface="Oswald"/>
              <a:sym typeface="Oswald"/>
            </a:endParaRPr>
          </a:p>
        </p:txBody>
      </p:sp>
      <p:pic>
        <p:nvPicPr>
          <p:cNvPr id="556" name="Shape 556"/>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57" name="Shape 557"/>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58" name="Shape 558"/>
          <p:cNvSpPr/>
          <p:nvPr/>
        </p:nvSpPr>
        <p:spPr>
          <a:xfrm>
            <a:off x="2961475" y="2224346"/>
            <a:ext cx="9174599" cy="3429300"/>
          </a:xfrm>
          <a:prstGeom prst="rect">
            <a:avLst/>
          </a:prstGeom>
          <a:noFill/>
          <a:ln>
            <a:noFill/>
          </a:ln>
        </p:spPr>
        <p:txBody>
          <a:bodyPr lIns="50800" tIns="50800" rIns="50800" bIns="50800" anchor="t" anchorCtr="0">
            <a:noAutofit/>
          </a:bodyPr>
          <a:lstStyle/>
          <a:p>
            <a:pPr marL="457200" lvl="0" indent="-342900" rtl="0">
              <a:spcBef>
                <a:spcPts val="0"/>
              </a:spcBef>
              <a:buClr>
                <a:schemeClr val="dk1"/>
              </a:buClr>
              <a:buSzPct val="100000"/>
              <a:buFont typeface="Georgia"/>
              <a:buAutoNum type="arabicPeriod"/>
            </a:pPr>
            <a:r>
              <a:rPr lang="en-US" sz="1800" dirty="0" smtClean="0">
                <a:solidFill>
                  <a:schemeClr val="dk1"/>
                </a:solidFill>
                <a:latin typeface="Georgia"/>
                <a:ea typeface="Georgia"/>
                <a:cs typeface="Georgia"/>
                <a:sym typeface="Georgia"/>
              </a:rPr>
              <a:t>A recent paper is published in the </a:t>
            </a:r>
            <a:r>
              <a:rPr lang="en-US" sz="1800" i="1" dirty="0" smtClean="0">
                <a:solidFill>
                  <a:schemeClr val="dk1"/>
                </a:solidFill>
                <a:latin typeface="Georgia"/>
                <a:ea typeface="Georgia"/>
                <a:cs typeface="Georgia"/>
                <a:sym typeface="Georgia"/>
              </a:rPr>
              <a:t>Journal of Dairy Products and Policing</a:t>
            </a:r>
            <a:r>
              <a:rPr lang="en-US" sz="1800" dirty="0" smtClean="0">
                <a:solidFill>
                  <a:schemeClr val="dk1"/>
                </a:solidFill>
                <a:latin typeface="Georgia"/>
                <a:ea typeface="Georgia"/>
                <a:cs typeface="Georgia"/>
                <a:sym typeface="Georgia"/>
              </a:rPr>
              <a:t> claiming that ice cream consumption </a:t>
            </a:r>
            <a:r>
              <a:rPr lang="en-US" sz="1800" b="1" u="sng" dirty="0" smtClean="0">
                <a:solidFill>
                  <a:schemeClr val="dk1"/>
                </a:solidFill>
                <a:latin typeface="Georgia"/>
                <a:ea typeface="Georgia"/>
                <a:cs typeface="Georgia"/>
                <a:sym typeface="Georgia"/>
              </a:rPr>
              <a:t>causes</a:t>
            </a:r>
            <a:r>
              <a:rPr lang="en-US" sz="1800" dirty="0" smtClean="0">
                <a:solidFill>
                  <a:schemeClr val="dk1"/>
                </a:solidFill>
                <a:latin typeface="Georgia"/>
                <a:ea typeface="Georgia"/>
                <a:cs typeface="Georgia"/>
                <a:sym typeface="Georgia"/>
              </a:rPr>
              <a:t> homicides. It cites several studies showing that when ice cream sales increase that the homicide rate also increases.</a:t>
            </a:r>
            <a:endParaRPr lang="en-US" sz="1800" dirty="0">
              <a:solidFill>
                <a:schemeClr val="dk1"/>
              </a:solidFill>
              <a:latin typeface="Georgia"/>
              <a:ea typeface="Georgia"/>
              <a:cs typeface="Georgia"/>
              <a:sym typeface="Georgia"/>
            </a:endParaRPr>
          </a:p>
          <a:p>
            <a:pPr marL="640080" lvl="2" indent="-342900">
              <a:buClr>
                <a:schemeClr val="dk1"/>
              </a:buClr>
              <a:buSzPct val="100000"/>
              <a:buFont typeface="+mj-lt"/>
              <a:buAutoNum type="alphaLcParenR"/>
            </a:pPr>
            <a:endParaRPr lang="en-US" sz="1800" dirty="0" smtClean="0">
              <a:solidFill>
                <a:schemeClr val="dk1"/>
              </a:solidFill>
              <a:latin typeface="Georgia"/>
              <a:ea typeface="Georgia"/>
              <a:cs typeface="Georgia"/>
              <a:sym typeface="Georgia"/>
            </a:endParaRPr>
          </a:p>
          <a:p>
            <a:pPr marL="640080" lvl="2" indent="-342900">
              <a:buClr>
                <a:schemeClr val="dk1"/>
              </a:buClr>
              <a:buSzPct val="100000"/>
              <a:buFont typeface="+mj-lt"/>
              <a:buAutoNum type="alphaLcParenR"/>
            </a:pPr>
            <a:r>
              <a:rPr lang="en-US" sz="1800" dirty="0" smtClean="0">
                <a:solidFill>
                  <a:schemeClr val="dk1"/>
                </a:solidFill>
                <a:latin typeface="Georgia"/>
                <a:ea typeface="Georgia"/>
                <a:cs typeface="Georgia"/>
                <a:sym typeface="Georgia"/>
              </a:rPr>
              <a:t>Could this paper be right about this causal relationship? Why or why not?</a:t>
            </a:r>
          </a:p>
          <a:p>
            <a:pPr marL="640080" lvl="2" indent="-342900">
              <a:buClr>
                <a:schemeClr val="dk1"/>
              </a:buClr>
              <a:buSzPct val="100000"/>
              <a:buFont typeface="+mj-lt"/>
              <a:buAutoNum type="alphaLcParenR"/>
            </a:pPr>
            <a:endParaRPr lang="en-US" sz="1800" dirty="0" smtClean="0">
              <a:solidFill>
                <a:schemeClr val="dk1"/>
              </a:solidFill>
              <a:latin typeface="Georgia"/>
              <a:ea typeface="Georgia"/>
              <a:cs typeface="Georgia"/>
              <a:sym typeface="Georgia"/>
            </a:endParaRPr>
          </a:p>
          <a:p>
            <a:pPr marL="640080" lvl="2" indent="-342900">
              <a:buClr>
                <a:schemeClr val="dk1"/>
              </a:buClr>
              <a:buSzPct val="100000"/>
              <a:buFont typeface="+mj-lt"/>
              <a:buAutoNum type="alphaLcParenR"/>
            </a:pPr>
            <a:r>
              <a:rPr lang="en-US" sz="1800" dirty="0" smtClean="0">
                <a:solidFill>
                  <a:schemeClr val="dk1"/>
                </a:solidFill>
                <a:latin typeface="Georgia"/>
                <a:ea typeface="Georgia"/>
                <a:cs typeface="Georgia"/>
                <a:sym typeface="Georgia"/>
              </a:rPr>
              <a:t>Which of Hill’s criteria does the paper meet (or not meet)?</a:t>
            </a:r>
          </a:p>
        </p:txBody>
      </p:sp>
      <p:sp>
        <p:nvSpPr>
          <p:cNvPr id="559" name="Shape 559"/>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560" name="Shape 560"/>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561" name="Shape 561"/>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562" name="Shape 562"/>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a:t>
            </a:r>
          </a:p>
        </p:txBody>
      </p:sp>
      <p:sp>
        <p:nvSpPr>
          <p:cNvPr id="568" name="Shape 568"/>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CONFOUNDING AND </a:t>
            </a:r>
            <a:r>
              <a:rPr lang="en-US" sz="9600" b="1" dirty="0" smtClean="0">
                <a:solidFill>
                  <a:srgbClr val="FFFFFF"/>
                </a:solidFill>
                <a:latin typeface="Oswald"/>
                <a:ea typeface="Oswald"/>
                <a:cs typeface="Oswald"/>
                <a:sym typeface="Oswald"/>
              </a:rPr>
              <a:t>DAGs</a:t>
            </a:r>
            <a:endParaRPr lang="en-US" sz="9600" b="1" dirty="0">
              <a:solidFill>
                <a:srgbClr val="FFFFFF"/>
              </a:solidFill>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Shape 57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CONFOUNDING</a:t>
            </a:r>
          </a:p>
        </p:txBody>
      </p:sp>
      <p:sp>
        <p:nvSpPr>
          <p:cNvPr id="574" name="Shape 57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Often times, associations may be influenced by another </a:t>
            </a:r>
            <a:r>
              <a:rPr lang="en-US" sz="2800" b="1" dirty="0">
                <a:latin typeface="Georgia"/>
                <a:ea typeface="Georgia"/>
                <a:cs typeface="Georgia"/>
                <a:sym typeface="Georgia"/>
              </a:rPr>
              <a:t>confounding</a:t>
            </a:r>
            <a:r>
              <a:rPr lang="en-US" sz="2800" dirty="0">
                <a:latin typeface="Georgia"/>
                <a:ea typeface="Georgia"/>
                <a:cs typeface="Georgia"/>
                <a:sym typeface="Georgia"/>
              </a:rPr>
              <a:t> factor.</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In the example of ice cream and homicides, you might find that an increase in ice cream sales corresponds to an increase in the homicide rate. However, we know that doesn’t make logical sense.</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This normally points to the presence of a confounding factor which would explain both ice cream and homicides (e.g., summer weather).</a:t>
            </a:r>
            <a:endParaRPr lang="en-US" sz="2800" dirty="0">
              <a:latin typeface="Georgia"/>
              <a:ea typeface="Georgia"/>
              <a:cs typeface="Georgia"/>
              <a:sym typeface="Georgi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Shape 58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CONFOUNDING</a:t>
            </a:r>
          </a:p>
        </p:txBody>
      </p:sp>
      <p:grpSp>
        <p:nvGrpSpPr>
          <p:cNvPr id="8" name="Group 7"/>
          <p:cNvGrpSpPr/>
          <p:nvPr/>
        </p:nvGrpSpPr>
        <p:grpSpPr>
          <a:xfrm>
            <a:off x="787400" y="1593850"/>
            <a:ext cx="11049000" cy="2468880"/>
            <a:chOff x="787400" y="1593850"/>
            <a:chExt cx="11049000" cy="2468880"/>
          </a:xfrm>
        </p:grpSpPr>
        <p:pic>
          <p:nvPicPr>
            <p:cNvPr id="1026" name="Picture 2" descr="http://freestuffinder.org/mistersimageC2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400" y="1593850"/>
              <a:ext cx="4246088" cy="24688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d15h3ts9pue03r.cloudfront.net/wp-content/uploads/murder-chalk-outline.jpg?f0473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9920" y="1593850"/>
              <a:ext cx="3716480" cy="246888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a:stCxn id="1026" idx="3"/>
            </p:cNvCxnSpPr>
            <p:nvPr/>
          </p:nvCxnSpPr>
          <p:spPr>
            <a:xfrm>
              <a:off x="5033488" y="2828290"/>
              <a:ext cx="2840512"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 name="&quot;No&quot; Symbol 3"/>
          <p:cNvSpPr/>
          <p:nvPr/>
        </p:nvSpPr>
        <p:spPr>
          <a:xfrm>
            <a:off x="5806044" y="2142490"/>
            <a:ext cx="1295400" cy="1371600"/>
          </a:xfrm>
          <a:prstGeom prst="noSmoking">
            <a:avLst>
              <a:gd name="adj" fmla="val 14308"/>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 name="Group 6"/>
          <p:cNvGrpSpPr/>
          <p:nvPr/>
        </p:nvGrpSpPr>
        <p:grpSpPr>
          <a:xfrm>
            <a:off x="2910444" y="4260850"/>
            <a:ext cx="7107712" cy="2743200"/>
            <a:chOff x="2910444" y="4260850"/>
            <a:chExt cx="7107712" cy="2743200"/>
          </a:xfrm>
        </p:grpSpPr>
        <p:pic>
          <p:nvPicPr>
            <p:cNvPr id="1030" name="Picture 6" descr="http://www.oliverheatcool.com/wp-content/uploads/2013/07/summer-hea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6480" y="4535170"/>
              <a:ext cx="3291840" cy="246888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p:cNvCxnSpPr/>
            <p:nvPr/>
          </p:nvCxnSpPr>
          <p:spPr>
            <a:xfrm flipH="1" flipV="1">
              <a:off x="2910444" y="4260850"/>
              <a:ext cx="1686956" cy="150876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8331200" y="4352290"/>
              <a:ext cx="1686956" cy="150876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Shape 58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CONFOUNDING</a:t>
            </a:r>
          </a:p>
        </p:txBody>
      </p:sp>
      <p:sp>
        <p:nvSpPr>
          <p:cNvPr id="588" name="Shape 58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Confounding variables often </a:t>
            </a:r>
            <a:r>
              <a:rPr lang="en-US" sz="2800" dirty="0" smtClean="0">
                <a:latin typeface="Georgia"/>
                <a:ea typeface="Georgia"/>
                <a:cs typeface="Georgia"/>
                <a:sym typeface="Georgia"/>
              </a:rPr>
              <a:t>hide the </a:t>
            </a:r>
            <a:r>
              <a:rPr lang="en-US" sz="2800" dirty="0">
                <a:latin typeface="Georgia"/>
                <a:ea typeface="Georgia"/>
                <a:cs typeface="Georgia"/>
                <a:sym typeface="Georgia"/>
              </a:rPr>
              <a:t>true association between causes and </a:t>
            </a:r>
            <a:r>
              <a:rPr lang="en-US" sz="2800" dirty="0" smtClean="0">
                <a:latin typeface="Georgia"/>
                <a:ea typeface="Georgia"/>
                <a:cs typeface="Georgia"/>
                <a:sym typeface="Georgia"/>
              </a:rPr>
              <a:t>outcomes.</a:t>
            </a:r>
            <a:endParaRPr lang="en-US" sz="2800" dirty="0">
              <a:latin typeface="Georgia"/>
              <a:ea typeface="Georgia"/>
              <a:cs typeface="Georgia"/>
              <a:sym typeface="Georgia"/>
            </a:endParaRPr>
          </a:p>
        </p:txBody>
      </p:sp>
      <p:pic>
        <p:nvPicPr>
          <p:cNvPr id="589" name="Shape 589"/>
          <p:cNvPicPr preferRelativeResize="0"/>
          <p:nvPr/>
        </p:nvPicPr>
        <p:blipFill>
          <a:blip r:embed="rId3">
            <a:alphaModFix/>
          </a:blip>
          <a:stretch>
            <a:fillRect/>
          </a:stretch>
        </p:blipFill>
        <p:spPr>
          <a:xfrm>
            <a:off x="2338375" y="2630925"/>
            <a:ext cx="8328050" cy="4164025"/>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Shape 60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These types of graphics are called </a:t>
            </a:r>
            <a:r>
              <a:rPr lang="en-US" sz="2800" b="1" dirty="0" smtClean="0">
                <a:latin typeface="Georgia"/>
                <a:ea typeface="Georgia"/>
                <a:cs typeface="Georgia"/>
                <a:sym typeface="Georgia"/>
              </a:rPr>
              <a:t>Directed </a:t>
            </a:r>
            <a:r>
              <a:rPr lang="en-US" sz="2800" b="1" dirty="0">
                <a:latin typeface="Georgia"/>
                <a:ea typeface="Georgia"/>
                <a:cs typeface="Georgia"/>
                <a:sym typeface="Georgia"/>
              </a:rPr>
              <a:t>Acyclic Graph </a:t>
            </a:r>
            <a:r>
              <a:rPr lang="en-US" sz="2800" dirty="0" smtClean="0">
                <a:latin typeface="Georgia"/>
                <a:ea typeface="Georgia"/>
                <a:cs typeface="Georgia"/>
                <a:sym typeface="Georgia"/>
              </a:rPr>
              <a:t>(or DAGs) and can </a:t>
            </a:r>
            <a:r>
              <a:rPr lang="en-US" sz="2800" dirty="0">
                <a:latin typeface="Georgia"/>
                <a:ea typeface="Georgia"/>
                <a:cs typeface="Georgia"/>
                <a:sym typeface="Georgia"/>
              </a:rPr>
              <a:t>help determine which variables are most important for your model.  </a:t>
            </a:r>
            <a:endParaRPr lang="en-US" sz="2800" dirty="0" smtClean="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It also provides a nice way to visually </a:t>
            </a:r>
            <a:r>
              <a:rPr lang="en-US" sz="2800" dirty="0">
                <a:latin typeface="Georgia"/>
                <a:ea typeface="Georgia"/>
                <a:cs typeface="Georgia"/>
                <a:sym typeface="Georgia"/>
              </a:rPr>
              <a:t>demonstrate the logic of your </a:t>
            </a:r>
            <a:r>
              <a:rPr lang="en-US" sz="2800" dirty="0" smtClean="0">
                <a:latin typeface="Georgia"/>
                <a:ea typeface="Georgia"/>
                <a:cs typeface="Georgia"/>
                <a:sym typeface="Georgia"/>
              </a:rPr>
              <a:t>models </a:t>
            </a:r>
            <a:r>
              <a:rPr lang="en-US" sz="2800" i="1" dirty="0" smtClean="0">
                <a:latin typeface="Georgia"/>
                <a:ea typeface="Georgia"/>
                <a:cs typeface="Georgia"/>
                <a:sym typeface="Georgia"/>
              </a:rPr>
              <a:t>especially if they become more complex than ice cream and homicides</a:t>
            </a:r>
            <a:r>
              <a:rPr lang="en-US" sz="2800" dirty="0" smtClean="0">
                <a:latin typeface="Georgia"/>
                <a:ea typeface="Georgia"/>
                <a:cs typeface="Georgia"/>
                <a:sym typeface="Georgia"/>
              </a:rPr>
              <a:t>.</a:t>
            </a:r>
            <a:endParaRPr lang="en-US"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A DAG always includes at least one </a:t>
            </a:r>
            <a:r>
              <a:rPr lang="en-US" sz="2800" dirty="0" smtClean="0">
                <a:latin typeface="Georgia"/>
                <a:ea typeface="Georgia"/>
                <a:cs typeface="Georgia"/>
                <a:sym typeface="Georgia"/>
              </a:rPr>
              <a:t>predictor  variable and </a:t>
            </a:r>
            <a:r>
              <a:rPr lang="en-US" sz="2800" dirty="0">
                <a:latin typeface="Georgia"/>
                <a:ea typeface="Georgia"/>
                <a:cs typeface="Georgia"/>
                <a:sym typeface="Georgia"/>
              </a:rPr>
              <a:t>one </a:t>
            </a:r>
            <a:r>
              <a:rPr lang="en-US" sz="2800" dirty="0" smtClean="0">
                <a:latin typeface="Georgia"/>
                <a:ea typeface="Georgia"/>
                <a:cs typeface="Georgia"/>
                <a:sym typeface="Georgia"/>
              </a:rPr>
              <a:t>outcome variable.</a:t>
            </a:r>
            <a:endParaRPr lang="en-US" sz="2800" dirty="0">
              <a:latin typeface="Georgia"/>
              <a:ea typeface="Georgia"/>
              <a:cs typeface="Georgia"/>
              <a:sym typeface="Georgia"/>
            </a:endParaRPr>
          </a:p>
        </p:txBody>
      </p:sp>
      <p:sp>
        <p:nvSpPr>
          <p:cNvPr id="607" name="Shape 60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DIRECTED ACYCLIC GRAPH</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STATISTICS FUNDAMENTALS, PART 2</a:t>
            </a:r>
          </a:p>
        </p:txBody>
      </p:sp>
      <p:sp>
        <p:nvSpPr>
          <p:cNvPr id="441" name="Shape 441"/>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1000"/>
              </a:spcBef>
              <a:buSzPct val="100000"/>
              <a:buFont typeface="Georgia"/>
              <a:buChar char="‣"/>
            </a:pPr>
            <a:r>
              <a:rPr lang="en-US" sz="2800" dirty="0">
                <a:latin typeface="Georgia"/>
                <a:ea typeface="Georgia"/>
                <a:cs typeface="Georgia"/>
                <a:sym typeface="Georgia"/>
              </a:rPr>
              <a:t>Explain the difference between causation and correlation</a:t>
            </a:r>
          </a:p>
          <a:p>
            <a:pPr marL="203200" marR="0" lvl="0" indent="-256540" algn="l" rtl="0">
              <a:spcBef>
                <a:spcPts val="1000"/>
              </a:spcBef>
              <a:buSzPct val="100000"/>
              <a:buFont typeface="Georgia"/>
              <a:buChar char="‣"/>
            </a:pPr>
            <a:endParaRPr lang="en-US" sz="2800" dirty="0" smtClean="0">
              <a:latin typeface="Georgia"/>
              <a:ea typeface="Georgia"/>
              <a:cs typeface="Georgia"/>
              <a:sym typeface="Georgia"/>
            </a:endParaRPr>
          </a:p>
          <a:p>
            <a:pPr marL="203200" marR="0" lvl="0" indent="-256540" algn="l" rtl="0">
              <a:spcBef>
                <a:spcPts val="1000"/>
              </a:spcBef>
              <a:buSzPct val="100000"/>
              <a:buFont typeface="Georgia"/>
              <a:buChar char="‣"/>
            </a:pPr>
            <a:r>
              <a:rPr lang="en-US" sz="2800" dirty="0" smtClean="0">
                <a:latin typeface="Georgia"/>
                <a:ea typeface="Georgia"/>
                <a:cs typeface="Georgia"/>
                <a:sym typeface="Georgia"/>
              </a:rPr>
              <a:t>Test </a:t>
            </a:r>
            <a:r>
              <a:rPr lang="en-US" sz="2800" dirty="0">
                <a:latin typeface="Georgia"/>
                <a:ea typeface="Georgia"/>
                <a:cs typeface="Georgia"/>
                <a:sym typeface="Georgia"/>
              </a:rPr>
              <a:t>a hypothesis </a:t>
            </a:r>
            <a:r>
              <a:rPr lang="en-US" sz="2800" dirty="0" smtClean="0">
                <a:latin typeface="Georgia"/>
                <a:ea typeface="Georgia"/>
                <a:cs typeface="Georgia"/>
                <a:sym typeface="Georgia"/>
              </a:rPr>
              <a:t>with </a:t>
            </a:r>
            <a:r>
              <a:rPr lang="en-US" sz="2800" dirty="0">
                <a:latin typeface="Georgia"/>
                <a:ea typeface="Georgia"/>
                <a:cs typeface="Georgia"/>
                <a:sym typeface="Georgia"/>
              </a:rPr>
              <a:t>a sample case study</a:t>
            </a:r>
          </a:p>
          <a:p>
            <a:pPr marL="203200" marR="0" lvl="0" indent="-256540" algn="l" rtl="0">
              <a:spcBef>
                <a:spcPts val="1000"/>
              </a:spcBef>
              <a:buSzPct val="100000"/>
              <a:buFont typeface="Georgia"/>
              <a:buChar char="‣"/>
            </a:pPr>
            <a:endParaRPr lang="en-US" sz="2800" dirty="0" smtClean="0">
              <a:latin typeface="Georgia"/>
              <a:ea typeface="Georgia"/>
              <a:cs typeface="Georgia"/>
              <a:sym typeface="Georgia"/>
            </a:endParaRPr>
          </a:p>
          <a:p>
            <a:pPr marL="203200" marR="0" lvl="0" indent="-256540" algn="l" rtl="0">
              <a:spcBef>
                <a:spcPts val="1000"/>
              </a:spcBef>
              <a:buSzPct val="100000"/>
              <a:buFont typeface="Georgia"/>
              <a:buChar char="‣"/>
            </a:pPr>
            <a:r>
              <a:rPr lang="en-US" sz="2800" dirty="0" smtClean="0">
                <a:latin typeface="Georgia"/>
                <a:ea typeface="Georgia"/>
                <a:cs typeface="Georgia"/>
                <a:sym typeface="Georgia"/>
              </a:rPr>
              <a:t>Validate </a:t>
            </a:r>
            <a:r>
              <a:rPr lang="en-US" sz="2800" dirty="0">
                <a:latin typeface="Georgia"/>
                <a:ea typeface="Georgia"/>
                <a:cs typeface="Georgia"/>
                <a:sym typeface="Georgia"/>
              </a:rPr>
              <a:t>your findings using statistical </a:t>
            </a:r>
            <a:r>
              <a:rPr lang="en-US" sz="2800" dirty="0" smtClean="0">
                <a:latin typeface="Georgia"/>
                <a:ea typeface="Georgia"/>
                <a:cs typeface="Georgia"/>
                <a:sym typeface="Georgia"/>
              </a:rPr>
              <a:t>analysis</a:t>
            </a:r>
            <a:endParaRPr sz="2800" dirty="0">
              <a:latin typeface="Georgia"/>
              <a:ea typeface="Georgia"/>
              <a:cs typeface="Georgia"/>
              <a:sym typeface="Georgia"/>
            </a:endParaRPr>
          </a:p>
          <a:p>
            <a:pPr marR="0" lvl="0" algn="l" rtl="0">
              <a:spcBef>
                <a:spcPts val="1000"/>
              </a:spcBef>
              <a:buNone/>
            </a:pPr>
            <a:endParaRPr sz="2800" dirty="0">
              <a:latin typeface="Georgia"/>
              <a:ea typeface="Georgia"/>
              <a:cs typeface="Georgia"/>
              <a:sym typeface="Georgia"/>
            </a:endParaRPr>
          </a:p>
        </p:txBody>
      </p:sp>
      <p:sp>
        <p:nvSpPr>
          <p:cNvPr id="442" name="Shape 442"/>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dirty="0" smtClean="0">
                <a:latin typeface="Oswald"/>
                <a:ea typeface="Oswald"/>
                <a:cs typeface="Oswald"/>
                <a:sym typeface="Oswald"/>
              </a:rPr>
              <a:t>TODAY’S LEARNING </a:t>
            </a:r>
            <a:r>
              <a:rPr lang="en-US" sz="5400" b="1" dirty="0">
                <a:latin typeface="Oswald"/>
                <a:ea typeface="Oswald"/>
                <a:cs typeface="Oswald"/>
                <a:sym typeface="Oswald"/>
              </a:rPr>
              <a:t>OBJECTIVES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Shape 64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THINK, PAIR, SHARE</a:t>
            </a:r>
          </a:p>
        </p:txBody>
      </p:sp>
      <p:sp>
        <p:nvSpPr>
          <p:cNvPr id="643" name="Shape 643"/>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smtClean="0">
                <a:solidFill>
                  <a:srgbClr val="FFFFFF"/>
                </a:solidFill>
                <a:latin typeface="Oswald"/>
                <a:ea typeface="Oswald"/>
                <a:cs typeface="Oswald"/>
                <a:sym typeface="Oswald"/>
              </a:rPr>
              <a:t>DAGs</a:t>
            </a:r>
            <a:endParaRPr lang="en-US" sz="9600" b="1" dirty="0">
              <a:solidFill>
                <a:srgbClr val="FFFFFF"/>
              </a:solidFill>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pic>
        <p:nvPicPr>
          <p:cNvPr id="648" name="Shape 648"/>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49" name="Shape 649"/>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650" name="Shape 650"/>
          <p:cNvSpPr/>
          <p:nvPr/>
        </p:nvSpPr>
        <p:spPr>
          <a:xfrm>
            <a:off x="2961475" y="2224347"/>
            <a:ext cx="8025300" cy="3039300"/>
          </a:xfrm>
          <a:prstGeom prst="rect">
            <a:avLst/>
          </a:prstGeom>
          <a:noFill/>
          <a:ln>
            <a:noFill/>
          </a:ln>
        </p:spPr>
        <p:txBody>
          <a:bodyPr lIns="50800" tIns="50800" rIns="50800" bIns="50800" anchor="t" anchorCtr="0">
            <a:noAutofit/>
          </a:bodyPr>
          <a:lstStyle/>
          <a:p>
            <a:pPr lvl="0" rtl="0">
              <a:spcBef>
                <a:spcPts val="0"/>
              </a:spcBef>
              <a:buNone/>
            </a:pPr>
            <a:r>
              <a:rPr lang="en-US" sz="1800" dirty="0" smtClean="0">
                <a:latin typeface="Georgia"/>
                <a:ea typeface="Georgia"/>
                <a:cs typeface="Georgia"/>
                <a:sym typeface="Georgia"/>
              </a:rPr>
              <a:t>Suppose we were building a model for a sales team  to estimate the amount of sales with TV ads as our </a:t>
            </a:r>
            <a:r>
              <a:rPr lang="en-US" sz="1800" i="1" dirty="0" smtClean="0">
                <a:latin typeface="Georgia"/>
                <a:ea typeface="Georgia"/>
                <a:cs typeface="Georgia"/>
                <a:sym typeface="Georgia"/>
              </a:rPr>
              <a:t>only </a:t>
            </a:r>
            <a:r>
              <a:rPr lang="en-US" sz="1800" dirty="0" smtClean="0">
                <a:latin typeface="Georgia"/>
                <a:ea typeface="Georgia"/>
                <a:cs typeface="Georgia"/>
                <a:sym typeface="Georgia"/>
              </a:rPr>
              <a:t>predictor variable. </a:t>
            </a:r>
          </a:p>
          <a:p>
            <a:pPr lvl="0" rtl="0">
              <a:spcBef>
                <a:spcPts val="0"/>
              </a:spcBef>
              <a:buNone/>
            </a:pPr>
            <a:endParaRPr sz="1800" dirty="0">
              <a:latin typeface="Georgia"/>
              <a:ea typeface="Georgia"/>
              <a:cs typeface="Georgia"/>
              <a:sym typeface="Georgia"/>
            </a:endParaRPr>
          </a:p>
          <a:p>
            <a:pPr marL="457200" lvl="0" indent="-342900" rtl="0">
              <a:spcBef>
                <a:spcPts val="0"/>
              </a:spcBef>
              <a:buClr>
                <a:schemeClr val="dk1"/>
              </a:buClr>
              <a:buSzPct val="100000"/>
              <a:buFont typeface="Georgia"/>
              <a:buAutoNum type="arabicPeriod"/>
            </a:pPr>
            <a:r>
              <a:rPr lang="en-US" sz="1800" dirty="0" smtClean="0">
                <a:latin typeface="Georgia"/>
                <a:ea typeface="Georgia"/>
                <a:cs typeface="Georgia"/>
                <a:sym typeface="Georgia"/>
              </a:rPr>
              <a:t>If this model demonstrated an association, would it be enough to determine causation?</a:t>
            </a:r>
          </a:p>
          <a:p>
            <a:pPr marL="457200" lvl="0" indent="-342900" rtl="0">
              <a:spcBef>
                <a:spcPts val="0"/>
              </a:spcBef>
              <a:buSzPct val="100000"/>
              <a:buFont typeface="Georgia"/>
              <a:buAutoNum type="arabicPeriod"/>
            </a:pPr>
            <a:r>
              <a:rPr lang="en-US" sz="1800" dirty="0" smtClean="0">
                <a:latin typeface="Georgia"/>
                <a:ea typeface="Georgia"/>
                <a:cs typeface="Georgia"/>
                <a:sym typeface="Georgia"/>
              </a:rPr>
              <a:t>What are some potential confounding variables?</a:t>
            </a:r>
          </a:p>
          <a:p>
            <a:pPr marL="457200" lvl="0" indent="-342900" rtl="0">
              <a:spcBef>
                <a:spcPts val="0"/>
              </a:spcBef>
              <a:buSzPct val="100000"/>
              <a:buFont typeface="Georgia"/>
              <a:buAutoNum type="arabicPeriod"/>
            </a:pPr>
            <a:r>
              <a:rPr lang="en-US" sz="1800" dirty="0" smtClean="0">
                <a:latin typeface="Georgia"/>
                <a:ea typeface="Georgia"/>
                <a:cs typeface="Georgia"/>
                <a:sym typeface="Georgia"/>
              </a:rPr>
              <a:t>Draw a </a:t>
            </a:r>
            <a:r>
              <a:rPr lang="en-US" sz="1800" dirty="0">
                <a:latin typeface="Georgia"/>
                <a:ea typeface="Georgia"/>
                <a:cs typeface="Georgia"/>
                <a:sym typeface="Georgia"/>
              </a:rPr>
              <a:t>basic DAG on your table or on the board.  This DAG should show the relationship between ads and higher sales.</a:t>
            </a:r>
          </a:p>
          <a:p>
            <a:pPr marL="457200" lvl="0" indent="-342900" rtl="0">
              <a:spcBef>
                <a:spcPts val="0"/>
              </a:spcBef>
              <a:buSzPct val="100000"/>
              <a:buFont typeface="Georgia"/>
              <a:buAutoNum type="arabicPeriod"/>
            </a:pPr>
            <a:r>
              <a:rPr lang="en-US" sz="1800" dirty="0">
                <a:latin typeface="Georgia"/>
                <a:ea typeface="Georgia"/>
                <a:cs typeface="Georgia"/>
                <a:sym typeface="Georgia"/>
              </a:rPr>
              <a:t>Discuss your DAGs in small groups and be ready to share one or two examples with the class.</a:t>
            </a:r>
          </a:p>
        </p:txBody>
      </p:sp>
      <p:sp>
        <p:nvSpPr>
          <p:cNvPr id="651" name="Shape 651"/>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dirty="0" smtClean="0">
                <a:latin typeface="Georgia"/>
                <a:ea typeface="Georgia"/>
                <a:cs typeface="Georgia"/>
                <a:sym typeface="Georgia"/>
              </a:rPr>
              <a:t>Answers</a:t>
            </a:r>
            <a:endParaRPr lang="en-US" sz="1800" dirty="0">
              <a:latin typeface="Georgia"/>
              <a:ea typeface="Georgia"/>
              <a:cs typeface="Georgia"/>
              <a:sym typeface="Georgia"/>
            </a:endParaRPr>
          </a:p>
        </p:txBody>
      </p:sp>
      <p:sp>
        <p:nvSpPr>
          <p:cNvPr id="652" name="Shape 652"/>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653" name="Shape 653"/>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a:t>
            </a:r>
          </a:p>
        </p:txBody>
      </p:sp>
      <p:cxnSp>
        <p:nvCxnSpPr>
          <p:cNvPr id="654" name="Shape 654"/>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655" name="Shape 655"/>
          <p:cNvSpPr/>
          <p:nvPr/>
        </p:nvSpPr>
        <p:spPr>
          <a:xfrm>
            <a:off x="635000" y="736600"/>
            <a:ext cx="117248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DAGS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Shape 66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BIAS (AND CONFOUNDING)</a:t>
            </a:r>
            <a:endParaRPr lang="en-US" sz="3200" b="1" dirty="0">
              <a:latin typeface="Oswald"/>
              <a:ea typeface="Oswald"/>
              <a:cs typeface="Oswald"/>
              <a:sym typeface="Oswald"/>
            </a:endParaRPr>
          </a:p>
        </p:txBody>
      </p:sp>
      <p:sp>
        <p:nvSpPr>
          <p:cNvPr id="661" name="Shape 661"/>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What if the </a:t>
            </a:r>
            <a:r>
              <a:rPr lang="en-US" sz="2800" dirty="0">
                <a:latin typeface="Georgia"/>
                <a:ea typeface="Georgia"/>
                <a:cs typeface="Georgia"/>
                <a:sym typeface="Georgia"/>
              </a:rPr>
              <a:t>TV ads were run in November/December (peak buying season) while </a:t>
            </a:r>
            <a:r>
              <a:rPr lang="en-US" sz="2800" dirty="0" smtClean="0">
                <a:latin typeface="Georgia"/>
                <a:ea typeface="Georgia"/>
                <a:cs typeface="Georgia"/>
                <a:sym typeface="Georgia"/>
              </a:rPr>
              <a:t>internet ads </a:t>
            </a:r>
            <a:r>
              <a:rPr lang="en-US" sz="2800" dirty="0">
                <a:latin typeface="Georgia"/>
                <a:ea typeface="Georgia"/>
                <a:cs typeface="Georgia"/>
                <a:sym typeface="Georgia"/>
              </a:rPr>
              <a:t>were run during February/March (low buying season</a:t>
            </a:r>
            <a:r>
              <a:rPr lang="en-US" sz="2800" dirty="0" smtClean="0">
                <a:latin typeface="Georgia"/>
                <a:ea typeface="Georgia"/>
                <a:cs typeface="Georgia"/>
                <a:sym typeface="Georgia"/>
              </a:rPr>
              <a:t>)?</a:t>
            </a:r>
            <a:endParaRPr lang="en-US"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If we compare the two, we’re likely to reach the wrong conclusion! Seasonal trends are affecting our associations.</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This is an example of </a:t>
            </a:r>
            <a:r>
              <a:rPr lang="en-US" sz="2800" b="1" dirty="0">
                <a:latin typeface="Georgia"/>
                <a:ea typeface="Georgia"/>
                <a:cs typeface="Georgia"/>
                <a:sym typeface="Georgia"/>
              </a:rPr>
              <a:t>bias </a:t>
            </a:r>
            <a:r>
              <a:rPr lang="en-US" sz="2800" dirty="0">
                <a:latin typeface="Georgia"/>
                <a:ea typeface="Georgia"/>
                <a:cs typeface="Georgia"/>
                <a:sym typeface="Georgia"/>
              </a:rPr>
              <a:t>and </a:t>
            </a:r>
            <a:r>
              <a:rPr lang="en-US" sz="2800" i="1" dirty="0">
                <a:latin typeface="Georgia"/>
                <a:ea typeface="Georgia"/>
                <a:cs typeface="Georgia"/>
                <a:sym typeface="Georgia"/>
              </a:rPr>
              <a:t>confounding</a:t>
            </a:r>
            <a:r>
              <a:rPr lang="en-US" sz="2800" dirty="0">
                <a:latin typeface="Georgia"/>
                <a:ea typeface="Georgia"/>
                <a:cs typeface="Georgia"/>
                <a:sym typeface="Georgia"/>
              </a:rPr>
              <a:t>.  It isn’t that TV ads are better than Google </a:t>
            </a:r>
            <a:r>
              <a:rPr lang="en-US" sz="2800" dirty="0" smtClean="0">
                <a:latin typeface="Georgia"/>
                <a:ea typeface="Georgia"/>
                <a:cs typeface="Georgia"/>
                <a:sym typeface="Georgia"/>
              </a:rPr>
              <a:t>ads, but that </a:t>
            </a:r>
            <a:r>
              <a:rPr lang="en-US" sz="2800" dirty="0">
                <a:latin typeface="Georgia"/>
                <a:ea typeface="Georgia"/>
                <a:cs typeface="Georgia"/>
                <a:sym typeface="Georgia"/>
              </a:rPr>
              <a:t>November/December is a better buying season than </a:t>
            </a:r>
            <a:r>
              <a:rPr lang="en-US" sz="2800" dirty="0" smtClean="0">
                <a:latin typeface="Georgia"/>
                <a:ea typeface="Georgia"/>
                <a:cs typeface="Georgia"/>
                <a:sym typeface="Georgia"/>
              </a:rPr>
              <a:t>February/March.</a:t>
            </a:r>
            <a:endParaRPr lang="en-US" sz="2800" dirty="0">
              <a:latin typeface="Georgia"/>
              <a:ea typeface="Georgia"/>
              <a:cs typeface="Georgia"/>
              <a:sym typeface="Georgi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13459"/>
          <a:stretch/>
        </p:blipFill>
        <p:spPr bwMode="auto">
          <a:xfrm>
            <a:off x="3668073" y="2660650"/>
            <a:ext cx="5668654" cy="4480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6" name="Shape 66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BIAS (AND VARIANCE)</a:t>
            </a:r>
            <a:endParaRPr lang="en-US" sz="3200" b="1" dirty="0">
              <a:latin typeface="Oswald"/>
              <a:ea typeface="Oswald"/>
              <a:cs typeface="Oswald"/>
              <a:sym typeface="Oswald"/>
            </a:endParaRPr>
          </a:p>
        </p:txBody>
      </p:sp>
      <p:sp>
        <p:nvSpPr>
          <p:cNvPr id="667" name="Shape 66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In statistics, </a:t>
            </a:r>
            <a:r>
              <a:rPr lang="en-US" sz="2800" b="1" dirty="0" smtClean="0">
                <a:latin typeface="Georgia"/>
                <a:ea typeface="Georgia"/>
                <a:cs typeface="Georgia"/>
                <a:sym typeface="Georgia"/>
              </a:rPr>
              <a:t>bias</a:t>
            </a:r>
            <a:r>
              <a:rPr lang="en-US" sz="2800" dirty="0" smtClean="0">
                <a:latin typeface="Georgia"/>
                <a:ea typeface="Georgia"/>
                <a:cs typeface="Georgia"/>
                <a:sym typeface="Georgia"/>
              </a:rPr>
              <a:t> is defined as estimating an association or measure in a way that is </a:t>
            </a:r>
            <a:r>
              <a:rPr lang="en-US" sz="2800" u="sng" dirty="0" smtClean="0">
                <a:latin typeface="Georgia"/>
                <a:ea typeface="Georgia"/>
                <a:cs typeface="Georgia"/>
                <a:sym typeface="Georgia"/>
              </a:rPr>
              <a:t>systematically different </a:t>
            </a:r>
            <a:r>
              <a:rPr lang="en-US" sz="2800" dirty="0" smtClean="0">
                <a:latin typeface="Georgia"/>
                <a:ea typeface="Georgia"/>
                <a:cs typeface="Georgia"/>
                <a:sym typeface="Georgia"/>
              </a:rPr>
              <a:t>from its true value.</a:t>
            </a:r>
            <a:endParaRPr lang="en-US"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p:txBody>
      </p:sp>
      <p:sp>
        <p:nvSpPr>
          <p:cNvPr id="2" name="AutoShape 2" descr="https://github.com/generalassembly-studio/DS-course-materials/raw/master/lessons/lesson-03/assets/images/biasVsVariance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 FEW KEY TAKEAWAYS</a:t>
            </a:r>
          </a:p>
        </p:txBody>
      </p:sp>
      <p:sp>
        <p:nvSpPr>
          <p:cNvPr id="699" name="Shape 699"/>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Subject matter expertise is key in identifying potential biases </a:t>
            </a:r>
            <a:r>
              <a:rPr lang="en-US" sz="2800" dirty="0">
                <a:latin typeface="Georgia"/>
                <a:ea typeface="Georgia"/>
                <a:cs typeface="Georgia"/>
                <a:sym typeface="Georgia"/>
              </a:rPr>
              <a:t>in your </a:t>
            </a:r>
            <a:r>
              <a:rPr lang="en-US" sz="2800" dirty="0" smtClean="0">
                <a:latin typeface="Georgia"/>
                <a:ea typeface="Georgia"/>
                <a:cs typeface="Georgia"/>
                <a:sym typeface="Georgia"/>
              </a:rPr>
              <a:t>analysis. </a:t>
            </a:r>
            <a:r>
              <a:rPr lang="en-US" sz="2800" i="1" dirty="0" smtClean="0">
                <a:latin typeface="Georgia"/>
                <a:ea typeface="Georgia"/>
                <a:cs typeface="Georgia"/>
                <a:sym typeface="Georgia"/>
              </a:rPr>
              <a:t>There is no amount of statistics that can replace subject matter expertise.</a:t>
            </a:r>
            <a:endParaRPr lang="en-US" sz="2800" i="1"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A DAG can be a useful tool for thinking through the logic of your model.</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There is a difference between causation and correlation.  Statistics usually show </a:t>
            </a:r>
            <a:r>
              <a:rPr lang="en-US" sz="2800" i="1" dirty="0" smtClean="0">
                <a:latin typeface="Georgia"/>
                <a:ea typeface="Georgia"/>
                <a:cs typeface="Georgia"/>
                <a:sym typeface="Georgia"/>
              </a:rPr>
              <a:t>correlation/association</a:t>
            </a:r>
            <a:r>
              <a:rPr lang="en-US" sz="2800" dirty="0" smtClean="0">
                <a:latin typeface="Georgia"/>
                <a:ea typeface="Georgia"/>
                <a:cs typeface="Georgia"/>
                <a:sym typeface="Georgia"/>
              </a:rPr>
              <a:t>, </a:t>
            </a:r>
            <a:r>
              <a:rPr lang="en-US" sz="2800" dirty="0">
                <a:latin typeface="Georgia"/>
                <a:ea typeface="Georgia"/>
                <a:cs typeface="Georgia"/>
                <a:sym typeface="Georgia"/>
              </a:rPr>
              <a:t>not </a:t>
            </a:r>
            <a:r>
              <a:rPr lang="en-US" sz="2800" i="1" dirty="0" smtClean="0">
                <a:latin typeface="Georgia"/>
                <a:ea typeface="Georgia"/>
                <a:cs typeface="Georgia"/>
                <a:sym typeface="Georgia"/>
              </a:rPr>
              <a:t>causation.</a:t>
            </a:r>
          </a:p>
          <a:p>
            <a:pPr marL="203200" marR="0" lvl="0" indent="-256540" algn="l" rtl="0">
              <a:spcBef>
                <a:spcPts val="0"/>
              </a:spcBef>
              <a:buSzPct val="100000"/>
              <a:buFont typeface="Georgia"/>
              <a:buChar char="‣"/>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The “right” data is </a:t>
            </a:r>
            <a:r>
              <a:rPr lang="en-US" sz="2800" dirty="0">
                <a:latin typeface="Georgia"/>
                <a:ea typeface="Georgia"/>
                <a:cs typeface="Georgia"/>
                <a:sym typeface="Georgia"/>
              </a:rPr>
              <a:t>important.  Your analysis is only as good as your understanding of the problem and the data you have to work with</a:t>
            </a:r>
            <a:r>
              <a:rPr lang="en-US" sz="2800" dirty="0" smtClean="0">
                <a:latin typeface="Georgia"/>
                <a:ea typeface="Georgia"/>
                <a:cs typeface="Georgia"/>
                <a:sym typeface="Georgia"/>
              </a:rPr>
              <a:t>. </a:t>
            </a:r>
            <a:r>
              <a:rPr lang="en-US" sz="2800" i="1" dirty="0" smtClean="0">
                <a:latin typeface="Georgia"/>
                <a:ea typeface="Georgia"/>
                <a:cs typeface="Georgia"/>
                <a:sym typeface="Georgia"/>
              </a:rPr>
              <a:t>Garbage in garbage out.</a:t>
            </a:r>
            <a:endParaRPr lang="en-US" sz="2800" dirty="0">
              <a:latin typeface="Georgia"/>
              <a:ea typeface="Georgia"/>
              <a:cs typeface="Georgia"/>
              <a:sym typeface="Georgi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Shape 70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LECTURE</a:t>
            </a:r>
            <a:endParaRPr lang="en-US" sz="3200" b="1" dirty="0">
              <a:latin typeface="Oswald"/>
              <a:ea typeface="Oswald"/>
              <a:cs typeface="Oswald"/>
              <a:sym typeface="Oswald"/>
            </a:endParaRPr>
          </a:p>
        </p:txBody>
      </p:sp>
      <p:sp>
        <p:nvSpPr>
          <p:cNvPr id="705" name="Shape 705"/>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HYPOTHESIS </a:t>
            </a:r>
            <a:r>
              <a:rPr lang="en-US" sz="9600" b="1" dirty="0" smtClean="0">
                <a:solidFill>
                  <a:srgbClr val="FFFFFF"/>
                </a:solidFill>
                <a:latin typeface="Oswald"/>
                <a:ea typeface="Oswald"/>
                <a:cs typeface="Oswald"/>
                <a:sym typeface="Oswald"/>
              </a:rPr>
              <a:t>TESTING,</a:t>
            </a:r>
          </a:p>
          <a:p>
            <a:pPr marL="0" marR="0" lvl="0" indent="0" algn="l" rtl="0">
              <a:lnSpc>
                <a:spcPct val="88333"/>
              </a:lnSpc>
              <a:spcBef>
                <a:spcPts val="0"/>
              </a:spcBef>
              <a:buSzPct val="25000"/>
              <a:buNone/>
            </a:pPr>
            <a:r>
              <a:rPr lang="en-US" sz="9600" b="1" dirty="0" smtClean="0">
                <a:solidFill>
                  <a:srgbClr val="FFFFFF"/>
                </a:solidFill>
                <a:latin typeface="Oswald"/>
                <a:ea typeface="Oswald"/>
                <a:cs typeface="Oswald"/>
                <a:sym typeface="Oswald"/>
              </a:rPr>
              <a:t>P-VALUES,</a:t>
            </a:r>
          </a:p>
          <a:p>
            <a:pPr marL="0" marR="0" lvl="0" indent="0" algn="l" rtl="0">
              <a:lnSpc>
                <a:spcPct val="88333"/>
              </a:lnSpc>
              <a:spcBef>
                <a:spcPts val="0"/>
              </a:spcBef>
              <a:buSzPct val="25000"/>
              <a:buNone/>
            </a:pPr>
            <a:r>
              <a:rPr lang="en-US" sz="9600" b="1" dirty="0" smtClean="0">
                <a:solidFill>
                  <a:srgbClr val="FFFFFF"/>
                </a:solidFill>
                <a:latin typeface="Oswald"/>
                <a:ea typeface="Oswald"/>
                <a:cs typeface="Oswald"/>
                <a:sym typeface="Oswald"/>
              </a:rPr>
              <a:t>AND </a:t>
            </a:r>
          </a:p>
          <a:p>
            <a:pPr marL="0" marR="0" lvl="0" indent="0" algn="l" rtl="0">
              <a:lnSpc>
                <a:spcPct val="88333"/>
              </a:lnSpc>
              <a:spcBef>
                <a:spcPts val="0"/>
              </a:spcBef>
              <a:buSzPct val="25000"/>
              <a:buNone/>
            </a:pPr>
            <a:r>
              <a:rPr lang="en-US" sz="9600" b="1" dirty="0" smtClean="0">
                <a:solidFill>
                  <a:srgbClr val="FFFFFF"/>
                </a:solidFill>
                <a:latin typeface="Oswald"/>
                <a:ea typeface="Oswald"/>
                <a:cs typeface="Oswald"/>
                <a:sym typeface="Oswald"/>
              </a:rPr>
              <a:t>CONFIDENCE INTERVALS</a:t>
            </a:r>
            <a:endParaRPr lang="en-US" sz="9600" b="1" dirty="0">
              <a:solidFill>
                <a:srgbClr val="FFFFFF"/>
              </a:solidFill>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Shape 71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HYPOTHESIS TESTING</a:t>
            </a:r>
          </a:p>
        </p:txBody>
      </p:sp>
      <p:sp>
        <p:nvSpPr>
          <p:cNvPr id="711" name="Shape 711"/>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How </a:t>
            </a:r>
            <a:r>
              <a:rPr lang="en-US" sz="2800" dirty="0">
                <a:latin typeface="Georgia"/>
                <a:ea typeface="Georgia"/>
                <a:cs typeface="Georgia"/>
                <a:sym typeface="Georgia"/>
              </a:rPr>
              <a:t>can we </a:t>
            </a:r>
            <a:r>
              <a:rPr lang="en-US" sz="2800" dirty="0" smtClean="0">
                <a:latin typeface="Georgia"/>
                <a:ea typeface="Georgia"/>
                <a:cs typeface="Georgia"/>
                <a:sym typeface="Georgia"/>
              </a:rPr>
              <a:t>prove a </a:t>
            </a:r>
            <a:r>
              <a:rPr lang="en-US" sz="2800" b="1" dirty="0" smtClean="0">
                <a:latin typeface="Georgia"/>
                <a:ea typeface="Georgia"/>
                <a:cs typeface="Georgia"/>
                <a:sym typeface="Georgia"/>
              </a:rPr>
              <a:t>statistically significant </a:t>
            </a:r>
            <a:r>
              <a:rPr lang="en-US" sz="2800" dirty="0" smtClean="0">
                <a:latin typeface="Georgia"/>
                <a:ea typeface="Georgia"/>
                <a:cs typeface="Georgia"/>
                <a:sym typeface="Georgia"/>
              </a:rPr>
              <a:t>difference </a:t>
            </a:r>
            <a:r>
              <a:rPr lang="en-US" sz="2800" dirty="0">
                <a:latin typeface="Georgia"/>
                <a:ea typeface="Georgia"/>
                <a:cs typeface="Georgia"/>
                <a:sym typeface="Georgia"/>
              </a:rPr>
              <a:t>between two groups of </a:t>
            </a:r>
            <a:r>
              <a:rPr lang="en-US" sz="2800" dirty="0" smtClean="0">
                <a:latin typeface="Georgia"/>
                <a:ea typeface="Georgia"/>
                <a:cs typeface="Georgia"/>
                <a:sym typeface="Georgia"/>
              </a:rPr>
              <a:t>observations? </a:t>
            </a:r>
          </a:p>
          <a:p>
            <a:pPr marR="0" lvl="0" algn="l" rtl="0">
              <a:spcBef>
                <a:spcPts val="0"/>
              </a:spcBef>
              <a:buNone/>
            </a:pPr>
            <a:endParaRPr sz="2800" dirty="0" smtClean="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Imagine we are testing the health of smokers vs. non-smokers.  At a cursory glance, our results may show that smokers are marginally healthier than non-smokers.  </a:t>
            </a:r>
          </a:p>
          <a:p>
            <a:pPr marR="0" lvl="0" algn="l" rtl="0">
              <a:spcBef>
                <a:spcPts val="0"/>
              </a:spcBef>
              <a:buNone/>
            </a:pPr>
            <a:endParaRPr sz="2800" dirty="0" smtClean="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solidFill>
                  <a:schemeClr val="dk1"/>
                </a:solidFill>
                <a:latin typeface="Georgia"/>
                <a:ea typeface="Georgia"/>
                <a:cs typeface="Georgia"/>
                <a:sym typeface="Georgia"/>
              </a:rPr>
              <a:t>Are they healthier due to random chance or is there a statistically significant difference?</a:t>
            </a:r>
            <a:r>
              <a:rPr lang="en-US" sz="2800" dirty="0" smtClean="0">
                <a:latin typeface="Georgia"/>
                <a:ea typeface="Georgia"/>
                <a:cs typeface="Georgia"/>
                <a:sym typeface="Georgia"/>
              </a:rPr>
              <a:t>  Maybe we happened to assemble a strange group of smoking triathletes and a group of non-smoking couch potatoes.</a:t>
            </a:r>
          </a:p>
          <a:p>
            <a:pPr marR="0" lvl="0" algn="l" rtl="0">
              <a:spcBef>
                <a:spcPts val="0"/>
              </a:spcBef>
              <a:buNone/>
            </a:pPr>
            <a:endParaRPr sz="2800" dirty="0" smtClean="0">
              <a:latin typeface="Georgia"/>
              <a:ea typeface="Georgia"/>
              <a:cs typeface="Georgia"/>
              <a:sym typeface="Georgi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Shape 71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First</a:t>
            </a:r>
            <a:r>
              <a:rPr lang="en-US" sz="2800" dirty="0">
                <a:latin typeface="Georgia"/>
                <a:ea typeface="Georgia"/>
                <a:cs typeface="Georgia"/>
                <a:sym typeface="Georgia"/>
              </a:rPr>
              <a:t>, you need a </a:t>
            </a:r>
            <a:r>
              <a:rPr lang="en-US" sz="2800" dirty="0" smtClean="0">
                <a:latin typeface="Georgia"/>
                <a:ea typeface="Georgia"/>
                <a:cs typeface="Georgia"/>
                <a:sym typeface="Georgia"/>
              </a:rPr>
              <a:t>define your </a:t>
            </a:r>
            <a:r>
              <a:rPr lang="en-US" sz="2800" b="1" dirty="0" smtClean="0">
                <a:latin typeface="Georgia"/>
                <a:ea typeface="Georgia"/>
                <a:cs typeface="Georgia"/>
                <a:sym typeface="Georgia"/>
              </a:rPr>
              <a:t>hypothesis </a:t>
            </a:r>
            <a:r>
              <a:rPr lang="en-US" sz="2800" i="1" dirty="0" smtClean="0">
                <a:latin typeface="Georgia"/>
                <a:ea typeface="Georgia"/>
                <a:cs typeface="Georgia"/>
                <a:sym typeface="Georgia"/>
              </a:rPr>
              <a:t>or specific question </a:t>
            </a:r>
            <a:r>
              <a:rPr lang="en-US" sz="2800" dirty="0" smtClean="0">
                <a:latin typeface="Georgia"/>
                <a:ea typeface="Georgia"/>
                <a:cs typeface="Georgia"/>
                <a:sym typeface="Georgia"/>
              </a:rPr>
              <a:t>to test.</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This is referred </a:t>
            </a:r>
            <a:r>
              <a:rPr lang="en-US" sz="2800" dirty="0">
                <a:latin typeface="Georgia"/>
                <a:ea typeface="Georgia"/>
                <a:cs typeface="Georgia"/>
                <a:sym typeface="Georgia"/>
              </a:rPr>
              <a:t>to as the </a:t>
            </a:r>
            <a:r>
              <a:rPr lang="en-US" sz="2800" b="1" dirty="0">
                <a:latin typeface="Georgia"/>
                <a:ea typeface="Georgia"/>
                <a:cs typeface="Georgia"/>
                <a:sym typeface="Georgia"/>
              </a:rPr>
              <a:t>null </a:t>
            </a:r>
            <a:r>
              <a:rPr lang="en-US" sz="2800" b="1" dirty="0" smtClean="0">
                <a:latin typeface="Georgia"/>
                <a:ea typeface="Georgia"/>
                <a:cs typeface="Georgia"/>
                <a:sym typeface="Georgia"/>
              </a:rPr>
              <a:t>hypothesis</a:t>
            </a:r>
            <a:r>
              <a:rPr lang="en-US" sz="2800" dirty="0" smtClean="0">
                <a:latin typeface="Georgia"/>
                <a:ea typeface="Georgia"/>
                <a:cs typeface="Georgia"/>
                <a:sym typeface="Georgia"/>
              </a:rPr>
              <a:t> and is usually worded as a lack of association (e.g., there is no difference in health between smokers and non-smokers).</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The </a:t>
            </a:r>
            <a:r>
              <a:rPr lang="en-US" sz="2800" dirty="0">
                <a:latin typeface="Georgia"/>
                <a:ea typeface="Georgia"/>
                <a:cs typeface="Georgia"/>
                <a:sym typeface="Georgia"/>
              </a:rPr>
              <a:t>opposite of </a:t>
            </a:r>
            <a:r>
              <a:rPr lang="en-US" sz="2800" dirty="0" smtClean="0">
                <a:latin typeface="Georgia"/>
                <a:ea typeface="Georgia"/>
                <a:cs typeface="Georgia"/>
                <a:sym typeface="Georgia"/>
              </a:rPr>
              <a:t>the null hypothesis is the </a:t>
            </a:r>
            <a:r>
              <a:rPr lang="en-US" sz="2800" b="1" dirty="0">
                <a:latin typeface="Georgia"/>
                <a:ea typeface="Georgia"/>
                <a:cs typeface="Georgia"/>
                <a:sym typeface="Georgia"/>
              </a:rPr>
              <a:t>alternative </a:t>
            </a:r>
            <a:r>
              <a:rPr lang="en-US" sz="2800" b="1" dirty="0" smtClean="0">
                <a:latin typeface="Georgia"/>
                <a:ea typeface="Georgia"/>
                <a:cs typeface="Georgia"/>
                <a:sym typeface="Georgia"/>
              </a:rPr>
              <a:t>hypothesis</a:t>
            </a:r>
            <a:r>
              <a:rPr lang="en-US" sz="2800" dirty="0">
                <a:latin typeface="Georgia"/>
                <a:ea typeface="Georgia"/>
                <a:cs typeface="Georgia"/>
                <a:sym typeface="Georgia"/>
              </a:rPr>
              <a:t> </a:t>
            </a:r>
            <a:r>
              <a:rPr lang="en-US" sz="2800" dirty="0" smtClean="0">
                <a:latin typeface="Georgia"/>
                <a:ea typeface="Georgia"/>
                <a:cs typeface="Georgia"/>
                <a:sym typeface="Georgia"/>
              </a:rPr>
              <a:t>and is usually worded as the presence of an association (e.g., there is a difference in health between the smokers and non-smokers).</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p:txBody>
      </p:sp>
      <p:sp>
        <p:nvSpPr>
          <p:cNvPr id="717" name="Shape 71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HYPOTHESIS </a:t>
            </a:r>
            <a:r>
              <a:rPr lang="en-US" sz="3200" b="1" dirty="0" smtClean="0">
                <a:latin typeface="Oswald"/>
                <a:ea typeface="Oswald"/>
                <a:cs typeface="Oswald"/>
                <a:sym typeface="Oswald"/>
              </a:rPr>
              <a:t>TESTING STEPS</a:t>
            </a:r>
            <a:endParaRPr lang="en-US" sz="3200" b="1" dirty="0">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Shape 72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Then, you would identify the proper statistical procedure/test to evaluate the chosen hypothesis.</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The result of the test is some evidence that the null hypothesis is true. If that evidence is </a:t>
            </a:r>
            <a:r>
              <a:rPr lang="en-US" sz="2800" i="1" dirty="0" smtClean="0">
                <a:latin typeface="Georgia"/>
                <a:ea typeface="Georgia"/>
                <a:cs typeface="Georgia"/>
                <a:sym typeface="Georgia"/>
              </a:rPr>
              <a:t>small</a:t>
            </a:r>
            <a:r>
              <a:rPr lang="en-US" sz="2800" dirty="0" smtClean="0">
                <a:latin typeface="Georgia"/>
                <a:ea typeface="Georgia"/>
                <a:cs typeface="Georgia"/>
                <a:sym typeface="Georgia"/>
              </a:rPr>
              <a:t>, you would reasonably reject the null hypothesis and accept the alternate hypothesis.</a:t>
            </a:r>
          </a:p>
          <a:p>
            <a:pPr marL="203200" marR="0" lvl="0" indent="-256540" algn="l" rtl="0">
              <a:spcBef>
                <a:spcPts val="0"/>
              </a:spcBef>
              <a:buSzPct val="100000"/>
              <a:buFont typeface="Georgia"/>
              <a:buChar char="‣"/>
            </a:pPr>
            <a:endParaRPr lang="en-US" sz="2800" i="1" dirty="0">
              <a:latin typeface="Georgia"/>
              <a:ea typeface="Georgia"/>
              <a:cs typeface="Georgia"/>
              <a:sym typeface="Georgia"/>
            </a:endParaRPr>
          </a:p>
          <a:p>
            <a:pPr marL="203200" indent="-256540">
              <a:buSzPct val="100000"/>
              <a:buFont typeface="Georgia"/>
              <a:buChar char="‣"/>
            </a:pPr>
            <a:r>
              <a:rPr lang="en-US" sz="2800" dirty="0" smtClean="0">
                <a:latin typeface="Georgia"/>
                <a:ea typeface="Georgia"/>
                <a:cs typeface="Georgia"/>
                <a:sym typeface="Georgia"/>
              </a:rPr>
              <a:t>If that evidence is </a:t>
            </a:r>
            <a:r>
              <a:rPr lang="en-US" sz="2800" i="1" dirty="0" smtClean="0">
                <a:latin typeface="Georgia"/>
                <a:ea typeface="Georgia"/>
                <a:cs typeface="Georgia"/>
                <a:sym typeface="Georgia"/>
              </a:rPr>
              <a:t>large</a:t>
            </a:r>
            <a:r>
              <a:rPr lang="en-US" sz="2800" dirty="0" smtClean="0">
                <a:latin typeface="Georgia"/>
                <a:ea typeface="Georgia"/>
                <a:cs typeface="Georgia"/>
                <a:sym typeface="Georgia"/>
              </a:rPr>
              <a:t>, then you can’t reject the null hypothesis and accept the alternate hypothesis. </a:t>
            </a:r>
            <a:r>
              <a:rPr lang="en-US" sz="2800" i="1" dirty="0" smtClean="0">
                <a:latin typeface="Georgia"/>
                <a:ea typeface="Georgia"/>
                <a:cs typeface="Georgia"/>
                <a:sym typeface="Georgia"/>
              </a:rPr>
              <a:t>However, this doesn’t mean we accept the null hypothesis. It just simply means that a verdict of “not null” was rendered.</a:t>
            </a:r>
            <a:endParaRPr lang="en-US" sz="2800" i="1" dirty="0">
              <a:latin typeface="Georgia"/>
              <a:ea typeface="Georgia"/>
              <a:cs typeface="Georgia"/>
              <a:sym typeface="Georgia"/>
            </a:endParaRPr>
          </a:p>
        </p:txBody>
      </p:sp>
      <p:sp>
        <p:nvSpPr>
          <p:cNvPr id="724" name="Shape 72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HYPOTHESIS TESTING STEPS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Shape 72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L="203200" lvl="0" indent="-256540">
              <a:buSzPct val="100000"/>
              <a:buFont typeface="Georgia"/>
              <a:buChar char="‣"/>
            </a:pPr>
            <a:endParaRPr lang="en-US" sz="2800" dirty="0" smtClean="0">
              <a:latin typeface="Georgia"/>
              <a:ea typeface="Georgia"/>
              <a:cs typeface="Georgia"/>
              <a:sym typeface="Georgia"/>
            </a:endParaRPr>
          </a:p>
          <a:p>
            <a:pPr marL="203200" lvl="0" indent="-256540">
              <a:buSzPct val="100000"/>
              <a:buFont typeface="Georgia"/>
              <a:buChar char="‣"/>
            </a:pPr>
            <a:r>
              <a:rPr lang="en-US" sz="2800" dirty="0" smtClean="0">
                <a:latin typeface="Georgia"/>
                <a:ea typeface="Georgia"/>
                <a:cs typeface="Georgia"/>
                <a:sym typeface="Georgia"/>
              </a:rPr>
              <a:t>To be more specific, the result of a hypothesis test is called a </a:t>
            </a:r>
            <a:r>
              <a:rPr lang="en-US" sz="2800" b="1" dirty="0" smtClean="0">
                <a:latin typeface="Georgia"/>
                <a:ea typeface="Georgia"/>
                <a:cs typeface="Georgia"/>
                <a:sym typeface="Georgia"/>
              </a:rPr>
              <a:t>p-value</a:t>
            </a:r>
            <a:r>
              <a:rPr lang="en-US" sz="2800" dirty="0" smtClean="0">
                <a:latin typeface="Georgia"/>
                <a:ea typeface="Georgia"/>
                <a:cs typeface="Georgia"/>
                <a:sym typeface="Georgia"/>
              </a:rPr>
              <a:t> (or probability value) and it represents the probability that the our data could have reasonably occurred (or been generated) </a:t>
            </a:r>
            <a:r>
              <a:rPr lang="en-US" sz="2800" u="sng" dirty="0" smtClean="0">
                <a:latin typeface="Georgia"/>
                <a:ea typeface="Georgia"/>
                <a:cs typeface="Georgia"/>
                <a:sym typeface="Georgia"/>
              </a:rPr>
              <a:t>if the null hypothesis was true</a:t>
            </a:r>
            <a:r>
              <a:rPr lang="en-US" sz="2800" dirty="0" smtClean="0">
                <a:latin typeface="Georgia"/>
                <a:ea typeface="Georgia"/>
                <a:cs typeface="Georgia"/>
                <a:sym typeface="Georgia"/>
              </a:rPr>
              <a:t>.</a:t>
            </a:r>
          </a:p>
          <a:p>
            <a:pPr marL="863600" lvl="1" indent="-256540">
              <a:buSzPct val="100000"/>
              <a:buFont typeface="Georgia"/>
              <a:buChar char="‣"/>
            </a:pPr>
            <a:endParaRPr lang="en-US" sz="2800" i="1" dirty="0" smtClean="0">
              <a:latin typeface="Georgia"/>
              <a:ea typeface="Georgia"/>
              <a:cs typeface="Georgia"/>
              <a:sym typeface="Georgia"/>
            </a:endParaRPr>
          </a:p>
          <a:p>
            <a:pPr marL="203200" indent="-256540">
              <a:buSzPct val="100000"/>
              <a:buFont typeface="Georgia"/>
              <a:buChar char="‣"/>
            </a:pPr>
            <a:r>
              <a:rPr lang="en-US" sz="2800" dirty="0" smtClean="0">
                <a:latin typeface="Georgia"/>
                <a:ea typeface="Georgia"/>
                <a:cs typeface="Georgia"/>
                <a:sym typeface="Georgia"/>
              </a:rPr>
              <a:t>A small p-value would indicate the it’s not very likely that this data would have occurred under the null hypothesis while a large p-value would indicate that it is likely that this data would have occurred.</a:t>
            </a:r>
          </a:p>
          <a:p>
            <a:pPr marR="0" lvl="0" algn="l" rtl="0">
              <a:spcBef>
                <a:spcPts val="0"/>
              </a:spcBef>
              <a:buNone/>
            </a:pPr>
            <a:endParaRPr sz="2800" dirty="0">
              <a:latin typeface="Georgia"/>
              <a:ea typeface="Georgia"/>
              <a:cs typeface="Georgia"/>
              <a:sym typeface="Georgia"/>
            </a:endParaRPr>
          </a:p>
        </p:txBody>
      </p:sp>
      <p:sp>
        <p:nvSpPr>
          <p:cNvPr id="724" name="Shape 72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HYPOTHESIS TESTING AND P-VALUES</a:t>
            </a:r>
            <a:endParaRPr lang="en-US" sz="3200" b="1" dirty="0">
              <a:latin typeface="Oswald"/>
              <a:ea typeface="Oswald"/>
              <a:cs typeface="Oswald"/>
              <a:sym typeface="Oswa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6440" y="5350045"/>
            <a:ext cx="3931920" cy="1654683"/>
          </a:xfrm>
          <a:prstGeom prst="rect">
            <a:avLst/>
          </a:prstGeom>
        </p:spPr>
      </p:pic>
    </p:spTree>
    <p:extLst>
      <p:ext uri="{BB962C8B-B14F-4D97-AF65-F5344CB8AC3E}">
        <p14:creationId xmlns:p14="http://schemas.microsoft.com/office/powerpoint/2010/main" val="5783940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Shape 47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a:t>
            </a:r>
          </a:p>
        </p:txBody>
      </p:sp>
      <p:sp>
        <p:nvSpPr>
          <p:cNvPr id="479" name="Shape 479"/>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smtClean="0">
                <a:solidFill>
                  <a:srgbClr val="FFFFFF"/>
                </a:solidFill>
                <a:latin typeface="Oswald"/>
                <a:ea typeface="Oswald"/>
                <a:cs typeface="Oswald"/>
                <a:sym typeface="Oswald"/>
              </a:rPr>
              <a:t>CORRELATION </a:t>
            </a:r>
            <a:r>
              <a:rPr lang="en-US" sz="9600" b="1" dirty="0">
                <a:solidFill>
                  <a:srgbClr val="FFFFFF"/>
                </a:solidFill>
                <a:latin typeface="Oswald"/>
                <a:ea typeface="Oswald"/>
                <a:cs typeface="Oswald"/>
                <a:sym typeface="Oswald"/>
              </a:rPr>
              <a:t>AND </a:t>
            </a:r>
            <a:r>
              <a:rPr lang="en-US" sz="9600" b="1" dirty="0" smtClean="0">
                <a:solidFill>
                  <a:srgbClr val="FFFFFF"/>
                </a:solidFill>
                <a:latin typeface="Oswald"/>
                <a:ea typeface="Oswald"/>
                <a:cs typeface="Oswald"/>
                <a:sym typeface="Oswald"/>
              </a:rPr>
              <a:t>CAUSATION</a:t>
            </a:r>
            <a:endParaRPr lang="en-US" sz="9600" b="1" dirty="0">
              <a:solidFill>
                <a:srgbClr val="FFFFFF"/>
              </a:solidFill>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Shape 72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There are </a:t>
            </a:r>
            <a:r>
              <a:rPr lang="en-US" sz="2800" i="1" dirty="0" smtClean="0">
                <a:latin typeface="Georgia"/>
                <a:ea typeface="Georgia"/>
                <a:cs typeface="Georgia"/>
                <a:sym typeface="Georgia"/>
              </a:rPr>
              <a:t>a lot</a:t>
            </a:r>
            <a:r>
              <a:rPr lang="en-US" sz="2800" dirty="0" smtClean="0">
                <a:latin typeface="Georgia"/>
                <a:ea typeface="Georgia"/>
                <a:cs typeface="Georgia"/>
                <a:sym typeface="Georgia"/>
              </a:rPr>
              <a:t> of hypothesis tests to choose from and many of them allow you to test similar hypotheses using your data so how do you choose one?</a:t>
            </a:r>
          </a:p>
          <a:p>
            <a:pPr marL="203200" marR="0" lvl="0" indent="-256540" algn="l" rtl="0">
              <a:spcBef>
                <a:spcPts val="0"/>
              </a:spcBef>
              <a:buSzPct val="100000"/>
              <a:buFont typeface="Georgia"/>
              <a:buChar char="‣"/>
            </a:pPr>
            <a:endParaRPr lang="en-US" sz="2800" i="1" dirty="0">
              <a:latin typeface="Georgia"/>
              <a:ea typeface="Georgia"/>
              <a:cs typeface="Georgia"/>
              <a:sym typeface="Georgia"/>
            </a:endParaRPr>
          </a:p>
          <a:p>
            <a:pPr marL="863600" lvl="1" indent="-256540">
              <a:buSzPct val="100000"/>
              <a:buFont typeface="Georgia"/>
              <a:buChar char="‣"/>
            </a:pPr>
            <a:r>
              <a:rPr lang="en-US" sz="2800" dirty="0" smtClean="0">
                <a:latin typeface="Georgia"/>
                <a:ea typeface="Georgia"/>
                <a:cs typeface="Georgia"/>
                <a:sym typeface="Georgia"/>
              </a:rPr>
              <a:t>Assumptions – Every hypothesis test comes with its own set of assumptions that need to be met in order to use it. If your data does not meet these assumptions, your results will be </a:t>
            </a:r>
            <a:r>
              <a:rPr lang="en-US" sz="2800" i="1" dirty="0" smtClean="0">
                <a:latin typeface="Georgia"/>
                <a:ea typeface="Georgia"/>
                <a:cs typeface="Georgia"/>
                <a:sym typeface="Georgia"/>
              </a:rPr>
              <a:t>nonsensical</a:t>
            </a:r>
            <a:r>
              <a:rPr lang="en-US" sz="2800" dirty="0" smtClean="0">
                <a:latin typeface="Georgia"/>
                <a:ea typeface="Georgia"/>
                <a:cs typeface="Georgia"/>
                <a:sym typeface="Georgia"/>
              </a:rPr>
              <a:t>.</a:t>
            </a:r>
          </a:p>
          <a:p>
            <a:pPr marL="863600" lvl="1" indent="-256540">
              <a:buSzPct val="100000"/>
              <a:buFont typeface="Georgia"/>
              <a:buChar char="‣"/>
            </a:pPr>
            <a:endParaRPr lang="en-US" sz="2800" dirty="0" smtClean="0">
              <a:latin typeface="Georgia"/>
              <a:ea typeface="Georgia"/>
              <a:cs typeface="Georgia"/>
              <a:sym typeface="Georgia"/>
            </a:endParaRPr>
          </a:p>
          <a:p>
            <a:pPr marL="863600" lvl="1" indent="-256540">
              <a:buSzPct val="100000"/>
              <a:buFont typeface="Georgia"/>
              <a:buChar char="‣"/>
            </a:pPr>
            <a:r>
              <a:rPr lang="en-US" sz="2800" dirty="0" smtClean="0">
                <a:latin typeface="Georgia"/>
                <a:ea typeface="Georgia"/>
                <a:cs typeface="Georgia"/>
                <a:sym typeface="Georgia"/>
              </a:rPr>
              <a:t>Specifics – Pick the hypothesis test that best aligns to the question you have about your data. Choosing a more general hypothesis test means you can only make a general claim about your data. </a:t>
            </a:r>
          </a:p>
        </p:txBody>
      </p:sp>
      <p:sp>
        <p:nvSpPr>
          <p:cNvPr id="724" name="Shape 72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CHOOSING A HYPOTHESIS TEST</a:t>
            </a:r>
            <a:endParaRPr lang="en-US" sz="3200" b="1" dirty="0">
              <a:latin typeface="Oswald"/>
              <a:ea typeface="Oswald"/>
              <a:cs typeface="Oswald"/>
              <a:sym typeface="Oswald"/>
            </a:endParaRPr>
          </a:p>
        </p:txBody>
      </p:sp>
    </p:spTree>
    <p:extLst>
      <p:ext uri="{BB962C8B-B14F-4D97-AF65-F5344CB8AC3E}">
        <p14:creationId xmlns:p14="http://schemas.microsoft.com/office/powerpoint/2010/main" val="28291767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Shape 72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L="863600" lvl="1" indent="-256540">
              <a:buSzPct val="100000"/>
              <a:buFont typeface="Georgia"/>
              <a:buChar char="‣"/>
            </a:pPr>
            <a:endParaRPr lang="en-US" sz="2800" dirty="0">
              <a:latin typeface="Georgia"/>
              <a:ea typeface="Georgia"/>
              <a:cs typeface="Georgia"/>
              <a:sym typeface="Georgia"/>
            </a:endParaRPr>
          </a:p>
          <a:p>
            <a:pPr marL="863600" lvl="1" indent="-256540">
              <a:buSzPct val="100000"/>
              <a:buFont typeface="Georgia"/>
              <a:buChar char="‣"/>
            </a:pPr>
            <a:r>
              <a:rPr lang="en-US" sz="2800" dirty="0" smtClean="0">
                <a:latin typeface="Georgia"/>
                <a:ea typeface="Georgia"/>
                <a:cs typeface="Georgia"/>
                <a:sym typeface="Georgia"/>
              </a:rPr>
              <a:t>Subject Matter – Don’t be afraid to ask subject matter experts (or statisticians) in your field or read up on what hypothesis tests are commonly used.</a:t>
            </a:r>
          </a:p>
          <a:p>
            <a:pPr marL="863600" lvl="1" indent="-256540">
              <a:buSzPct val="100000"/>
              <a:buFont typeface="Georgia"/>
              <a:buChar char="‣"/>
            </a:pPr>
            <a:endParaRPr lang="en-US" sz="2800" dirty="0">
              <a:latin typeface="Georgia"/>
              <a:ea typeface="Georgia"/>
              <a:cs typeface="Georgia"/>
              <a:sym typeface="Georgia"/>
            </a:endParaRPr>
          </a:p>
          <a:p>
            <a:pPr marL="203200" indent="-256540">
              <a:buSzPct val="100000"/>
              <a:buFont typeface="Georgia"/>
              <a:buChar char="‣"/>
            </a:pPr>
            <a:r>
              <a:rPr lang="en-US" sz="2800" dirty="0" smtClean="0">
                <a:latin typeface="Georgia"/>
                <a:ea typeface="Georgia"/>
                <a:cs typeface="Georgia"/>
                <a:sym typeface="Georgia"/>
              </a:rPr>
              <a:t>Hypothesis tests are like criminal trials where statistics are the evidence, so think like a prosecutor and choose the charge that you know will hold up in court.</a:t>
            </a:r>
            <a:endParaRPr lang="en-US" sz="2800" dirty="0">
              <a:latin typeface="Georgia"/>
              <a:ea typeface="Georgia"/>
              <a:cs typeface="Georgia"/>
              <a:sym typeface="Georgia"/>
            </a:endParaRPr>
          </a:p>
        </p:txBody>
      </p:sp>
      <p:sp>
        <p:nvSpPr>
          <p:cNvPr id="724" name="Shape 72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CHOOSING A HYPOTHESIS TEST</a:t>
            </a:r>
            <a:endParaRPr lang="en-US" sz="3200" b="1" dirty="0">
              <a:latin typeface="Oswald"/>
              <a:ea typeface="Oswald"/>
              <a:cs typeface="Oswald"/>
              <a:sym typeface="Oswald"/>
            </a:endParaRPr>
          </a:p>
        </p:txBody>
      </p:sp>
      <p:pic>
        <p:nvPicPr>
          <p:cNvPr id="1026" name="Picture 2" descr="Image result for law and order sam waters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4535" y="4535170"/>
            <a:ext cx="5055727" cy="2468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10630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4" name="Shape 72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HANDY HYPOTHESIS TESTS</a:t>
            </a:r>
            <a:endParaRPr lang="en-US" sz="3200" b="1" dirty="0">
              <a:latin typeface="Oswald"/>
              <a:ea typeface="Oswald"/>
              <a:cs typeface="Oswald"/>
              <a:sym typeface="Oswald"/>
            </a:endParaRPr>
          </a:p>
        </p:txBody>
      </p:sp>
      <p:graphicFrame>
        <p:nvGraphicFramePr>
          <p:cNvPr id="5" name="Table 4"/>
          <p:cNvGraphicFramePr>
            <a:graphicFrameLocks noGrp="1"/>
          </p:cNvGraphicFramePr>
          <p:nvPr>
            <p:extLst>
              <p:ext uri="{D42A27DB-BD31-4B8C-83A1-F6EECF244321}">
                <p14:modId xmlns:p14="http://schemas.microsoft.com/office/powerpoint/2010/main" val="3615658058"/>
              </p:ext>
            </p:extLst>
          </p:nvPr>
        </p:nvGraphicFramePr>
        <p:xfrm>
          <a:off x="635000" y="1441451"/>
          <a:ext cx="11734799" cy="5453436"/>
        </p:xfrm>
        <a:graphic>
          <a:graphicData uri="http://schemas.openxmlformats.org/drawingml/2006/table">
            <a:tbl>
              <a:tblPr firstRow="1" bandRow="1">
                <a:tableStyleId>{7DF18680-E054-41AD-8BC1-D1AEF772440D}</a:tableStyleId>
              </a:tblPr>
              <a:tblGrid>
                <a:gridCol w="1447800"/>
                <a:gridCol w="5476181"/>
                <a:gridCol w="4810818"/>
              </a:tblGrid>
              <a:tr h="557586">
                <a:tc>
                  <a:txBody>
                    <a:bodyPr/>
                    <a:lstStyle/>
                    <a:p>
                      <a:pPr algn="ctr"/>
                      <a:r>
                        <a:rPr lang="en-US" sz="2400" dirty="0" smtClean="0">
                          <a:latin typeface="Georgia" panose="02040502050405020303" pitchFamily="18" charset="0"/>
                        </a:rPr>
                        <a:t>Test</a:t>
                      </a:r>
                      <a:endParaRPr lang="en-US" sz="2400" dirty="0">
                        <a:latin typeface="Georgia" panose="02040502050405020303" pitchFamily="18" charset="0"/>
                      </a:endParaRPr>
                    </a:p>
                  </a:txBody>
                  <a:tcPr/>
                </a:tc>
                <a:tc>
                  <a:txBody>
                    <a:bodyPr/>
                    <a:lstStyle/>
                    <a:p>
                      <a:pPr algn="ctr"/>
                      <a:r>
                        <a:rPr lang="en-US" sz="2400" dirty="0" smtClean="0">
                          <a:latin typeface="Georgia" panose="02040502050405020303" pitchFamily="18" charset="0"/>
                        </a:rPr>
                        <a:t>Description</a:t>
                      </a:r>
                      <a:endParaRPr lang="en-US" sz="2400" dirty="0">
                        <a:latin typeface="Georgia" panose="02040502050405020303" pitchFamily="18" charset="0"/>
                      </a:endParaRPr>
                    </a:p>
                  </a:txBody>
                  <a:tcPr/>
                </a:tc>
                <a:tc>
                  <a:txBody>
                    <a:bodyPr/>
                    <a:lstStyle/>
                    <a:p>
                      <a:pPr algn="ctr"/>
                      <a:r>
                        <a:rPr lang="en-US" sz="2400" dirty="0" smtClean="0">
                          <a:latin typeface="Georgia" panose="02040502050405020303" pitchFamily="18" charset="0"/>
                        </a:rPr>
                        <a:t>Assumptions</a:t>
                      </a:r>
                      <a:endParaRPr lang="en-US" sz="2400" dirty="0">
                        <a:latin typeface="Georgia" panose="02040502050405020303" pitchFamily="18" charset="0"/>
                      </a:endParaRPr>
                    </a:p>
                  </a:txBody>
                  <a:tcPr/>
                </a:tc>
              </a:tr>
              <a:tr h="383340">
                <a:tc>
                  <a:txBody>
                    <a:bodyPr/>
                    <a:lstStyle/>
                    <a:p>
                      <a:pPr algn="ctr" fontAlgn="b"/>
                      <a:r>
                        <a:rPr lang="en-US" sz="2000" b="0" i="0" u="none" strike="noStrike" dirty="0" smtClean="0">
                          <a:solidFill>
                            <a:srgbClr val="000000"/>
                          </a:solidFill>
                          <a:effectLst/>
                          <a:latin typeface="Georgia" panose="02040502050405020303" pitchFamily="18" charset="0"/>
                        </a:rPr>
                        <a:t>T-test</a:t>
                      </a:r>
                    </a:p>
                  </a:txBody>
                  <a:tcPr marL="9525" marR="9525" marT="9525" marB="0" anchor="ctr"/>
                </a:tc>
                <a:tc>
                  <a:txBody>
                    <a:bodyPr/>
                    <a:lstStyle/>
                    <a:p>
                      <a:pPr marL="365760" lvl="1" indent="-342900" algn="ctr" fontAlgn="b">
                        <a:buFont typeface="Arial" panose="020B0604020202020204" pitchFamily="34" charset="0"/>
                        <a:buChar char="•"/>
                      </a:pPr>
                      <a:r>
                        <a:rPr lang="en-US" sz="2000" b="0" i="0" u="none" strike="noStrike" dirty="0" smtClean="0">
                          <a:solidFill>
                            <a:srgbClr val="000000"/>
                          </a:solidFill>
                          <a:effectLst/>
                          <a:latin typeface="Georgia" panose="02040502050405020303" pitchFamily="18" charset="0"/>
                        </a:rPr>
                        <a:t>1 Sample</a:t>
                      </a:r>
                      <a:r>
                        <a:rPr lang="en-US" sz="2000" b="0" i="0" u="none" strike="noStrike" baseline="0" dirty="0" smtClean="0">
                          <a:solidFill>
                            <a:srgbClr val="000000"/>
                          </a:solidFill>
                          <a:effectLst/>
                          <a:latin typeface="Georgia" panose="02040502050405020303" pitchFamily="18" charset="0"/>
                        </a:rPr>
                        <a:t> – A test to see if the mean of a random  sample of data  is significantly different from the true mean.</a:t>
                      </a:r>
                    </a:p>
                    <a:p>
                      <a:pPr marL="365760" lvl="1" indent="-342900" algn="ctr" fontAlgn="b">
                        <a:buFont typeface="Arial" panose="020B0604020202020204" pitchFamily="34" charset="0"/>
                        <a:buChar char="•"/>
                      </a:pPr>
                      <a:endParaRPr lang="en-US" sz="2000" b="0" i="0" u="none" strike="noStrike" dirty="0" smtClean="0">
                        <a:solidFill>
                          <a:srgbClr val="000000"/>
                        </a:solidFill>
                        <a:effectLst/>
                        <a:latin typeface="Georgia" panose="02040502050405020303" pitchFamily="18" charset="0"/>
                      </a:endParaRPr>
                    </a:p>
                    <a:p>
                      <a:pPr marL="365760" lvl="1" indent="-342900" algn="ctr" fontAlgn="b">
                        <a:buFont typeface="Arial" panose="020B0604020202020204" pitchFamily="34" charset="0"/>
                        <a:buChar char="•"/>
                      </a:pPr>
                      <a:r>
                        <a:rPr lang="en-US" sz="2000" b="0" i="0" u="none" strike="noStrike" dirty="0" smtClean="0">
                          <a:solidFill>
                            <a:srgbClr val="000000"/>
                          </a:solidFill>
                          <a:effectLst/>
                          <a:latin typeface="Georgia" panose="02040502050405020303" pitchFamily="18" charset="0"/>
                        </a:rPr>
                        <a:t>2 Sample -</a:t>
                      </a:r>
                      <a:r>
                        <a:rPr lang="en-US" sz="2000" b="0" i="0" u="none" strike="noStrike" baseline="0" dirty="0" smtClean="0">
                          <a:solidFill>
                            <a:srgbClr val="000000"/>
                          </a:solidFill>
                          <a:effectLst/>
                          <a:latin typeface="Georgia" panose="02040502050405020303" pitchFamily="18" charset="0"/>
                        </a:rPr>
                        <a:t> </a:t>
                      </a:r>
                      <a:r>
                        <a:rPr lang="en-US" sz="2000" b="0" i="0" u="none" strike="noStrike" dirty="0" smtClean="0">
                          <a:solidFill>
                            <a:srgbClr val="000000"/>
                          </a:solidFill>
                          <a:effectLst/>
                          <a:latin typeface="Georgia" panose="02040502050405020303" pitchFamily="18" charset="0"/>
                        </a:rPr>
                        <a:t>A test to se e</a:t>
                      </a:r>
                      <a:r>
                        <a:rPr lang="en-US" sz="2000" b="0" i="0" u="none" strike="noStrike" baseline="0" dirty="0" smtClean="0">
                          <a:solidFill>
                            <a:srgbClr val="000000"/>
                          </a:solidFill>
                          <a:effectLst/>
                          <a:latin typeface="Georgia" panose="02040502050405020303" pitchFamily="18" charset="0"/>
                        </a:rPr>
                        <a:t> if there is significant difference in the  means from two random samples of different data.</a:t>
                      </a:r>
                      <a:endParaRPr lang="en-US" sz="2000" b="0" i="0" u="none" strike="noStrike" dirty="0">
                        <a:solidFill>
                          <a:srgbClr val="000000"/>
                        </a:solidFill>
                        <a:effectLst/>
                        <a:latin typeface="Georgia" panose="02040502050405020303" pitchFamily="18" charset="0"/>
                      </a:endParaRPr>
                    </a:p>
                  </a:txBody>
                  <a:tcPr marL="9525" marR="9525" marT="9525" marB="0" anchor="ctr"/>
                </a:tc>
                <a:tc>
                  <a:txBody>
                    <a:bodyPr/>
                    <a:lstStyle/>
                    <a:p>
                      <a:pPr marL="365760" indent="-342900" algn="ctr" fontAlgn="b">
                        <a:buFont typeface="Arial" panose="020B0604020202020204" pitchFamily="34" charset="0"/>
                        <a:buChar char="•"/>
                      </a:pPr>
                      <a:r>
                        <a:rPr lang="en-US" sz="2000" b="0" i="0" u="none" strike="noStrike" dirty="0" smtClean="0">
                          <a:solidFill>
                            <a:srgbClr val="000000"/>
                          </a:solidFill>
                          <a:effectLst/>
                          <a:latin typeface="Georgia" panose="02040502050405020303" pitchFamily="18" charset="0"/>
                        </a:rPr>
                        <a:t>Data</a:t>
                      </a:r>
                      <a:r>
                        <a:rPr lang="en-US" sz="2000" b="0" i="0" u="none" strike="noStrike" baseline="0" dirty="0" smtClean="0">
                          <a:solidFill>
                            <a:srgbClr val="000000"/>
                          </a:solidFill>
                          <a:effectLst/>
                          <a:latin typeface="Georgia" panose="02040502050405020303" pitchFamily="18" charset="0"/>
                        </a:rPr>
                        <a:t> is normally distributed (or is large enough for CLT to apply).</a:t>
                      </a:r>
                    </a:p>
                    <a:p>
                      <a:pPr marL="365760" indent="-342900" algn="ctr" fontAlgn="b">
                        <a:buFont typeface="Arial" panose="020B0604020202020204" pitchFamily="34" charset="0"/>
                        <a:buChar char="•"/>
                      </a:pPr>
                      <a:endParaRPr lang="en-US" sz="2000" b="0" i="0" u="none" strike="noStrike" baseline="0" dirty="0" smtClean="0">
                        <a:solidFill>
                          <a:srgbClr val="000000"/>
                        </a:solidFill>
                        <a:effectLst/>
                        <a:latin typeface="Georgia" panose="02040502050405020303" pitchFamily="18" charset="0"/>
                      </a:endParaRPr>
                    </a:p>
                    <a:p>
                      <a:pPr marL="365760" indent="-342900" algn="ctr" fontAlgn="b">
                        <a:buFont typeface="Arial" panose="020B0604020202020204" pitchFamily="34" charset="0"/>
                        <a:buChar char="•"/>
                      </a:pPr>
                      <a:r>
                        <a:rPr lang="en-US" sz="2000" b="0" i="0" u="none" strike="noStrike" baseline="0" dirty="0" smtClean="0">
                          <a:solidFill>
                            <a:srgbClr val="000000"/>
                          </a:solidFill>
                          <a:effectLst/>
                          <a:latin typeface="Georgia" panose="02040502050405020303" pitchFamily="18" charset="0"/>
                        </a:rPr>
                        <a:t>The standard deviation of the true/larger population is unknown.</a:t>
                      </a:r>
                    </a:p>
                    <a:p>
                      <a:pPr marL="365760" indent="-342900" algn="ctr" fontAlgn="b">
                        <a:buFont typeface="Arial" panose="020B0604020202020204" pitchFamily="34" charset="0"/>
                        <a:buChar char="•"/>
                      </a:pPr>
                      <a:endParaRPr lang="en-US" sz="2000" b="0" i="0" u="none" strike="noStrike" baseline="0" dirty="0" smtClean="0">
                        <a:solidFill>
                          <a:srgbClr val="000000"/>
                        </a:solidFill>
                        <a:effectLst/>
                        <a:latin typeface="Georgia" panose="02040502050405020303" pitchFamily="18" charset="0"/>
                      </a:endParaRPr>
                    </a:p>
                    <a:p>
                      <a:pPr marL="365760" indent="-342900" algn="ctr" fontAlgn="b">
                        <a:buFont typeface="Arial" panose="020B0604020202020204" pitchFamily="34" charset="0"/>
                        <a:buChar char="•"/>
                      </a:pPr>
                      <a:r>
                        <a:rPr lang="en-US" sz="2000" b="0" i="0" u="none" strike="noStrike" baseline="0" dirty="0" smtClean="0">
                          <a:solidFill>
                            <a:srgbClr val="000000"/>
                          </a:solidFill>
                          <a:effectLst/>
                          <a:latin typeface="Georgia" panose="02040502050405020303" pitchFamily="18" charset="0"/>
                        </a:rPr>
                        <a:t>(2 Sample) – The two data sets are independent.</a:t>
                      </a:r>
                    </a:p>
                    <a:p>
                      <a:pPr algn="ctr" fontAlgn="b"/>
                      <a:endParaRPr lang="en-US" sz="2000" b="0" i="0" u="none" strike="noStrike" dirty="0">
                        <a:solidFill>
                          <a:srgbClr val="000000"/>
                        </a:solidFill>
                        <a:effectLst/>
                        <a:latin typeface="Georgia" panose="02040502050405020303" pitchFamily="18" charset="0"/>
                      </a:endParaRPr>
                    </a:p>
                  </a:txBody>
                  <a:tcPr marL="9525" marR="9525" marT="9525" marB="0" anchor="ctr"/>
                </a:tc>
              </a:tr>
              <a:tr h="755064">
                <a:tc>
                  <a:txBody>
                    <a:bodyPr/>
                    <a:lstStyle/>
                    <a:p>
                      <a:pPr algn="ctr" fontAlgn="b"/>
                      <a:r>
                        <a:rPr lang="en-US" sz="2000" b="0" i="0" u="none" strike="noStrike" dirty="0" smtClean="0">
                          <a:solidFill>
                            <a:srgbClr val="000000"/>
                          </a:solidFill>
                          <a:effectLst/>
                          <a:latin typeface="Georgia" panose="02040502050405020303" pitchFamily="18" charset="0"/>
                        </a:rPr>
                        <a:t>Z-test</a:t>
                      </a:r>
                    </a:p>
                  </a:txBody>
                  <a:tcPr marL="9525" marR="9525" marT="9525" marB="0" anchor="ctr"/>
                </a:tc>
                <a:tc>
                  <a:txBody>
                    <a:bodyPr/>
                    <a:lstStyle/>
                    <a:p>
                      <a:pPr marL="365760" indent="-342900" algn="ctr" fontAlgn="b">
                        <a:buFont typeface="Arial" panose="020B0604020202020204" pitchFamily="34" charset="0"/>
                        <a:buChar char="•"/>
                      </a:pPr>
                      <a:r>
                        <a:rPr lang="en-US" sz="2000" b="0" i="0" u="none" strike="noStrike" dirty="0" smtClean="0">
                          <a:solidFill>
                            <a:srgbClr val="000000"/>
                          </a:solidFill>
                          <a:effectLst/>
                          <a:latin typeface="Georgia" panose="02040502050405020303" pitchFamily="18" charset="0"/>
                        </a:rPr>
                        <a:t>1 Sample</a:t>
                      </a:r>
                      <a:r>
                        <a:rPr lang="en-US" sz="2000" b="0" i="0" u="none" strike="noStrike" baseline="0" dirty="0" smtClean="0">
                          <a:solidFill>
                            <a:srgbClr val="000000"/>
                          </a:solidFill>
                          <a:effectLst/>
                          <a:latin typeface="Georgia" panose="02040502050405020303" pitchFamily="18" charset="0"/>
                        </a:rPr>
                        <a:t> – A test to see if a proportion from a random  sample of data  is significantly different from the true proportion.</a:t>
                      </a:r>
                    </a:p>
                    <a:p>
                      <a:pPr marL="365760" indent="-342900" algn="ctr" fontAlgn="b">
                        <a:buFont typeface="Arial" panose="020B0604020202020204" pitchFamily="34" charset="0"/>
                        <a:buChar char="•"/>
                      </a:pPr>
                      <a:endParaRPr lang="en-US" sz="2000" b="0" i="0" u="none" strike="noStrike" dirty="0" smtClean="0">
                        <a:solidFill>
                          <a:srgbClr val="000000"/>
                        </a:solidFill>
                        <a:effectLst/>
                        <a:latin typeface="Georgia" panose="02040502050405020303" pitchFamily="18" charset="0"/>
                      </a:endParaRPr>
                    </a:p>
                    <a:p>
                      <a:pPr marL="365760" indent="-342900" algn="ctr" fontAlgn="b">
                        <a:buFont typeface="Arial" panose="020B0604020202020204" pitchFamily="34" charset="0"/>
                        <a:buChar char="•"/>
                      </a:pPr>
                      <a:r>
                        <a:rPr lang="en-US" sz="2000" b="0" i="0" u="none" strike="noStrike" dirty="0" smtClean="0">
                          <a:solidFill>
                            <a:srgbClr val="000000"/>
                          </a:solidFill>
                          <a:effectLst/>
                          <a:latin typeface="Georgia" panose="02040502050405020303" pitchFamily="18" charset="0"/>
                        </a:rPr>
                        <a:t>2 Sample -</a:t>
                      </a:r>
                      <a:r>
                        <a:rPr lang="en-US" sz="2000" b="0" i="0" u="none" strike="noStrike" baseline="0" dirty="0" smtClean="0">
                          <a:solidFill>
                            <a:srgbClr val="000000"/>
                          </a:solidFill>
                          <a:effectLst/>
                          <a:latin typeface="Georgia" panose="02040502050405020303" pitchFamily="18" charset="0"/>
                        </a:rPr>
                        <a:t> </a:t>
                      </a:r>
                      <a:r>
                        <a:rPr lang="en-US" sz="2000" b="0" i="0" u="none" strike="noStrike" dirty="0" smtClean="0">
                          <a:solidFill>
                            <a:srgbClr val="000000"/>
                          </a:solidFill>
                          <a:effectLst/>
                          <a:latin typeface="Georgia" panose="02040502050405020303" pitchFamily="18" charset="0"/>
                        </a:rPr>
                        <a:t>A test to se e</a:t>
                      </a:r>
                      <a:r>
                        <a:rPr lang="en-US" sz="2000" b="0" i="0" u="none" strike="noStrike" baseline="0" dirty="0" smtClean="0">
                          <a:solidFill>
                            <a:srgbClr val="000000"/>
                          </a:solidFill>
                          <a:effectLst/>
                          <a:latin typeface="Georgia" panose="02040502050405020303" pitchFamily="18" charset="0"/>
                        </a:rPr>
                        <a:t> if there is significant difference in the  proportion from two random  samples of different data.</a:t>
                      </a:r>
                      <a:endParaRPr lang="en-US" sz="2000" b="0" i="0" u="none" strike="noStrike" dirty="0" smtClean="0">
                        <a:solidFill>
                          <a:srgbClr val="000000"/>
                        </a:solidFill>
                        <a:effectLst/>
                        <a:latin typeface="Georgia" panose="02040502050405020303" pitchFamily="18" charset="0"/>
                      </a:endParaRPr>
                    </a:p>
                  </a:txBody>
                  <a:tcPr marL="9525" marR="9525" marT="9525" marB="0" anchor="ctr"/>
                </a:tc>
                <a:tc>
                  <a:txBody>
                    <a:bodyPr/>
                    <a:lstStyle/>
                    <a:p>
                      <a:pPr marL="365760" indent="-342900" algn="ctr" fontAlgn="b">
                        <a:buFont typeface="Arial" panose="020B0604020202020204" pitchFamily="34" charset="0"/>
                        <a:buChar char="•"/>
                      </a:pPr>
                      <a:r>
                        <a:rPr lang="en-US" sz="2000" b="0" i="0" u="none" strike="noStrike" dirty="0" smtClean="0">
                          <a:solidFill>
                            <a:srgbClr val="000000"/>
                          </a:solidFill>
                          <a:effectLst/>
                          <a:latin typeface="Georgia" panose="02040502050405020303" pitchFamily="18" charset="0"/>
                        </a:rPr>
                        <a:t>Data</a:t>
                      </a:r>
                      <a:r>
                        <a:rPr lang="en-US" sz="2000" b="0" i="0" u="none" strike="noStrike" baseline="0" dirty="0" smtClean="0">
                          <a:solidFill>
                            <a:srgbClr val="000000"/>
                          </a:solidFill>
                          <a:effectLst/>
                          <a:latin typeface="Georgia" panose="02040502050405020303" pitchFamily="18" charset="0"/>
                        </a:rPr>
                        <a:t> is normally distributed (or is large enough for CLT to apply).</a:t>
                      </a:r>
                    </a:p>
                    <a:p>
                      <a:pPr marL="365760" indent="-342900" algn="ctr" fontAlgn="b">
                        <a:buFont typeface="Arial" panose="020B0604020202020204" pitchFamily="34" charset="0"/>
                        <a:buChar char="•"/>
                      </a:pPr>
                      <a:endParaRPr lang="en-US" sz="2000" b="0" i="0" u="none" strike="noStrike" baseline="0" dirty="0" smtClean="0">
                        <a:solidFill>
                          <a:srgbClr val="000000"/>
                        </a:solidFill>
                        <a:effectLst/>
                        <a:latin typeface="Georgia" panose="02040502050405020303" pitchFamily="18" charset="0"/>
                      </a:endParaRPr>
                    </a:p>
                    <a:p>
                      <a:pPr marL="365760" indent="-342900" algn="ctr" fontAlgn="b">
                        <a:buFont typeface="Arial" panose="020B0604020202020204" pitchFamily="34" charset="0"/>
                        <a:buChar char="•"/>
                      </a:pPr>
                      <a:r>
                        <a:rPr lang="en-US" sz="2000" b="0" i="0" u="none" strike="noStrike" baseline="0" dirty="0" smtClean="0">
                          <a:solidFill>
                            <a:srgbClr val="000000"/>
                          </a:solidFill>
                          <a:effectLst/>
                          <a:latin typeface="Georgia" panose="02040502050405020303" pitchFamily="18" charset="0"/>
                        </a:rPr>
                        <a:t>The standard deviation of the true/larger population is unknown.</a:t>
                      </a:r>
                    </a:p>
                    <a:p>
                      <a:pPr algn="ctr" fontAlgn="b"/>
                      <a:endParaRPr lang="en-US" sz="2000" b="0" i="0" u="none" strike="noStrike" dirty="0">
                        <a:solidFill>
                          <a:srgbClr val="000000"/>
                        </a:solidFill>
                        <a:effectLst/>
                        <a:latin typeface="Georgia" panose="02040502050405020303" pitchFamily="18" charset="0"/>
                      </a:endParaRPr>
                    </a:p>
                  </a:txBody>
                  <a:tcPr marL="9525" marR="9525" marT="9525" marB="0" anchor="ctr"/>
                </a:tc>
              </a:tr>
            </a:tbl>
          </a:graphicData>
        </a:graphic>
      </p:graphicFrame>
    </p:spTree>
    <p:extLst>
      <p:ext uri="{BB962C8B-B14F-4D97-AF65-F5344CB8AC3E}">
        <p14:creationId xmlns:p14="http://schemas.microsoft.com/office/powerpoint/2010/main" val="20318013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4" name="Shape 72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HANDY HYPOTHESIS TESTS</a:t>
            </a:r>
            <a:endParaRPr lang="en-US" sz="3200" b="1" dirty="0">
              <a:latin typeface="Oswald"/>
              <a:ea typeface="Oswald"/>
              <a:cs typeface="Oswald"/>
              <a:sym typeface="Oswald"/>
            </a:endParaRPr>
          </a:p>
        </p:txBody>
      </p:sp>
      <p:graphicFrame>
        <p:nvGraphicFramePr>
          <p:cNvPr id="5" name="Table 4"/>
          <p:cNvGraphicFramePr>
            <a:graphicFrameLocks noGrp="1"/>
          </p:cNvGraphicFramePr>
          <p:nvPr>
            <p:extLst>
              <p:ext uri="{D42A27DB-BD31-4B8C-83A1-F6EECF244321}">
                <p14:modId xmlns:p14="http://schemas.microsoft.com/office/powerpoint/2010/main" val="2468564608"/>
              </p:ext>
            </p:extLst>
          </p:nvPr>
        </p:nvGraphicFramePr>
        <p:xfrm>
          <a:off x="635000" y="1441451"/>
          <a:ext cx="11734799" cy="5608425"/>
        </p:xfrm>
        <a:graphic>
          <a:graphicData uri="http://schemas.openxmlformats.org/drawingml/2006/table">
            <a:tbl>
              <a:tblPr firstRow="1" bandRow="1">
                <a:tableStyleId>{7DF18680-E054-41AD-8BC1-D1AEF772440D}</a:tableStyleId>
              </a:tblPr>
              <a:tblGrid>
                <a:gridCol w="1447800"/>
                <a:gridCol w="5476181"/>
                <a:gridCol w="4810818"/>
              </a:tblGrid>
              <a:tr h="557586">
                <a:tc>
                  <a:txBody>
                    <a:bodyPr/>
                    <a:lstStyle/>
                    <a:p>
                      <a:pPr algn="ctr"/>
                      <a:r>
                        <a:rPr lang="en-US" sz="2400" dirty="0" smtClean="0">
                          <a:latin typeface="Georgia" panose="02040502050405020303" pitchFamily="18" charset="0"/>
                        </a:rPr>
                        <a:t>Test</a:t>
                      </a:r>
                      <a:endParaRPr lang="en-US" sz="2400" dirty="0">
                        <a:latin typeface="Georgia" panose="02040502050405020303" pitchFamily="18" charset="0"/>
                      </a:endParaRPr>
                    </a:p>
                  </a:txBody>
                  <a:tcPr/>
                </a:tc>
                <a:tc>
                  <a:txBody>
                    <a:bodyPr/>
                    <a:lstStyle/>
                    <a:p>
                      <a:pPr algn="ctr"/>
                      <a:r>
                        <a:rPr lang="en-US" sz="2400" dirty="0" smtClean="0">
                          <a:latin typeface="Georgia" panose="02040502050405020303" pitchFamily="18" charset="0"/>
                        </a:rPr>
                        <a:t>Description</a:t>
                      </a:r>
                      <a:endParaRPr lang="en-US" sz="2400" dirty="0">
                        <a:latin typeface="Georgia" panose="02040502050405020303" pitchFamily="18" charset="0"/>
                      </a:endParaRPr>
                    </a:p>
                  </a:txBody>
                  <a:tcPr/>
                </a:tc>
                <a:tc>
                  <a:txBody>
                    <a:bodyPr/>
                    <a:lstStyle/>
                    <a:p>
                      <a:pPr algn="ctr"/>
                      <a:r>
                        <a:rPr lang="en-US" sz="2400" dirty="0" smtClean="0">
                          <a:latin typeface="Georgia" panose="02040502050405020303" pitchFamily="18" charset="0"/>
                        </a:rPr>
                        <a:t>Assumptions</a:t>
                      </a:r>
                      <a:endParaRPr lang="en-US" sz="2400" dirty="0">
                        <a:latin typeface="Georgia" panose="02040502050405020303" pitchFamily="18" charset="0"/>
                      </a:endParaRPr>
                    </a:p>
                  </a:txBody>
                  <a:tcPr/>
                </a:tc>
              </a:tr>
              <a:tr h="383340">
                <a:tc>
                  <a:txBody>
                    <a:bodyPr/>
                    <a:lstStyle/>
                    <a:p>
                      <a:pPr algn="ctr" fontAlgn="b"/>
                      <a:r>
                        <a:rPr lang="en-US" sz="2000" b="0" i="0" u="none" strike="noStrike" dirty="0" smtClean="0">
                          <a:solidFill>
                            <a:srgbClr val="000000"/>
                          </a:solidFill>
                          <a:effectLst/>
                          <a:latin typeface="Georgia" panose="02040502050405020303" pitchFamily="18" charset="0"/>
                        </a:rPr>
                        <a:t>Bartlett</a:t>
                      </a:r>
                      <a:r>
                        <a:rPr lang="en-US" sz="2000" b="0" i="0" u="none" strike="noStrike" baseline="0" dirty="0" smtClean="0">
                          <a:solidFill>
                            <a:srgbClr val="000000"/>
                          </a:solidFill>
                          <a:effectLst/>
                          <a:latin typeface="Georgia" panose="02040502050405020303" pitchFamily="18" charset="0"/>
                        </a:rPr>
                        <a:t> Test</a:t>
                      </a:r>
                      <a:endParaRPr lang="en-US" sz="2000" b="0" i="0" u="none" strike="noStrike" dirty="0" smtClean="0">
                        <a:solidFill>
                          <a:srgbClr val="000000"/>
                        </a:solidFill>
                        <a:effectLst/>
                        <a:latin typeface="Georgia" panose="02040502050405020303" pitchFamily="18" charset="0"/>
                      </a:endParaRPr>
                    </a:p>
                  </a:txBody>
                  <a:tcPr marL="9525" marR="9525" marT="9525" marB="0" anchor="ctr"/>
                </a:tc>
                <a:tc>
                  <a:txBody>
                    <a:bodyPr/>
                    <a:lstStyle/>
                    <a:p>
                      <a:pPr marL="365760" indent="-342900" algn="ctr" fontAlgn="b">
                        <a:buFont typeface="Arial" panose="020B0604020202020204" pitchFamily="34" charset="0"/>
                        <a:buChar char="•"/>
                      </a:pPr>
                      <a:r>
                        <a:rPr lang="en-US" sz="2000" b="0" i="0" u="none" strike="noStrike" dirty="0" smtClean="0">
                          <a:solidFill>
                            <a:srgbClr val="000000"/>
                          </a:solidFill>
                          <a:effectLst/>
                          <a:latin typeface="Georgia" panose="02040502050405020303" pitchFamily="18" charset="0"/>
                        </a:rPr>
                        <a:t>2 Sample –</a:t>
                      </a:r>
                      <a:r>
                        <a:rPr lang="en-US" sz="2000" b="0" i="0" u="none" strike="noStrike" baseline="0" dirty="0" smtClean="0">
                          <a:solidFill>
                            <a:srgbClr val="000000"/>
                          </a:solidFill>
                          <a:effectLst/>
                          <a:latin typeface="Georgia" panose="02040502050405020303" pitchFamily="18" charset="0"/>
                        </a:rPr>
                        <a:t> A test to see if there is a significant difference in the variances between two random samples of different data.</a:t>
                      </a:r>
                      <a:endParaRPr lang="en-US" sz="2000" b="0" i="0" u="none" strike="noStrike" dirty="0" smtClean="0">
                        <a:solidFill>
                          <a:srgbClr val="000000"/>
                        </a:solidFill>
                        <a:effectLst/>
                        <a:latin typeface="Georgia" panose="02040502050405020303" pitchFamily="18" charset="0"/>
                      </a:endParaRPr>
                    </a:p>
                  </a:txBody>
                  <a:tcPr marL="9525" marR="9525" marT="9525" marB="0" anchor="ctr"/>
                </a:tc>
                <a:tc>
                  <a:txBody>
                    <a:bodyPr/>
                    <a:lstStyle/>
                    <a:p>
                      <a:pPr marL="365760" indent="-342900" algn="ctr" fontAlgn="b">
                        <a:buFont typeface="Arial" panose="020B0604020202020204" pitchFamily="34" charset="0"/>
                        <a:buChar char="•"/>
                      </a:pPr>
                      <a:r>
                        <a:rPr lang="en-US" sz="2000" b="0" i="0" u="none" strike="noStrike" dirty="0" smtClean="0">
                          <a:solidFill>
                            <a:srgbClr val="000000"/>
                          </a:solidFill>
                          <a:effectLst/>
                          <a:latin typeface="Georgia" panose="02040502050405020303" pitchFamily="18" charset="0"/>
                        </a:rPr>
                        <a:t>Data</a:t>
                      </a:r>
                      <a:r>
                        <a:rPr lang="en-US" sz="2000" b="0" i="0" u="none" strike="noStrike" baseline="0" dirty="0" smtClean="0">
                          <a:solidFill>
                            <a:srgbClr val="000000"/>
                          </a:solidFill>
                          <a:effectLst/>
                          <a:latin typeface="Georgia" panose="02040502050405020303" pitchFamily="18" charset="0"/>
                        </a:rPr>
                        <a:t> is normally distributed (or is large enough for CLT to apply).</a:t>
                      </a:r>
                    </a:p>
                    <a:p>
                      <a:pPr marL="365760" indent="-342900" algn="ctr" fontAlgn="b">
                        <a:buFont typeface="Arial" panose="020B0604020202020204" pitchFamily="34" charset="0"/>
                        <a:buChar char="•"/>
                      </a:pPr>
                      <a:endParaRPr lang="en-US" sz="2000" b="0" i="0" u="none" strike="noStrike" baseline="0" dirty="0" smtClean="0">
                        <a:solidFill>
                          <a:srgbClr val="000000"/>
                        </a:solidFill>
                        <a:effectLst/>
                        <a:latin typeface="Georgia" panose="02040502050405020303" pitchFamily="18" charset="0"/>
                      </a:endParaRPr>
                    </a:p>
                  </a:txBody>
                  <a:tcPr marL="9525" marR="9525" marT="9525" marB="0" anchor="ctr"/>
                </a:tc>
              </a:tr>
              <a:tr h="755064">
                <a:tc>
                  <a:txBody>
                    <a:bodyPr/>
                    <a:lstStyle/>
                    <a:p>
                      <a:pPr algn="ctr" fontAlgn="b"/>
                      <a:r>
                        <a:rPr lang="en-US" sz="2000" b="0" i="0" u="none" strike="noStrike" dirty="0" smtClean="0">
                          <a:solidFill>
                            <a:srgbClr val="000000"/>
                          </a:solidFill>
                          <a:effectLst/>
                          <a:latin typeface="Georgia" panose="02040502050405020303" pitchFamily="18" charset="0"/>
                        </a:rPr>
                        <a:t>Mann-Whitney</a:t>
                      </a:r>
                    </a:p>
                    <a:p>
                      <a:pPr algn="ctr" fontAlgn="b"/>
                      <a:r>
                        <a:rPr lang="en-US" sz="2000" b="0" i="0" u="none" strike="noStrike" dirty="0" smtClean="0">
                          <a:solidFill>
                            <a:srgbClr val="000000"/>
                          </a:solidFill>
                          <a:effectLst/>
                          <a:latin typeface="Georgia" panose="02040502050405020303" pitchFamily="18" charset="0"/>
                        </a:rPr>
                        <a:t>U Test</a:t>
                      </a:r>
                    </a:p>
                  </a:txBody>
                  <a:tcPr marL="9525" marR="9525" marT="9525" marB="0" anchor="ctr">
                    <a:solidFill>
                      <a:schemeClr val="accent1">
                        <a:lumMod val="20000"/>
                        <a:lumOff val="80000"/>
                      </a:schemeClr>
                    </a:solidFill>
                  </a:tcPr>
                </a:tc>
                <a:tc gridSpan="2">
                  <a:txBody>
                    <a:bodyPr/>
                    <a:lstStyle/>
                    <a:p>
                      <a:pPr marL="365760" indent="-342900" algn="ctr" fontAlgn="b">
                        <a:buFont typeface="Arial" panose="020B0604020202020204" pitchFamily="34" charset="0"/>
                        <a:buChar char="•"/>
                      </a:pPr>
                      <a:endParaRPr lang="en-US" sz="2000" b="0" i="0" u="none" strike="noStrike" dirty="0" smtClean="0">
                        <a:solidFill>
                          <a:srgbClr val="000000"/>
                        </a:solidFill>
                        <a:effectLst/>
                        <a:latin typeface="Georgia" panose="02040502050405020303" pitchFamily="18" charset="0"/>
                      </a:endParaRPr>
                    </a:p>
                    <a:p>
                      <a:pPr marL="365760" indent="-342900" algn="ctr" fontAlgn="b">
                        <a:buFont typeface="Arial" panose="020B0604020202020204" pitchFamily="34" charset="0"/>
                        <a:buChar char="•"/>
                      </a:pPr>
                      <a:r>
                        <a:rPr lang="en-US" sz="2000" b="0" i="0" u="none" strike="noStrike" dirty="0" smtClean="0">
                          <a:solidFill>
                            <a:srgbClr val="000000"/>
                          </a:solidFill>
                          <a:effectLst/>
                          <a:latin typeface="Georgia" panose="02040502050405020303" pitchFamily="18" charset="0"/>
                        </a:rPr>
                        <a:t>2 Sample –</a:t>
                      </a:r>
                      <a:r>
                        <a:rPr lang="en-US" sz="2000" b="0" i="0" u="none" strike="noStrike" baseline="0" dirty="0" smtClean="0">
                          <a:solidFill>
                            <a:srgbClr val="000000"/>
                          </a:solidFill>
                          <a:effectLst/>
                          <a:latin typeface="Georgia" panose="02040502050405020303" pitchFamily="18" charset="0"/>
                        </a:rPr>
                        <a:t> A test to see if there is a significant difference in the  medians between two random samples of different data.</a:t>
                      </a:r>
                      <a:endParaRPr lang="en-US" sz="2000" b="0" i="0" u="none" strike="noStrike" dirty="0" smtClean="0">
                        <a:solidFill>
                          <a:srgbClr val="000000"/>
                        </a:solidFill>
                        <a:effectLst/>
                        <a:latin typeface="Georgia" panose="02040502050405020303" pitchFamily="18" charset="0"/>
                      </a:endParaRPr>
                    </a:p>
                    <a:p>
                      <a:pPr marL="365760" indent="-342900" algn="ctr" fontAlgn="b">
                        <a:buFont typeface="Arial" panose="020B0604020202020204" pitchFamily="34" charset="0"/>
                        <a:buChar char="•"/>
                      </a:pPr>
                      <a:endParaRPr lang="en-US" sz="2000" b="0" i="0" u="none" strike="noStrike" baseline="0" dirty="0" smtClean="0">
                        <a:solidFill>
                          <a:srgbClr val="000000"/>
                        </a:solidFill>
                        <a:effectLst/>
                        <a:latin typeface="Georgia" panose="02040502050405020303" pitchFamily="18" charset="0"/>
                      </a:endParaRPr>
                    </a:p>
                  </a:txBody>
                  <a:tcPr marL="9525" marR="9525" marT="9525" marB="0" anchor="ctr">
                    <a:solidFill>
                      <a:schemeClr val="accent1">
                        <a:lumMod val="20000"/>
                        <a:lumOff val="80000"/>
                      </a:schemeClr>
                    </a:solidFill>
                  </a:tcPr>
                </a:tc>
                <a:tc hMerge="1">
                  <a:txBody>
                    <a:bodyPr/>
                    <a:lstStyle/>
                    <a:p>
                      <a:pPr marL="365760" indent="-342900" algn="ctr" fontAlgn="b">
                        <a:buFont typeface="Arial" panose="020B0604020202020204" pitchFamily="34" charset="0"/>
                        <a:buChar char="•"/>
                      </a:pPr>
                      <a:endParaRPr lang="en-US" sz="2000" b="0" i="0" u="none" strike="noStrike" baseline="0" dirty="0" smtClean="0">
                        <a:solidFill>
                          <a:srgbClr val="000000"/>
                        </a:solidFill>
                        <a:effectLst/>
                        <a:latin typeface="Georgia" panose="02040502050405020303" pitchFamily="18" charset="0"/>
                      </a:endParaRPr>
                    </a:p>
                  </a:txBody>
                  <a:tcPr marL="9525" marR="9525" marT="9525" marB="0" anchor="ctr">
                    <a:solidFill>
                      <a:schemeClr val="accent1">
                        <a:lumMod val="20000"/>
                        <a:lumOff val="80000"/>
                      </a:schemeClr>
                    </a:solidFill>
                  </a:tcPr>
                </a:tc>
              </a:tr>
              <a:tr h="755064">
                <a:tc>
                  <a:txBody>
                    <a:bodyPr/>
                    <a:lstStyle/>
                    <a:p>
                      <a:pPr algn="ctr" fontAlgn="b"/>
                      <a:r>
                        <a:rPr lang="en-US" sz="2000" b="0" i="0" u="none" strike="noStrike" dirty="0" err="1" smtClean="0">
                          <a:solidFill>
                            <a:srgbClr val="000000"/>
                          </a:solidFill>
                          <a:effectLst/>
                          <a:latin typeface="Georgia" panose="02040502050405020303" pitchFamily="18" charset="0"/>
                        </a:rPr>
                        <a:t>Levene</a:t>
                      </a:r>
                      <a:r>
                        <a:rPr lang="en-US" sz="2000" b="0" i="0" u="none" strike="noStrike" dirty="0" smtClean="0">
                          <a:solidFill>
                            <a:srgbClr val="000000"/>
                          </a:solidFill>
                          <a:effectLst/>
                          <a:latin typeface="Georgia" panose="02040502050405020303" pitchFamily="18" charset="0"/>
                        </a:rPr>
                        <a:t> </a:t>
                      </a:r>
                      <a:r>
                        <a:rPr lang="en-US" sz="2000" b="0" i="0" u="none" strike="noStrike" baseline="0" dirty="0" smtClean="0">
                          <a:solidFill>
                            <a:srgbClr val="000000"/>
                          </a:solidFill>
                          <a:effectLst/>
                          <a:latin typeface="Georgia" panose="02040502050405020303" pitchFamily="18" charset="0"/>
                        </a:rPr>
                        <a:t> Test</a:t>
                      </a:r>
                      <a:endParaRPr lang="en-US" sz="2000" b="0" i="0" u="none" strike="noStrike" dirty="0" smtClean="0">
                        <a:solidFill>
                          <a:srgbClr val="000000"/>
                        </a:solidFill>
                        <a:effectLst/>
                        <a:latin typeface="Georgia" panose="02040502050405020303" pitchFamily="18" charset="0"/>
                      </a:endParaRPr>
                    </a:p>
                  </a:txBody>
                  <a:tcPr marL="9525" marR="9525" marT="9525" marB="0" anchor="ctr">
                    <a:solidFill>
                      <a:schemeClr val="accent1">
                        <a:lumMod val="20000"/>
                        <a:lumOff val="80000"/>
                      </a:schemeClr>
                    </a:solidFill>
                  </a:tcPr>
                </a:tc>
                <a:tc gridSpan="2">
                  <a:txBody>
                    <a:bodyPr/>
                    <a:lstStyle/>
                    <a:p>
                      <a:pPr marL="365760" indent="-342900" algn="ctr" fontAlgn="b">
                        <a:buFont typeface="Arial" panose="020B0604020202020204" pitchFamily="34" charset="0"/>
                        <a:buChar char="•"/>
                      </a:pPr>
                      <a:r>
                        <a:rPr lang="en-US" sz="2000" b="0" i="0" u="none" strike="noStrike" dirty="0" smtClean="0">
                          <a:solidFill>
                            <a:srgbClr val="000000"/>
                          </a:solidFill>
                          <a:effectLst/>
                          <a:latin typeface="Georgia" panose="02040502050405020303" pitchFamily="18" charset="0"/>
                        </a:rPr>
                        <a:t>2 Sample –</a:t>
                      </a:r>
                      <a:r>
                        <a:rPr lang="en-US" sz="2000" b="0" i="0" u="none" strike="noStrike" baseline="0" dirty="0" smtClean="0">
                          <a:solidFill>
                            <a:srgbClr val="000000"/>
                          </a:solidFill>
                          <a:effectLst/>
                          <a:latin typeface="Georgia" panose="02040502050405020303" pitchFamily="18" charset="0"/>
                        </a:rPr>
                        <a:t> A test to see if there is a significant difference in the variances between two random samples of different data.</a:t>
                      </a:r>
                      <a:endParaRPr lang="en-US" sz="2000" b="0" i="0" u="none" strike="noStrike" dirty="0" smtClean="0">
                        <a:solidFill>
                          <a:srgbClr val="000000"/>
                        </a:solidFill>
                        <a:effectLst/>
                        <a:latin typeface="Georgia" panose="02040502050405020303" pitchFamily="18" charset="0"/>
                      </a:endParaRPr>
                    </a:p>
                  </a:txBody>
                  <a:tcPr marL="9525" marR="9525" marT="9525" marB="0" anchor="ctr">
                    <a:solidFill>
                      <a:schemeClr val="accent1">
                        <a:lumMod val="20000"/>
                        <a:lumOff val="80000"/>
                      </a:schemeClr>
                    </a:solidFill>
                  </a:tcPr>
                </a:tc>
                <a:tc hMerge="1">
                  <a:txBody>
                    <a:bodyPr/>
                    <a:lstStyle/>
                    <a:p>
                      <a:pPr algn="ctr" fontAlgn="b"/>
                      <a:endParaRPr lang="en-US" sz="2000" b="0" i="0" u="none" strike="noStrike" dirty="0" smtClean="0">
                        <a:solidFill>
                          <a:srgbClr val="000000"/>
                        </a:solidFill>
                        <a:effectLst/>
                        <a:latin typeface="Georgia" panose="02040502050405020303" pitchFamily="18" charset="0"/>
                      </a:endParaRPr>
                    </a:p>
                  </a:txBody>
                  <a:tcPr marL="9525" marR="9525" marT="9525" marB="0" anchor="ctr"/>
                </a:tc>
              </a:tr>
              <a:tr h="755064">
                <a:tc>
                  <a:txBody>
                    <a:bodyPr/>
                    <a:lstStyle/>
                    <a:p>
                      <a:pPr algn="ctr" fontAlgn="b"/>
                      <a:r>
                        <a:rPr lang="en-US" sz="2000" b="0" i="0" u="none" strike="noStrike" dirty="0" smtClean="0">
                          <a:solidFill>
                            <a:srgbClr val="000000"/>
                          </a:solidFill>
                          <a:effectLst/>
                          <a:latin typeface="Georgia" panose="02040502050405020303" pitchFamily="18" charset="0"/>
                        </a:rPr>
                        <a:t>Kolmogorov-Smirnov</a:t>
                      </a:r>
                    </a:p>
                    <a:p>
                      <a:pPr algn="ctr" fontAlgn="b"/>
                      <a:r>
                        <a:rPr lang="en-US" sz="2000" b="0" i="0" u="none" strike="noStrike" dirty="0" smtClean="0">
                          <a:solidFill>
                            <a:srgbClr val="000000"/>
                          </a:solidFill>
                          <a:effectLst/>
                          <a:latin typeface="Georgia" panose="02040502050405020303" pitchFamily="18" charset="0"/>
                        </a:rPr>
                        <a:t>Test</a:t>
                      </a:r>
                    </a:p>
                  </a:txBody>
                  <a:tcPr marL="9525" marR="9525" marT="9525" marB="0" anchor="ctr">
                    <a:solidFill>
                      <a:schemeClr val="accent1">
                        <a:lumMod val="20000"/>
                        <a:lumOff val="80000"/>
                      </a:schemeClr>
                    </a:solidFill>
                  </a:tcPr>
                </a:tc>
                <a:tc gridSpan="2">
                  <a:txBody>
                    <a:bodyPr/>
                    <a:lstStyle/>
                    <a:p>
                      <a:pPr marL="365760" indent="-342900" algn="ctr" fontAlgn="b">
                        <a:buFont typeface="Arial" panose="020B0604020202020204" pitchFamily="34" charset="0"/>
                        <a:buChar char="•"/>
                      </a:pPr>
                      <a:endParaRPr lang="en-US" sz="2000" b="0" i="0" u="none" strike="noStrike" dirty="0" smtClean="0">
                        <a:solidFill>
                          <a:srgbClr val="000000"/>
                        </a:solidFill>
                        <a:effectLst/>
                        <a:latin typeface="Georgia" panose="02040502050405020303" pitchFamily="18" charset="0"/>
                      </a:endParaRPr>
                    </a:p>
                    <a:p>
                      <a:pPr marL="365760" indent="-342900" algn="ctr" fontAlgn="b">
                        <a:buFont typeface="Arial" panose="020B0604020202020204" pitchFamily="34" charset="0"/>
                        <a:buChar char="•"/>
                      </a:pPr>
                      <a:r>
                        <a:rPr lang="en-US" sz="2000" b="0" i="0" u="none" strike="noStrike" dirty="0" smtClean="0">
                          <a:solidFill>
                            <a:srgbClr val="000000"/>
                          </a:solidFill>
                          <a:effectLst/>
                          <a:latin typeface="Georgia" panose="02040502050405020303" pitchFamily="18" charset="0"/>
                        </a:rPr>
                        <a:t>1 Sample – A test</a:t>
                      </a:r>
                      <a:r>
                        <a:rPr lang="en-US" sz="2000" b="0" i="0" u="none" strike="noStrike" baseline="0" dirty="0" smtClean="0">
                          <a:solidFill>
                            <a:srgbClr val="000000"/>
                          </a:solidFill>
                          <a:effectLst/>
                          <a:latin typeface="Georgia" panose="02040502050405020303" pitchFamily="18" charset="0"/>
                        </a:rPr>
                        <a:t> to see if there is a  significant difference between the distribution of a random sample of data and a selected distribution.</a:t>
                      </a:r>
                    </a:p>
                    <a:p>
                      <a:pPr marL="365760" indent="-342900" algn="ctr" fontAlgn="b">
                        <a:buFont typeface="Arial" panose="020B0604020202020204" pitchFamily="34" charset="0"/>
                        <a:buChar char="•"/>
                      </a:pPr>
                      <a:r>
                        <a:rPr lang="en-US" sz="2000" b="0" i="0" u="none" strike="noStrike" baseline="0" dirty="0" smtClean="0">
                          <a:solidFill>
                            <a:srgbClr val="000000"/>
                          </a:solidFill>
                          <a:effectLst/>
                          <a:latin typeface="Georgia" panose="02040502050405020303" pitchFamily="18" charset="0"/>
                        </a:rPr>
                        <a:t>2 Sample – A test to see if there is a significant difference between the distributions of two random samples of different  data.</a:t>
                      </a:r>
                    </a:p>
                    <a:p>
                      <a:pPr marL="365760" indent="-342900" algn="ctr" fontAlgn="b">
                        <a:buFont typeface="Arial" panose="020B0604020202020204" pitchFamily="34" charset="0"/>
                        <a:buChar char="•"/>
                      </a:pPr>
                      <a:endParaRPr lang="en-US" sz="2000" b="0" i="0" u="none" strike="noStrike" dirty="0" smtClean="0">
                        <a:solidFill>
                          <a:srgbClr val="000000"/>
                        </a:solidFill>
                        <a:effectLst/>
                        <a:latin typeface="Georgia" panose="02040502050405020303" pitchFamily="18" charset="0"/>
                      </a:endParaRPr>
                    </a:p>
                  </a:txBody>
                  <a:tcPr marL="9525" marR="9525" marT="9525" marB="0" anchor="ctr">
                    <a:solidFill>
                      <a:schemeClr val="accent1">
                        <a:lumMod val="20000"/>
                        <a:lumOff val="80000"/>
                      </a:schemeClr>
                    </a:solidFill>
                  </a:tcPr>
                </a:tc>
                <a:tc hMerge="1">
                  <a:txBody>
                    <a:bodyPr/>
                    <a:lstStyle/>
                    <a:p>
                      <a:pPr marL="365760" indent="-342900" algn="ctr" fontAlgn="b">
                        <a:buFont typeface="Arial" panose="020B0604020202020204" pitchFamily="34" charset="0"/>
                        <a:buChar char="•"/>
                      </a:pPr>
                      <a:endParaRPr lang="en-US" sz="2000" b="0" i="0" u="none" strike="noStrike" baseline="0" dirty="0" smtClean="0">
                        <a:solidFill>
                          <a:srgbClr val="000000"/>
                        </a:solidFill>
                        <a:effectLst/>
                        <a:latin typeface="Georgia" panose="02040502050405020303" pitchFamily="18" charset="0"/>
                      </a:endParaRPr>
                    </a:p>
                  </a:txBody>
                  <a:tcPr marL="9525" marR="9525" marT="9525" marB="0" anchor="ctr"/>
                </a:tc>
              </a:tr>
            </a:tbl>
          </a:graphicData>
        </a:graphic>
      </p:graphicFrame>
    </p:spTree>
    <p:extLst>
      <p:ext uri="{BB962C8B-B14F-4D97-AF65-F5344CB8AC3E}">
        <p14:creationId xmlns:p14="http://schemas.microsoft.com/office/powerpoint/2010/main" val="35389913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pic>
        <p:nvPicPr>
          <p:cNvPr id="648" name="Shape 648"/>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49" name="Shape 649"/>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650" name="Shape 650"/>
          <p:cNvSpPr/>
          <p:nvPr/>
        </p:nvSpPr>
        <p:spPr>
          <a:xfrm>
            <a:off x="2961475" y="2224347"/>
            <a:ext cx="8025300" cy="3039300"/>
          </a:xfrm>
          <a:prstGeom prst="rect">
            <a:avLst/>
          </a:prstGeom>
          <a:noFill/>
          <a:ln>
            <a:noFill/>
          </a:ln>
        </p:spPr>
        <p:txBody>
          <a:bodyPr lIns="50800" tIns="50800" rIns="50800" bIns="50800" anchor="t" anchorCtr="0">
            <a:noAutofit/>
          </a:bodyPr>
          <a:lstStyle/>
          <a:p>
            <a:pPr lvl="0" rtl="0">
              <a:spcBef>
                <a:spcPts val="0"/>
              </a:spcBef>
              <a:buNone/>
            </a:pPr>
            <a:r>
              <a:rPr lang="en-US" sz="1800" dirty="0" smtClean="0">
                <a:latin typeface="Georgia"/>
                <a:ea typeface="Georgia"/>
                <a:cs typeface="Georgia"/>
                <a:sym typeface="Georgia"/>
              </a:rPr>
              <a:t>A colleague asks for your advice with measuring the effect of their marketing campaign and hands you a report showing the average number of sales doubled from last year. </a:t>
            </a:r>
          </a:p>
          <a:p>
            <a:pPr lvl="0" rtl="0">
              <a:spcBef>
                <a:spcPts val="0"/>
              </a:spcBef>
              <a:buNone/>
            </a:pPr>
            <a:endParaRPr sz="1800" dirty="0">
              <a:latin typeface="Georgia"/>
              <a:ea typeface="Georgia"/>
              <a:cs typeface="Georgia"/>
              <a:sym typeface="Georgia"/>
            </a:endParaRPr>
          </a:p>
          <a:p>
            <a:pPr marL="457200" lvl="0" indent="-342900" rtl="0">
              <a:spcBef>
                <a:spcPts val="0"/>
              </a:spcBef>
              <a:buClr>
                <a:schemeClr val="dk1"/>
              </a:buClr>
              <a:buSzPct val="100000"/>
              <a:buFont typeface="Georgia"/>
              <a:buAutoNum type="arabicPeriod"/>
            </a:pPr>
            <a:r>
              <a:rPr lang="en-US" sz="1800" dirty="0" smtClean="0">
                <a:latin typeface="Georgia"/>
                <a:ea typeface="Georgia"/>
                <a:cs typeface="Georgia"/>
                <a:sym typeface="Georgia"/>
              </a:rPr>
              <a:t>Is this result statistically significant?</a:t>
            </a:r>
          </a:p>
          <a:p>
            <a:pPr marL="457200" lvl="0" indent="-342900" rtl="0">
              <a:spcBef>
                <a:spcPts val="0"/>
              </a:spcBef>
              <a:buClr>
                <a:schemeClr val="dk1"/>
              </a:buClr>
              <a:buSzPct val="100000"/>
              <a:buFont typeface="Georgia"/>
              <a:buAutoNum type="arabicPeriod"/>
            </a:pPr>
            <a:r>
              <a:rPr lang="en-US" sz="1800" dirty="0" smtClean="0">
                <a:latin typeface="Georgia"/>
                <a:ea typeface="Georgia"/>
                <a:cs typeface="Georgia"/>
                <a:sym typeface="Georgia"/>
              </a:rPr>
              <a:t>What hypothesis test would you use to test for statistical significance?</a:t>
            </a:r>
          </a:p>
          <a:p>
            <a:pPr marL="457200" lvl="0" indent="-342900" rtl="0">
              <a:spcBef>
                <a:spcPts val="0"/>
              </a:spcBef>
              <a:buClr>
                <a:schemeClr val="dk1"/>
              </a:buClr>
              <a:buSzPct val="100000"/>
              <a:buFont typeface="Georgia"/>
              <a:buAutoNum type="arabicPeriod"/>
            </a:pPr>
            <a:r>
              <a:rPr lang="en-US" sz="1800" dirty="0" smtClean="0">
                <a:latin typeface="Georgia"/>
                <a:ea typeface="Georgia"/>
                <a:cs typeface="Georgia"/>
                <a:sym typeface="Georgia"/>
              </a:rPr>
              <a:t>If the test result was not statistically significant,  what does that mean about the effectiveness about the ad campaign?</a:t>
            </a:r>
          </a:p>
        </p:txBody>
      </p:sp>
      <p:sp>
        <p:nvSpPr>
          <p:cNvPr id="651" name="Shape 651"/>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dirty="0" smtClean="0">
                <a:latin typeface="Georgia"/>
                <a:ea typeface="Georgia"/>
                <a:cs typeface="Georgia"/>
                <a:sym typeface="Georgia"/>
              </a:rPr>
              <a:t>Answers</a:t>
            </a:r>
            <a:endParaRPr lang="en-US" sz="1800" dirty="0">
              <a:latin typeface="Georgia"/>
              <a:ea typeface="Georgia"/>
              <a:cs typeface="Georgia"/>
              <a:sym typeface="Georgia"/>
            </a:endParaRPr>
          </a:p>
        </p:txBody>
      </p:sp>
      <p:sp>
        <p:nvSpPr>
          <p:cNvPr id="652" name="Shape 652"/>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653" name="Shape 653"/>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a:t>
            </a:r>
          </a:p>
        </p:txBody>
      </p:sp>
      <p:cxnSp>
        <p:nvCxnSpPr>
          <p:cNvPr id="654" name="Shape 654"/>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655" name="Shape 655"/>
          <p:cNvSpPr/>
          <p:nvPr/>
        </p:nvSpPr>
        <p:spPr>
          <a:xfrm>
            <a:off x="635000" y="736600"/>
            <a:ext cx="117248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ACTIVITY: </a:t>
            </a:r>
            <a:r>
              <a:rPr lang="en-US" sz="3200" b="1" dirty="0" smtClean="0">
                <a:latin typeface="Oswald"/>
                <a:ea typeface="Oswald"/>
                <a:cs typeface="Oswald"/>
                <a:sym typeface="Oswald"/>
              </a:rPr>
              <a:t>KNOWLEDGE CHECK</a:t>
            </a:r>
            <a:endParaRPr lang="en-US" sz="3200" b="1" dirty="0">
              <a:latin typeface="Oswald"/>
              <a:ea typeface="Oswald"/>
              <a:cs typeface="Oswald"/>
              <a:sym typeface="Oswald"/>
            </a:endParaRPr>
          </a:p>
        </p:txBody>
      </p:sp>
    </p:spTree>
    <p:extLst>
      <p:ext uri="{BB962C8B-B14F-4D97-AF65-F5344CB8AC3E}">
        <p14:creationId xmlns:p14="http://schemas.microsoft.com/office/powerpoint/2010/main" val="34836805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Shape 74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All of the statistical measures (e.g., mean) we’ve discussed so far are </a:t>
            </a:r>
            <a:r>
              <a:rPr lang="en-US" sz="2800" b="1" dirty="0" smtClean="0">
                <a:latin typeface="Georgia"/>
                <a:ea typeface="Georgia"/>
                <a:cs typeface="Georgia"/>
                <a:sym typeface="Georgia"/>
              </a:rPr>
              <a:t>point estimates</a:t>
            </a:r>
            <a:r>
              <a:rPr lang="en-US" sz="2800" dirty="0" smtClean="0">
                <a:latin typeface="Georgia"/>
                <a:ea typeface="Georgia"/>
                <a:cs typeface="Georgia"/>
                <a:sym typeface="Georgia"/>
              </a:rPr>
              <a:t> or single values that represent characteristics of the data.</a:t>
            </a:r>
            <a:endParaRPr lang="en-US" sz="2800" b="1" dirty="0" smtClean="0">
              <a:latin typeface="Georgia"/>
              <a:ea typeface="Georgia"/>
              <a:cs typeface="Georgia"/>
              <a:sym typeface="Georgia"/>
            </a:endParaRPr>
          </a:p>
          <a:p>
            <a:pPr marL="203200" marR="0" lvl="0" indent="-256540" algn="l" rtl="0">
              <a:spcBef>
                <a:spcPts val="0"/>
              </a:spcBef>
              <a:buSzPct val="100000"/>
              <a:buFont typeface="Georgia"/>
              <a:buChar char="‣"/>
            </a:pPr>
            <a:endParaRPr lang="en-US" sz="2800" b="1"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To describe how </a:t>
            </a:r>
            <a:r>
              <a:rPr lang="en-US" sz="2800" i="1" dirty="0" smtClean="0">
                <a:latin typeface="Georgia"/>
                <a:ea typeface="Georgia"/>
                <a:cs typeface="Georgia"/>
                <a:sym typeface="Georgia"/>
              </a:rPr>
              <a:t>sensitive</a:t>
            </a:r>
            <a:r>
              <a:rPr lang="en-US" sz="2800" dirty="0" smtClean="0">
                <a:latin typeface="Georgia"/>
                <a:ea typeface="Georgia"/>
                <a:cs typeface="Georgia"/>
                <a:sym typeface="Georgia"/>
              </a:rPr>
              <a:t> or </a:t>
            </a:r>
            <a:r>
              <a:rPr lang="en-US" sz="2800" i="1" dirty="0" smtClean="0">
                <a:latin typeface="Georgia"/>
                <a:ea typeface="Georgia"/>
                <a:cs typeface="Georgia"/>
                <a:sym typeface="Georgia"/>
              </a:rPr>
              <a:t>robust </a:t>
            </a:r>
            <a:r>
              <a:rPr lang="en-US" sz="2800" dirty="0" smtClean="0">
                <a:latin typeface="Georgia"/>
                <a:ea typeface="Georgia"/>
                <a:cs typeface="Georgia"/>
                <a:sym typeface="Georgia"/>
              </a:rPr>
              <a:t>these point estimates are to variation in the data, we could randomly sample our data 100 times and then take the same measure each time. </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If we wanted to describe the results of these trials, we could give the range of values that the measure took during these 100 trials. This range is known as a </a:t>
            </a:r>
            <a:r>
              <a:rPr lang="en-US" sz="2800" b="1" dirty="0" smtClean="0">
                <a:latin typeface="Georgia"/>
                <a:ea typeface="Georgia"/>
                <a:cs typeface="Georgia"/>
                <a:sym typeface="Georgia"/>
              </a:rPr>
              <a:t>confidence interval</a:t>
            </a:r>
            <a:r>
              <a:rPr lang="en-US" sz="2800" dirty="0" smtClean="0">
                <a:latin typeface="Georgia"/>
                <a:ea typeface="Georgia"/>
                <a:cs typeface="Georgia"/>
                <a:sym typeface="Georgia"/>
              </a:rPr>
              <a:t>. The size of that range (e.g., 95) would represent our level of confidence (95%).</a:t>
            </a:r>
            <a:endParaRPr lang="en-US" sz="2800" b="1" dirty="0" smtClean="0">
              <a:latin typeface="Georgia"/>
              <a:ea typeface="Georgia"/>
              <a:cs typeface="Georgia"/>
              <a:sym typeface="Georgia"/>
            </a:endParaRPr>
          </a:p>
          <a:p>
            <a:pPr marL="203200" marR="0" lvl="0" indent="-256540" algn="l" rtl="0">
              <a:spcBef>
                <a:spcPts val="0"/>
              </a:spcBef>
              <a:buSzPct val="100000"/>
              <a:buFont typeface="Georgia"/>
              <a:buChar char="‣"/>
            </a:pPr>
            <a:endParaRPr lang="en-US" sz="2800" b="1"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b="1"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R="0" lvl="0" algn="l" rtl="0">
              <a:spcBef>
                <a:spcPts val="1000"/>
              </a:spcBef>
              <a:buNone/>
            </a:pPr>
            <a:endParaRPr sz="2800" dirty="0">
              <a:latin typeface="Georgia"/>
              <a:ea typeface="Georgia"/>
              <a:cs typeface="Georgia"/>
              <a:sym typeface="Georgia"/>
            </a:endParaRPr>
          </a:p>
        </p:txBody>
      </p:sp>
      <p:sp>
        <p:nvSpPr>
          <p:cNvPr id="742" name="Shape 74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CONFIDENCE INTERVALS</a:t>
            </a:r>
            <a:endParaRPr lang="en-US" sz="3200" b="1" dirty="0">
              <a:latin typeface="Oswald"/>
              <a:ea typeface="Oswald"/>
              <a:cs typeface="Oswald"/>
              <a:sym typeface="Oswald"/>
            </a:endParaRPr>
          </a:p>
        </p:txBody>
      </p:sp>
    </p:spTree>
    <p:extLst>
      <p:ext uri="{BB962C8B-B14F-4D97-AF65-F5344CB8AC3E}">
        <p14:creationId xmlns:p14="http://schemas.microsoft.com/office/powerpoint/2010/main" val="39152492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Shape 74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There are a number of pre-existing formulas for the confidence intervals for data that align to major statistical distributions (e.g., Normal, t-distribution). </a:t>
            </a:r>
            <a:endParaRPr lang="en-US" sz="2800" b="1" dirty="0" smtClean="0">
              <a:latin typeface="Georgia"/>
              <a:ea typeface="Georgia"/>
              <a:cs typeface="Georgia"/>
              <a:sym typeface="Georgia"/>
            </a:endParaRPr>
          </a:p>
          <a:p>
            <a:pPr marL="203200" marR="0" lvl="0" indent="-256540" algn="l" rtl="0">
              <a:spcBef>
                <a:spcPts val="0"/>
              </a:spcBef>
              <a:buSzPct val="100000"/>
              <a:buFont typeface="Georgia"/>
              <a:buChar char="‣"/>
            </a:pPr>
            <a:endParaRPr lang="en-US" sz="2800" b="1"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For those data that do not align to major statistical distributions, obtaining a confidence interval requires conducting a large number of random trials and describing the range in the results.</a:t>
            </a:r>
          </a:p>
          <a:p>
            <a:pPr marL="863600" lvl="1" indent="-256540">
              <a:buSzPct val="100000"/>
              <a:buFont typeface="Georgia"/>
              <a:buChar char="‣"/>
            </a:pPr>
            <a:endParaRPr lang="en-US" sz="2800" dirty="0">
              <a:latin typeface="Georgia"/>
              <a:ea typeface="Georgia"/>
              <a:cs typeface="Georgia"/>
              <a:sym typeface="Georgia"/>
            </a:endParaRPr>
          </a:p>
          <a:p>
            <a:pPr marL="863600" lvl="1" indent="-256540">
              <a:buSzPct val="100000"/>
              <a:buFont typeface="Georgia"/>
              <a:buChar char="‣"/>
            </a:pPr>
            <a:r>
              <a:rPr lang="en-US" sz="2800" dirty="0" smtClean="0">
                <a:latin typeface="Georgia"/>
                <a:ea typeface="Georgia"/>
                <a:cs typeface="Georgia"/>
                <a:sym typeface="Georgia"/>
              </a:rPr>
              <a:t>Thankfully, Python will make this process </a:t>
            </a:r>
            <a:r>
              <a:rPr lang="en-US" sz="2800" i="1" dirty="0" smtClean="0">
                <a:latin typeface="Georgia"/>
                <a:ea typeface="Georgia"/>
                <a:cs typeface="Georgia"/>
                <a:sym typeface="Georgia"/>
              </a:rPr>
              <a:t>relatively</a:t>
            </a:r>
            <a:r>
              <a:rPr lang="en-US" sz="2800" dirty="0" smtClean="0">
                <a:latin typeface="Georgia"/>
                <a:ea typeface="Georgia"/>
                <a:cs typeface="Georgia"/>
                <a:sym typeface="Georgia"/>
              </a:rPr>
              <a:t> painless.</a:t>
            </a: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b="1"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R="0" lvl="0" algn="l" rtl="0">
              <a:spcBef>
                <a:spcPts val="1000"/>
              </a:spcBef>
              <a:buNone/>
            </a:pPr>
            <a:endParaRPr sz="2800" dirty="0">
              <a:latin typeface="Georgia"/>
              <a:ea typeface="Georgia"/>
              <a:cs typeface="Georgia"/>
              <a:sym typeface="Georgia"/>
            </a:endParaRPr>
          </a:p>
        </p:txBody>
      </p:sp>
      <p:sp>
        <p:nvSpPr>
          <p:cNvPr id="742" name="Shape 74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CONFIDENCE INTERVALS</a:t>
            </a:r>
            <a:endParaRPr lang="en-US" sz="3200" b="1" dirty="0">
              <a:latin typeface="Oswald"/>
              <a:ea typeface="Oswald"/>
              <a:cs typeface="Oswald"/>
              <a:sym typeface="Oswald"/>
            </a:endParaRPr>
          </a:p>
        </p:txBody>
      </p:sp>
    </p:spTree>
    <p:extLst>
      <p:ext uri="{BB962C8B-B14F-4D97-AF65-F5344CB8AC3E}">
        <p14:creationId xmlns:p14="http://schemas.microsoft.com/office/powerpoint/2010/main" val="3428317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Shape 73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CODEALONG</a:t>
            </a:r>
            <a:endParaRPr lang="en-US" sz="3200" b="1" dirty="0">
              <a:latin typeface="Oswald"/>
              <a:ea typeface="Oswald"/>
              <a:cs typeface="Oswald"/>
              <a:sym typeface="Oswald"/>
            </a:endParaRPr>
          </a:p>
        </p:txBody>
      </p:sp>
      <p:sp>
        <p:nvSpPr>
          <p:cNvPr id="736" name="Shape 736"/>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lvl="0">
              <a:lnSpc>
                <a:spcPct val="88333"/>
              </a:lnSpc>
              <a:buSzPct val="25000"/>
            </a:pPr>
            <a:r>
              <a:rPr lang="en-US" sz="9600" b="1" dirty="0">
                <a:solidFill>
                  <a:srgbClr val="FFFFFF"/>
                </a:solidFill>
                <a:latin typeface="Oswald"/>
                <a:ea typeface="Oswald"/>
                <a:cs typeface="Oswald"/>
                <a:sym typeface="Oswald"/>
              </a:rPr>
              <a:t>HYPOTHESIS TESTING,</a:t>
            </a:r>
          </a:p>
          <a:p>
            <a:pPr lvl="0">
              <a:lnSpc>
                <a:spcPct val="88333"/>
              </a:lnSpc>
              <a:buSzPct val="25000"/>
            </a:pPr>
            <a:r>
              <a:rPr lang="en-US" sz="9600" b="1" dirty="0">
                <a:solidFill>
                  <a:srgbClr val="FFFFFF"/>
                </a:solidFill>
                <a:latin typeface="Oswald"/>
                <a:ea typeface="Oswald"/>
                <a:cs typeface="Oswald"/>
                <a:sym typeface="Oswald"/>
              </a:rPr>
              <a:t>P-VALUES,</a:t>
            </a:r>
          </a:p>
          <a:p>
            <a:pPr lvl="0">
              <a:lnSpc>
                <a:spcPct val="88333"/>
              </a:lnSpc>
              <a:buSzPct val="25000"/>
            </a:pPr>
            <a:r>
              <a:rPr lang="en-US" sz="9600" b="1" dirty="0">
                <a:solidFill>
                  <a:srgbClr val="FFFFFF"/>
                </a:solidFill>
                <a:latin typeface="Oswald"/>
                <a:ea typeface="Oswald"/>
                <a:cs typeface="Oswald"/>
                <a:sym typeface="Oswald"/>
              </a:rPr>
              <a:t>AND </a:t>
            </a:r>
          </a:p>
          <a:p>
            <a:pPr lvl="0">
              <a:lnSpc>
                <a:spcPct val="88333"/>
              </a:lnSpc>
              <a:buSzPct val="25000"/>
            </a:pPr>
            <a:r>
              <a:rPr lang="en-US" sz="9600" b="1" dirty="0">
                <a:solidFill>
                  <a:srgbClr val="FFFFFF"/>
                </a:solidFill>
                <a:latin typeface="Oswald"/>
                <a:ea typeface="Oswald"/>
                <a:cs typeface="Oswald"/>
                <a:sym typeface="Oswald"/>
              </a:rPr>
              <a:t>CONFIDENCE INTERVALS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Shape 74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We’re going to walk through Part 1 of the </a:t>
            </a:r>
            <a:r>
              <a:rPr lang="en-US" sz="2800" dirty="0" smtClean="0">
                <a:latin typeface="Georgia"/>
                <a:ea typeface="Georgia"/>
                <a:cs typeface="Georgia"/>
                <a:sym typeface="Georgia"/>
              </a:rPr>
              <a:t>hypothesis-test </a:t>
            </a:r>
            <a:r>
              <a:rPr lang="en-US" sz="2800" dirty="0">
                <a:latin typeface="Georgia"/>
                <a:ea typeface="Georgia"/>
                <a:cs typeface="Georgia"/>
                <a:sym typeface="Georgia"/>
              </a:rPr>
              <a:t>notebook in the class repo for lesson 4.</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R="0" lvl="0" algn="l" rtl="0">
              <a:spcBef>
                <a:spcPts val="1000"/>
              </a:spcBef>
              <a:buNone/>
            </a:pPr>
            <a:endParaRPr sz="2800" dirty="0">
              <a:latin typeface="Georgia"/>
              <a:ea typeface="Georgia"/>
              <a:cs typeface="Georgia"/>
              <a:sym typeface="Georgia"/>
            </a:endParaRPr>
          </a:p>
        </p:txBody>
      </p:sp>
      <p:sp>
        <p:nvSpPr>
          <p:cNvPr id="742" name="Shape 74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HYPOTHESIS TESTING CASE STUDY</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Shape 73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INDEPENDENT PRACTICE</a:t>
            </a:r>
            <a:r>
              <a:rPr lang="en-US" sz="3200" b="1" dirty="0">
                <a:latin typeface="Oswald"/>
                <a:ea typeface="Oswald"/>
                <a:cs typeface="Oswald"/>
                <a:sym typeface="Oswald"/>
              </a:rPr>
              <a:t>	</a:t>
            </a:r>
          </a:p>
        </p:txBody>
      </p:sp>
      <p:sp>
        <p:nvSpPr>
          <p:cNvPr id="736" name="Shape 736"/>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lvl="0">
              <a:lnSpc>
                <a:spcPct val="88333"/>
              </a:lnSpc>
              <a:buSzPct val="25000"/>
            </a:pPr>
            <a:r>
              <a:rPr lang="en-US" sz="9600" b="1" dirty="0">
                <a:solidFill>
                  <a:srgbClr val="FFFFFF"/>
                </a:solidFill>
                <a:latin typeface="Oswald"/>
                <a:ea typeface="Oswald"/>
                <a:cs typeface="Oswald"/>
                <a:sym typeface="Oswald"/>
              </a:rPr>
              <a:t>HYPOTHESIS TESTING,</a:t>
            </a:r>
          </a:p>
          <a:p>
            <a:pPr lvl="0">
              <a:lnSpc>
                <a:spcPct val="88333"/>
              </a:lnSpc>
              <a:buSzPct val="25000"/>
            </a:pPr>
            <a:r>
              <a:rPr lang="en-US" sz="9600" b="1" dirty="0">
                <a:solidFill>
                  <a:srgbClr val="FFFFFF"/>
                </a:solidFill>
                <a:latin typeface="Oswald"/>
                <a:ea typeface="Oswald"/>
                <a:cs typeface="Oswald"/>
                <a:sym typeface="Oswald"/>
              </a:rPr>
              <a:t>P-VALUES,</a:t>
            </a:r>
          </a:p>
          <a:p>
            <a:pPr lvl="0">
              <a:lnSpc>
                <a:spcPct val="88333"/>
              </a:lnSpc>
              <a:buSzPct val="25000"/>
            </a:pPr>
            <a:r>
              <a:rPr lang="en-US" sz="9600" b="1" dirty="0">
                <a:solidFill>
                  <a:srgbClr val="FFFFFF"/>
                </a:solidFill>
                <a:latin typeface="Oswald"/>
                <a:ea typeface="Oswald"/>
                <a:cs typeface="Oswald"/>
                <a:sym typeface="Oswald"/>
              </a:rPr>
              <a:t>AND </a:t>
            </a:r>
          </a:p>
          <a:p>
            <a:pPr lvl="0">
              <a:lnSpc>
                <a:spcPct val="88333"/>
              </a:lnSpc>
              <a:buSzPct val="25000"/>
            </a:pPr>
            <a:r>
              <a:rPr lang="en-US" sz="9600" b="1" dirty="0">
                <a:solidFill>
                  <a:srgbClr val="FFFFFF"/>
                </a:solidFill>
                <a:latin typeface="Oswald"/>
                <a:ea typeface="Oswald"/>
                <a:cs typeface="Oswald"/>
                <a:sym typeface="Oswald"/>
              </a:rPr>
              <a:t>CONFIDENCE INTERVALS</a:t>
            </a:r>
          </a:p>
        </p:txBody>
      </p:sp>
    </p:spTree>
    <p:extLst>
      <p:ext uri="{BB962C8B-B14F-4D97-AF65-F5344CB8AC3E}">
        <p14:creationId xmlns:p14="http://schemas.microsoft.com/office/powerpoint/2010/main" val="32420357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CORRELATION</a:t>
            </a:r>
            <a:endParaRPr lang="en-US" sz="3200" b="1" dirty="0">
              <a:latin typeface="Oswald"/>
              <a:ea typeface="Oswald"/>
              <a:cs typeface="Oswald"/>
              <a:sym typeface="Oswald"/>
            </a:endParaRPr>
          </a:p>
        </p:txBody>
      </p:sp>
      <p:sp>
        <p:nvSpPr>
          <p:cNvPr id="485" name="Shape 485"/>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b="1" dirty="0" smtClean="0">
                <a:latin typeface="Georgia"/>
                <a:ea typeface="Georgia"/>
                <a:cs typeface="Georgia"/>
                <a:sym typeface="Georgia"/>
              </a:rPr>
              <a:t>Correlation</a:t>
            </a:r>
            <a:r>
              <a:rPr lang="en-US" sz="2800" dirty="0" smtClean="0">
                <a:latin typeface="Georgia"/>
                <a:ea typeface="Georgia"/>
                <a:cs typeface="Georgia"/>
                <a:sym typeface="Georgia"/>
              </a:rPr>
              <a:t> is the measure of  interdependence or association between two variables. It is measured on a scale of -1 (negatively associated) to 1 (positively associated).</a:t>
            </a:r>
          </a:p>
          <a:p>
            <a:pPr marL="203200" marR="0" lvl="0" indent="-256540" algn="l" rtl="0">
              <a:spcBef>
                <a:spcPts val="0"/>
              </a:spcBef>
              <a:buSzPct val="100000"/>
              <a:buFont typeface="Georgia"/>
              <a:buChar char="‣"/>
            </a:pPr>
            <a:endParaRPr lang="en-US" sz="2800" b="1" dirty="0">
              <a:latin typeface="Georgia"/>
              <a:ea typeface="Georgia"/>
              <a:cs typeface="Georgia"/>
              <a:sym typeface="Georgia"/>
            </a:endParaRPr>
          </a:p>
          <a:p>
            <a:pPr marR="0" lvl="0" algn="l" rtl="0">
              <a:spcBef>
                <a:spcPts val="1000"/>
              </a:spcBef>
              <a:buNone/>
            </a:pPr>
            <a:endParaRPr sz="2800" dirty="0">
              <a:latin typeface="Georgia"/>
              <a:ea typeface="Georgia"/>
              <a:cs typeface="Georgia"/>
              <a:sym typeface="Georgia"/>
            </a:endParaRPr>
          </a:p>
        </p:txBody>
      </p:sp>
      <p:grpSp>
        <p:nvGrpSpPr>
          <p:cNvPr id="2" name="Group 1"/>
          <p:cNvGrpSpPr>
            <a:grpSpLocks noChangeAspect="1"/>
          </p:cNvGrpSpPr>
          <p:nvPr/>
        </p:nvGrpSpPr>
        <p:grpSpPr>
          <a:xfrm>
            <a:off x="1429993" y="3194050"/>
            <a:ext cx="10144813" cy="3291840"/>
            <a:chOff x="2006600" y="3413124"/>
            <a:chExt cx="8013700" cy="2600325"/>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6600" y="3422650"/>
              <a:ext cx="3609975"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00" y="3413124"/>
              <a:ext cx="3733800" cy="2600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 name="TextBox 2"/>
          <p:cNvSpPr txBox="1"/>
          <p:nvPr/>
        </p:nvSpPr>
        <p:spPr>
          <a:xfrm>
            <a:off x="1429993" y="6473833"/>
            <a:ext cx="4569989" cy="461665"/>
          </a:xfrm>
          <a:prstGeom prst="rect">
            <a:avLst/>
          </a:prstGeom>
          <a:noFill/>
        </p:spPr>
        <p:txBody>
          <a:bodyPr wrap="square" rtlCol="0">
            <a:spAutoFit/>
          </a:bodyPr>
          <a:lstStyle/>
          <a:p>
            <a:pPr algn="ctr"/>
            <a:r>
              <a:rPr lang="en-US" sz="2400" dirty="0" smtClean="0">
                <a:latin typeface="Georgia" panose="02040502050405020303" pitchFamily="18" charset="0"/>
              </a:rPr>
              <a:t>Correlation of 1</a:t>
            </a:r>
            <a:endParaRPr lang="en-US" sz="2400" dirty="0">
              <a:latin typeface="Georgia" panose="02040502050405020303" pitchFamily="18" charset="0"/>
            </a:endParaRPr>
          </a:p>
        </p:txBody>
      </p:sp>
      <p:sp>
        <p:nvSpPr>
          <p:cNvPr id="8" name="TextBox 7"/>
          <p:cNvSpPr txBox="1"/>
          <p:nvPr/>
        </p:nvSpPr>
        <p:spPr>
          <a:xfrm>
            <a:off x="6854413" y="6473832"/>
            <a:ext cx="4726743" cy="461665"/>
          </a:xfrm>
          <a:prstGeom prst="rect">
            <a:avLst/>
          </a:prstGeom>
          <a:noFill/>
        </p:spPr>
        <p:txBody>
          <a:bodyPr wrap="square" rtlCol="0">
            <a:spAutoFit/>
          </a:bodyPr>
          <a:lstStyle/>
          <a:p>
            <a:pPr algn="ctr"/>
            <a:r>
              <a:rPr lang="en-US" sz="2400" dirty="0" smtClean="0">
                <a:latin typeface="Georgia" panose="02040502050405020303" pitchFamily="18" charset="0"/>
              </a:rPr>
              <a:t>Correlation of -1</a:t>
            </a:r>
            <a:endParaRPr lang="en-US" sz="2400" dirty="0">
              <a:latin typeface="Georgia" panose="02040502050405020303"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pic>
        <p:nvPicPr>
          <p:cNvPr id="821" name="Shape 821"/>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22" name="Shape 822"/>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823" name="Shape 823"/>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dirty="0">
                <a:latin typeface="Georgia"/>
                <a:ea typeface="Georgia"/>
                <a:cs typeface="Georgia"/>
                <a:sym typeface="Georgia"/>
              </a:rPr>
              <a:t>U</a:t>
            </a:r>
            <a:r>
              <a:rPr lang="en-US" sz="1800" dirty="0">
                <a:solidFill>
                  <a:schemeClr val="dk1"/>
                </a:solidFill>
                <a:latin typeface="Georgia"/>
                <a:ea typeface="Georgia"/>
                <a:cs typeface="Georgia"/>
                <a:sym typeface="Georgia"/>
              </a:rPr>
              <a:t>sing the lab-start-code-4, you will look through a variety of analyses and interpret the findings.</a:t>
            </a:r>
          </a:p>
          <a:p>
            <a:pPr marL="457200" lvl="0" indent="-342900" rtl="0">
              <a:spcBef>
                <a:spcPts val="0"/>
              </a:spcBef>
              <a:buClr>
                <a:schemeClr val="dk1"/>
              </a:buClr>
              <a:buSzPct val="100000"/>
              <a:buFont typeface="Georgia"/>
              <a:buAutoNum type="arabicPeriod"/>
            </a:pPr>
            <a:r>
              <a:rPr lang="en-US" sz="1800" dirty="0">
                <a:solidFill>
                  <a:schemeClr val="dk1"/>
                </a:solidFill>
                <a:latin typeface="Georgia"/>
                <a:ea typeface="Georgia"/>
                <a:cs typeface="Georgia"/>
                <a:sym typeface="Georgia"/>
              </a:rPr>
              <a:t>You will be presented with a series of outputs and tables from a published analysis.</a:t>
            </a:r>
          </a:p>
          <a:p>
            <a:pPr marL="457200" lvl="0" indent="-342900" rtl="0">
              <a:spcBef>
                <a:spcPts val="0"/>
              </a:spcBef>
              <a:buClr>
                <a:schemeClr val="dk1"/>
              </a:buClr>
              <a:buSzPct val="100000"/>
              <a:buFont typeface="Georgia"/>
              <a:buAutoNum type="arabicPeriod"/>
            </a:pPr>
            <a:r>
              <a:rPr lang="en-US" sz="1800" dirty="0">
                <a:solidFill>
                  <a:schemeClr val="dk1"/>
                </a:solidFill>
                <a:latin typeface="Georgia"/>
                <a:ea typeface="Georgia"/>
                <a:cs typeface="Georgia"/>
                <a:sym typeface="Georgia"/>
              </a:rPr>
              <a:t>Read the outputs and determine if the findings are statistically significant or not.</a:t>
            </a:r>
          </a:p>
        </p:txBody>
      </p:sp>
      <p:sp>
        <p:nvSpPr>
          <p:cNvPr id="824" name="Shape 824"/>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questions in the notebook</a:t>
            </a:r>
          </a:p>
        </p:txBody>
      </p:sp>
      <p:sp>
        <p:nvSpPr>
          <p:cNvPr id="825" name="Shape 825"/>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826" name="Shape 826"/>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(35 minutes)</a:t>
            </a:r>
          </a:p>
        </p:txBody>
      </p:sp>
      <p:cxnSp>
        <p:nvCxnSpPr>
          <p:cNvPr id="827" name="Shape 827"/>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28" name="Shape 828"/>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INTERPRETING RESULTS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Shape 83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CONCLUSION</a:t>
            </a:r>
          </a:p>
        </p:txBody>
      </p:sp>
      <p:sp>
        <p:nvSpPr>
          <p:cNvPr id="834" name="Shape 834"/>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LAB REVIEW</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Let’s review the answers to the questions in the labs.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Any other questions?</a:t>
            </a:r>
          </a:p>
          <a:p>
            <a:pPr marR="0" lvl="0" algn="l" rtl="0">
              <a:spcBef>
                <a:spcPts val="1000"/>
              </a:spcBef>
              <a:buNone/>
            </a:pPr>
            <a:endParaRPr sz="2800">
              <a:latin typeface="Georgia"/>
              <a:ea typeface="Georgia"/>
              <a:cs typeface="Georgia"/>
              <a:sym typeface="Georgia"/>
            </a:endParaRPr>
          </a:p>
        </p:txBody>
      </p:sp>
      <p:sp>
        <p:nvSpPr>
          <p:cNvPr id="840" name="Shape 84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LAB REVIEW</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844"/>
        <p:cNvGrpSpPr/>
        <p:nvPr/>
      </p:nvGrpSpPr>
      <p:grpSpPr>
        <a:xfrm>
          <a:off x="0" y="0"/>
          <a:ext cx="0" cy="0"/>
          <a:chOff x="0" y="0"/>
          <a:chExt cx="0" cy="0"/>
        </a:xfrm>
      </p:grpSpPr>
      <p:sp>
        <p:nvSpPr>
          <p:cNvPr id="845" name="Shape 845"/>
          <p:cNvSpPr/>
          <p:nvPr/>
        </p:nvSpPr>
        <p:spPr>
          <a:xfrm>
            <a:off x="635000" y="736600"/>
            <a:ext cx="101600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COURSE</a:t>
            </a:r>
          </a:p>
        </p:txBody>
      </p:sp>
      <p:sp>
        <p:nvSpPr>
          <p:cNvPr id="846" name="Shape 846"/>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BEFORE NEXT CLASS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Shape 85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BEFORE NEXT CLASS</a:t>
            </a:r>
          </a:p>
        </p:txBody>
      </p:sp>
      <p:sp>
        <p:nvSpPr>
          <p:cNvPr id="852" name="Shape 852"/>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DUE DATE</a:t>
            </a:r>
          </a:p>
        </p:txBody>
      </p:sp>
      <p:sp>
        <p:nvSpPr>
          <p:cNvPr id="853" name="Shape 853"/>
          <p:cNvSpPr txBox="1">
            <a:spLocks noGrp="1"/>
          </p:cNvSpPr>
          <p:nvPr>
            <p:ph type="body" idx="1"/>
          </p:nvPr>
        </p:nvSpPr>
        <p:spPr>
          <a:xfrm>
            <a:off x="632056" y="2413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Finish Unit Project 1 </a:t>
            </a:r>
            <a:r>
              <a:rPr lang="en-US" sz="2800" b="1" u="sng" dirty="0" smtClean="0">
                <a:latin typeface="Georgia"/>
                <a:ea typeface="Georgia"/>
                <a:cs typeface="Georgia"/>
                <a:sym typeface="Georgia"/>
              </a:rPr>
              <a:t>and</a:t>
            </a:r>
            <a:r>
              <a:rPr lang="en-US" sz="2800" dirty="0" smtClean="0">
                <a:latin typeface="Georgia"/>
                <a:ea typeface="Georgia"/>
                <a:cs typeface="Georgia"/>
                <a:sym typeface="Georgia"/>
              </a:rPr>
              <a:t> Unit Project 2</a:t>
            </a:r>
            <a:r>
              <a:rPr lang="en-US" dirty="0" smtClean="0">
                <a:latin typeface="Georgia"/>
                <a:ea typeface="Georgia"/>
                <a:cs typeface="Georgia"/>
                <a:sym typeface="Georgia"/>
              </a:rPr>
              <a:t> </a:t>
            </a:r>
            <a:endParaRPr lang="en-US" sz="2800" dirty="0" smtClean="0">
              <a:latin typeface="Georgia"/>
              <a:ea typeface="Georgia"/>
              <a:cs typeface="Georgia"/>
              <a:sym typeface="Georgia"/>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D800"/>
        </a:solidFill>
        <a:effectLst/>
      </p:bgPr>
    </p:bg>
    <p:spTree>
      <p:nvGrpSpPr>
        <p:cNvPr id="1" name="Shape 870"/>
        <p:cNvGrpSpPr/>
        <p:nvPr/>
      </p:nvGrpSpPr>
      <p:grpSpPr>
        <a:xfrm>
          <a:off x="0" y="0"/>
          <a:ext cx="0" cy="0"/>
          <a:chOff x="0" y="0"/>
          <a:chExt cx="0" cy="0"/>
        </a:xfrm>
      </p:grpSpPr>
      <p:sp>
        <p:nvSpPr>
          <p:cNvPr id="871" name="Shape 871"/>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a:solidFill>
                  <a:srgbClr val="FFFFFF"/>
                </a:solidFill>
                <a:latin typeface="Oswald"/>
                <a:ea typeface="Oswald"/>
                <a:cs typeface="Oswald"/>
                <a:sym typeface="Oswald"/>
              </a:rPr>
              <a:t>Q &amp; A</a:t>
            </a:r>
          </a:p>
        </p:txBody>
      </p:sp>
      <p:cxnSp>
        <p:nvCxnSpPr>
          <p:cNvPr id="872" name="Shape 872"/>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873" name="Shape 873"/>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874" name="Shape 874"/>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LESSON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AFC0"/>
        </a:solidFill>
        <a:effectLst/>
      </p:bgPr>
    </p:bg>
    <p:spTree>
      <p:nvGrpSpPr>
        <p:cNvPr id="1" name="Shape 878"/>
        <p:cNvGrpSpPr/>
        <p:nvPr/>
      </p:nvGrpSpPr>
      <p:grpSpPr>
        <a:xfrm>
          <a:off x="0" y="0"/>
          <a:ext cx="0" cy="0"/>
          <a:chOff x="0" y="0"/>
          <a:chExt cx="0" cy="0"/>
        </a:xfrm>
      </p:grpSpPr>
      <p:sp>
        <p:nvSpPr>
          <p:cNvPr id="879" name="Shape 879"/>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a:solidFill>
                  <a:srgbClr val="FFFFFF"/>
                </a:solidFill>
                <a:latin typeface="Oswald"/>
                <a:ea typeface="Oswald"/>
                <a:cs typeface="Oswald"/>
                <a:sym typeface="Oswald"/>
              </a:rPr>
              <a:t>EXIT TICKET </a:t>
            </a:r>
          </a:p>
          <a:p>
            <a:pPr marL="0" marR="0" lvl="0" indent="0" algn="l" rtl="0">
              <a:lnSpc>
                <a:spcPct val="75000"/>
              </a:lnSpc>
              <a:spcBef>
                <a:spcPts val="0"/>
              </a:spcBef>
              <a:buNone/>
            </a:pPr>
            <a:endParaRPr sz="9000" b="1">
              <a:solidFill>
                <a:srgbClr val="FFFFFF"/>
              </a:solidFill>
              <a:latin typeface="Impact"/>
              <a:ea typeface="Impact"/>
              <a:cs typeface="Impact"/>
              <a:sym typeface="Impact"/>
            </a:endParaRPr>
          </a:p>
        </p:txBody>
      </p:sp>
      <p:cxnSp>
        <p:nvCxnSpPr>
          <p:cNvPr id="880" name="Shape 880"/>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881" name="Shape 881"/>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882" name="Shape 882"/>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LESSON</a:t>
            </a:r>
          </a:p>
        </p:txBody>
      </p:sp>
      <p:sp>
        <p:nvSpPr>
          <p:cNvPr id="883" name="Shape 883"/>
          <p:cNvSpPr/>
          <p:nvPr/>
        </p:nvSpPr>
        <p:spPr>
          <a:xfrm>
            <a:off x="3113900" y="4078875"/>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dirty="0">
                <a:latin typeface="Oswald"/>
                <a:ea typeface="Oswald"/>
                <a:cs typeface="Oswald"/>
                <a:sym typeface="Oswald"/>
              </a:rPr>
              <a:t>DON’T FORGET TO FILL OUT YOUR EXIT </a:t>
            </a:r>
            <a:r>
              <a:rPr lang="en-US" sz="2800" b="1" dirty="0" smtClean="0">
                <a:latin typeface="Oswald"/>
                <a:ea typeface="Oswald"/>
                <a:cs typeface="Oswald"/>
                <a:sym typeface="Oswald"/>
              </a:rPr>
              <a:t>TICKET</a:t>
            </a:r>
          </a:p>
          <a:p>
            <a:pPr marL="0" marR="0" lvl="0" indent="0" algn="l" rtl="0">
              <a:lnSpc>
                <a:spcPct val="114285"/>
              </a:lnSpc>
              <a:spcBef>
                <a:spcPts val="0"/>
              </a:spcBef>
              <a:buSzPct val="25000"/>
              <a:buNone/>
            </a:pPr>
            <a:endParaRPr lang="en-US" sz="2800" b="1" dirty="0" smtClean="0">
              <a:latin typeface="Oswald"/>
              <a:ea typeface="Oswald"/>
              <a:cs typeface="Oswald"/>
              <a:sym typeface="Oswald"/>
            </a:endParaRPr>
          </a:p>
          <a:p>
            <a:pPr marL="0" marR="0" lvl="0" indent="0" algn="l" rtl="0">
              <a:lnSpc>
                <a:spcPct val="114285"/>
              </a:lnSpc>
              <a:spcBef>
                <a:spcPts val="0"/>
              </a:spcBef>
              <a:buSzPct val="25000"/>
              <a:buNone/>
            </a:pPr>
            <a:r>
              <a:rPr lang="en-US" sz="2800" b="1" dirty="0" smtClean="0">
                <a:latin typeface="Oswald"/>
                <a:ea typeface="Oswald"/>
                <a:cs typeface="Oswald"/>
                <a:sym typeface="Oswald"/>
              </a:rPr>
              <a:t>LESSON 3</a:t>
            </a:r>
          </a:p>
          <a:p>
            <a:pPr marL="0" marR="0" lvl="0" indent="0" algn="l" rtl="0">
              <a:lnSpc>
                <a:spcPct val="114285"/>
              </a:lnSpc>
              <a:spcBef>
                <a:spcPts val="0"/>
              </a:spcBef>
              <a:buSzPct val="25000"/>
              <a:buNone/>
            </a:pPr>
            <a:r>
              <a:rPr lang="en-US" sz="2800" b="1" dirty="0" smtClean="0">
                <a:latin typeface="Oswald"/>
                <a:ea typeface="Oswald"/>
                <a:cs typeface="Oswald"/>
                <a:sym typeface="Oswald"/>
              </a:rPr>
              <a:t>STATISTICS FUNDAMENTALS</a:t>
            </a:r>
            <a:endParaRPr lang="en-US" sz="2800" b="1" dirty="0">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CORRELATION MATRICES AND COLINEARITY</a:t>
            </a:r>
            <a:endParaRPr lang="en-US" sz="3200" b="1" dirty="0">
              <a:latin typeface="Oswald"/>
              <a:ea typeface="Oswald"/>
              <a:cs typeface="Oswald"/>
              <a:sym typeface="Oswald"/>
            </a:endParaRPr>
          </a:p>
        </p:txBody>
      </p:sp>
      <p:sp>
        <p:nvSpPr>
          <p:cNvPr id="485" name="Shape 485"/>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smtClean="0">
                <a:latin typeface="Georgia"/>
                <a:ea typeface="Georgia"/>
                <a:cs typeface="Georgia"/>
                <a:sym typeface="Georgia"/>
              </a:rPr>
              <a:t>Correlation is particularly useful for quickly determining the association between several variables in a large dataset. Most often, this is represented as a </a:t>
            </a:r>
            <a:r>
              <a:rPr lang="en-US" sz="2800" b="1" dirty="0" smtClean="0">
                <a:latin typeface="Georgia"/>
                <a:ea typeface="Georgia"/>
                <a:cs typeface="Georgia"/>
                <a:sym typeface="Georgia"/>
              </a:rPr>
              <a:t>correlation matrix</a:t>
            </a:r>
            <a:r>
              <a:rPr lang="en-US" sz="2800" dirty="0" smtClean="0">
                <a:latin typeface="Georgia"/>
                <a:ea typeface="Georgia"/>
                <a:cs typeface="Georgia"/>
                <a:sym typeface="Georgia"/>
              </a:rPr>
              <a:t>.</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smtClean="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smtClean="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smtClean="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smtClean="0">
              <a:latin typeface="Georgia"/>
              <a:ea typeface="Georgia"/>
              <a:cs typeface="Georgia"/>
              <a:sym typeface="Georgia"/>
            </a:endParaRPr>
          </a:p>
          <a:p>
            <a:pPr marL="203200" indent="-256540">
              <a:buSzPct val="100000"/>
              <a:buFont typeface="Georgia"/>
              <a:buChar char="‣"/>
            </a:pPr>
            <a:r>
              <a:rPr lang="en-US" sz="2800" dirty="0" smtClean="0">
                <a:latin typeface="Georgia"/>
                <a:ea typeface="Georgia"/>
                <a:cs typeface="Georgia"/>
                <a:sym typeface="Georgia"/>
              </a:rPr>
              <a:t>This is also useful </a:t>
            </a:r>
            <a:r>
              <a:rPr lang="en-US" sz="2800" dirty="0">
                <a:latin typeface="Georgia"/>
                <a:ea typeface="Georgia"/>
                <a:cs typeface="Georgia"/>
                <a:sym typeface="Georgia"/>
              </a:rPr>
              <a:t>for identifying </a:t>
            </a:r>
            <a:r>
              <a:rPr lang="en-US" sz="2800" b="1" dirty="0">
                <a:latin typeface="Georgia"/>
                <a:ea typeface="Georgia"/>
                <a:cs typeface="Georgia"/>
                <a:sym typeface="Georgia"/>
              </a:rPr>
              <a:t>collinearity</a:t>
            </a:r>
            <a:r>
              <a:rPr lang="en-US" sz="2800" dirty="0">
                <a:latin typeface="Georgia"/>
                <a:ea typeface="Georgia"/>
                <a:cs typeface="Georgia"/>
                <a:sym typeface="Georgia"/>
              </a:rPr>
              <a:t> or </a:t>
            </a:r>
            <a:r>
              <a:rPr lang="en-US" sz="2800" dirty="0" smtClean="0">
                <a:latin typeface="Georgia"/>
                <a:ea typeface="Georgia"/>
                <a:cs typeface="Georgia"/>
                <a:sym typeface="Georgia"/>
              </a:rPr>
              <a:t>a lack </a:t>
            </a:r>
            <a:r>
              <a:rPr lang="en-US" sz="2800" dirty="0">
                <a:latin typeface="Georgia"/>
                <a:ea typeface="Georgia"/>
                <a:cs typeface="Georgia"/>
                <a:sym typeface="Georgia"/>
              </a:rPr>
              <a:t>of independence between variables in a </a:t>
            </a:r>
            <a:r>
              <a:rPr lang="en-US" sz="2800" dirty="0" smtClean="0">
                <a:latin typeface="Georgia"/>
                <a:ea typeface="Georgia"/>
                <a:cs typeface="Georgia"/>
                <a:sym typeface="Georgia"/>
              </a:rPr>
              <a:t>dataset which is key to avoid for many types of statistical models.</a:t>
            </a: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b="1" dirty="0">
              <a:latin typeface="Georgia"/>
              <a:ea typeface="Georgia"/>
              <a:cs typeface="Georgia"/>
              <a:sym typeface="Georgia"/>
            </a:endParaRPr>
          </a:p>
          <a:p>
            <a:pPr marR="0" lvl="0" algn="l" rtl="0">
              <a:spcBef>
                <a:spcPts val="1000"/>
              </a:spcBef>
              <a:buNone/>
            </a:pPr>
            <a:endParaRPr sz="2800" dirty="0">
              <a:latin typeface="Georgia"/>
              <a:ea typeface="Georgia"/>
              <a:cs typeface="Georgia"/>
              <a:sym typeface="Georgia"/>
            </a:endParaRPr>
          </a:p>
        </p:txBody>
      </p:sp>
      <p:grpSp>
        <p:nvGrpSpPr>
          <p:cNvPr id="6" name="Group 5"/>
          <p:cNvGrpSpPr>
            <a:grpSpLocks noChangeAspect="1"/>
          </p:cNvGrpSpPr>
          <p:nvPr/>
        </p:nvGrpSpPr>
        <p:grpSpPr>
          <a:xfrm>
            <a:off x="1667746" y="3331210"/>
            <a:ext cx="9669308" cy="2377440"/>
            <a:chOff x="640347" y="3675062"/>
            <a:chExt cx="11156892" cy="274320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347" y="3675062"/>
              <a:ext cx="6690923"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0200" y="3675062"/>
              <a:ext cx="3847039"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651515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smtClean="0">
                <a:latin typeface="Oswald"/>
                <a:ea typeface="Oswald"/>
                <a:cs typeface="Oswald"/>
                <a:sym typeface="Oswald"/>
              </a:rPr>
              <a:t>CORRELATION AND CAUSATION</a:t>
            </a:r>
            <a:endParaRPr lang="en-US" sz="3200" b="1" dirty="0">
              <a:latin typeface="Oswald"/>
              <a:ea typeface="Oswald"/>
              <a:cs typeface="Oswald"/>
              <a:sym typeface="Oswald"/>
            </a:endParaRPr>
          </a:p>
        </p:txBody>
      </p:sp>
      <p:sp>
        <p:nvSpPr>
          <p:cNvPr id="485" name="Shape 485"/>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b="1" i="1" dirty="0" smtClean="0">
                <a:solidFill>
                  <a:schemeClr val="tx1"/>
                </a:solidFill>
                <a:latin typeface="Georgia" panose="02040502050405020303" pitchFamily="18" charset="0"/>
                <a:ea typeface="Georgia"/>
                <a:cs typeface="Georgia"/>
                <a:sym typeface="Georgia"/>
              </a:rPr>
              <a:t>Correlation does not equal causation.</a:t>
            </a:r>
            <a:r>
              <a:rPr lang="en-US" sz="2800" i="1" dirty="0" smtClean="0">
                <a:solidFill>
                  <a:schemeClr val="tx1"/>
                </a:solidFill>
                <a:latin typeface="Georgia" panose="02040502050405020303" pitchFamily="18" charset="0"/>
                <a:ea typeface="Georgia"/>
                <a:cs typeface="Georgia"/>
                <a:sym typeface="Georgia"/>
              </a:rPr>
              <a:t> </a:t>
            </a:r>
            <a:r>
              <a:rPr lang="en-US" sz="2800" dirty="0" smtClean="0">
                <a:latin typeface="Georgia"/>
                <a:ea typeface="Georgia"/>
                <a:cs typeface="Georgia"/>
                <a:sym typeface="Georgia"/>
              </a:rPr>
              <a:t>It is simply a measure of association. </a:t>
            </a:r>
            <a:endParaRPr lang="en-US" sz="2000" b="1" u="sng" dirty="0">
              <a:latin typeface="Georgia"/>
              <a:ea typeface="Georgia"/>
              <a:cs typeface="Georgia"/>
              <a:sym typeface="Georgia"/>
            </a:endParaRPr>
          </a:p>
          <a:p>
            <a:pPr marR="0" lvl="0" algn="l" rtl="0">
              <a:spcBef>
                <a:spcPts val="1000"/>
              </a:spcBef>
              <a:buNone/>
            </a:pPr>
            <a:endParaRPr sz="2800" dirty="0">
              <a:latin typeface="Georgia"/>
              <a:ea typeface="Georgia"/>
              <a:cs typeface="Georgia"/>
              <a:sym typeface="Georgia"/>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8084" y="2736850"/>
            <a:ext cx="7108631" cy="4023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3413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Shape 51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CAUSATION AND CORRELATION</a:t>
            </a:r>
          </a:p>
        </p:txBody>
      </p:sp>
      <p:sp>
        <p:nvSpPr>
          <p:cNvPr id="513" name="Shape 51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There is also often a lack of understanding of the difference between </a:t>
            </a:r>
            <a:r>
              <a:rPr lang="en-US" sz="2800" i="1" dirty="0">
                <a:latin typeface="Georgia"/>
                <a:ea typeface="Georgia"/>
                <a:cs typeface="Georgia"/>
                <a:sym typeface="Georgia"/>
              </a:rPr>
              <a:t>causation</a:t>
            </a:r>
            <a:r>
              <a:rPr lang="en-US" sz="2800" dirty="0">
                <a:latin typeface="Georgia"/>
                <a:ea typeface="Georgia"/>
                <a:cs typeface="Georgia"/>
                <a:sym typeface="Georgia"/>
              </a:rPr>
              <a:t> and </a:t>
            </a:r>
            <a:r>
              <a:rPr lang="en-US" sz="2800" i="1" dirty="0">
                <a:latin typeface="Georgia"/>
                <a:ea typeface="Georgia"/>
                <a:cs typeface="Georgia"/>
                <a:sym typeface="Georgia"/>
              </a:rPr>
              <a:t>correlation</a:t>
            </a:r>
            <a:r>
              <a:rPr lang="en-US" sz="2800" dirty="0">
                <a:latin typeface="Georgia"/>
                <a:ea typeface="Georgia"/>
                <a:cs typeface="Georgia"/>
                <a:sym typeface="Georgia"/>
              </a:rPr>
              <a:t>.</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Understanding this difference is critical in the data science workflow, especially when </a:t>
            </a:r>
            <a:r>
              <a:rPr lang="en-US" sz="2800" b="1" dirty="0">
                <a:latin typeface="Georgia"/>
                <a:ea typeface="Georgia"/>
                <a:cs typeface="Georgia"/>
                <a:sym typeface="Georgia"/>
              </a:rPr>
              <a:t>Identifying</a:t>
            </a:r>
            <a:r>
              <a:rPr lang="en-US" sz="2800" dirty="0">
                <a:latin typeface="Georgia"/>
                <a:ea typeface="Georgia"/>
                <a:cs typeface="Georgia"/>
                <a:sym typeface="Georgia"/>
              </a:rPr>
              <a:t> and </a:t>
            </a:r>
            <a:r>
              <a:rPr lang="en-US" sz="2800" b="1" dirty="0">
                <a:latin typeface="Georgia"/>
                <a:ea typeface="Georgia"/>
                <a:cs typeface="Georgia"/>
                <a:sym typeface="Georgia"/>
              </a:rPr>
              <a:t>Acquiring</a:t>
            </a:r>
            <a:r>
              <a:rPr lang="en-US" sz="2800" dirty="0">
                <a:latin typeface="Georgia"/>
                <a:ea typeface="Georgia"/>
                <a:cs typeface="Georgia"/>
                <a:sym typeface="Georgia"/>
              </a:rPr>
              <a:t> data.</a:t>
            </a:r>
          </a:p>
          <a:p>
            <a:pPr marR="0" lvl="0" algn="l" rtl="0">
              <a:spcBef>
                <a:spcPts val="0"/>
              </a:spcBef>
              <a:buNone/>
            </a:pPr>
            <a:endParaRPr sz="2800" dirty="0">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Additionally, this comes up when we </a:t>
            </a:r>
            <a:r>
              <a:rPr lang="en-US" sz="2800" b="1" dirty="0">
                <a:latin typeface="Georgia"/>
                <a:ea typeface="Georgia"/>
                <a:cs typeface="Georgia"/>
                <a:sym typeface="Georgia"/>
              </a:rPr>
              <a:t>Present</a:t>
            </a:r>
            <a:r>
              <a:rPr lang="en-US" sz="2800" dirty="0">
                <a:latin typeface="Georgia"/>
                <a:ea typeface="Georgia"/>
                <a:cs typeface="Georgia"/>
                <a:sym typeface="Georgia"/>
              </a:rPr>
              <a:t> our results to </a:t>
            </a:r>
            <a:r>
              <a:rPr lang="en-US" sz="2800" dirty="0" smtClean="0">
                <a:latin typeface="Georgia"/>
                <a:ea typeface="Georgia"/>
                <a:cs typeface="Georgia"/>
                <a:sym typeface="Georgia"/>
              </a:rPr>
              <a:t>stakeholders as we </a:t>
            </a:r>
            <a:r>
              <a:rPr lang="en-US" sz="2800" dirty="0">
                <a:latin typeface="Georgia"/>
                <a:ea typeface="Georgia"/>
                <a:cs typeface="Georgia"/>
                <a:sym typeface="Georgia"/>
              </a:rPr>
              <a:t>don’t want to overstate what our model </a:t>
            </a:r>
            <a:r>
              <a:rPr lang="en-US" sz="2800" dirty="0" smtClean="0">
                <a:latin typeface="Georgia"/>
                <a:ea typeface="Georgia"/>
                <a:cs typeface="Georgia"/>
                <a:sym typeface="Georgia"/>
              </a:rPr>
              <a:t>measures.</a:t>
            </a:r>
          </a:p>
          <a:p>
            <a:pPr marL="863600" lvl="1" indent="-256540">
              <a:buSzPct val="100000"/>
              <a:buFont typeface="Georgia"/>
              <a:buChar char="‣"/>
            </a:pPr>
            <a:endParaRPr lang="en-US" sz="2800" dirty="0" smtClean="0">
              <a:latin typeface="Georgia"/>
              <a:ea typeface="Georgia"/>
              <a:cs typeface="Georgia"/>
              <a:sym typeface="Georgia"/>
            </a:endParaRPr>
          </a:p>
          <a:p>
            <a:pPr marL="863600" lvl="1" indent="-256540">
              <a:buSzPct val="100000"/>
              <a:buFont typeface="Georgia"/>
              <a:buChar char="‣"/>
            </a:pPr>
            <a:r>
              <a:rPr lang="en-US" sz="2800" dirty="0" smtClean="0">
                <a:latin typeface="Georgia"/>
                <a:ea typeface="Georgia"/>
                <a:cs typeface="Georgia"/>
                <a:sym typeface="Georgia"/>
              </a:rPr>
              <a:t>Be </a:t>
            </a:r>
            <a:r>
              <a:rPr lang="en-US" sz="2800" dirty="0">
                <a:latin typeface="Georgia"/>
                <a:ea typeface="Georgia"/>
                <a:cs typeface="Georgia"/>
                <a:sym typeface="Georgia"/>
              </a:rPr>
              <a:t>careful not to say “caused” when you really mean “associated” or “coincided </a:t>
            </a:r>
            <a:r>
              <a:rPr lang="en-US" sz="2800" dirty="0" smtClean="0">
                <a:latin typeface="Georgia"/>
                <a:ea typeface="Georgia"/>
                <a:cs typeface="Georgia"/>
                <a:sym typeface="Georgia"/>
              </a:rPr>
              <a:t>with.”</a:t>
            </a:r>
            <a:endParaRPr lang="en-US" sz="2800" dirty="0">
              <a:latin typeface="Georgia"/>
              <a:ea typeface="Georgia"/>
              <a:cs typeface="Georgia"/>
              <a:sym typeface="Georgi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Shape 52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LECTURE</a:t>
            </a:r>
          </a:p>
        </p:txBody>
      </p:sp>
      <p:sp>
        <p:nvSpPr>
          <p:cNvPr id="525" name="Shape 525"/>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r>
              <a:rPr lang="en-US" sz="9600" b="1" dirty="0" smtClean="0">
                <a:solidFill>
                  <a:srgbClr val="FFFFFF"/>
                </a:solidFill>
                <a:latin typeface="Oswald"/>
                <a:ea typeface="Oswald"/>
                <a:cs typeface="Oswald"/>
                <a:sym typeface="Oswald"/>
              </a:rPr>
              <a:t>WHAT IS CAUSATION?</a:t>
            </a:r>
            <a:endParaRPr lang="en-US" sz="9600" b="1" dirty="0">
              <a:solidFill>
                <a:srgbClr val="FFFFFF"/>
              </a:solidFill>
              <a:latin typeface="Oswald"/>
              <a:ea typeface="Oswald"/>
              <a:cs typeface="Oswald"/>
              <a:sym typeface="Oswal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Shape 53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CAUSAL CRITERIA</a:t>
            </a:r>
          </a:p>
        </p:txBody>
      </p:sp>
      <p:sp>
        <p:nvSpPr>
          <p:cNvPr id="531" name="Shape 531"/>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Causal criteria is one approach to assessing causal </a:t>
            </a:r>
            <a:r>
              <a:rPr lang="en-US" sz="2800" dirty="0" smtClean="0">
                <a:latin typeface="Georgia"/>
                <a:ea typeface="Georgia"/>
                <a:cs typeface="Georgia"/>
                <a:sym typeface="Georgia"/>
              </a:rPr>
              <a:t>relationships. However</a:t>
            </a:r>
            <a:r>
              <a:rPr lang="en-US" sz="2800" dirty="0">
                <a:latin typeface="Georgia"/>
                <a:ea typeface="Georgia"/>
                <a:cs typeface="Georgia"/>
                <a:sym typeface="Georgia"/>
              </a:rPr>
              <a:t>, it’s </a:t>
            </a:r>
            <a:r>
              <a:rPr lang="en-US" sz="2800" b="1" i="1" dirty="0">
                <a:latin typeface="Georgia"/>
                <a:ea typeface="Georgia"/>
                <a:cs typeface="Georgia"/>
                <a:sym typeface="Georgia"/>
              </a:rPr>
              <a:t>very hard to define </a:t>
            </a:r>
            <a:r>
              <a:rPr lang="en-US" sz="2800" dirty="0">
                <a:latin typeface="Georgia"/>
                <a:ea typeface="Georgia"/>
                <a:cs typeface="Georgia"/>
                <a:sym typeface="Georgia"/>
              </a:rPr>
              <a:t>universal causal criteria.</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One attempt that is commonly used in the medical field is based on work by Bradford Hill.</a:t>
            </a:r>
          </a:p>
          <a:p>
            <a:pPr marR="0" lvl="0" algn="l" rtl="0">
              <a:spcBef>
                <a:spcPts val="1000"/>
              </a:spcBef>
              <a:buNone/>
            </a:pPr>
            <a:endParaRPr sz="2800" dirty="0">
              <a:latin typeface="Georgia"/>
              <a:ea typeface="Georgia"/>
              <a:cs typeface="Georgia"/>
              <a:sym typeface="Georgia"/>
            </a:endParaRPr>
          </a:p>
        </p:txBody>
      </p:sp>
      <p:pic>
        <p:nvPicPr>
          <p:cNvPr id="5" name="Shape 538"/>
          <p:cNvPicPr preferRelativeResize="0"/>
          <p:nvPr/>
        </p:nvPicPr>
        <p:blipFill>
          <a:blip r:embed="rId3">
            <a:alphaModFix/>
          </a:blip>
          <a:stretch>
            <a:fillRect/>
          </a:stretch>
        </p:blipFill>
        <p:spPr>
          <a:xfrm>
            <a:off x="5285819" y="3825770"/>
            <a:ext cx="2433162" cy="3321354"/>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535</TotalTime>
  <Words>2604</Words>
  <Application>Microsoft Macintosh PowerPoint</Application>
  <PresentationFormat>Custom</PresentationFormat>
  <Paragraphs>329</Paragraphs>
  <Slides>46</Slides>
  <Notes>46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46</vt:i4>
      </vt:variant>
    </vt:vector>
  </HeadingPairs>
  <TitlesOfParts>
    <vt:vector size="53" baseType="lpstr">
      <vt:lpstr>Arial</vt:lpstr>
      <vt:lpstr>Georgia</vt:lpstr>
      <vt:lpstr>Impact</vt:lpstr>
      <vt:lpstr>Merriweather Sans</vt:lpstr>
      <vt:lpstr>Oswald</vt:lpstr>
      <vt:lpstr>White</vt:lpstr>
      <vt:lpstr>White</vt:lpstr>
      <vt:lpstr>PowerPoint Presentation</vt:lpstr>
      <vt:lpstr>TODAY’S 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DUE DATE</vt:lpstr>
      <vt:lpstr>PowerPoint Presentation</vt:lpstr>
      <vt:lpstr>PowerPoint Presentation</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65</cp:revision>
  <dcterms:modified xsi:type="dcterms:W3CDTF">2016-11-01T20:57:50Z</dcterms:modified>
</cp:coreProperties>
</file>