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66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</p:sldIdLst>
  <p:sldSz cx="13004800" cy="7302500"/>
  <p:notesSz cx="6858000" cy="9144000"/>
  <p:embeddedFontLst>
    <p:embeddedFont>
      <p:font typeface="Oswald" panose="020B0604020202020204" charset="0"/>
      <p:regular r:id="rId67"/>
      <p:bold r:id="rId68"/>
    </p:embeddedFont>
    <p:embeddedFont>
      <p:font typeface="Impact" panose="020B0806030902050204" pitchFamily="34" charset="0"/>
      <p:regular r:id="rId69"/>
    </p:embeddedFon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Georgia" panose="02040502050405020303" pitchFamily="18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F2FF80-E56A-4F84-8157-E514339C80BB}">
  <a:tblStyle styleId="{52F2FF80-E56A-4F84-8157-E514339C80B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2.fntdata"/><Relationship Id="rId76" Type="http://schemas.openxmlformats.org/officeDocument/2006/relationships/font" Target="fonts/font10.fntdata"/><Relationship Id="rId7" Type="http://schemas.openxmlformats.org/officeDocument/2006/relationships/slide" Target="slides/slide5.xml"/><Relationship Id="rId71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7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6.fntdata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0425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604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2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8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1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410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7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108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654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39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089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1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4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261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15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2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004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335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825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609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315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0753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137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087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550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165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874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904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50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377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661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1860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148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54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820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4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958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0739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8716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0812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072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635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803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5281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40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9125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6214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07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8514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5470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236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2785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378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6039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4566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1" name="Shape 83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447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8296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0517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110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319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641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72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954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70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mberg.com/news/articles/2010-12-23/ibm-predicts-holographic-calls-air-breathing-batteries-by-201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is the task of extracting meaning and information from text documents.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types of information we might want to extract.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add structure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our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 unstructured data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AI assistant systems are typically powered by fairly advanced NLP engines.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 is the task of separating a sentence into its constituent parts,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tokens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sort of difficulties can you find in the following sentence?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 EXAMPLES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 house is located in Uptown. → [My, house, is, located, in, Uptown]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Lakers are my favorite team. → [The, Lakers, are, my, favorite, team]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is the future! → [Data, Science, is, the, future]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lemmatization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help identify common roots of words.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crude process of removing common endings from sentences, such as ‘s’, ‘es’, ‘ly’, ‘ing’, and ‘ed’.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words that do not share an obvious root such as ‘better’ and ‘best’.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other examples of words that do not share an obvious root?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 EXAMPLES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Lemmatization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shouted → shout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better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good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wipe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hidden → hide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Stemming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badly → bad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computing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computed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wipes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wiped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stemming? Why?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lemmatization? Why?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4999" y="1292775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order to understand the various elements of a sentence, we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important topics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parse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their dependencies.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goal is to identify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actors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text in order to make informed decisions.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natural language processing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 common tasks associated with 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use-cases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Demonstrate how to classify text or documents using scikit-learn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 and parsing is made up of a few overlapping subproblems: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“Parts of speech” tagging:  What are the parts of speech in a sentence (e.g. noun, verb, adjective, etc)?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Named entity recognition:  Can we identify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NLP be applied within your current jobs or final projects?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other potential NLP use-cases?</a:t>
            </a:r>
          </a:p>
        </p:txBody>
      </p:sp>
      <p:sp>
        <p:nvSpPr>
          <p:cNvPr id="575" name="Shape 5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7" name="Shape 5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NLP techniques require pre-processing large collections of annotated text in order to learn specific language rules.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available for English and other popular languages.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tool typically requires a large amount of data and large databases of special use-cases, including language inconsistencies and slang.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Python, two popular NLP packages are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nltk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nltk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more popular but not as advanced and well maintained. 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more modern but not available for commercial use.</a:t>
            </a:r>
          </a:p>
        </p:txBody>
      </p:sp>
      <p:sp>
        <p:nvSpPr>
          <p:cNvPr id="590" name="Shape 5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be using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process some news article titles.  First load the NLP toolkit by specifying the language.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spacy.en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English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	nlp_toolkit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English()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toolkit has 3 pre-processing engines: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tokenizer:  to identify the word tokens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tagger:  to identify the concepts described by the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parser:  to identify the phrases and links between different words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of these engines can be overridden with a different, specialized tool.  You can even write your own and use them in place of the defaults.</a:t>
            </a:r>
          </a:p>
        </p:txBody>
      </p:sp>
      <p:sp>
        <p:nvSpPr>
          <p:cNvPr id="596" name="Shape 5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title is “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IBM Sees Holographic Calls, Air Breathing Batteries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”.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From this, we may want to extract several pieces of information:  this title references a company and that company is referencing a new possible product: air-breathing batteries.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  <p:pic>
        <p:nvPicPr>
          <p:cNvPr id="603" name="Shape 603" descr="IBM Predicts Holographic Calls, Air-Breathing BatTurn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300" y="4058275"/>
            <a:ext cx="46482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spacy to get information about this title.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"IBM sees holographic calls, air breathing batteries"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parsed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nlp_toolkit(title)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(i, word)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(parsed): 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"Word: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Phrase type: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.format(word.dep_))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Is the word a known entity type?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.format(word.ent_type_ 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word.ent_type_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Lemma: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.format(word.lemma_))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Parent of this word: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.format(word.head.lemma_))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nlp_toolkit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runs each of the individual pre-processing tools.</a:t>
            </a:r>
          </a:p>
        </p:txBody>
      </p:sp>
      <p:sp>
        <p:nvSpPr>
          <p:cNvPr id="609" name="Shape 6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output will look similar to this: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IBM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nsubj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ORG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ibm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sees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ROOT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holographic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amod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holographic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call</a:t>
            </a:r>
          </a:p>
        </p:txBody>
      </p:sp>
      <p:sp>
        <p:nvSpPr>
          <p:cNvPr id="615" name="Shape 6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output: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“IBM” is identified as an organization (ORG).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a phrase: “holographic calls”.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a compound noun phrase: “air breathing batteries”.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that “see” is at the root as an action “IBM” is taking.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see that “batteries” was lemmatized to “battery”.</a:t>
            </a:r>
          </a:p>
        </p:txBody>
      </p:sp>
      <p:sp>
        <p:nvSpPr>
          <p:cNvPr id="621" name="Shape 6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1993999" cy="47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this output to find all titles that discuss an organization.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lang="en-US"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(title):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parsed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nlp(title)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([word.ent_type_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'ORG'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parsed])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'references_organization'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).map(references_organization)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'references_organization'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]][[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]].head()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33" name="Shape 6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code on the previous slide, write a function to identify titles that mention an organization (ORG) and a person (PERSON).</a:t>
            </a:r>
          </a:p>
        </p:txBody>
      </p:sp>
      <p:sp>
        <p:nvSpPr>
          <p:cNvPr id="636" name="Shape 6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function</a:t>
            </a:r>
          </a:p>
        </p:txBody>
      </p:sp>
      <p:sp>
        <p:nvSpPr>
          <p:cNvPr id="637" name="Shape 6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38" name="Shape 6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COMPLETE THE FOLLOWING TASKS</a:t>
            </a:r>
          </a:p>
        </p:txBody>
      </p:sp>
      <p:cxnSp>
        <p:nvCxnSpPr>
          <p:cNvPr id="639" name="Shape 6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subtasks are very difficult, because language is complex and changes frequently.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often, we are looking for heuristics to search through large amounts of text data.  The results may not be perfect... and that’s okay!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Older techniques rely on rule-based systems. More recent techniques use flexible systems, focusing on the words used rather than the structure of the sentence.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see an example of these modern approaches in the next class.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COMMON PROBLEMS IN NLP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classification is the task of predicting which category or topic a text sample is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done by using the text as features and the label as the target output.  This is referred to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include text as features, we usually create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binary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 for each word, i.e. does this piece of text contain that word?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create binary text features, we first create a vocabulary to account for all possible words in our universe.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do this, we need to consider several things.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order of words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35006" y="9003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table illustrates features created from the following passage.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“It’s a great advantage not to drink among hard drinking people.”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order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case (e.g. upper or lower)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“bag-of-words” classification and when should it be used?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benefits to this approach?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Experience with scikit-learn classifiers, specifically random forests and decision trees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Install the Python package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pip install spacy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Run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download data command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python -m spacy.en.download --force all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Scikit-learn has many pre-processing utilities that simplify tasks required to convert text into features for a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be found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sklearn.preprocessing.text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package.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use the StumbleUpon dataset again to perform text classification.  This time, we will use the text content itself to predict whether a page is ‘evergreen’ or not.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lang="en-US"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the starter code notebook to follow along.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a column of text and creates a new dataset.  It generates a feature for every word in all of the pieces of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REMEMBER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Using all of the words can be useful, but we may need to use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regularization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avoid overfitting.  Otherwise, rare words may cause the model to overfit and not generalize.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Instantiate a new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parameters to utilize.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 range of word phrases to use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(1,1)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single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(1,2)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contiguous pairs of word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(1,3)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triples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stop_words=’english’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Stop words are non-content words (e.g. ‘to’, ‘the’, ‘it’, etc).  They aren’t helpful for prediction, so they get removed.</a:t>
            </a:r>
          </a:p>
        </p:txBody>
      </p:sp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max_features=1000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Maximum number of words to consider (uses the first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most frequent)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binary=True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</a:p>
        </p:txBody>
      </p:sp>
      <p:sp>
        <p:nvSpPr>
          <p:cNvPr id="731" name="Shape 7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Vectorizers are like other models in scikit-learn.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create a vectorizer object with the parameters of our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vectorizer to learn the vocabulary.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set of text into that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there is a distinction between </a:t>
            </a:r>
            <a:r>
              <a:rPr lang="en-US" sz="2800" i="1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our training set.  This is part of the model building process, so we don’t look at our test set.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our test set using our model fit on the training set.</a:t>
            </a:r>
          </a:p>
        </p:txBody>
      </p:sp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0881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EXAMPLE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build a random forest model to predict “evergreenness”.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sklearn.ensemble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RandomForestClassifier(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sklearn.cross_validation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cross_val_score(model,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'roc_auc'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scores.mean()))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RANDOM FOREST PREDICTION MODEL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alternative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Term Frequency - Inverse Document Frequency (TF-IDF) representation.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TF-IDF uses the product of two intermediate values,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equivalent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features, just the number of times a word appears in the document (i.e. count).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percentage of documents that a particular word appears in.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“the” would be 100% while “Syria” is much lower.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just 1/Document Frequency.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Combining, TF-IDF = Term Frequency * Inverse Document Frequency or TF-IDF = Term Frequency / Document Frequency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intuition is that the words that have high weight are those that either appear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frequently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this document or appear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rarely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other documents (and are therefore unique to this document).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good alternative to using a static set of “stop” words.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TF-IDF stand for?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function do and why is it useful?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create a feature representation of the StumbleUpon titles.</a:t>
            </a: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052757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 and feature representation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84" name="Shape 7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791" name="Shape 7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 IN SCIKIT-LEARN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961475" y="2224348"/>
            <a:ext cx="7559399" cy="2962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text features of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with one or more feature sets from the previous random forest model.  Train this model to see if it improves AUC.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text instead of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Does this give an improvement?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instead of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Does this give an improvement?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Check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Were you able to prepare a model that uses both quantitative features and text features?  Does this model improve the AUC?</a:t>
            </a:r>
          </a:p>
        </p:txBody>
      </p:sp>
      <p:sp>
        <p:nvSpPr>
          <p:cNvPr id="799" name="Shape 7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Three new models</a:t>
            </a:r>
          </a:p>
        </p:txBody>
      </p:sp>
      <p:sp>
        <p:nvSpPr>
          <p:cNvPr id="800" name="Shape 8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01" name="Shape 801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(30 minutes)</a:t>
            </a:r>
          </a:p>
        </p:txBody>
      </p:sp>
      <p:cxnSp>
        <p:nvCxnSpPr>
          <p:cNvPr id="802" name="Shape 8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03" name="Shape 80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TEXT CLASSIFICATION IN SCIKIT-LEARN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(NLP) is the task of pulling meaning and information from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typically involves many subproblems including tokenization, cleaning (stemming and lemmatization), and parsing.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After we have structured our text, we can identify features for other tasks, including classification, summarization, and translation.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scikit-learn, we use vectorizers to create text features for classification, such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REVIEW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21" name="Shape 8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27" name="Shape 827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Part 2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34" name="Shape 83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random forests?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47" name="Shape 8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48" name="Shape 8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49" name="Shape 84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55" name="Shape 8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6" name="Shape 8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58" name="Shape 858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64" name="Shape 86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65" name="Shape 86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66" name="Shape 86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67" name="Shape 86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68" name="Shape 868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69" name="Shape 86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Decision trees are models that ask a series of questions.  The next question depends upon the answer to the previous question.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Random forest models are ensembles of decision trees that are randomized in the way they are created.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62" y="4146550"/>
            <a:ext cx="54006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REVIEW:  DECISION TREES AND RANDOM FORESTS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Decision trees are weak learners that are easy to overfit.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Random forests are strong models that are made up of a collection of decision trees.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are non-linear (as opposed to logistic regression).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are mostly black-boxes (no coefficients, although we do have a measure of feature importance).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can be used for classification or regression.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2674</Words>
  <Application>Microsoft Office PowerPoint</Application>
  <PresentationFormat>Custom</PresentationFormat>
  <Paragraphs>484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Oswald</vt:lpstr>
      <vt:lpstr>Impact</vt:lpstr>
      <vt:lpstr>Consolas</vt:lpstr>
      <vt:lpstr>Merriweather Sans</vt:lpstr>
      <vt:lpstr>Georgia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Sherman, Alex (US - Arlington)</dc:creator>
  <cp:lastModifiedBy>Sherman, Alex</cp:lastModifiedBy>
  <cp:revision>2</cp:revision>
  <dcterms:modified xsi:type="dcterms:W3CDTF">2016-12-01T23:27:16Z</dcterms:modified>
</cp:coreProperties>
</file>