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459591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459591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459591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459591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f8b3d93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f8b3d93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f53a8f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f53a8fe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f53a7097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f53a7097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f53a709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f53a709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f53a8fe4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f53a8fe4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f8bf3d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f8bf3d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4595910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4595910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43400" y="679200"/>
            <a:ext cx="8257200" cy="23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Open Sans"/>
                <a:ea typeface="Open Sans"/>
                <a:cs typeface="Open Sans"/>
                <a:sym typeface="Open Sans"/>
              </a:rPr>
              <a:t>Dynamic Stopping in P300 Speller with Variational Bayesian Neural Network</a:t>
            </a:r>
            <a:endParaRPr sz="3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90550" y="3655925"/>
            <a:ext cx="55437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951"/>
              <a:buNone/>
            </a:pPr>
            <a:r>
              <a:rPr lang="en" sz="208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Chao-Li Wei, Simon Fei, Eugene Kim,</a:t>
            </a:r>
            <a:endParaRPr sz="208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951"/>
              <a:buNone/>
            </a:pPr>
            <a:r>
              <a:rPr lang="en" sz="208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Quinton Ramaswamy, Joelle Faybishenko,</a:t>
            </a:r>
            <a:endParaRPr sz="208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951"/>
              <a:buNone/>
            </a:pPr>
            <a:r>
              <a:rPr lang="en" sz="208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Andrew Wong, Bailey Man</a:t>
            </a:r>
            <a:endParaRPr sz="208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Discussion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Bayesian Neural Network integrated with non-uniform dynamic stopping algorithm provides faster prediction times without sacrificing accuracy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Improvements in ITR is higher by 15.5% compared to recent papers (Li et. al, 2020) regarding dynamic stopping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Overall, higher ITR makes speller more practical and easier to use for patients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2" descr="P300 BCI speller using brain waves to spell words - YouTub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275" y="2792550"/>
            <a:ext cx="2745450" cy="20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Analysis of Previous Adaptive Stopping Methods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62825"/>
            <a:ext cx="461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Previous research have compared classifier outputs to a threshold for a dynamic stopping approach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063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2"/>
              <a:buFont typeface="Open Sans"/>
              <a:buChar char="○"/>
            </a:pPr>
            <a:r>
              <a:rPr lang="en" sz="129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 Mapping the distance from the SVM hyperplane into different regions to output a confidence value [Bianchi, et al. 2019]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major limitations with Bianchi’s approach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Open Sans"/>
              <a:buAutoNum type="arabicPeriod"/>
            </a:pPr>
            <a:r>
              <a:rPr lang="en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guarantee the confidence values output match actual values 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Open Sans"/>
              <a:buAutoNum type="arabicPeriod"/>
            </a:pPr>
            <a:r>
              <a:rPr lang="en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Grid search must be used to find optimal confidence values for each subject 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Proposed solution is Bayesian model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Open Sans"/>
              <a:buChar char="○"/>
            </a:pPr>
            <a:r>
              <a:rPr lang="en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Accounts for uncertainty in classifier output, achieves realistic probabilities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675" y="1069447"/>
            <a:ext cx="3828726" cy="26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09675" y="3771250"/>
            <a:ext cx="39747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a, b, c, d, e are the confidence values for each region.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Region c is the separating hyperplane.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[Bianchi, et al., 2019]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2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  [Aricò et al., 2014]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99050" y="730850"/>
            <a:ext cx="9006000" cy="23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 healthy subjects, 3 runs per session, 6 trials (i.e. character) per run, 8 simulations per trial, 12 classes (10 targets + 2 non targets)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16 channels (Fz, FCz, Cz, CPz, Pz, Oz, F3, F4, C3, C4, CP3, CP4, P3, P4, PO7, PO8), 10-10 montage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Sampling Frequency: 256 Hz, 3.90625 ms/timepoint; Bandpass: 0.1-20Hz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Character prompt (2s)→ stimulation sequences (125ms intensification, 125 ISI, attentional blink avoided in pseudo-randomization)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5" y="2466650"/>
            <a:ext cx="7723251" cy="25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Non-Uniform Dynamic Stopping Algorithm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258850" y="1213213"/>
            <a:ext cx="423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Probabilities of row or column containing the target character is outputted by the model for each trial and for each stimulation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 maximum of the row/column  probabilities passes the threshold, the row/column with the highest probability is selected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target character is the intersection of the selected row/column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threshold of 0.9 was used in this study to aim for a true accuracy of 90%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23325" cy="350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Hybrid Bayesian Neural Network (HBNN)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63125" y="1170600"/>
            <a:ext cx="36138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 deterministic layers from EEGNet, an EEG classification Convolutional Neural Network (CNN) [Lawhern, 2016]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EEGNet achieves better cross and within-subject performance with fewer parameters than other CNNs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EEGNet contains multiple layers designed as temporal and spatial filters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 only the output layer as a probabilistic layer to make the BNN less costly and redundant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600" y="1390500"/>
            <a:ext cx="5337400" cy="256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Bayesian Neural Network (BNN)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BNNs use probabilistic layers and Bayesian inference (1) in order to take uncertainty of both data (aleatoric) and predictions (epistemic) into account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By Bayesian inference, we can predict an output y given an unseen data x (2).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00" y="2571750"/>
            <a:ext cx="3132325" cy="79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89" y="3787625"/>
            <a:ext cx="305993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906475" y="3688375"/>
            <a:ext cx="91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906475" y="2715088"/>
            <a:ext cx="91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350" y="2141535"/>
            <a:ext cx="3904025" cy="20153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359200" y="4664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[Blundell et al., 2015]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017075" y="4103875"/>
            <a:ext cx="116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979425" y="4103863"/>
            <a:ext cx="116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1400" cy="21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evidence integral (1) in the posterior is intractable, thus it must be estimated through Variational Inference (i.e. Bayes by Backprop [Blundell et al., 2015])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cost function defined in equation (2) is known as the variational free energy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Minimize KL Divergence while maximizing likelihood in order to find good estimate of posterior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a standard procedure for Bayesian Neural Network [Jospin, 2020], we use an isotropic Gaussian prior (unit Gaussian in our case) (3)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Optimization Problem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602450" y="3312225"/>
            <a:ext cx="91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641000" y="3312225"/>
            <a:ext cx="456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39" y="3335325"/>
            <a:ext cx="2913356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75" y="3255625"/>
            <a:ext cx="2913350" cy="52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375" y="4171500"/>
            <a:ext cx="1976350" cy="4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2350025" y="42108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HBNN vs DNN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Hybrid Bayesian Neural Network (HBNN) outperforms Deep Neural Network (DNN) in most stimulations in both ECE and accuracy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Open Sans"/>
              <a:buChar char="○"/>
            </a:pPr>
            <a:r>
              <a:rPr lang="en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ECE: how well the model is calibrated in classifying the presence of P300 evoked potentials across all subjects at different stimulations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Open Sans"/>
              <a:buChar char="○"/>
            </a:pPr>
            <a:r>
              <a:rPr lang="en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accuracy: accuracy in classifying the presence of P300 evoked potentials across all subjects at different stimulation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0" y="2881775"/>
            <a:ext cx="3822925" cy="19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225" y="2881775"/>
            <a:ext cx="3916072" cy="19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Dynamic vs Static Stopping 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Dynamic outperforms static method in both ITR and time without sacrificing accuracy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For ITR, dynamic had a mean ITR of 17.736 bits per minute and static had a mean ITR of 15.509 bits per minute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For time, dynamic took on average 18.205 seconds while static took a constant 20 seconds to predict a character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t="2935" b="2991"/>
          <a:stretch/>
        </p:blipFill>
        <p:spPr>
          <a:xfrm>
            <a:off x="95350" y="2717479"/>
            <a:ext cx="3007597" cy="19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229" y="2680675"/>
            <a:ext cx="2953525" cy="19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775" y="2717475"/>
            <a:ext cx="2922738" cy="19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Simple Light</vt:lpstr>
      <vt:lpstr>Dynamic Stopping in P300 Speller with Variational Bayesian Neural Network</vt:lpstr>
      <vt:lpstr>Analysis of Previous Adaptive Stopping Methods</vt:lpstr>
      <vt:lpstr>Dataset   [Aricò et al., 2014]</vt:lpstr>
      <vt:lpstr>Non-Uniform Dynamic Stopping Algorithm </vt:lpstr>
      <vt:lpstr>Hybrid Bayesian Neural Network (HBNN)</vt:lpstr>
      <vt:lpstr>Bayesian Neural Network (BNN)</vt:lpstr>
      <vt:lpstr>Optimization Problem</vt:lpstr>
      <vt:lpstr>Results: HBNN vs DNN</vt:lpstr>
      <vt:lpstr>Results: Dynamic vs Static Stopping 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Stopping in P300 Speller with Variational Bayesian Neural Network</dc:title>
  <cp:lastModifiedBy>Chao-Li Wei</cp:lastModifiedBy>
  <cp:revision>1</cp:revision>
  <dcterms:modified xsi:type="dcterms:W3CDTF">2021-10-10T19:57:02Z</dcterms:modified>
</cp:coreProperties>
</file>