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1014CD-7EE4-4F55-8B52-1EE1E34C4DA8}">
  <a:tblStyle styleId="{F61014CD-7EE4-4F55-8B52-1EE1E34C4DA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406400" y="904075"/>
            <a:ext cx="5486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06400" y="3383750"/>
            <a:ext cx="54864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 flipH="1">
            <a:off x="5566122" y="0"/>
            <a:ext cx="2822713" cy="6858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388835" y="0"/>
            <a:ext cx="380316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2"/>
          <p:cNvCxnSpPr>
            <a:endCxn id="15" idx="4"/>
          </p:cNvCxnSpPr>
          <p:nvPr/>
        </p:nvCxnSpPr>
        <p:spPr>
          <a:xfrm flipH="1">
            <a:off x="5566122" y="0"/>
            <a:ext cx="2822700" cy="6858000"/>
          </a:xfrm>
          <a:prstGeom prst="straightConnector1">
            <a:avLst/>
          </a:prstGeom>
          <a:noFill/>
          <a:ln cap="flat" cmpd="sng" w="76200">
            <a:solidFill>
              <a:srgbClr val="1BC4F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406400" y="904075"/>
            <a:ext cx="5689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/>
              <a:t>Lightning standup 2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06400" y="3383750"/>
            <a:ext cx="54864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838200" y="1825625"/>
            <a:ext cx="105156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Building a “gold-standard”</a:t>
            </a:r>
            <a:endParaRPr b="1" sz="2000"/>
          </a:p>
          <a:p>
            <a:pPr indent="-241300" lvl="1" marL="6858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Identified “truth” in 33 marine samples with BLASTn, mmseqs2 &amp; synteny based approaches (working on comparing)</a:t>
            </a:r>
            <a:endParaRPr sz="2000"/>
          </a:p>
          <a:p>
            <a:pPr indent="-241300" lvl="1" marL="6858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Built a larger “gold-standard” with all samples (marine, stool, soil)</a:t>
            </a:r>
            <a:endParaRPr sz="2000"/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Implementing Benchmarking Framework</a:t>
            </a:r>
            <a:endParaRPr b="1" sz="2000"/>
          </a:p>
          <a:p>
            <a:pPr indent="-241300" lvl="1" marL="6858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Integrated Python </a:t>
            </a:r>
            <a:r>
              <a:rPr lang="en-US" sz="2000"/>
              <a:t>script</a:t>
            </a:r>
            <a:r>
              <a:rPr lang="en-US" sz="2000"/>
              <a:t> that generates the performance report to the Snakemake workflow and ran start to finish with mock samples</a:t>
            </a:r>
            <a:endParaRPr sz="2000"/>
          </a:p>
          <a:p>
            <a:pPr indent="-241300" lvl="1" marL="6858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Created Docker image to run the Snakemake pipeline in a container on the ec2 instance </a:t>
            </a:r>
            <a:endParaRPr sz="2000"/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Implementing Solutions</a:t>
            </a:r>
            <a:endParaRPr b="1" sz="2000"/>
          </a:p>
          <a:p>
            <a:pPr indent="-241300" lvl="1" marL="6858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Working on new tool (ordered Minhash sketch based approach)</a:t>
            </a:r>
            <a:endParaRPr sz="2000"/>
          </a:p>
          <a:p>
            <a:pPr indent="-241300" lvl="1" marL="6858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Using BLAST to generate ground truth on Sharon dataset (gut). </a:t>
            </a:r>
            <a:endParaRPr sz="2000"/>
          </a:p>
          <a:p>
            <a:pPr indent="-241300" lvl="1" marL="6858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Tested minimap2, mashmap and dashing against ground truth. </a:t>
            </a:r>
            <a:endParaRPr sz="2000"/>
          </a:p>
          <a:p>
            <a:pPr indent="-241300" lvl="2" marL="11430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Mashmap is slightly more sensitive than minimap2. </a:t>
            </a:r>
            <a:endParaRPr/>
          </a:p>
          <a:p>
            <a:pPr indent="-241300" lvl="2" marL="11430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Dashing has poor precision</a:t>
            </a:r>
            <a:r>
              <a:rPr lang="en-US"/>
              <a:t> - </a:t>
            </a:r>
            <a:r>
              <a:rPr lang="en-US" sz="2000"/>
              <a:t>we aim to improve upon this in our tool.</a:t>
            </a:r>
            <a:endParaRPr sz="2000"/>
          </a:p>
        </p:txBody>
      </p:sp>
      <p:sp>
        <p:nvSpPr>
          <p:cNvPr id="73" name="Google Shape;73;p14"/>
          <p:cNvSpPr txBox="1"/>
          <p:nvPr/>
        </p:nvSpPr>
        <p:spPr>
          <a:xfrm>
            <a:off x="4464050" y="40025"/>
            <a:ext cx="75675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Problem:</a:t>
            </a:r>
            <a:r>
              <a:rPr lang="en-US"/>
              <a:t> </a:t>
            </a:r>
            <a:r>
              <a:rPr lang="en-US" sz="1800">
                <a:solidFill>
                  <a:srgbClr val="000000"/>
                </a:solidFill>
              </a:rPr>
              <a:t>Given a query contig </a:t>
            </a:r>
            <a:r>
              <a:rPr b="1" i="1" lang="en-US" sz="1800">
                <a:solidFill>
                  <a:srgbClr val="000000"/>
                </a:solidFill>
              </a:rPr>
              <a:t>c</a:t>
            </a:r>
            <a:r>
              <a:rPr lang="en-US" sz="1800">
                <a:solidFill>
                  <a:srgbClr val="000000"/>
                </a:solidFill>
              </a:rPr>
              <a:t>, and a database of sequences(contigs from multiple assemblies) return a set of contigs that either contain the query contig </a:t>
            </a:r>
            <a:r>
              <a:rPr b="1" i="1" lang="en-US" sz="1800">
                <a:solidFill>
                  <a:srgbClr val="000000"/>
                </a:solidFill>
              </a:rPr>
              <a:t>c</a:t>
            </a:r>
            <a:r>
              <a:rPr lang="en-US" sz="1800">
                <a:solidFill>
                  <a:srgbClr val="000000"/>
                </a:solidFill>
              </a:rPr>
              <a:t> or contained in the query. A contig </a:t>
            </a:r>
            <a:r>
              <a:rPr b="1" i="1" lang="en-US" sz="1800">
                <a:solidFill>
                  <a:srgbClr val="000000"/>
                </a:solidFill>
              </a:rPr>
              <a:t>q</a:t>
            </a:r>
            <a:r>
              <a:rPr lang="en-US" sz="1800">
                <a:solidFill>
                  <a:srgbClr val="000000"/>
                </a:solidFill>
              </a:rPr>
              <a:t> is contained in contig </a:t>
            </a:r>
            <a:r>
              <a:rPr b="1" i="1" lang="en-US" sz="1800"/>
              <a:t>c</a:t>
            </a:r>
            <a:r>
              <a:rPr lang="en-US" sz="1800">
                <a:solidFill>
                  <a:srgbClr val="000000"/>
                </a:solidFill>
              </a:rPr>
              <a:t> if the ANI between </a:t>
            </a:r>
            <a:r>
              <a:rPr b="1" i="1" lang="en-US" sz="1800">
                <a:solidFill>
                  <a:srgbClr val="000000"/>
                </a:solidFill>
              </a:rPr>
              <a:t>q</a:t>
            </a:r>
            <a:r>
              <a:rPr lang="en-US" sz="1800">
                <a:solidFill>
                  <a:srgbClr val="000000"/>
                </a:solidFill>
              </a:rPr>
              <a:t> and </a:t>
            </a:r>
            <a:r>
              <a:rPr b="1" i="1" lang="en-US" sz="1800">
                <a:solidFill>
                  <a:srgbClr val="000000"/>
                </a:solidFill>
              </a:rPr>
              <a:t>c</a:t>
            </a:r>
            <a:r>
              <a:rPr lang="en-US" sz="1800">
                <a:solidFill>
                  <a:srgbClr val="000000"/>
                </a:solidFill>
              </a:rPr>
              <a:t> is at least 95% and it covers more than 95% of the length of the shortest contig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9065850" y="462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{F61014CD-7EE4-4F55-8B52-1EE1E34C4DA8}</a:tableStyleId>
              </a:tblPr>
              <a:tblGrid>
                <a:gridCol w="1021950"/>
                <a:gridCol w="1036550"/>
                <a:gridCol w="788375"/>
              </a:tblGrid>
              <a:tr h="21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Tool</a:t>
                      </a:r>
                      <a:endParaRPr b="1" sz="1000"/>
                    </a:p>
                  </a:txBody>
                  <a:tcPr marT="9525" marB="9525" marR="47625" marL="47625">
                    <a:lnL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Precision</a:t>
                      </a:r>
                      <a:endParaRPr b="1" sz="1000"/>
                    </a:p>
                  </a:txBody>
                  <a:tcPr marT="9525" marB="9525" marR="47625" marL="47625">
                    <a:lnL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Recall</a:t>
                      </a:r>
                      <a:endParaRPr b="1" sz="1000"/>
                    </a:p>
                  </a:txBody>
                  <a:tcPr marT="9525" marB="9525" marR="47625" marL="47625">
                    <a:lnL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Minimap2</a:t>
                      </a:r>
                      <a:endParaRPr sz="1000"/>
                    </a:p>
                  </a:txBody>
                  <a:tcPr marT="9525" marB="9525" marR="47625" marL="47625">
                    <a:lnL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0.7786</a:t>
                      </a:r>
                      <a:endParaRPr sz="1000"/>
                    </a:p>
                  </a:txBody>
                  <a:tcPr marT="9525" marB="9525" marR="47625" marL="47625">
                    <a:lnL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0.9921</a:t>
                      </a:r>
                      <a:endParaRPr sz="1000"/>
                    </a:p>
                  </a:txBody>
                  <a:tcPr marT="9525" marB="9525" marR="47625" marL="47625">
                    <a:lnL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Mashmap</a:t>
                      </a:r>
                      <a:endParaRPr sz="1000"/>
                    </a:p>
                  </a:txBody>
                  <a:tcPr marT="9525" marB="9525" marR="47625" marL="47625">
                    <a:lnL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0.5547</a:t>
                      </a:r>
                      <a:endParaRPr sz="1000"/>
                    </a:p>
                  </a:txBody>
                  <a:tcPr marT="9525" marB="9525" marR="47625" marL="47625">
                    <a:lnL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0.9987</a:t>
                      </a:r>
                      <a:endParaRPr sz="1000"/>
                    </a:p>
                  </a:txBody>
                  <a:tcPr marT="9525" marB="9525" marR="47625" marL="47625">
                    <a:lnL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Dashing</a:t>
                      </a:r>
                      <a:endParaRPr sz="1000"/>
                    </a:p>
                  </a:txBody>
                  <a:tcPr marT="9525" marB="9525" marR="47625" marL="47625">
                    <a:lnL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0.1162</a:t>
                      </a:r>
                      <a:endParaRPr sz="1000"/>
                    </a:p>
                  </a:txBody>
                  <a:tcPr marT="9525" marB="9525" marR="47625" marL="47625">
                    <a:lnL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0.7520</a:t>
                      </a:r>
                      <a:endParaRPr sz="1000"/>
                    </a:p>
                  </a:txBody>
                  <a:tcPr marT="9525" marB="9525" marR="47625" marL="47625">
                    <a:lnL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Road blocks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838200" y="1825625"/>
            <a:ext cx="105156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Gold standard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is the gold standard? BLAST? Union of all detected valid </a:t>
            </a:r>
            <a:r>
              <a:rPr lang="en-US"/>
              <a:t>contaminants</a:t>
            </a:r>
            <a:r>
              <a:rPr lang="en-US"/>
              <a:t> from tested tools?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to continue to scale to larger data sets?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Benchmarking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Managing complexity of Snakemake workflow and run it seamlessly on the cloud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Implementation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Improving precision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