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19"/>
  </p:notesMasterIdLst>
  <p:handoutMasterIdLst>
    <p:handoutMasterId r:id="rId20"/>
  </p:handoutMasterIdLst>
  <p:sldIdLst>
    <p:sldId id="257" r:id="rId4"/>
    <p:sldId id="269" r:id="rId5"/>
    <p:sldId id="271" r:id="rId6"/>
    <p:sldId id="27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90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  <c:spPr>
        <a:solidFill>
          <a:srgbClr val="000000">
            <a:alpha val="70000"/>
          </a:srgbClr>
        </a:solidFill>
        <a:ln>
          <a:solidFill>
            <a:srgbClr val="000000"/>
          </a:solidFill>
        </a:ln>
      </c:spPr>
    </c:floor>
    <c:sideWall>
      <c:thickness val="0"/>
      <c:spPr>
        <a:gradFill>
          <a:gsLst>
            <a:gs pos="0">
              <a:srgbClr val="000000">
                <a:alpha val="0"/>
              </a:srgbClr>
            </a:gs>
            <a:gs pos="50000">
              <a:srgbClr val="000000">
                <a:alpha val="9000"/>
              </a:srgbClr>
            </a:gs>
            <a:gs pos="100000">
              <a:srgbClr val="000000">
                <a:alpha val="40000"/>
              </a:srgbClr>
            </a:gs>
          </a:gsLst>
          <a:lin ang="5400000" scaled="0"/>
        </a:gradFill>
      </c:spPr>
    </c:sideWall>
    <c:backWall>
      <c:thickness val="0"/>
      <c:spPr>
        <a:gradFill>
          <a:gsLst>
            <a:gs pos="0">
              <a:srgbClr val="000000">
                <a:alpha val="0"/>
              </a:srgbClr>
            </a:gs>
            <a:gs pos="50000">
              <a:srgbClr val="000000">
                <a:alpha val="9000"/>
              </a:srgbClr>
            </a:gs>
            <a:gs pos="100000">
              <a:srgbClr val="000000">
                <a:alpha val="70000"/>
              </a:srgbClr>
            </a:gs>
          </a:gsLst>
          <a:lin ang="5400000" scaled="0"/>
        </a:gradFill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Ряд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Ряд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38526976"/>
        <c:axId val="38528512"/>
        <c:axId val="0"/>
      </c:bar3DChart>
      <c:catAx>
        <c:axId val="385269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bg2"/>
            </a:solidFill>
          </a:ln>
        </c:spPr>
        <c:txPr>
          <a:bodyPr/>
          <a:lstStyle/>
          <a:p>
            <a:pPr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endParaRPr lang="ru-RU"/>
          </a:p>
        </c:txPr>
        <c:crossAx val="38528512"/>
        <c:crosses val="autoZero"/>
        <c:auto val="1"/>
        <c:lblAlgn val="ctr"/>
        <c:lblOffset val="100"/>
        <c:noMultiLvlLbl val="0"/>
      </c:catAx>
      <c:valAx>
        <c:axId val="38528512"/>
        <c:scaling>
          <c:orientation val="minMax"/>
        </c:scaling>
        <c:delete val="0"/>
        <c:axPos val="l"/>
        <c:majorGridlines>
          <c:spPr>
            <a:ln>
              <a:solidFill>
                <a:schemeClr val="bg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2"/>
            </a:solidFill>
          </a:ln>
        </c:spPr>
        <c:txPr>
          <a:bodyPr/>
          <a:lstStyle/>
          <a:p>
            <a: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endParaRPr lang="ru-RU"/>
          </a:p>
        </c:txPr>
        <c:crossAx val="38526976"/>
        <c:crosses val="autoZero"/>
        <c:crossBetween val="between"/>
        <c:majorUnit val="1"/>
      </c:valAx>
    </c:plotArea>
    <c:legend>
      <c:legendPos val="r"/>
      <c:layout/>
      <c:overlay val="0"/>
      <c:txPr>
        <a:bodyPr/>
        <a:lstStyle/>
        <a:p>
          <a:pPr>
            <a:defRPr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layout/>
      <c:overlay val="0"/>
      <c:txPr>
        <a:bodyPr/>
        <a:lstStyle/>
        <a:p>
          <a:pPr>
            <a:defRPr sz="4400" b="0"/>
          </a:pPr>
          <a:endParaRPr lang="ru-RU"/>
        </a:p>
      </c:txPr>
    </c:title>
    <c:autoTitleDeleted val="0"/>
    <c:view3D>
      <c:rotX val="30"/>
      <c:hPercent val="50"/>
      <c:rotY val="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1711726218271838E-3"/>
          <c:y val="0.16578725939722264"/>
          <c:w val="0.71714774916939061"/>
          <c:h val="0.8288151189308943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Заголовок диаграммы</c:v>
                </c:pt>
              </c:strCache>
            </c:strRef>
          </c:tx>
          <c:dLbls>
            <c:numFmt formatCode="General" sourceLinked="0"/>
            <c:txPr>
              <a:bodyPr/>
              <a:lstStyle/>
              <a:p>
                <a:pPr>
                  <a:defRPr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71349145773956302"/>
          <c:y val="0.33069235618712822"/>
          <c:w val="0.27832858316023518"/>
          <c:h val="0.42146170730846994"/>
        </c:manualLayout>
      </c:layout>
      <c:overlay val="0"/>
      <c:txPr>
        <a:bodyPr/>
        <a:lstStyle/>
        <a:p>
          <a:pPr>
            <a:defRPr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127000"/>
            <a:effectLst>
              <a:outerShdw blurRad="50800" dist="76200" dir="5400000" algn="ctr" rotWithShape="0">
                <a:srgbClr val="000000">
                  <a:alpha val="40000"/>
                </a:srgbClr>
              </a:outerShdw>
            </a:effectLst>
          </c:spPr>
          <c:marker>
            <c:symbol val="circle"/>
            <c:size val="12"/>
            <c:spPr>
              <a:effectLst>
                <a:outerShdw blurRad="50800" dist="76200" dir="5400000" algn="ctr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prst="relaxedInset"/>
              </a:sp3d>
            </c:spPr>
          </c:marker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Ряд 2</c:v>
                </c:pt>
              </c:strCache>
            </c:strRef>
          </c:tx>
          <c:spPr>
            <a:ln w="127000"/>
            <a:effectLst>
              <a:outerShdw blurRad="50800" dist="76200" dir="5400000" algn="ctr" rotWithShape="0">
                <a:srgbClr val="000000">
                  <a:alpha val="40000"/>
                </a:srgbClr>
              </a:outerShdw>
            </a:effectLst>
          </c:spPr>
          <c:marker>
            <c:symbol val="circle"/>
            <c:size val="12"/>
            <c:spPr>
              <a:effectLst>
                <a:outerShdw blurRad="50800" dist="76200" dir="5400000" algn="ctr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prst="relaxedInset"/>
              </a:sp3d>
            </c:spPr>
          </c:marker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Ряд 3</c:v>
                </c:pt>
              </c:strCache>
            </c:strRef>
          </c:tx>
          <c:spPr>
            <a:ln w="127000"/>
            <a:effectLst>
              <a:outerShdw blurRad="50800" dist="76200" dir="5400000" algn="ctr" rotWithShape="0">
                <a:srgbClr val="000000">
                  <a:alpha val="40000"/>
                </a:srgbClr>
              </a:outerShdw>
            </a:effectLst>
          </c:spPr>
          <c:marker>
            <c:symbol val="circle"/>
            <c:size val="12"/>
            <c:spPr>
              <a:effectLst>
                <a:outerShdw blurRad="50800" dist="76200" dir="5400000" algn="ctr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prst="relaxedInset"/>
              </a:sp3d>
            </c:spPr>
          </c:marker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Ряд 4</c:v>
                </c:pt>
              </c:strCache>
            </c:strRef>
          </c:tx>
          <c:spPr>
            <a:ln w="127000"/>
            <a:effectLst>
              <a:outerShdw blurRad="50800" dist="76200" dir="5400000" algn="ctr" rotWithShape="0">
                <a:srgbClr val="000000">
                  <a:alpha val="40000"/>
                </a:srgbClr>
              </a:outerShdw>
            </a:effectLst>
          </c:spPr>
          <c:marker>
            <c:symbol val="circle"/>
            <c:size val="12"/>
            <c:spPr>
              <a:effectLst>
                <a:outerShdw blurRad="50800" dist="76200" dir="5400000" algn="ctr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prst="relaxedInset"/>
              </a:sp3d>
            </c:spPr>
          </c:marker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5.5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95936"/>
        <c:axId val="37497856"/>
      </c:lineChart>
      <c:catAx>
        <c:axId val="3749593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bg2"/>
            </a:solidFill>
          </a:ln>
        </c:spPr>
        <c:txPr>
          <a:bodyPr/>
          <a:lstStyle/>
          <a:p>
            <a:pPr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endParaRPr lang="ru-RU"/>
          </a:p>
        </c:txPr>
        <c:crossAx val="37497856"/>
        <c:crosses val="autoZero"/>
        <c:auto val="1"/>
        <c:lblAlgn val="ctr"/>
        <c:lblOffset val="100"/>
        <c:noMultiLvlLbl val="0"/>
      </c:catAx>
      <c:valAx>
        <c:axId val="37497856"/>
        <c:scaling>
          <c:orientation val="minMax"/>
        </c:scaling>
        <c:delete val="0"/>
        <c:axPos val="l"/>
        <c:majorGridlines>
          <c:spPr>
            <a:ln>
              <a:solidFill>
                <a:schemeClr val="bg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2"/>
            </a:solidFill>
          </a:ln>
        </c:spPr>
        <c:txPr>
          <a:bodyPr/>
          <a:lstStyle/>
          <a:p>
            <a: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endParaRPr lang="ru-RU"/>
          </a:p>
        </c:txPr>
        <c:crossAx val="37495936"/>
        <c:crosses val="autoZero"/>
        <c:crossBetween val="between"/>
      </c:valAx>
      <c:spPr>
        <a:gradFill>
          <a:gsLst>
            <a:gs pos="0">
              <a:srgbClr val="000000">
                <a:alpha val="0"/>
              </a:srgbClr>
            </a:gs>
            <a:gs pos="50000">
              <a:srgbClr val="000000">
                <a:alpha val="9000"/>
              </a:srgbClr>
            </a:gs>
            <a:gs pos="100000">
              <a:srgbClr val="000000">
                <a:alpha val="85000"/>
              </a:srgbClr>
            </a:gs>
          </a:gsLst>
          <a:lin ang="5400000" scaled="0"/>
        </a:gradFill>
        <a:ln>
          <a:solidFill>
            <a:schemeClr val="bg2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 1</c:v>
                </c:pt>
              </c:strCache>
            </c:strRef>
          </c:tx>
          <c:spPr>
            <a:scene3d>
              <a:camera prst="orthographicFront"/>
              <a:lightRig rig="glow" dir="t">
                <a:rot lat="0" lon="0" rev="5400000"/>
              </a:lightRig>
            </a:scene3d>
            <a:sp3d prstMaterial="flat">
              <a:bevelT/>
              <a:contourClr>
                <a:srgbClr val="000000"/>
              </a:contourClr>
            </a:sp3d>
          </c:spPr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Ряд 2</c:v>
                </c:pt>
              </c:strCache>
            </c:strRef>
          </c:tx>
          <c:spPr>
            <a:scene3d>
              <a:camera prst="orthographicFront"/>
              <a:lightRig rig="glow" dir="t">
                <a:rot lat="0" lon="0" rev="5400000"/>
              </a:lightRig>
            </a:scene3d>
            <a:sp3d prstMaterial="flat">
              <a:bevelT/>
              <a:contourClr>
                <a:srgbClr val="000000"/>
              </a:contourClr>
            </a:sp3d>
          </c:spPr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Ряд 3</c:v>
                </c:pt>
              </c:strCache>
            </c:strRef>
          </c:tx>
          <c:spPr>
            <a:scene3d>
              <a:camera prst="orthographicFront"/>
              <a:lightRig rig="glow" dir="t">
                <a:rot lat="0" lon="0" rev="5400000"/>
              </a:lightRig>
            </a:scene3d>
            <a:sp3d prstMaterial="flat">
              <a:bevelT/>
              <a:contourClr>
                <a:srgbClr val="000000"/>
              </a:contourClr>
            </a:sp3d>
          </c:spPr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25760"/>
        <c:axId val="37527552"/>
      </c:areaChart>
      <c:catAx>
        <c:axId val="3752576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bg2"/>
            </a:solidFill>
          </a:ln>
        </c:spPr>
        <c:txPr>
          <a:bodyPr/>
          <a:lstStyle/>
          <a:p>
            <a:pPr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endParaRPr lang="ru-RU"/>
          </a:p>
        </c:txPr>
        <c:crossAx val="37527552"/>
        <c:crosses val="autoZero"/>
        <c:auto val="1"/>
        <c:lblAlgn val="ctr"/>
        <c:lblOffset val="100"/>
        <c:noMultiLvlLbl val="0"/>
      </c:catAx>
      <c:valAx>
        <c:axId val="37527552"/>
        <c:scaling>
          <c:orientation val="minMax"/>
        </c:scaling>
        <c:delete val="0"/>
        <c:axPos val="l"/>
        <c:majorGridlines>
          <c:spPr>
            <a:ln>
              <a:solidFill>
                <a:schemeClr val="bg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2"/>
            </a:solidFill>
          </a:ln>
        </c:spPr>
        <c:txPr>
          <a:bodyPr/>
          <a:lstStyle/>
          <a:p>
            <a:pPr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endParaRPr lang="ru-RU"/>
          </a:p>
        </c:txPr>
        <c:crossAx val="37525760"/>
        <c:crosses val="autoZero"/>
        <c:crossBetween val="midCat"/>
      </c:valAx>
      <c:spPr>
        <a:gradFill>
          <a:gsLst>
            <a:gs pos="0">
              <a:srgbClr val="000000">
                <a:alpha val="81000"/>
              </a:srgbClr>
            </a:gs>
            <a:gs pos="51000">
              <a:srgbClr val="000000">
                <a:alpha val="33000"/>
              </a:srgbClr>
            </a:gs>
            <a:gs pos="100000">
              <a:srgbClr val="000000">
                <a:alpha val="0"/>
              </a:srgbClr>
            </a:gs>
          </a:gsLst>
          <a:lin ang="16200000" scaled="0"/>
        </a:gradFill>
      </c:spPr>
    </c:plotArea>
    <c:legend>
      <c:legendPos val="r"/>
      <c:layout>
        <c:manualLayout>
          <c:xMode val="edge"/>
          <c:yMode val="edge"/>
          <c:x val="0.74670724215484108"/>
          <c:y val="0.33972823971405136"/>
          <c:w val="0.24759475150803731"/>
          <c:h val="0.31658704122168724"/>
        </c:manualLayout>
      </c:layout>
      <c:overlay val="0"/>
      <c:txPr>
        <a:bodyPr/>
        <a:lstStyle/>
        <a:p>
          <a:pPr>
            <a:defRPr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defRPr>
          </a:pPr>
          <a:endParaRPr lang="ru-RU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B4A56-5450-40D8-9E26-8EAA772226FE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2CABD-608C-4F18-9CBE-5AF22108E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8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DCA30-2ED5-41C4-A072-F195EC56C9D7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7E218-9473-4E4E-BA13-22C19D99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t>1/14/2013 11:56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8685213"/>
            <a:ext cx="6172200" cy="457200"/>
          </a:xfrm>
        </p:spPr>
        <p:txBody>
          <a:bodyPr/>
          <a:lstStyle/>
          <a:p>
            <a:pPr algn="l" defTabSz="914400">
              <a:buNone/>
            </a:pPr>
            <a:r>
              <a:rPr lang="en-US" sz="5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Корпорация Майкрософт (Microsoft Corporation), 2007. Все права защищены. Microsoft, Windows, Windows Vista и другие названия продуктов являются или могут являться зарегистрированными товарными знаками и/или товарными знаками в США и/или других странах.</a:t>
            </a:r>
          </a:p>
          <a:p>
            <a:pPr algn="l" defTabSz="914400">
              <a:buNone/>
            </a:pPr>
            <a:r>
              <a:rPr lang="en-US" sz="5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 приведена в этом документе только в демонстрационных целях и не отражает точку зрения представителей корпорации Майкрософт на момент составления данной презентации.  Поскольку корпорация Майкрософт вынуждена учитывать меняющиеся рыночные условия, она не гарантирует точность информации, указанной после составления этой презентации, а также не берет на себя подобной обязанности.  </a:t>
            </a:r>
            <a:br>
              <a:rPr lang="en-US" sz="5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5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sz="5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</p:spPr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B263312-38AA-4E1E-B2B5-0F8F122B24FE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t>1/14/2013 11:56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Корпорация Майкрософт (Microsoft Corporation), 2007. Все права защищены. Microsoft, Windows, Windows Vista и другие названия продуктов являются или могут являться зарегистрированными товарными знаками и/или товарными знаками в США и/или других странах.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 приведена в этом документе только в демонстрационных целях и не отражает точку зрения представителей корпорации Майкрософт на момент составления данной презентации.  Поскольку корпорация Майкрософт вынуждена учитывать меняющиеся рыночные условия, она не гарантирует точность информации, указанной после составления этой презентации, а также не берет на себя подобной обязанности.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t>1/14/2013 11:56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Корпорация Майкрософт (Microsoft Corporation), 2007. Все права защищены. Microsoft, Windows, Windows Vista и другие названия продуктов являются или могут являться зарегистрированными товарными знаками и/или товарными знаками в США и/или других странах.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 приведена в этом документе только в демонстрационных целях и не отражает точку зрения представителей корпорации Майкрософт на момент составления данной презентации.  Поскольку корпорация Майкрософт вынуждена учитывать меняющиеся рыночные условия, она не гарантирует точность информации, указанной после составления этой презентации, а также не берет на себя подобной обязанности.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t>12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t>1/14/2013 11:56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Корпорация Майкрософт (Microsoft Corporation), 2007. Все права защищены. Microsoft, Windows, Windows Vista и другие названия продуктов являются или могут являться зарегистрированными товарными знаками и/или товарными знаками в США и/или других странах.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 приведена в этом документе только в демонстрационных целях и не отражает точку зрения представителей корпорации Майкрософт на момент составления данной презентации.  Поскольку корпорация Майкрософт вынуждена учитывать меняющиеся рыночные условия, она не гарантирует точность информации, указанной после составления этой презентации, а также не берет на себя подобной обязанности.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t>13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t>1/14/2013 11:56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Корпорация Майкрософт (Microsoft Corporation), 2007. Все права защищены. Microsoft, Windows, Windows Vista и другие названия продуктов являются или могут являться зарегистрированными товарными знаками и/или товарными знаками в США и/или других странах.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 приведена в этом документе только в демонстрационных целях и не отражает точку зрения представителей корпорации Майкрософт на момент составления данной презентации.  Поскольку корпорация Майкрософт вынуждена учитывать меняющиеся рыночные условия, она не гарантирует точность информации, указанной после составления этой презентации, а также не берет на себя подобной обязанности.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t>14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t>1/14/2013 11:56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Корпорация Майкрософт (Microsoft Corporation), 2007. Все права защищены. Microsoft, Windows, Windows Vista и другие названия продуктов являются или могут являться зарегистрированными товарными знаками и/или товарными знаками в США и/или других странах.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 приведена в этом документе только в демонстрационных целях и не отражает точку зрения представителей корпорации Майкрософт на момент составления данной презентации.  Поскольку корпорация Майкрософт вынуждена учитывать меняющиеся рыночные условия, она не гарантирует точность информации, указанной после составления этой презентации, а также не берет на себя подобной обязанности.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t>15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t>1/14/2013 11:56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Корпорация Майкрософт (Microsoft Corporation), 2007. Все права защищены. Microsoft, Windows, Windows Vista и другие названия продуктов являются или могут являться зарегистрированными товарными знаками и/или товарными знаками в США и/или других странах.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 приведена в этом документе только в демонстрационных целях и не отражает точку зрения представителей корпорации Майкрософт на момент составления данной презентации.  Поскольку корпорация Майкрософт вынуждена учитывать меняющиеся рыночные условия, она не гарантирует точность информации, указанной после составления этой презентации, а также не берет на себя подобной обязанности.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t>1/15/2013 12:08 AM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Корпорация Майкрософт (Microsoft Corporation), 2007. Все права защищены. Microsoft, Windows, Windows Vista и другие названия продуктов являются или могут являться зарегистрированными товарными знаками и/или товарными знаками в США и/или других странах.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 приведена в этом документе только в демонстрационных целях и не отражает точку зрения представителей корпорации Майкрософт на момент составления данной презентации.  Поскольку корпорация Майкрософт вынуждена учитывать меняющиеся рыночные условия, она не гарантирует точность информации, указанной после составления этой презентации, а также не берет на себя подобной обязанности.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t>1/14/2013 11:59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Корпорация Майкрософт (Microsoft Corporation), 2007. Все права защищены. Microsoft, Windows, Windows Vista и другие названия продуктов являются или могут являться зарегистрированными товарными знаками и/или товарными знаками в США и/или других странах.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 приведена в этом документе только в демонстрационных целях и не отражает точку зрения представителей корпорации Майкрософт на момент составления данной презентации.  Поскольку корпорация Майкрософт вынуждена учитывать меняющиеся рыночные условия, она не гарантирует точность информации, указанной после составления этой презентации, а также не берет на себя подобной обязанности.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t>1/14/2013 11:56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Корпорация Майкрософт (Microsoft Corporation), 2007. Все права защищены. Microsoft, Windows, Windows Vista и другие названия продуктов являются или могут являться зарегистрированными товарными знаками и/или товарными знаками в США и/или других странах.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 приведена в этом документе только в демонстрационных целях и не отражает точку зрения представителей корпорации Майкрософт на момент составления данной презентации.  Поскольку корпорация Майкрософт вынуждена учитывать меняющиеся рыночные условия, она не гарантирует точность информации, указанной после составления этой презентации, а также не берет на себя подобной обязанности.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t>1/14/2013 11:56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Корпорация Майкрософт (Microsoft Corporation), 2007. Все права защищены. Microsoft, Windows, Windows Vista и другие названия продуктов являются или могут являться зарегистрированными товарными знаками и/или товарными знаками в США и/или других странах.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 приведена в этом документе только в демонстрационных целях и не отражает точку зрения представителей корпорации Майкрософт на момент составления данной презентации.  Поскольку корпорация Майкрософт вынуждена учитывать меняющиеся рыночные условия, она не гарантирует точность информации, указанной после составления этой презентации, а также не берет на себя подобной обязанности.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B263312-38AA-4E1E-B2B5-0F8F122B24FE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t>1/14/2013 11:56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Корпорация Майкрософт (Microsoft Corporation), 2007. Все права защищены. Microsoft, Windows, Windows Vista и другие названия продуктов являются или могут являться зарегистрированными товарными знаками и/или товарными знаками в США и/или других странах.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 приведена в этом документе только в демонстрационных целях и не отражает точку зрения представителей корпорации Майкрософт на момент составления данной презентации.  Поскольку корпорация Майкрософт вынуждена учитывать меняющиеся рыночные условия, она не гарантирует точность информации, указанной после составления этой презентации, а также не берет на себя подобной обязанности.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B263312-38AA-4E1E-B2B5-0F8F122B24FE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5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dirty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пользуется для слайдов с кодом программного обеспеч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5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dirty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757802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981" y="1757802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: печать с использованием оттенков сер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pic>
        <p:nvPicPr>
          <p:cNvPr id="4" name="Рисунок 3" descr="footer_graphic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5435827"/>
            <a:ext cx="9144000" cy="1420586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 Light" pitchFamily="34" charset="0"/>
                <a:cs typeface="Arial"/>
              </a:rPr>
              <a:t>Live </a:t>
            </a:r>
            <a:r>
              <a:rPr lang="en-US" dirty="0" smtClean="0">
                <a:effectLst/>
                <a:latin typeface="Calibri Light" pitchFamily="34" charset="0"/>
                <a:cs typeface="Arial"/>
              </a:rPr>
              <a:t>Multimedia</a:t>
            </a:r>
            <a:r>
              <a:rPr lang="en-US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 Light" pitchFamily="34" charset="0"/>
                <a:cs typeface="Arial"/>
              </a:rPr>
              <a:t> Syste</a:t>
            </a:r>
            <a:r>
              <a:rPr lang="en-US" dirty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 Light" pitchFamily="34" charset="0"/>
                <a:cs typeface="Arial"/>
              </a:rPr>
              <a:t>m</a:t>
            </a:r>
            <a:endParaRPr lang="ru-RU" sz="54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 Light" pitchFamily="34" charset="0"/>
              <a:cs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1370012"/>
          </a:xfrm>
        </p:spPr>
        <p:txBody>
          <a:bodyPr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rgbClr val="FFFFFF">
                    <a:tint val="75000"/>
                  </a:srgbClr>
                </a:solidFill>
                <a:latin typeface="Calibri Light" pitchFamily="34" charset="0"/>
              </a:rPr>
              <a:t>Алексей Екимов</a:t>
            </a:r>
            <a:endParaRPr lang="ru-RU" b="0" i="0" dirty="0" smtClean="0">
              <a:solidFill>
                <a:srgbClr val="FFFFFF">
                  <a:tint val="75000"/>
                </a:srgbClr>
              </a:solidFill>
              <a:latin typeface="Calibri Light" pitchFamily="34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rgbClr val="FFFFFF">
                    <a:tint val="75000"/>
                  </a:srgbClr>
                </a:solidFill>
                <a:latin typeface="Calibri Light" pitchFamily="34" charset="0"/>
              </a:rPr>
              <a:t>Основатель</a:t>
            </a:r>
            <a:endParaRPr lang="en-US" dirty="0" smtClean="0">
              <a:solidFill>
                <a:srgbClr val="FFFFFF">
                  <a:tint val="75000"/>
                </a:srgbClr>
              </a:solidFill>
              <a:latin typeface="Calibri Light" pitchFamily="34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rgbClr val="FFFFFF">
                    <a:tint val="75000"/>
                  </a:srgbClr>
                </a:solidFill>
                <a:latin typeface="Calibri Light" pitchFamily="34" charset="0"/>
              </a:rPr>
              <a:t>Компания</a:t>
            </a:r>
            <a:r>
              <a:rPr lang="en-US" dirty="0" smtClean="0">
                <a:solidFill>
                  <a:srgbClr val="FFFFFF">
                    <a:tint val="75000"/>
                  </a:srgbClr>
                </a:solidFill>
                <a:latin typeface="Calibri Light" pitchFamily="34" charset="0"/>
              </a:rPr>
              <a:t> </a:t>
            </a:r>
            <a:r>
              <a:rPr lang="ru-RU" dirty="0" smtClean="0">
                <a:solidFill>
                  <a:srgbClr val="FFFFFF">
                    <a:tint val="75000"/>
                  </a:srgbClr>
                </a:solidFill>
                <a:latin typeface="Calibri Light" pitchFamily="34" charset="0"/>
              </a:rPr>
              <a:t>«</a:t>
            </a:r>
            <a:r>
              <a:rPr lang="en-US" dirty="0" smtClean="0">
                <a:solidFill>
                  <a:srgbClr val="FFFFFF">
                    <a:tint val="75000"/>
                  </a:srgbClr>
                </a:solidFill>
                <a:latin typeface="Calibri Light" pitchFamily="34" charset="0"/>
              </a:rPr>
              <a:t>Jet SAS</a:t>
            </a:r>
            <a:r>
              <a:rPr lang="ru-RU" dirty="0" smtClean="0">
                <a:solidFill>
                  <a:srgbClr val="FFFFFF">
                    <a:tint val="75000"/>
                  </a:srgbClr>
                </a:solidFill>
                <a:latin typeface="Calibri Light" pitchFamily="34" charset="0"/>
              </a:rPr>
              <a:t> – </a:t>
            </a:r>
            <a:r>
              <a:rPr lang="en-US" dirty="0" smtClean="0">
                <a:solidFill>
                  <a:srgbClr val="FFFFFF">
                    <a:tint val="75000"/>
                  </a:srgbClr>
                </a:solidFill>
                <a:latin typeface="Calibri Light" pitchFamily="34" charset="0"/>
              </a:rPr>
              <a:t>Software And Service</a:t>
            </a:r>
            <a:r>
              <a:rPr lang="ru-RU" dirty="0" smtClean="0">
                <a:solidFill>
                  <a:srgbClr val="FFFFFF">
                    <a:tint val="75000"/>
                  </a:srgbClr>
                </a:solidFill>
                <a:latin typeface="Calibri Light" pitchFamily="34" charset="0"/>
              </a:rPr>
              <a:t>»</a:t>
            </a:r>
            <a:endParaRPr lang="ru-RU" b="0" i="0" dirty="0">
              <a:solidFill>
                <a:srgbClr val="FFFFFF">
                  <a:tint val="75000"/>
                </a:srgbClr>
              </a:solidFill>
              <a:latin typeface="Calibri Ligh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4800" b="0" i="0" spc="-15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Пример диаграммы с областями</a:t>
            </a:r>
            <a:endParaRPr lang="ru-RU" sz="4800" b="0" i="0" spc="-15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graphicFrame>
        <p:nvGraphicFramePr>
          <p:cNvPr id="3" name="Диаграмма 2"/>
          <p:cNvGraphicFramePr/>
          <p:nvPr>
            <p:extLst>
              <p:ext uri="{D42A27DB-BD31-4B8C-83A1-F6EECF244321}">
                <p14:modId xmlns:p14="http://schemas.microsoft.com/office/powerpoint/2010/main" val="4184021087"/>
              </p:ext>
            </p:extLst>
          </p:nvPr>
        </p:nvGraphicFramePr>
        <p:xfrm>
          <a:off x="508000" y="1087438"/>
          <a:ext cx="7826375" cy="5341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8" y="649805"/>
            <a:ext cx="7165181" cy="1523494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5400" b="0" i="0" spc="-15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Заголовок: демонстрация</a:t>
            </a:r>
            <a:endParaRPr lang="ru-RU" sz="5400" b="0" i="0" spc="-15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1370012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0" i="0" smtClean="0">
                <a:solidFill>
                  <a:srgbClr val="FFFFFF">
                    <a:tint val="75000"/>
                  </a:srgbClr>
                </a:solidFill>
              </a:rPr>
              <a:t>Имя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0" i="0" smtClean="0">
                <a:solidFill>
                  <a:srgbClr val="FFFFFF">
                    <a:tint val="75000"/>
                  </a:srgbClr>
                </a:solidFill>
              </a:rPr>
              <a:t>Должность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0" i="0" smtClean="0">
                <a:solidFill>
                  <a:srgbClr val="FFFFFF">
                    <a:tint val="75000"/>
                  </a:srgbClr>
                </a:solidFill>
              </a:rPr>
              <a:t>Группа</a:t>
            </a:r>
            <a:endParaRPr lang="ru-RU" b="0" i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pc="-640" smtClean="0">
                <a:gradFill>
                  <a:gsLst>
                    <a:gs pos="0">
                      <a:srgbClr val="FFEBD4">
                        <a:lumMod val="20000"/>
                        <a:lumOff val="80000"/>
                      </a:srgbClr>
                    </a:gs>
                    <a:gs pos="62000">
                      <a:srgbClr val="D5B953"/>
                    </a:gs>
                    <a:gs pos="28000">
                      <a:srgbClr val="F8F57B"/>
                    </a:gs>
                    <a:gs pos="88000">
                      <a:srgbClr val="D1943B"/>
                    </a:gs>
                  </a:gsLst>
                  <a:lin ang="5400000" scaled="0"/>
                </a:gradFill>
                <a:latin typeface="Calibri"/>
              </a:rPr>
              <a:t>Демонстрация </a:t>
            </a:r>
            <a:endParaRPr lang="ru-RU" spc="-640">
              <a:gradFill>
                <a:gsLst>
                  <a:gs pos="0">
                    <a:srgbClr val="FFEBD4">
                      <a:lumMod val="20000"/>
                      <a:lumOff val="80000"/>
                    </a:srgbClr>
                  </a:gs>
                  <a:gs pos="62000">
                    <a:srgbClr val="D5B953"/>
                  </a:gs>
                  <a:gs pos="28000">
                    <a:srgbClr val="F8F57B"/>
                  </a:gs>
                  <a:gs pos="88000">
                    <a:srgbClr val="D1943B"/>
                  </a:gs>
                </a:gsLst>
                <a:lin ang="5400000" scaled="0"/>
              </a:gradFill>
              <a:latin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5400" b="0" i="0" spc="-15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Заголовок: видео</a:t>
            </a:r>
            <a:endParaRPr lang="ru-RU" sz="5400" b="0" i="0" spc="-15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pc="-640" smtClean="0">
                <a:gradFill>
                  <a:gsLst>
                    <a:gs pos="0">
                      <a:srgbClr val="FFEBD4">
                        <a:lumMod val="20000"/>
                        <a:lumOff val="80000"/>
                      </a:srgbClr>
                    </a:gs>
                    <a:gs pos="62000">
                      <a:srgbClr val="D5B953"/>
                    </a:gs>
                    <a:gs pos="28000">
                      <a:srgbClr val="F8F57B"/>
                    </a:gs>
                    <a:gs pos="88000">
                      <a:srgbClr val="D1943B"/>
                    </a:gs>
                  </a:gsLst>
                  <a:lin ang="5400000" scaled="0"/>
                </a:gradFill>
                <a:latin typeface="Calibri"/>
              </a:rPr>
              <a:t>Видео</a:t>
            </a:r>
            <a:endParaRPr lang="ru-RU" spc="-640">
              <a:gradFill>
                <a:gsLst>
                  <a:gs pos="0">
                    <a:srgbClr val="FFEBD4">
                      <a:lumMod val="20000"/>
                      <a:lumOff val="80000"/>
                    </a:srgbClr>
                  </a:gs>
                  <a:gs pos="62000">
                    <a:srgbClr val="D5B953"/>
                  </a:gs>
                  <a:gs pos="28000">
                    <a:srgbClr val="F8F57B"/>
                  </a:gs>
                  <a:gs pos="88000">
                    <a:srgbClr val="D1943B"/>
                  </a:gs>
                </a:gsLst>
                <a:lin ang="5400000" scaled="0"/>
              </a:gradFill>
              <a:latin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5400" b="0" i="0" spc="-15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Заголовок: партнер</a:t>
            </a:r>
            <a:endParaRPr lang="ru-RU" sz="5400" b="0" i="0" spc="-15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1370012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0" i="0" smtClean="0">
                <a:solidFill>
                  <a:srgbClr val="FFFFFF">
                    <a:tint val="75000"/>
                  </a:srgbClr>
                </a:solidFill>
              </a:rPr>
              <a:t>Имя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0" i="0" smtClean="0">
                <a:solidFill>
                  <a:srgbClr val="FFFFFF">
                    <a:tint val="75000"/>
                  </a:srgbClr>
                </a:solidFill>
              </a:rPr>
              <a:t>Должность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0" i="0" smtClean="0">
                <a:solidFill>
                  <a:srgbClr val="FFFFFF">
                    <a:tint val="75000"/>
                  </a:srgbClr>
                </a:solidFill>
              </a:rPr>
              <a:t>Организация</a:t>
            </a:r>
            <a:endParaRPr lang="ru-RU" b="0" i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pc="-640" smtClean="0">
                <a:gradFill>
                  <a:gsLst>
                    <a:gs pos="0">
                      <a:srgbClr val="FFEBD4">
                        <a:lumMod val="20000"/>
                        <a:lumOff val="80000"/>
                      </a:srgbClr>
                    </a:gs>
                    <a:gs pos="62000">
                      <a:srgbClr val="D5B953"/>
                    </a:gs>
                    <a:gs pos="28000">
                      <a:srgbClr val="F8F57B"/>
                    </a:gs>
                    <a:gs pos="88000">
                      <a:srgbClr val="D1943B"/>
                    </a:gs>
                  </a:gsLst>
                  <a:lin ang="5400000" scaled="0"/>
                </a:gradFill>
                <a:latin typeface="Calibri"/>
              </a:rPr>
              <a:t>Партнер</a:t>
            </a:r>
            <a:endParaRPr lang="ru-RU" spc="-640">
              <a:gradFill>
                <a:gsLst>
                  <a:gs pos="0">
                    <a:srgbClr val="FFEBD4">
                      <a:lumMod val="20000"/>
                      <a:lumOff val="80000"/>
                    </a:srgbClr>
                  </a:gs>
                  <a:gs pos="62000">
                    <a:srgbClr val="D5B953"/>
                  </a:gs>
                  <a:gs pos="28000">
                    <a:srgbClr val="F8F57B"/>
                  </a:gs>
                  <a:gs pos="88000">
                    <a:srgbClr val="D1943B"/>
                  </a:gs>
                </a:gsLst>
                <a:lin ang="5400000" scaled="0"/>
              </a:gradFill>
              <a:latin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5400" b="0" i="0" spc="-15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Заголовок: клиент</a:t>
            </a:r>
            <a:endParaRPr lang="ru-RU" sz="5400" b="0" i="0" spc="-15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1446212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0" i="0" smtClean="0">
                <a:solidFill>
                  <a:srgbClr val="FFFFFF">
                    <a:tint val="75000"/>
                  </a:srgbClr>
                </a:solidFill>
              </a:rPr>
              <a:t>Имя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0" i="0" smtClean="0">
                <a:solidFill>
                  <a:srgbClr val="FFFFFF">
                    <a:tint val="75000"/>
                  </a:srgbClr>
                </a:solidFill>
              </a:rPr>
              <a:t>Должность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0" i="0" smtClean="0">
                <a:solidFill>
                  <a:srgbClr val="FFFFFF">
                    <a:tint val="75000"/>
                  </a:srgbClr>
                </a:solidFill>
              </a:rPr>
              <a:t>Организация</a:t>
            </a:r>
            <a:endParaRPr lang="ru-RU" b="0" i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pc="-640" smtClean="0">
                <a:gradFill>
                  <a:gsLst>
                    <a:gs pos="0">
                      <a:srgbClr val="FFEBD4">
                        <a:lumMod val="20000"/>
                        <a:lumOff val="80000"/>
                      </a:srgbClr>
                    </a:gs>
                    <a:gs pos="62000">
                      <a:srgbClr val="D5B953"/>
                    </a:gs>
                    <a:gs pos="28000">
                      <a:srgbClr val="F8F57B"/>
                    </a:gs>
                    <a:gs pos="88000">
                      <a:srgbClr val="D1943B"/>
                    </a:gs>
                  </a:gsLst>
                  <a:lin ang="5400000" scaled="0"/>
                </a:gradFill>
                <a:latin typeface="Calibri"/>
              </a:rPr>
              <a:t>Клиент</a:t>
            </a:r>
            <a:endParaRPr lang="ru-RU" spc="-640">
              <a:gradFill>
                <a:gsLst>
                  <a:gs pos="0">
                    <a:srgbClr val="FFEBD4">
                      <a:lumMod val="20000"/>
                      <a:lumOff val="80000"/>
                    </a:srgbClr>
                  </a:gs>
                  <a:gs pos="62000">
                    <a:srgbClr val="D5B953"/>
                  </a:gs>
                  <a:gs pos="28000">
                    <a:srgbClr val="F8F57B"/>
                  </a:gs>
                  <a:gs pos="88000">
                    <a:srgbClr val="D1943B"/>
                  </a:gs>
                </a:gsLst>
                <a:lin ang="5400000" scaled="0"/>
              </a:gradFill>
              <a:latin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5400" b="0" i="0" spc="-15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Заголовок: объявление</a:t>
            </a:r>
            <a:endParaRPr lang="ru-RU" sz="5400" b="0" i="0" spc="-15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pc="-640" smtClean="0">
                <a:gradFill>
                  <a:gsLst>
                    <a:gs pos="0">
                      <a:srgbClr val="FFEBD4">
                        <a:lumMod val="20000"/>
                        <a:lumOff val="80000"/>
                      </a:srgbClr>
                    </a:gs>
                    <a:gs pos="62000">
                      <a:srgbClr val="D5B953"/>
                    </a:gs>
                    <a:gs pos="28000">
                      <a:srgbClr val="F8F57B"/>
                    </a:gs>
                    <a:gs pos="88000">
                      <a:srgbClr val="D1943B"/>
                    </a:gs>
                  </a:gsLst>
                  <a:lin ang="5400000" scaled="0"/>
                </a:gradFill>
                <a:latin typeface="Calibri"/>
              </a:rPr>
              <a:t>Объявление</a:t>
            </a:r>
            <a:endParaRPr lang="ru-RU" spc="-640">
              <a:gradFill>
                <a:gsLst>
                  <a:gs pos="0">
                    <a:srgbClr val="FFEBD4">
                      <a:lumMod val="20000"/>
                      <a:lumOff val="80000"/>
                    </a:srgbClr>
                  </a:gs>
                  <a:gs pos="62000">
                    <a:srgbClr val="D5B953"/>
                  </a:gs>
                  <a:gs pos="28000">
                    <a:srgbClr val="F8F57B"/>
                  </a:gs>
                  <a:gs pos="88000">
                    <a:srgbClr val="D1943B"/>
                  </a:gs>
                </a:gsLst>
                <a:lin ang="5400000" scaled="0"/>
              </a:gradFill>
              <a:latin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cs typeface="Arial"/>
              </a:rPr>
              <a:t>Бизнес-Модель</a:t>
            </a:r>
            <a:endParaRPr lang="ru-RU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85002"/>
              </p:ext>
            </p:extLst>
          </p:nvPr>
        </p:nvGraphicFramePr>
        <p:xfrm>
          <a:off x="107502" y="885839"/>
          <a:ext cx="8856990" cy="6958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8"/>
                <a:gridCol w="1800200"/>
                <a:gridCol w="1044117"/>
                <a:gridCol w="828091"/>
                <a:gridCol w="2016224"/>
                <a:gridCol w="1584180"/>
              </a:tblGrid>
              <a:tr h="1937480">
                <a:tc rowSpan="3">
                  <a:txBody>
                    <a:bodyPr/>
                    <a:lstStyle/>
                    <a:p>
                      <a:r>
                        <a:rPr lang="ru-RU" dirty="0" smtClean="0"/>
                        <a:t>Проблема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1.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М</a:t>
                      </a:r>
                      <a:r>
                        <a:rPr lang="ru-RU" sz="1200" dirty="0" smtClean="0"/>
                        <a:t>ультимедиа на компьютере, к которому нет доступа из Интернет.</a:t>
                      </a:r>
                      <a:endParaRPr lang="en-US" sz="1200" dirty="0" smtClean="0"/>
                    </a:p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2. </a:t>
                      </a:r>
                      <a:r>
                        <a:rPr lang="ru-RU" sz="1200" dirty="0" smtClean="0"/>
                        <a:t>У пользователей есть мультимедиа в разных социальных сетях и сетевых хранилищах.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3.</a:t>
                      </a:r>
                      <a:r>
                        <a:rPr lang="ru-RU" sz="1200" dirty="0" smtClean="0"/>
                        <a:t> Использование</a:t>
                      </a:r>
                      <a:r>
                        <a:rPr lang="ru-RU" sz="1200" baseline="0" dirty="0" smtClean="0"/>
                        <a:t> п</a:t>
                      </a:r>
                      <a:r>
                        <a:rPr lang="ru-RU" sz="1200" dirty="0" smtClean="0"/>
                        <a:t>латного мультимедиа- контента.</a:t>
                      </a:r>
                      <a:endParaRPr lang="en-US" sz="1200" dirty="0" smtClean="0"/>
                    </a:p>
                    <a:p>
                      <a:endParaRPr lang="ru-RU" sz="1200" dirty="0" smtClean="0"/>
                    </a:p>
                    <a:p>
                      <a:r>
                        <a:rPr lang="ru-RU" dirty="0" smtClean="0"/>
                        <a:t>Альтернатива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dirty="0" smtClean="0"/>
                        <a:t>1. Запись мультимедиа на мобильное устройство.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dirty="0" smtClean="0"/>
                        <a:t>2. Хранение мультимедиа в одной из систем.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dirty="0" smtClean="0"/>
                        <a:t>3. Например, для изучения языка купить курс на CD, сделать копию для дома и автомобиля.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Решение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dirty="0" smtClean="0"/>
                        <a:t>1. Использование клиента,</a:t>
                      </a:r>
                      <a:r>
                        <a:rPr lang="ru-RU" sz="1200" baseline="0" dirty="0" smtClean="0"/>
                        <a:t> запущенного на компьютере с обращением к системе.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baseline="0" dirty="0" smtClean="0"/>
                        <a:t>2. Доступ к разным социальным сетям и сетевым хранилищам, обмен мультимедиа из системы.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baseline="0" dirty="0" smtClean="0"/>
                        <a:t>3. Доступ к поставщикам платного мультимедиа-контента из системы.</a:t>
                      </a: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r>
                        <a:rPr lang="ru-RU" dirty="0" smtClean="0"/>
                        <a:t>Уникальность</a:t>
                      </a:r>
                    </a:p>
                    <a:p>
                      <a:r>
                        <a:rPr lang="ru-RU" sz="1200" dirty="0" smtClean="0"/>
                        <a:t>Объединение  мультимедиа-ресурсов,</a:t>
                      </a:r>
                      <a:r>
                        <a:rPr lang="ru-RU" sz="1200" baseline="0" dirty="0" smtClean="0"/>
                        <a:t> расположенных на </a:t>
                      </a:r>
                      <a:r>
                        <a:rPr lang="ru-RU" sz="1200" dirty="0" smtClean="0"/>
                        <a:t>внешних хранилищах.</a:t>
                      </a:r>
                      <a:endParaRPr lang="en-US" sz="1200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Концепция</a:t>
                      </a:r>
                    </a:p>
                    <a:p>
                      <a:r>
                        <a:rPr lang="ru-RU" sz="1200" dirty="0" smtClean="0"/>
                        <a:t>Упрощение</a:t>
                      </a:r>
                      <a:r>
                        <a:rPr lang="ru-RU" sz="1200" baseline="0" dirty="0" smtClean="0"/>
                        <a:t> работы пользователя с мультимедиа-ресурсами.</a:t>
                      </a:r>
                      <a:endParaRPr lang="en-US" sz="1200" dirty="0" smtClean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Преимущество</a:t>
                      </a:r>
                    </a:p>
                    <a:p>
                      <a:r>
                        <a:rPr lang="ru-RU" sz="1200" dirty="0" smtClean="0"/>
                        <a:t>Нет прямых аналогов.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dirty="0" smtClean="0"/>
                        <a:t>Пользователи</a:t>
                      </a:r>
                      <a:endParaRPr lang="en-US" dirty="0" smtClean="0"/>
                    </a:p>
                    <a:p>
                      <a:r>
                        <a:rPr lang="ru-RU" sz="1200" dirty="0" smtClean="0"/>
                        <a:t>1. Пользователи</a:t>
                      </a:r>
                      <a:r>
                        <a:rPr lang="ru-RU" sz="1200" baseline="0" dirty="0" smtClean="0"/>
                        <a:t> мобильных устройств с выходом в Интернет.</a:t>
                      </a:r>
                      <a:endParaRPr lang="en-US" sz="1200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Первые пользователи</a:t>
                      </a:r>
                    </a:p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1. Пользователи</a:t>
                      </a:r>
                      <a:r>
                        <a:rPr lang="ru-RU" sz="1200" baseline="0" dirty="0" smtClean="0"/>
                        <a:t> мобильных устройств с выходом в Интернет.</a:t>
                      </a:r>
                      <a:endParaRPr lang="en-US" sz="1200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137488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Каналы продвижения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dirty="0" smtClean="0"/>
                        <a:t>1. Контекстная</a:t>
                      </a:r>
                      <a:r>
                        <a:rPr lang="ru-RU" sz="1200" baseline="0" dirty="0" smtClean="0"/>
                        <a:t> Интернет-реклама.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baseline="0" dirty="0" smtClean="0"/>
                        <a:t>2. Блоги.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baseline="0" dirty="0" smtClean="0"/>
                        <a:t>3. Социальные сети.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baseline="0" dirty="0" smtClean="0"/>
                        <a:t>4. Реклама у поставщиков мультимедиа-контента.</a:t>
                      </a:r>
                    </a:p>
                    <a:p>
                      <a:pPr marL="0" indent="0">
                        <a:buNone/>
                      </a:pPr>
                      <a:endParaRPr lang="ru-RU" sz="1200" baseline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1831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r>
                        <a:rPr lang="en-US" baseline="0" dirty="0" smtClean="0"/>
                        <a:t> METRICS</a:t>
                      </a:r>
                      <a:endParaRPr lang="ru-RU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40160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РАСХОДЫ</a:t>
                      </a:r>
                      <a:endParaRPr lang="en-US" dirty="0" smtClean="0"/>
                    </a:p>
                    <a:p>
                      <a:r>
                        <a:rPr lang="ru-RU" sz="1200" dirty="0" smtClean="0"/>
                        <a:t>1. Абонентская</a:t>
                      </a:r>
                      <a:r>
                        <a:rPr lang="ru-RU" sz="1200" baseline="0" dirty="0" smtClean="0"/>
                        <a:t> плата программно-аппаратного обеспечения.</a:t>
                      </a:r>
                    </a:p>
                    <a:p>
                      <a:r>
                        <a:rPr lang="ru-RU" sz="1200" dirty="0" smtClean="0"/>
                        <a:t>2. Абонентская</a:t>
                      </a:r>
                      <a:r>
                        <a:rPr lang="ru-RU" sz="1200" baseline="0" dirty="0" smtClean="0"/>
                        <a:t> плата за поддержку доменов.</a:t>
                      </a:r>
                    </a:p>
                    <a:p>
                      <a:r>
                        <a:rPr lang="ru-RU" sz="1200" baseline="0" dirty="0" smtClean="0"/>
                        <a:t>3. Заработная плата</a:t>
                      </a:r>
                      <a:r>
                        <a:rPr lang="ru-RU" sz="1200" baseline="0" dirty="0" smtClean="0"/>
                        <a:t>.</a:t>
                      </a:r>
                      <a:endParaRPr lang="en-US" sz="1200" baseline="0" dirty="0" smtClean="0"/>
                    </a:p>
                    <a:p>
                      <a:r>
                        <a:rPr lang="en-US" sz="1200" baseline="0" dirty="0" smtClean="0"/>
                        <a:t>4. </a:t>
                      </a:r>
                      <a:r>
                        <a:rPr lang="ru-RU" sz="1200" baseline="0" dirty="0" smtClean="0"/>
                        <a:t>Арендная плата за помещение.</a:t>
                      </a:r>
                      <a:endParaRPr lang="ru-RU" sz="1200" baseline="0" dirty="0" smtClean="0"/>
                    </a:p>
                    <a:p>
                      <a:r>
                        <a:rPr lang="ru-RU" sz="1200" baseline="0" dirty="0" smtClean="0"/>
                        <a:t>5. </a:t>
                      </a:r>
                      <a:r>
                        <a:rPr lang="ru-RU" sz="1200" baseline="0" dirty="0" smtClean="0"/>
                        <a:t>Хозяйственные расходы.</a:t>
                      </a:r>
                      <a:endParaRPr lang="en-US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Монетизация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dirty="0" smtClean="0"/>
                        <a:t>1. Абонентская плата за доступ к своим локальным файлам, доступ к социальным сетям и сетевым хранилищам как бонус.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200" dirty="0" smtClean="0"/>
                        <a:t>2. Абонентская плата за дополнительные сервисы сторонних провайдеров. Например, музыкальные магазины</a:t>
                      </a:r>
                      <a:r>
                        <a:rPr lang="ru-RU" sz="1200" baseline="0" dirty="0" smtClean="0"/>
                        <a:t> или </a:t>
                      </a:r>
                      <a:r>
                        <a:rPr lang="ru-RU" sz="1200" dirty="0" smtClean="0"/>
                        <a:t>системы дистанционного обучения.</a:t>
                      </a:r>
                    </a:p>
                    <a:p>
                      <a:r>
                        <a:rPr lang="ru-RU" sz="1200" dirty="0" smtClean="0"/>
                        <a:t>3. Рекламные ролики.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989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cs typeface="Arial"/>
              </a:rPr>
              <a:t>Бизнес-Модель</a:t>
            </a:r>
            <a:endParaRPr lang="ru-RU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01377"/>
              </p:ext>
            </p:extLst>
          </p:nvPr>
        </p:nvGraphicFramePr>
        <p:xfrm>
          <a:off x="107502" y="885839"/>
          <a:ext cx="885699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8"/>
                <a:gridCol w="1800200"/>
                <a:gridCol w="1872208"/>
                <a:gridCol w="2016224"/>
                <a:gridCol w="1584180"/>
              </a:tblGrid>
              <a:tr h="1937480">
                <a:tc rowSpan="3">
                  <a:txBody>
                    <a:bodyPr/>
                    <a:lstStyle/>
                    <a:p>
                      <a:r>
                        <a:rPr lang="ru-RU" dirty="0" smtClean="0"/>
                        <a:t>Проблема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1.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М</a:t>
                      </a:r>
                      <a:r>
                        <a:rPr lang="ru-RU" sz="1200" dirty="0" smtClean="0"/>
                        <a:t>ультимедиа на компьютере, к которому нет доступа из Интернет.</a:t>
                      </a:r>
                      <a:endParaRPr lang="en-US" sz="1200" dirty="0" smtClean="0"/>
                    </a:p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2. </a:t>
                      </a:r>
                      <a:r>
                        <a:rPr lang="ru-RU" sz="1200" dirty="0" smtClean="0"/>
                        <a:t>У пользователей есть мультимедиа в разных социальных сетях и сетевых хранилищах.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3.</a:t>
                      </a:r>
                      <a:r>
                        <a:rPr lang="ru-RU" sz="1200" dirty="0" smtClean="0"/>
                        <a:t> Использование</a:t>
                      </a:r>
                      <a:r>
                        <a:rPr lang="ru-RU" sz="1200" baseline="0" dirty="0" smtClean="0"/>
                        <a:t> п</a:t>
                      </a:r>
                      <a:r>
                        <a:rPr lang="ru-RU" sz="1200" dirty="0" smtClean="0"/>
                        <a:t>латного мультимедиа- контента.</a:t>
                      </a:r>
                      <a:endParaRPr lang="en-US" sz="1200" dirty="0" smtClean="0"/>
                    </a:p>
                    <a:p>
                      <a:endParaRPr lang="ru-RU" sz="1200" dirty="0" smtClean="0"/>
                    </a:p>
                    <a:p>
                      <a:r>
                        <a:rPr lang="ru-RU" dirty="0" smtClean="0"/>
                        <a:t>Альтернатива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dirty="0" smtClean="0"/>
                        <a:t>1. Запись мультимедиа на мобильное устройство.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dirty="0" smtClean="0"/>
                        <a:t>2. Хранение мультимедиа в одной из </a:t>
                      </a:r>
                      <a:r>
                        <a:rPr lang="ru-RU" sz="1200" dirty="0" smtClean="0"/>
                        <a:t> внешних систем</a:t>
                      </a:r>
                      <a:r>
                        <a:rPr lang="ru-RU" sz="1200" dirty="0" smtClean="0"/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dirty="0" smtClean="0"/>
                        <a:t>3. Например, для изучения языка купить курс на CD, сделать копию для дома и автомобиля.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Решение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dirty="0" smtClean="0"/>
                        <a:t>1. Использование клиента,</a:t>
                      </a:r>
                      <a:r>
                        <a:rPr lang="ru-RU" sz="1200" baseline="0" dirty="0" smtClean="0"/>
                        <a:t> запущенного на компьютере с обращением к системе.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baseline="0" dirty="0" smtClean="0"/>
                        <a:t>2. Доступ к разным социальным сетям и сетевым хранилищам, обмен мультимедиа из системы.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baseline="0" dirty="0" smtClean="0"/>
                        <a:t>3. Доступ к поставщикам платного мультимедиа-контента из системы.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dirty="0" smtClean="0"/>
                        <a:t>Уникальность</a:t>
                      </a:r>
                    </a:p>
                    <a:p>
                      <a:r>
                        <a:rPr lang="ru-RU" sz="1200" dirty="0" smtClean="0"/>
                        <a:t>Объединение  мультимедиа-ресурсов,</a:t>
                      </a:r>
                      <a:r>
                        <a:rPr lang="ru-RU" sz="1200" baseline="0" dirty="0" smtClean="0"/>
                        <a:t> расположенных на </a:t>
                      </a:r>
                      <a:r>
                        <a:rPr lang="ru-RU" sz="1200" dirty="0" smtClean="0"/>
                        <a:t>внешних хранилищах.</a:t>
                      </a:r>
                      <a:endParaRPr lang="en-US" sz="1200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Концепция</a:t>
                      </a:r>
                    </a:p>
                    <a:p>
                      <a:r>
                        <a:rPr lang="ru-RU" sz="1200" dirty="0" smtClean="0"/>
                        <a:t>Упрощение</a:t>
                      </a:r>
                      <a:r>
                        <a:rPr lang="ru-RU" sz="1200" baseline="0" dirty="0" smtClean="0"/>
                        <a:t> работы пользователя с мультимедиа-ресурсами.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Преимущество</a:t>
                      </a:r>
                    </a:p>
                    <a:p>
                      <a:r>
                        <a:rPr lang="ru-RU" sz="1200" dirty="0" smtClean="0"/>
                        <a:t>Нет прямых аналогов.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dirty="0" smtClean="0"/>
                        <a:t>Пользователи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ru-RU" sz="1200" dirty="0" smtClean="0"/>
                        <a:t>1. Пользователи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baseline="0" dirty="0" smtClean="0"/>
                        <a:t>мобильных устройств с выходом в Интернет</a:t>
                      </a:r>
                      <a:r>
                        <a:rPr lang="ru-RU" sz="1200" baseline="0" dirty="0" smtClean="0"/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baseline="0" dirty="0" smtClean="0"/>
                        <a:t>2. Пользователи компьютеров, у которых мультимедиа хранится на локальных или сетевых ресурсах.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baseline="0" dirty="0" smtClean="0"/>
                        <a:t>3. Пользователи </a:t>
                      </a:r>
                      <a:r>
                        <a:rPr lang="ru-RU" sz="1200" baseline="0" smtClean="0"/>
                        <a:t>платного мультимедиа-контента.</a:t>
                      </a:r>
                      <a:endParaRPr lang="ru-RU" sz="1800" baseline="0" dirty="0" smtClean="0"/>
                    </a:p>
                    <a:p>
                      <a:pPr marL="0" indent="0">
                        <a:buNone/>
                      </a:pPr>
                      <a:endParaRPr lang="ru-RU" dirty="0" smtClean="0"/>
                    </a:p>
                    <a:p>
                      <a:r>
                        <a:rPr lang="ru-RU" dirty="0" smtClean="0"/>
                        <a:t>Первые пользователи</a:t>
                      </a:r>
                    </a:p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1. Пользователи</a:t>
                      </a:r>
                      <a:r>
                        <a:rPr lang="ru-RU" sz="1200" baseline="0" dirty="0" smtClean="0"/>
                        <a:t> мобильных устройств с выходом в Интернет.</a:t>
                      </a:r>
                      <a:endParaRPr lang="en-US" sz="1200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137488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Каналы продвижения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dirty="0" smtClean="0"/>
                        <a:t>1. Контекстная</a:t>
                      </a:r>
                      <a:r>
                        <a:rPr lang="ru-RU" sz="1200" baseline="0" dirty="0" smtClean="0"/>
                        <a:t> Интернет-реклама.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baseline="0" dirty="0" smtClean="0"/>
                        <a:t>2. Блоги.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baseline="0" dirty="0" smtClean="0"/>
                        <a:t>3. Социальные сети.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baseline="0" dirty="0" smtClean="0"/>
                        <a:t>4. Реклама у поставщиков мультимедиа-контента.</a:t>
                      </a:r>
                    </a:p>
                    <a:p>
                      <a:pPr marL="0" indent="0">
                        <a:buNone/>
                      </a:pPr>
                      <a:endParaRPr lang="ru-RU" sz="1200" baseline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1831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r>
                        <a:rPr lang="en-US" baseline="0" dirty="0" smtClean="0"/>
                        <a:t> METRICS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52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cs typeface="Arial"/>
              </a:rPr>
              <a:t>Бизнес-Модель</a:t>
            </a:r>
            <a:r>
              <a:rPr lang="en-US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cs typeface="Arial"/>
              </a:rPr>
              <a:t> (</a:t>
            </a:r>
            <a:r>
              <a:rPr lang="ru-RU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cs typeface="Arial"/>
              </a:rPr>
              <a:t>продолжение)</a:t>
            </a:r>
            <a:endParaRPr lang="ru-RU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95908"/>
              </p:ext>
            </p:extLst>
          </p:nvPr>
        </p:nvGraphicFramePr>
        <p:xfrm>
          <a:off x="107502" y="885839"/>
          <a:ext cx="88569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8495"/>
                <a:gridCol w="4428495"/>
              </a:tblGrid>
              <a:tr h="1440160">
                <a:tc>
                  <a:txBody>
                    <a:bodyPr/>
                    <a:lstStyle/>
                    <a:p>
                      <a:r>
                        <a:rPr lang="ru-RU" dirty="0" smtClean="0"/>
                        <a:t>РАСХОДЫ</a:t>
                      </a:r>
                      <a:endParaRPr lang="en-US" dirty="0" smtClean="0"/>
                    </a:p>
                    <a:p>
                      <a:r>
                        <a:rPr lang="ru-RU" sz="1200" dirty="0" smtClean="0"/>
                        <a:t>1. Абонентская</a:t>
                      </a:r>
                      <a:r>
                        <a:rPr lang="ru-RU" sz="1200" baseline="0" dirty="0" smtClean="0"/>
                        <a:t> плата программно-аппаратного обеспечения.</a:t>
                      </a:r>
                    </a:p>
                    <a:p>
                      <a:r>
                        <a:rPr lang="ru-RU" sz="1200" dirty="0" smtClean="0"/>
                        <a:t>2. Абонентская</a:t>
                      </a:r>
                      <a:r>
                        <a:rPr lang="ru-RU" sz="1200" baseline="0" dirty="0" smtClean="0"/>
                        <a:t> плата за поддержку доменов.</a:t>
                      </a:r>
                    </a:p>
                    <a:p>
                      <a:r>
                        <a:rPr lang="ru-RU" sz="1200" baseline="0" dirty="0" smtClean="0"/>
                        <a:t>3. Заработная плата</a:t>
                      </a:r>
                      <a:r>
                        <a:rPr lang="ru-RU" sz="1200" baseline="0" dirty="0" smtClean="0"/>
                        <a:t>.</a:t>
                      </a:r>
                      <a:endParaRPr lang="en-US" sz="1200" baseline="0" dirty="0" smtClean="0"/>
                    </a:p>
                    <a:p>
                      <a:r>
                        <a:rPr lang="en-US" sz="1200" baseline="0" dirty="0" smtClean="0"/>
                        <a:t>4. </a:t>
                      </a:r>
                      <a:r>
                        <a:rPr lang="ru-RU" sz="1200" baseline="0" dirty="0" smtClean="0"/>
                        <a:t>Арендная плата за помещение.</a:t>
                      </a:r>
                      <a:endParaRPr lang="ru-RU" sz="1200" baseline="0" dirty="0" smtClean="0"/>
                    </a:p>
                    <a:p>
                      <a:r>
                        <a:rPr lang="ru-RU" sz="1200" baseline="0" dirty="0" smtClean="0"/>
                        <a:t>5. </a:t>
                      </a:r>
                      <a:r>
                        <a:rPr lang="ru-RU" sz="1200" baseline="0" dirty="0" smtClean="0"/>
                        <a:t>Хозяйственные расходы.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Монетизация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dirty="0" smtClean="0"/>
                        <a:t>1. Абонентская плата за доступ к своим локальным файлам, доступ к социальным сетям и сетевым хранилищам как бонус.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200" dirty="0" smtClean="0"/>
                        <a:t>2. Абонентская плата за дополнительные сервисы сторонних провайдеров. Например, музыкальные магазины</a:t>
                      </a:r>
                      <a:r>
                        <a:rPr lang="ru-RU" sz="1200" baseline="0" dirty="0" smtClean="0"/>
                        <a:t> или </a:t>
                      </a:r>
                      <a:r>
                        <a:rPr lang="ru-RU" sz="1200" dirty="0" smtClean="0"/>
                        <a:t>системы дистанционного обучения.</a:t>
                      </a:r>
                    </a:p>
                    <a:p>
                      <a:r>
                        <a:rPr lang="ru-RU" sz="1200" dirty="0" smtClean="0"/>
                        <a:t>3. Рекламные ролики.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696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4800" b="0" i="0" spc="-15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Советы по работе в PowerPoint</a:t>
            </a:r>
            <a:endParaRPr lang="ru-RU" sz="4800" b="0" i="0" spc="-15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326791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Tx/>
            </a:pPr>
            <a:r>
              <a:rPr lang="ru-RU" sz="2800" b="0" i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Шрифт, размер и цвет текста настроены для вас в образце слайдов.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Tx/>
            </a:pPr>
            <a:r>
              <a:rPr lang="ru-RU" sz="2800" b="0" i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Вы можете воспользоваться представленной ниже цветовой палитрой.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Tx/>
            </a:pPr>
            <a:r>
              <a:rPr lang="ru-RU" sz="2800" b="0" i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Дополнительные советы см. на следующем слайде.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Tx/>
            </a:pPr>
            <a:r>
              <a:rPr lang="ru-RU" sz="2800" b="0" i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Цвет гиперссылки: </a:t>
            </a:r>
            <a:r>
              <a:rPr lang="ru-RU" sz="2800" b="0" i="0" smtClean="0">
                <a:solidFill>
                  <a:srgbClr val="FFFFFF"/>
                </a:solidFill>
                <a:latin typeface="Calibri"/>
                <a:ea typeface="+mn-ea"/>
                <a:cs typeface="+mn-cs"/>
                <a:hlinkClick r:id="rId3"/>
              </a:rPr>
              <a:t>www.microsoft.com</a:t>
            </a:r>
            <a:r>
              <a:rPr lang="ru-RU" sz="2800" b="0" i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 </a:t>
            </a:r>
            <a:endParaRPr lang="ru-RU" sz="2800" b="0" i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6216952" y="4381500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0" i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Образец заливки</a:t>
            </a:r>
            <a:endParaRPr lang="ru-RU" sz="2300" b="0" i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556000" y="4381500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0" i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Образец заливки</a:t>
            </a:r>
            <a:endParaRPr lang="ru-RU" sz="2300" b="0" i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825500" y="4381500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400">
              <a:buNone/>
            </a:pPr>
            <a:r>
              <a:rPr lang="ru-RU" sz="2300" b="0" i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Образец заливки</a:t>
            </a:r>
            <a:endParaRPr lang="ru-RU" sz="2300" b="0" i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6216952" y="5539619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0" i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Образец заливки</a:t>
            </a:r>
            <a:endParaRPr lang="ru-RU" sz="2300" b="0" i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3556000" y="5539619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0" i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Образец заливки</a:t>
            </a:r>
            <a:endParaRPr lang="ru-RU" sz="2300" b="0" i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825500" y="5539619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400">
              <a:buNone/>
            </a:pPr>
            <a:r>
              <a:rPr lang="ru-RU" sz="2300" b="0" i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Образец заливки</a:t>
            </a:r>
            <a:endParaRPr lang="ru-RU" sz="2300" b="0" i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163395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Шаблон </a:t>
            </a:r>
            <a:r>
              <a:rPr lang="ru-RU" sz="4800" b="0" i="0" spc="-150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PowerPoint</a:t>
            </a:r>
            <a:r>
              <a:rPr lang="ru-RU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/>
            </a:r>
            <a:br>
              <a:rPr lang="ru-RU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</a:br>
            <a:r>
              <a:rPr lang="ru-RU" sz="3600" b="0" i="0" spc="-150" dirty="0" smtClean="0">
                <a:solidFill>
                  <a:srgbClr val="FFFF99"/>
                </a:solidFill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Цвет подзаголовка</a:t>
            </a:r>
            <a:endParaRPr lang="ru-RU" sz="3600" b="0" i="0" spc="-150" dirty="0">
              <a:solidFill>
                <a:srgbClr val="FFFF99"/>
              </a:solidFill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82000" cy="3502497"/>
          </a:xfrm>
        </p:spPr>
        <p:txBody>
          <a:bodyPr>
            <a:normAutofit fontScale="92500" lnSpcReduction="10000"/>
          </a:bodyPr>
          <a:lstStyle/>
          <a:p>
            <a:pPr marL="393192" indent="-393192" algn="l" defTabSz="91440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Tx/>
            </a:pPr>
            <a:r>
              <a:rPr lang="ru-RU" sz="3200" b="0" i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Образец слайда с подзаголовком</a:t>
            </a:r>
          </a:p>
          <a:p>
            <a:pPr marL="914400" lvl="1" indent="-393192" algn="l" defTabSz="91440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Tx/>
            </a:pPr>
            <a:r>
              <a:rPr lang="ru-RU" sz="2800" b="0" i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Начинайте заголовки слайдов с прописных букв.</a:t>
            </a:r>
          </a:p>
          <a:p>
            <a:pPr marL="914400" lvl="1" indent="-393192" algn="l" defTabSz="91440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Tx/>
            </a:pPr>
            <a:r>
              <a:rPr lang="ru-RU" sz="2800" b="0" i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В подзаголовках должно быть оформление, как в предложениях.</a:t>
            </a:r>
          </a:p>
          <a:p>
            <a:pPr marL="914400" lvl="1" indent="-393192" algn="l" defTabSz="91440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Tx/>
            </a:pPr>
            <a:r>
              <a:rPr lang="ru-RU" sz="2800" b="0" i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Обычно размер подзаголовков не должен превышать 36 пт, чтобы они помещались на одной строке.</a:t>
            </a:r>
          </a:p>
          <a:p>
            <a:pPr marL="914400" lvl="1" indent="-393192" algn="l" defTabSz="91440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Tx/>
            </a:pPr>
            <a:r>
              <a:rPr lang="ru-RU" sz="2800" b="0" i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Для этого шаблона уже задан цвет подзаголовков, но его нужно выбрать. В PowerPoint 2007 это четвертый цвет шрифта слева.</a:t>
            </a:r>
            <a:endParaRPr lang="ru-RU" sz="2800" b="0" i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Пример линейчатой диаграммы</a:t>
            </a:r>
            <a:endParaRPr lang="ru-RU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graphicFrame>
        <p:nvGraphicFramePr>
          <p:cNvPr id="3" name="Диаграмма 2"/>
          <p:cNvGraphicFramePr/>
          <p:nvPr>
            <p:extLst>
              <p:ext uri="{D42A27DB-BD31-4B8C-83A1-F6EECF244321}">
                <p14:modId xmlns:p14="http://schemas.microsoft.com/office/powerpoint/2010/main" val="761306903"/>
              </p:ext>
            </p:extLst>
          </p:nvPr>
        </p:nvGraphicFramePr>
        <p:xfrm>
          <a:off x="381000" y="1182687"/>
          <a:ext cx="8031428" cy="527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4800" b="0" i="0" spc="-15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Пример круговой диаграммы</a:t>
            </a:r>
            <a:endParaRPr lang="ru-RU" sz="4800" b="0" i="0" spc="-15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666389999"/>
              </p:ext>
            </p:extLst>
          </p:nvPr>
        </p:nvGraphicFramePr>
        <p:xfrm>
          <a:off x="619125" y="1293813"/>
          <a:ext cx="7762875" cy="4889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4800" b="0" i="0" spc="-15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Пример графика</a:t>
            </a:r>
            <a:endParaRPr lang="ru-RU" sz="4800" b="0" i="0" spc="-15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graphicFrame>
        <p:nvGraphicFramePr>
          <p:cNvPr id="3" name="Диаграмма 2"/>
          <p:cNvGraphicFramePr/>
          <p:nvPr>
            <p:extLst>
              <p:ext uri="{D42A27DB-BD31-4B8C-83A1-F6EECF244321}">
                <p14:modId xmlns:p14="http://schemas.microsoft.com/office/powerpoint/2010/main" val="2268641953"/>
              </p:ext>
            </p:extLst>
          </p:nvPr>
        </p:nvGraphicFramePr>
        <p:xfrm>
          <a:off x="347579" y="1149685"/>
          <a:ext cx="8181473" cy="5240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ue_With_White_Cloud_Border_template_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Белый текст и шрифт Courier для слайдов с кодом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8D45093-9C65-46FB-9332-B88902DC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1_Blue_With_White_Cloud_Border_template_Segoe</Template>
  <TotalTime>277</TotalTime>
  <Words>1817</Words>
  <Application>Microsoft Office PowerPoint</Application>
  <PresentationFormat>Экран (4:3)</PresentationFormat>
  <Paragraphs>184</Paragraphs>
  <Slides>15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1_Blue_With_White_Cloud_Border_template_Segoe</vt:lpstr>
      <vt:lpstr>Белый текст и шрифт Courier для слайдов с кодом</vt:lpstr>
      <vt:lpstr>Live Multimedia System</vt:lpstr>
      <vt:lpstr>Бизнес-Модель</vt:lpstr>
      <vt:lpstr>Бизнес-Модель</vt:lpstr>
      <vt:lpstr>Бизнес-Модель (продолжение)</vt:lpstr>
      <vt:lpstr>Советы по работе в PowerPoint</vt:lpstr>
      <vt:lpstr>Шаблон PowerPoint Цвет подзаголовка</vt:lpstr>
      <vt:lpstr>Пример линейчатой диаграммы</vt:lpstr>
      <vt:lpstr>Пример круговой диаграммы</vt:lpstr>
      <vt:lpstr>Пример графика</vt:lpstr>
      <vt:lpstr>Пример диаграммы с областями</vt:lpstr>
      <vt:lpstr>Заголовок: демонстрация</vt:lpstr>
      <vt:lpstr>Заголовок: видео</vt:lpstr>
      <vt:lpstr>Заголовок: партнер</vt:lpstr>
      <vt:lpstr>Заголовок: клиент</vt:lpstr>
      <vt:lpstr>Заголовок: объявление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</dc:title>
  <dc:creator>Алексей Екимов</dc:creator>
  <cp:lastModifiedBy>Алексей Екимов</cp:lastModifiedBy>
  <cp:revision>41</cp:revision>
  <dcterms:created xsi:type="dcterms:W3CDTF">2012-12-26T18:58:43Z</dcterms:created>
  <dcterms:modified xsi:type="dcterms:W3CDTF">2013-01-14T20:10:34Z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TC102867179990</vt:lpwstr>
  </property>
</Properties>
</file>