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04AC-C2CC-0822-D9C8-8A65C0D4A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Mind the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FADA2-E586-92C2-F991-CC3EA0B67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Exploring Gaps in Medicaid Coverage in the United States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700" dirty="0"/>
              <a:t>Michael Shaffer, DA-14, Nashville Software School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113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845D-93E0-0A2E-45BE-168E15A0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Coverage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9756A-5004-87F6-4160-EECE2837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meeee</a:t>
            </a:r>
            <a:r>
              <a:rPr lang="en-US" dirty="0"/>
              <a:t>!!!</a:t>
            </a:r>
          </a:p>
          <a:p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04EAAD3-81BA-B5EA-AD58-DE4D0A568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42" y="981452"/>
            <a:ext cx="5861316" cy="4133096"/>
          </a:xfrm>
        </p:spPr>
      </p:pic>
    </p:spTree>
    <p:extLst>
      <p:ext uri="{BB962C8B-B14F-4D97-AF65-F5344CB8AC3E}">
        <p14:creationId xmlns:p14="http://schemas.microsoft.com/office/powerpoint/2010/main" val="320180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033-214C-C7F2-6000-D26D44B65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County-Level Coverage Gaps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FA25-6BBE-9BD7-7629-9C123301F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2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B05F-686C-1CA4-05E1-5E88C3F8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Coverage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12B616-E880-7199-5159-C752ECD41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026910"/>
            <a:ext cx="6096000" cy="40421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3E3B-6486-806D-4785-530E60A30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Harris County Stands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Relatively large Adult population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2,847,531 adult-age residents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Median Income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$207,389/year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815C8-C925-101D-9795-4ACADF3EB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5523-17A8-D02F-442D-A6E499A4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Coverage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1D3935-3125-AC14-FADE-13CF9A99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026910"/>
            <a:ext cx="6096000" cy="40421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AABFF-51C7-E0E5-B0DD-DCB9A88D8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Cook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Highest Senior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Maricopa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Third Highest Senior Population</a:t>
            </a:r>
          </a:p>
        </p:txBody>
      </p:sp>
    </p:spTree>
    <p:extLst>
      <p:ext uri="{BB962C8B-B14F-4D97-AF65-F5344CB8AC3E}">
        <p14:creationId xmlns:p14="http://schemas.microsoft.com/office/powerpoint/2010/main" val="135895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C3842-30BB-D846-88E8-7C715CE35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FBD4-535F-8FFA-8362-A877DF3D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Coverage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9CDFB9-2F73-94CB-2FA7-64FC40CB6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06500"/>
            <a:ext cx="6096000" cy="3682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4D73C-62A2-62A0-96BD-A4091C15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Largest Child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 Angeles (1</a:t>
            </a:r>
            <a:r>
              <a:rPr lang="en-US" baseline="30000" dirty="0"/>
              <a:t>st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Harris County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San Diego County (4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Orange County (5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327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A55-C519-3C33-4D89-1ABE8EB4E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Digging Deeper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1EF37-36B2-7057-D3FA-4B7C88FA5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Falling into the gap</a:t>
            </a:r>
          </a:p>
        </p:txBody>
      </p:sp>
    </p:spTree>
    <p:extLst>
      <p:ext uri="{BB962C8B-B14F-4D97-AF65-F5344CB8AC3E}">
        <p14:creationId xmlns:p14="http://schemas.microsoft.com/office/powerpoint/2010/main" val="52434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600076-6159-5A89-EA45-D151C117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“Frequent Fliers”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8A56A-9EB5-0FD4-625D-BB26AD917D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Counties that appear most frequently all house large cities.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560A56-861F-55CE-7FC4-C8E4650B13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Harris County, TX</a:t>
            </a:r>
          </a:p>
          <a:p>
            <a:pPr lvl="1"/>
            <a:r>
              <a:rPr lang="en-US" dirty="0"/>
              <a:t>City: Houston</a:t>
            </a:r>
          </a:p>
          <a:p>
            <a:pPr lvl="1"/>
            <a:r>
              <a:rPr lang="en-US" dirty="0"/>
              <a:t>Pop: 4,758,579 </a:t>
            </a:r>
          </a:p>
          <a:p>
            <a:r>
              <a:rPr lang="en-US" dirty="0"/>
              <a:t>Maricopa County, AZ</a:t>
            </a:r>
          </a:p>
          <a:p>
            <a:pPr lvl="1"/>
            <a:r>
              <a:rPr lang="en-US" dirty="0"/>
              <a:t>City: Phoenix</a:t>
            </a:r>
          </a:p>
          <a:p>
            <a:pPr lvl="1"/>
            <a:r>
              <a:rPr lang="en-US" dirty="0"/>
              <a:t>Pop: 4,491,987 </a:t>
            </a:r>
          </a:p>
          <a:p>
            <a:r>
              <a:rPr lang="en-US" dirty="0"/>
              <a:t>San Diego County, CA</a:t>
            </a:r>
          </a:p>
          <a:p>
            <a:pPr lvl="1"/>
            <a:r>
              <a:rPr lang="en-US" dirty="0"/>
              <a:t>City: San Diego</a:t>
            </a:r>
          </a:p>
          <a:p>
            <a:pPr lvl="1"/>
            <a:r>
              <a:rPr lang="en-US" dirty="0"/>
              <a:t>Pop: 3,282,782 </a:t>
            </a:r>
          </a:p>
        </p:txBody>
      </p:sp>
    </p:spTree>
    <p:extLst>
      <p:ext uri="{BB962C8B-B14F-4D97-AF65-F5344CB8AC3E}">
        <p14:creationId xmlns:p14="http://schemas.microsoft.com/office/powerpoint/2010/main" val="405893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7AD44-2656-96F8-0D01-E85C11DA7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0AE835-4F72-270C-F0B5-3F52971C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“Frequent Fliers”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CA84C-87B0-0DED-747E-4C51FBCE8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Counties that appear most frequently all house large cities.</a:t>
            </a:r>
          </a:p>
          <a:p>
            <a:r>
              <a:rPr lang="en-US" dirty="0"/>
              <a:t>Citizenship Status</a:t>
            </a:r>
          </a:p>
          <a:p>
            <a:pPr lvl="1"/>
            <a:r>
              <a:rPr lang="en-US" dirty="0"/>
              <a:t>Non-Citizens not eligible for Medicaid</a:t>
            </a:r>
          </a:p>
          <a:p>
            <a:pPr lvl="1"/>
            <a:r>
              <a:rPr lang="en-US" dirty="0"/>
              <a:t>Non-Citizens are counted in the Census</a:t>
            </a:r>
          </a:p>
          <a:p>
            <a:pPr lvl="2"/>
            <a:r>
              <a:rPr lang="en-US" dirty="0"/>
              <a:t>Higher concentrations of non-citizens equal higher coverage gaps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8C084B-08FE-BAA2-4E8F-BA239C7DD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Harris County, TX</a:t>
            </a:r>
          </a:p>
          <a:p>
            <a:pPr lvl="1"/>
            <a:r>
              <a:rPr lang="en-US" dirty="0"/>
              <a:t>City: Houston</a:t>
            </a:r>
          </a:p>
          <a:p>
            <a:pPr lvl="1"/>
            <a:r>
              <a:rPr lang="en-US" dirty="0"/>
              <a:t>Pop: 4,758,579 </a:t>
            </a:r>
          </a:p>
          <a:p>
            <a:r>
              <a:rPr lang="en-US" dirty="0"/>
              <a:t>Maricopa County, AZ</a:t>
            </a:r>
          </a:p>
          <a:p>
            <a:pPr lvl="1"/>
            <a:r>
              <a:rPr lang="en-US" dirty="0"/>
              <a:t>City: Phoenix</a:t>
            </a:r>
          </a:p>
          <a:p>
            <a:pPr lvl="1"/>
            <a:r>
              <a:rPr lang="en-US" dirty="0"/>
              <a:t>Pop: 4,491,987 </a:t>
            </a:r>
          </a:p>
          <a:p>
            <a:r>
              <a:rPr lang="en-US" dirty="0"/>
              <a:t>San Diego County, CA</a:t>
            </a:r>
          </a:p>
          <a:p>
            <a:pPr lvl="1"/>
            <a:r>
              <a:rPr lang="en-US" dirty="0"/>
              <a:t>City: San Diego</a:t>
            </a:r>
          </a:p>
          <a:p>
            <a:pPr lvl="1"/>
            <a:r>
              <a:rPr lang="en-US" dirty="0"/>
              <a:t>Pop: 3,282,782 </a:t>
            </a:r>
          </a:p>
        </p:txBody>
      </p:sp>
    </p:spTree>
    <p:extLst>
      <p:ext uri="{BB962C8B-B14F-4D97-AF65-F5344CB8AC3E}">
        <p14:creationId xmlns:p14="http://schemas.microsoft.com/office/powerpoint/2010/main" val="12806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EE953-BE57-92EE-DBC1-EAC21C8EB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79DFE5-82B8-426A-E49C-60456148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“Frequent Fliers”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32356-6D49-638A-DB82-53550A6A6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Counties that appear most frequently all house large cities.</a:t>
            </a:r>
          </a:p>
          <a:p>
            <a:r>
              <a:rPr lang="en-US" dirty="0"/>
              <a:t>Citizenship Status</a:t>
            </a:r>
          </a:p>
          <a:p>
            <a:pPr lvl="1"/>
            <a:r>
              <a:rPr lang="en-US" dirty="0"/>
              <a:t>Non-Citizens not eligible for Medicaid</a:t>
            </a:r>
          </a:p>
          <a:p>
            <a:pPr lvl="1"/>
            <a:r>
              <a:rPr lang="en-US" dirty="0"/>
              <a:t>Non-Citizens are counted in the Census</a:t>
            </a:r>
          </a:p>
          <a:p>
            <a:pPr lvl="2"/>
            <a:r>
              <a:rPr lang="en-US" dirty="0"/>
              <a:t>Higher concentrations of non-citizens equal higher coverage gaps</a:t>
            </a:r>
          </a:p>
          <a:p>
            <a:r>
              <a:rPr lang="en-US" dirty="0"/>
              <a:t>Higher mean income</a:t>
            </a:r>
          </a:p>
          <a:p>
            <a:pPr lvl="1"/>
            <a:r>
              <a:rPr lang="en-US" dirty="0"/>
              <a:t>More residents with private insurance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5ADD88-AACC-4FF3-A148-163641492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Harris County, TX</a:t>
            </a:r>
          </a:p>
          <a:p>
            <a:pPr lvl="1"/>
            <a:r>
              <a:rPr lang="en-US" dirty="0"/>
              <a:t>City: Houston</a:t>
            </a:r>
          </a:p>
          <a:p>
            <a:pPr lvl="1"/>
            <a:r>
              <a:rPr lang="en-US" dirty="0"/>
              <a:t>Mean Income: $108,284/year</a:t>
            </a:r>
          </a:p>
          <a:p>
            <a:r>
              <a:rPr lang="en-US" dirty="0"/>
              <a:t>Maricopa County, AZ</a:t>
            </a:r>
          </a:p>
          <a:p>
            <a:pPr lvl="1"/>
            <a:r>
              <a:rPr lang="en-US" dirty="0"/>
              <a:t>City: Phoenix</a:t>
            </a:r>
          </a:p>
          <a:p>
            <a:pPr lvl="1"/>
            <a:r>
              <a:rPr lang="en-US" dirty="0"/>
              <a:t>Mean Income: $115,430/year</a:t>
            </a:r>
          </a:p>
          <a:p>
            <a:r>
              <a:rPr lang="en-US" dirty="0"/>
              <a:t>San Diego County, CA</a:t>
            </a:r>
          </a:p>
          <a:p>
            <a:pPr lvl="1"/>
            <a:r>
              <a:rPr lang="en-US" dirty="0"/>
              <a:t>City: San Diego</a:t>
            </a:r>
          </a:p>
          <a:p>
            <a:pPr lvl="1"/>
            <a:r>
              <a:rPr lang="en-US" dirty="0"/>
              <a:t>Mean Income: $134,080/year</a:t>
            </a:r>
          </a:p>
        </p:txBody>
      </p:sp>
    </p:spTree>
    <p:extLst>
      <p:ext uri="{BB962C8B-B14F-4D97-AF65-F5344CB8AC3E}">
        <p14:creationId xmlns:p14="http://schemas.microsoft.com/office/powerpoint/2010/main" val="18235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B8EA9A-7339-CA4E-F2B1-CAC48FFA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Variance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487F5-0CF6-C0C2-0F4D-F801883B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as a Confound</a:t>
            </a:r>
          </a:p>
          <a:p>
            <a:pPr lvl="1"/>
            <a:r>
              <a:rPr lang="en-US" dirty="0"/>
              <a:t>Senor Population Concentration</a:t>
            </a:r>
          </a:p>
          <a:p>
            <a:pPr lvl="2"/>
            <a:r>
              <a:rPr lang="en-US" dirty="0"/>
              <a:t>Harris County, Maricopa County </a:t>
            </a:r>
          </a:p>
          <a:p>
            <a:pPr lvl="3"/>
            <a:r>
              <a:rPr lang="en-US" dirty="0"/>
              <a:t>In Top 5 Highest Senior Population</a:t>
            </a:r>
          </a:p>
          <a:p>
            <a:r>
              <a:rPr lang="en-US" dirty="0"/>
              <a:t>Children and Medicaid Enrollment</a:t>
            </a:r>
          </a:p>
          <a:p>
            <a:pPr lvl="1"/>
            <a:r>
              <a:rPr lang="en-US" dirty="0"/>
              <a:t>Generally Healthier</a:t>
            </a:r>
          </a:p>
          <a:p>
            <a:pPr lvl="2"/>
            <a:r>
              <a:rPr lang="en-US" dirty="0"/>
              <a:t>Less likely to need long-term care</a:t>
            </a:r>
          </a:p>
          <a:p>
            <a:pPr lvl="3"/>
            <a:r>
              <a:rPr lang="en-US" dirty="0"/>
              <a:t>Less likely to enroll in Medicaid</a:t>
            </a:r>
          </a:p>
        </p:txBody>
      </p:sp>
    </p:spTree>
    <p:extLst>
      <p:ext uri="{BB962C8B-B14F-4D97-AF65-F5344CB8AC3E}">
        <p14:creationId xmlns:p14="http://schemas.microsoft.com/office/powerpoint/2010/main" val="315128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00B5-D476-8DB3-2714-F2BE3A2D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5C5A-56EA-8FDF-20EC-3612068A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2"/>
            <a:r>
              <a:rPr lang="en-US" dirty="0"/>
              <a:t>Enrollment Criteria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State-Level Enrollment Gaps</a:t>
            </a:r>
          </a:p>
          <a:p>
            <a:pPr lvl="2"/>
            <a:r>
              <a:rPr lang="en-US" dirty="0"/>
              <a:t>Age/Income</a:t>
            </a:r>
          </a:p>
          <a:p>
            <a:r>
              <a:rPr lang="en-US" dirty="0"/>
              <a:t>County-Level Enrollment Gaps</a:t>
            </a:r>
          </a:p>
          <a:p>
            <a:pPr lvl="2"/>
            <a:r>
              <a:rPr lang="en-US" dirty="0"/>
              <a:t>Age/Income</a:t>
            </a:r>
          </a:p>
          <a:p>
            <a:r>
              <a:rPr lang="en-US" dirty="0"/>
              <a:t>Digging Deeper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0988D-E449-5165-E822-7AF785AFB0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5705917" y="2420302"/>
            <a:ext cx="5724081" cy="37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45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67CB-83D3-1D1E-339B-B60276A9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Highest Utilization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91ED-07A1-8227-7E39-0805ED73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*** Figure Coming Soon***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95ADD-3FBE-1D53-CD20-58838F42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 Angeles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Adult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Over 1.25 million adults beyond income eligibility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40% of total population enrolled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Bronx County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highest Child/Senior utilization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highest Adult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48% of total population enrolled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Wayne County , 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highest Adult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34% of total population enrolled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18372-D6EA-2052-F4B9-4DC02A61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7" y="1710028"/>
            <a:ext cx="4065295" cy="32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3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5B5B-5AD9-D7C7-EC53-CC60DD866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A0FF-F62B-6D83-9569-DB2D07BF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Highest Percentage of Total Population Enrolled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73227-22DD-1AFA-9615-AF3305DF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*** Figure Coming Soon***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0CAD2-67D4-57F1-A864-67E7A25D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Apache County, 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53% of total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McKinley County, NM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51% of total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Geographically Adjacent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Between Flagstaff and Albuquerque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492E4-CB58-E7A3-1A6C-8FA5E875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7" y="1710028"/>
            <a:ext cx="4065295" cy="32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9660-8516-320C-3825-8E7AB295D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19ECD-772B-04A4-EB97-9E9547C33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“… I’ll give you a topic.”</a:t>
            </a:r>
          </a:p>
          <a:p>
            <a:r>
              <a:rPr lang="en-US" dirty="0"/>
              <a:t>				</a:t>
            </a:r>
            <a:r>
              <a:rPr lang="en-US" sz="2000" i="1" dirty="0"/>
              <a:t>-Linda Richman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78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AD7E-F934-A4B8-516A-7AB66880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…. discuss….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90E1-9BDB-43D2-E555-2420A1FD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Population is a big factor in predicting enrollment gap</a:t>
            </a:r>
          </a:p>
          <a:p>
            <a:pPr lvl="2"/>
            <a:r>
              <a:rPr lang="en-US" dirty="0"/>
              <a:t>Higher enrollment</a:t>
            </a:r>
          </a:p>
          <a:p>
            <a:pPr lvl="3"/>
            <a:r>
              <a:rPr lang="en-US" dirty="0"/>
              <a:t>equals higher utilization</a:t>
            </a:r>
          </a:p>
          <a:p>
            <a:pPr lvl="1"/>
            <a:r>
              <a:rPr lang="en-US" dirty="0"/>
              <a:t>Higher Enrollment % vs. Total Population usually indicative of a rural area (&lt;50K)</a:t>
            </a:r>
          </a:p>
          <a:p>
            <a:pPr lvl="2"/>
            <a:r>
              <a:rPr lang="en-US" dirty="0"/>
              <a:t>76% of counties in Top 25 for enrollment percentages had fewer than 50K residents</a:t>
            </a:r>
          </a:p>
          <a:p>
            <a:pPr lvl="3"/>
            <a:r>
              <a:rPr lang="en-US" dirty="0"/>
              <a:t>100% in Top 25 had negative gap scores, indicating utilization beyond income criteria</a:t>
            </a:r>
          </a:p>
          <a:p>
            <a:pPr marL="0" lvl="4" indent="0">
              <a:buNone/>
            </a:pPr>
            <a:r>
              <a:rPr lang="en-US" dirty="0"/>
              <a:t>	Potentially disabled enrollees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3B42-8040-DA1E-E5A9-AD7D3E7B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46D1-B72E-6849-2403-80FA6934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Medicaid enrollment varies across years, the overall trend shows increase 		in program utilization since February 2020*</a:t>
            </a:r>
          </a:p>
          <a:p>
            <a:pPr marL="0" indent="0">
              <a:buNone/>
            </a:pPr>
            <a:r>
              <a:rPr lang="en-US" dirty="0"/>
              <a:t>New budgetary proposals have potential to reduce access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Reduced funding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 enrollment 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2CECE-42E1-A8EC-6924-8643A9469647}"/>
              </a:ext>
            </a:extLst>
          </p:cNvPr>
          <p:cNvSpPr txBox="1"/>
          <p:nvPr/>
        </p:nvSpPr>
        <p:spPr>
          <a:xfrm>
            <a:off x="8735568" y="6358467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i="1" dirty="0"/>
              <a:t>*kff.org, Medicaid Enrollment and Unwinding Tracker</a:t>
            </a:r>
          </a:p>
          <a:p>
            <a:br>
              <a:rPr lang="en-US" sz="1200" i="1" dirty="0"/>
            </a:br>
            <a:endParaRPr lang="en-US" sz="12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A16D6-559F-D137-ED0E-4D258000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7450104" y="3429000"/>
            <a:ext cx="3979895" cy="26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7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168C-17C2-F1A6-6F3F-0D3226C7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388FA-2DB8-029C-F328-589CB2CC4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39849-57E5-0FB5-A1F1-106C7E352F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children are eligible if no other insurance is available</a:t>
            </a:r>
          </a:p>
          <a:p>
            <a:pPr lvl="1"/>
            <a:r>
              <a:rPr lang="en-US" dirty="0"/>
              <a:t>Up to age 19</a:t>
            </a:r>
          </a:p>
          <a:p>
            <a:pPr lvl="1"/>
            <a:r>
              <a:rPr lang="en-US" dirty="0"/>
              <a:t>U.S. Citizen</a:t>
            </a:r>
          </a:p>
          <a:p>
            <a:r>
              <a:rPr lang="en-US" dirty="0"/>
              <a:t>Seniors age 65+</a:t>
            </a:r>
          </a:p>
          <a:p>
            <a:pPr lvl="1"/>
            <a:r>
              <a:rPr lang="en-US" dirty="0"/>
              <a:t>Assets below $2,000</a:t>
            </a:r>
          </a:p>
          <a:p>
            <a:pPr lvl="1"/>
            <a:r>
              <a:rPr lang="en-US" dirty="0"/>
              <a:t>U.S. Citizen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691D9-339C-259B-C870-B284E5937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Income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93033-8552-3E32-CB3F-9B611330B3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Threshold varies by state</a:t>
            </a:r>
          </a:p>
          <a:p>
            <a:pPr lvl="1"/>
            <a:r>
              <a:rPr lang="en-US" dirty="0"/>
              <a:t>Range: </a:t>
            </a:r>
          </a:p>
          <a:p>
            <a:pPr lvl="2"/>
            <a:r>
              <a:rPr lang="en-US" dirty="0"/>
              <a:t>$967 per month ($11,640/year) to </a:t>
            </a:r>
          </a:p>
          <a:p>
            <a:pPr lvl="2"/>
            <a:r>
              <a:rPr lang="en-US" dirty="0"/>
              <a:t>$1,801 per month ($21,612/year)</a:t>
            </a:r>
          </a:p>
          <a:p>
            <a:pPr lvl="1"/>
            <a:r>
              <a:rPr lang="en-US" dirty="0"/>
              <a:t>Special Cases: Kentucky &amp; Maryland</a:t>
            </a:r>
          </a:p>
          <a:p>
            <a:pPr lvl="2"/>
            <a:r>
              <a:rPr lang="en-US" dirty="0"/>
              <a:t>Supplemental Security Income (SSI)</a:t>
            </a:r>
          </a:p>
          <a:p>
            <a:pPr lvl="3"/>
            <a:r>
              <a:rPr lang="en-US" dirty="0"/>
              <a:t>Auto-enrolled in Medicaid</a:t>
            </a:r>
          </a:p>
          <a:p>
            <a:pPr lvl="3"/>
            <a:r>
              <a:rPr lang="en-US" dirty="0"/>
              <a:t>SSI Eligibility: $2,019/month ($24,228/year)</a:t>
            </a:r>
          </a:p>
          <a:p>
            <a:pPr lvl="1"/>
            <a:r>
              <a:rPr lang="en-US" dirty="0"/>
              <a:t>U.S. Citizen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2C16C-BF27-F4B8-E6DD-8C02FE31BC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2644780" y="0"/>
            <a:ext cx="8026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2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CA44-33B7-FF9D-935C-6FC8718E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B4F9-B5D4-0F82-383D-0ABB1133A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Disability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21D3A-D771-D9AC-56EE-01868D3A21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Physical</a:t>
            </a:r>
          </a:p>
          <a:p>
            <a:pPr lvl="2"/>
            <a:r>
              <a:rPr lang="en-US" dirty="0"/>
              <a:t>Paralysis, brain injury</a:t>
            </a:r>
          </a:p>
          <a:p>
            <a:r>
              <a:rPr lang="en-US" dirty="0"/>
              <a:t>Neurological</a:t>
            </a:r>
          </a:p>
          <a:p>
            <a:pPr lvl="2"/>
            <a:r>
              <a:rPr lang="en-US" dirty="0"/>
              <a:t>Epilepsy, Alzheimer’s</a:t>
            </a:r>
          </a:p>
          <a:p>
            <a:r>
              <a:rPr lang="en-US" dirty="0"/>
              <a:t>Mental Health</a:t>
            </a:r>
          </a:p>
          <a:p>
            <a:pPr lvl="2"/>
            <a:r>
              <a:rPr lang="en-US" dirty="0"/>
              <a:t>Schizophrenia, bipolar disorder</a:t>
            </a:r>
          </a:p>
          <a:p>
            <a:r>
              <a:rPr lang="en-US" dirty="0"/>
              <a:t>Intellectual</a:t>
            </a:r>
          </a:p>
          <a:p>
            <a:pPr lvl="2"/>
            <a:r>
              <a:rPr lang="en-US" dirty="0"/>
              <a:t>Cerebral palsy, Down syndrome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73FF8-6503-0B1F-CD24-3C19A4663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49E79-A219-936C-4DD2-A97A58FDA1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D28B-3160-26CD-D1BD-810028AE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E51F-22ED-5431-DE1D-6223BA7D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counties where gaps in coverage vs. eligibility are largest</a:t>
            </a:r>
          </a:p>
          <a:p>
            <a:pPr lvl="1"/>
            <a:r>
              <a:rPr lang="en-US" dirty="0"/>
              <a:t>Broken down by category</a:t>
            </a:r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/>
              <a:t>Income</a:t>
            </a:r>
          </a:p>
          <a:p>
            <a:r>
              <a:rPr lang="en-US" dirty="0"/>
              <a:t>Dive deeper into regions identified as having large enrollment gaps</a:t>
            </a:r>
          </a:p>
          <a:p>
            <a:pPr lvl="1"/>
            <a:r>
              <a:rPr lang="en-US" dirty="0"/>
              <a:t>Investigate possible explanations</a:t>
            </a:r>
          </a:p>
          <a:p>
            <a:pPr marL="4572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5E407-9911-41A9-28F8-7BB2DFFE27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896473" y="3669878"/>
            <a:ext cx="6533526" cy="29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6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A36C-DB85-6855-4A0F-518A508F6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State-Level Coverage Gaps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CAD51-1408-1BEC-6E01-67A74C850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0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B6BE-9161-89C5-ECC9-CC79E0F9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Coverage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389E-22D8-AB85-E530-E02C6C2FD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Fix mee!!!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736B2C86-3EB7-E5B7-535F-25C484D9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4" y="798571"/>
            <a:ext cx="5943612" cy="4517145"/>
          </a:xfrm>
        </p:spPr>
      </p:pic>
    </p:spTree>
    <p:extLst>
      <p:ext uri="{BB962C8B-B14F-4D97-AF65-F5344CB8AC3E}">
        <p14:creationId xmlns:p14="http://schemas.microsoft.com/office/powerpoint/2010/main" val="372806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4253-3CEE-1580-0635-FA4370FC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Coverage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76054-0410-9650-7AEA-A0779E02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Fix Mee!!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B634D7C-5477-CB3A-2F89-1B7BF7069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42" y="926588"/>
            <a:ext cx="5861316" cy="4242824"/>
          </a:xfrm>
        </p:spPr>
      </p:pic>
    </p:spTree>
    <p:extLst>
      <p:ext uri="{BB962C8B-B14F-4D97-AF65-F5344CB8AC3E}">
        <p14:creationId xmlns:p14="http://schemas.microsoft.com/office/powerpoint/2010/main" val="363996209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658</TotalTime>
  <Words>742</Words>
  <Application>Microsoft Office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 Light</vt:lpstr>
      <vt:lpstr>Metropolitan</vt:lpstr>
      <vt:lpstr>Mind the Gap</vt:lpstr>
      <vt:lpstr>Project overview</vt:lpstr>
      <vt:lpstr>Background</vt:lpstr>
      <vt:lpstr>Enrollment Criteria</vt:lpstr>
      <vt:lpstr>Enrollment Criteria</vt:lpstr>
      <vt:lpstr>Objective</vt:lpstr>
      <vt:lpstr>State-Level Coverage Gaps</vt:lpstr>
      <vt:lpstr>Adult Coverage</vt:lpstr>
      <vt:lpstr>Senior Coverage</vt:lpstr>
      <vt:lpstr>Child Coverage</vt:lpstr>
      <vt:lpstr>County-Level Coverage Gaps</vt:lpstr>
      <vt:lpstr>Adult Coverage</vt:lpstr>
      <vt:lpstr>Senior Coverage</vt:lpstr>
      <vt:lpstr>Child Coverage</vt:lpstr>
      <vt:lpstr>Digging Deeper</vt:lpstr>
      <vt:lpstr>“Frequent Fliers”</vt:lpstr>
      <vt:lpstr>“Frequent Fliers”</vt:lpstr>
      <vt:lpstr>“Frequent Fliers”</vt:lpstr>
      <vt:lpstr>Demographic Variance</vt:lpstr>
      <vt:lpstr>Areas of Highest Utilization </vt:lpstr>
      <vt:lpstr>Highest Percentage of Total Population Enrolled</vt:lpstr>
      <vt:lpstr>Discussion </vt:lpstr>
      <vt:lpstr>…. discuss….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Shaffer</dc:creator>
  <cp:lastModifiedBy>Michael Shaffer</cp:lastModifiedBy>
  <cp:revision>8</cp:revision>
  <dcterms:created xsi:type="dcterms:W3CDTF">2025-06-20T18:54:29Z</dcterms:created>
  <dcterms:modified xsi:type="dcterms:W3CDTF">2025-06-21T05:54:56Z</dcterms:modified>
</cp:coreProperties>
</file>