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1"/>
  </p:notesMasterIdLst>
  <p:handoutMasterIdLst>
    <p:handoutMasterId r:id="rId22"/>
  </p:handoutMasterIdLst>
  <p:sldIdLst>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Lst>
  <p:sldSz cx="12192000" cy="6858000"/>
  <p:notesSz cx="6645275" cy="9775825"/>
  <p:embeddedFontLst>
    <p:embeddedFont>
      <p:font typeface="Calibri" panose="020F050202020403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050"/>
    <a:srgbClr val="09EDB8"/>
    <a:srgbClr val="F91258"/>
    <a:srgbClr val="7E007C"/>
    <a:srgbClr val="28CFF9"/>
    <a:srgbClr val="F3622C"/>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0B5A3-97B2-9DAA-AE74-649FD041D938}" v="215" dt="2023-06-21T17:39:28.586"/>
    <p1510:client id="{73A98DF5-F46A-16B4-DF61-2482441CAB0B}" v="428" dt="2023-06-22T09:18:05.839"/>
    <p1510:client id="{B706E129-0BA1-5C4B-48A5-90652AB7F1E9}" v="4" dt="2023-06-22T14:00:50.617"/>
    <p1510:client id="{EDDF8E2A-7D62-A631-0903-FF310B3AB0AD}" v="7" dt="2023-06-21T17:08:14.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2750" autoAdjust="0"/>
  </p:normalViewPr>
  <p:slideViewPr>
    <p:cSldViewPr snapToGrid="0" snapToObjects="1" showGuides="1">
      <p:cViewPr varScale="1">
        <p:scale>
          <a:sx n="102" d="100"/>
          <a:sy n="102" d="100"/>
        </p:scale>
        <p:origin x="1302" y="11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3" d="2"/>
        <a:sy n="3" d="2"/>
      </p:scale>
      <p:origin x="0" y="-432"/>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Donald" userId="S::dcameron@qa.com::bb530afb-d76a-48dc-8f54-1f1d419657df" providerId="AD" clId="Web-{B706E129-0BA1-5C4B-48A5-90652AB7F1E9}"/>
    <pc:docChg chg="modSld">
      <pc:chgData name="Cameron, Donald" userId="S::dcameron@qa.com::bb530afb-d76a-48dc-8f54-1f1d419657df" providerId="AD" clId="Web-{B706E129-0BA1-5C4B-48A5-90652AB7F1E9}" dt="2023-06-22T14:00:50.617" v="3" actId="20577"/>
      <pc:docMkLst>
        <pc:docMk/>
      </pc:docMkLst>
      <pc:sldChg chg="modSp">
        <pc:chgData name="Cameron, Donald" userId="S::dcameron@qa.com::bb530afb-d76a-48dc-8f54-1f1d419657df" providerId="AD" clId="Web-{B706E129-0BA1-5C4B-48A5-90652AB7F1E9}" dt="2023-06-22T14:00:33.101" v="2" actId="1076"/>
        <pc:sldMkLst>
          <pc:docMk/>
          <pc:sldMk cId="3424342128" sldId="297"/>
        </pc:sldMkLst>
        <pc:spChg chg="mod">
          <ac:chgData name="Cameron, Donald" userId="S::dcameron@qa.com::bb530afb-d76a-48dc-8f54-1f1d419657df" providerId="AD" clId="Web-{B706E129-0BA1-5C4B-48A5-90652AB7F1E9}" dt="2023-06-22T14:00:33.101" v="2" actId="1076"/>
          <ac:spMkLst>
            <pc:docMk/>
            <pc:sldMk cId="3424342128" sldId="297"/>
            <ac:spMk id="2" creationId="{E699DCF4-3F4C-2868-6B67-8AF9E82BAB56}"/>
          </ac:spMkLst>
        </pc:spChg>
      </pc:sldChg>
      <pc:sldChg chg="addSp delSp modSp mod modClrScheme chgLayout">
        <pc:chgData name="Cameron, Donald" userId="S::dcameron@qa.com::bb530afb-d76a-48dc-8f54-1f1d419657df" providerId="AD" clId="Web-{B706E129-0BA1-5C4B-48A5-90652AB7F1E9}" dt="2023-06-22T14:00:50.617" v="3" actId="20577"/>
        <pc:sldMkLst>
          <pc:docMk/>
          <pc:sldMk cId="1528815221" sldId="298"/>
        </pc:sldMkLst>
        <pc:spChg chg="add del mod ord">
          <ac:chgData name="Cameron, Donald" userId="S::dcameron@qa.com::bb530afb-d76a-48dc-8f54-1f1d419657df" providerId="AD" clId="Web-{B706E129-0BA1-5C4B-48A5-90652AB7F1E9}" dt="2023-06-22T14:00:15.319" v="1"/>
          <ac:spMkLst>
            <pc:docMk/>
            <pc:sldMk cId="1528815221" sldId="298"/>
            <ac:spMk id="2" creationId="{96E1A64A-E312-2080-863F-5BDA5C08AEEE}"/>
          </ac:spMkLst>
        </pc:spChg>
        <pc:spChg chg="mod ord">
          <ac:chgData name="Cameron, Donald" userId="S::dcameron@qa.com::bb530afb-d76a-48dc-8f54-1f1d419657df" providerId="AD" clId="Web-{B706E129-0BA1-5C4B-48A5-90652AB7F1E9}" dt="2023-06-22T14:00:50.617" v="3" actId="20577"/>
          <ac:spMkLst>
            <pc:docMk/>
            <pc:sldMk cId="1528815221" sldId="298"/>
            <ac:spMk id="20483" creationId="{00000000-0000-0000-0000-000000000000}"/>
          </ac:spMkLst>
        </pc:spChg>
      </pc:sldChg>
    </pc:docChg>
  </pc:docChgLst>
  <pc:docChgLst>
    <pc:chgData name="Cameron, Donald" userId="S::dcameron@qa.com::bb530afb-d76a-48dc-8f54-1f1d419657df" providerId="AD" clId="Web-{EDDF8E2A-7D62-A631-0903-FF310B3AB0AD}"/>
    <pc:docChg chg="modSld">
      <pc:chgData name="Cameron, Donald" userId="S::dcameron@qa.com::bb530afb-d76a-48dc-8f54-1f1d419657df" providerId="AD" clId="Web-{EDDF8E2A-7D62-A631-0903-FF310B3AB0AD}" dt="2023-06-21T17:08:14.299" v="6" actId="20577"/>
      <pc:docMkLst>
        <pc:docMk/>
      </pc:docMkLst>
      <pc:sldChg chg="modSp">
        <pc:chgData name="Cameron, Donald" userId="S::dcameron@qa.com::bb530afb-d76a-48dc-8f54-1f1d419657df" providerId="AD" clId="Web-{EDDF8E2A-7D62-A631-0903-FF310B3AB0AD}" dt="2023-06-21T17:08:14.299" v="6" actId="20577"/>
        <pc:sldMkLst>
          <pc:docMk/>
          <pc:sldMk cId="2602435186" sldId="285"/>
        </pc:sldMkLst>
        <pc:spChg chg="mod">
          <ac:chgData name="Cameron, Donald" userId="S::dcameron@qa.com::bb530afb-d76a-48dc-8f54-1f1d419657df" providerId="AD" clId="Web-{EDDF8E2A-7D62-A631-0903-FF310B3AB0AD}" dt="2023-06-21T17:08:14.299" v="6" actId="20577"/>
          <ac:spMkLst>
            <pc:docMk/>
            <pc:sldMk cId="2602435186" sldId="285"/>
            <ac:spMk id="7171" creationId="{00000000-0000-0000-0000-000000000000}"/>
          </ac:spMkLst>
        </pc:spChg>
      </pc:sldChg>
    </pc:docChg>
  </pc:docChgLst>
  <pc:docChgLst>
    <pc:chgData name="Cameron, Donald" userId="S::dcameron@qa.com::bb530afb-d76a-48dc-8f54-1f1d419657df" providerId="AD" clId="Web-{73A98DF5-F46A-16B4-DF61-2482441CAB0B}"/>
    <pc:docChg chg="modSld">
      <pc:chgData name="Cameron, Donald" userId="S::dcameron@qa.com::bb530afb-d76a-48dc-8f54-1f1d419657df" providerId="AD" clId="Web-{73A98DF5-F46A-16B4-DF61-2482441CAB0B}" dt="2023-06-22T09:18:05.839" v="517" actId="1076"/>
      <pc:docMkLst>
        <pc:docMk/>
      </pc:docMkLst>
      <pc:sldChg chg="modSp">
        <pc:chgData name="Cameron, Donald" userId="S::dcameron@qa.com::bb530afb-d76a-48dc-8f54-1f1d419657df" providerId="AD" clId="Web-{73A98DF5-F46A-16B4-DF61-2482441CAB0B}" dt="2023-06-22T08:34:04.983" v="2" actId="1076"/>
        <pc:sldMkLst>
          <pc:docMk/>
          <pc:sldMk cId="1613877910" sldId="290"/>
        </pc:sldMkLst>
        <pc:spChg chg="mod">
          <ac:chgData name="Cameron, Donald" userId="S::dcameron@qa.com::bb530afb-d76a-48dc-8f54-1f1d419657df" providerId="AD" clId="Web-{73A98DF5-F46A-16B4-DF61-2482441CAB0B}" dt="2023-06-22T08:34:02.561" v="1" actId="1076"/>
          <ac:spMkLst>
            <pc:docMk/>
            <pc:sldMk cId="1613877910" sldId="290"/>
            <ac:spMk id="2" creationId="{23835CBA-037A-4360-AC26-7ACBB92B49CC}"/>
          </ac:spMkLst>
        </pc:spChg>
        <pc:spChg chg="mod">
          <ac:chgData name="Cameron, Donald" userId="S::dcameron@qa.com::bb530afb-d76a-48dc-8f54-1f1d419657df" providerId="AD" clId="Web-{73A98DF5-F46A-16B4-DF61-2482441CAB0B}" dt="2023-06-22T08:34:04.983" v="2" actId="1076"/>
          <ac:spMkLst>
            <pc:docMk/>
            <pc:sldMk cId="1613877910" sldId="290"/>
            <ac:spMk id="12295" creationId="{00000000-0000-0000-0000-000000000000}"/>
          </ac:spMkLst>
        </pc:spChg>
      </pc:sldChg>
      <pc:sldChg chg="modSp">
        <pc:chgData name="Cameron, Donald" userId="S::dcameron@qa.com::bb530afb-d76a-48dc-8f54-1f1d419657df" providerId="AD" clId="Web-{73A98DF5-F46A-16B4-DF61-2482441CAB0B}" dt="2023-06-22T08:40:25.650" v="10" actId="20577"/>
        <pc:sldMkLst>
          <pc:docMk/>
          <pc:sldMk cId="673670353" sldId="291"/>
        </pc:sldMkLst>
        <pc:spChg chg="mod">
          <ac:chgData name="Cameron, Donald" userId="S::dcameron@qa.com::bb530afb-d76a-48dc-8f54-1f1d419657df" providerId="AD" clId="Web-{73A98DF5-F46A-16B4-DF61-2482441CAB0B}" dt="2023-06-22T08:40:25.650" v="10" actId="20577"/>
          <ac:spMkLst>
            <pc:docMk/>
            <pc:sldMk cId="673670353" sldId="291"/>
            <ac:spMk id="19" creationId="{982418FF-4714-4D08-9F05-E26325AA654E}"/>
          </ac:spMkLst>
        </pc:spChg>
      </pc:sldChg>
      <pc:sldChg chg="modSp">
        <pc:chgData name="Cameron, Donald" userId="S::dcameron@qa.com::bb530afb-d76a-48dc-8f54-1f1d419657df" providerId="AD" clId="Web-{73A98DF5-F46A-16B4-DF61-2482441CAB0B}" dt="2023-06-22T08:44:10.734" v="44" actId="20577"/>
        <pc:sldMkLst>
          <pc:docMk/>
          <pc:sldMk cId="826096324" sldId="292"/>
        </pc:sldMkLst>
        <pc:spChg chg="mod">
          <ac:chgData name="Cameron, Donald" userId="S::dcameron@qa.com::bb530afb-d76a-48dc-8f54-1f1d419657df" providerId="AD" clId="Web-{73A98DF5-F46A-16B4-DF61-2482441CAB0B}" dt="2023-06-22T08:41:41.715" v="18" actId="20577"/>
          <ac:spMkLst>
            <pc:docMk/>
            <pc:sldMk cId="826096324" sldId="292"/>
            <ac:spMk id="14339" creationId="{00000000-0000-0000-0000-000000000000}"/>
          </ac:spMkLst>
        </pc:spChg>
        <pc:spChg chg="mod">
          <ac:chgData name="Cameron, Donald" userId="S::dcameron@qa.com::bb530afb-d76a-48dc-8f54-1f1d419657df" providerId="AD" clId="Web-{73A98DF5-F46A-16B4-DF61-2482441CAB0B}" dt="2023-06-22T08:43:05.279" v="42" actId="20577"/>
          <ac:spMkLst>
            <pc:docMk/>
            <pc:sldMk cId="826096324" sldId="292"/>
            <ac:spMk id="14340" creationId="{00000000-0000-0000-0000-000000000000}"/>
          </ac:spMkLst>
        </pc:spChg>
        <pc:spChg chg="mod">
          <ac:chgData name="Cameron, Donald" userId="S::dcameron@qa.com::bb530afb-d76a-48dc-8f54-1f1d419657df" providerId="AD" clId="Web-{73A98DF5-F46A-16B4-DF61-2482441CAB0B}" dt="2023-06-22T08:44:10.734" v="44" actId="20577"/>
          <ac:spMkLst>
            <pc:docMk/>
            <pc:sldMk cId="826096324" sldId="292"/>
            <ac:spMk id="14341" creationId="{00000000-0000-0000-0000-000000000000}"/>
          </ac:spMkLst>
        </pc:spChg>
        <pc:grpChg chg="mod">
          <ac:chgData name="Cameron, Donald" userId="S::dcameron@qa.com::bb530afb-d76a-48dc-8f54-1f1d419657df" providerId="AD" clId="Web-{73A98DF5-F46A-16B4-DF61-2482441CAB0B}" dt="2023-06-22T08:41:45.793" v="20" actId="1076"/>
          <ac:grpSpMkLst>
            <pc:docMk/>
            <pc:sldMk cId="826096324" sldId="292"/>
            <ac:grpSpMk id="14342" creationId="{00000000-0000-0000-0000-000000000000}"/>
          </ac:grpSpMkLst>
        </pc:grpChg>
      </pc:sldChg>
      <pc:sldChg chg="modSp">
        <pc:chgData name="Cameron, Donald" userId="S::dcameron@qa.com::bb530afb-d76a-48dc-8f54-1f1d419657df" providerId="AD" clId="Web-{73A98DF5-F46A-16B4-DF61-2482441CAB0B}" dt="2023-06-22T08:44:43.438" v="51" actId="1076"/>
        <pc:sldMkLst>
          <pc:docMk/>
          <pc:sldMk cId="70307996" sldId="293"/>
        </pc:sldMkLst>
        <pc:spChg chg="mod">
          <ac:chgData name="Cameron, Donald" userId="S::dcameron@qa.com::bb530afb-d76a-48dc-8f54-1f1d419657df" providerId="AD" clId="Web-{73A98DF5-F46A-16B4-DF61-2482441CAB0B}" dt="2023-06-22T08:44:27.657" v="47" actId="20577"/>
          <ac:spMkLst>
            <pc:docMk/>
            <pc:sldMk cId="70307996" sldId="293"/>
            <ac:spMk id="15363" creationId="{00000000-0000-0000-0000-000000000000}"/>
          </ac:spMkLst>
        </pc:spChg>
        <pc:spChg chg="mod">
          <ac:chgData name="Cameron, Donald" userId="S::dcameron@qa.com::bb530afb-d76a-48dc-8f54-1f1d419657df" providerId="AD" clId="Web-{73A98DF5-F46A-16B4-DF61-2482441CAB0B}" dt="2023-06-22T08:44:36.360" v="50" actId="1076"/>
          <ac:spMkLst>
            <pc:docMk/>
            <pc:sldMk cId="70307996" sldId="293"/>
            <ac:spMk id="15364" creationId="{00000000-0000-0000-0000-000000000000}"/>
          </ac:spMkLst>
        </pc:spChg>
        <pc:spChg chg="mod">
          <ac:chgData name="Cameron, Donald" userId="S::dcameron@qa.com::bb530afb-d76a-48dc-8f54-1f1d419657df" providerId="AD" clId="Web-{73A98DF5-F46A-16B4-DF61-2482441CAB0B}" dt="2023-06-22T08:44:43.438" v="51" actId="1076"/>
          <ac:spMkLst>
            <pc:docMk/>
            <pc:sldMk cId="70307996" sldId="293"/>
            <ac:spMk id="15365" creationId="{00000000-0000-0000-0000-000000000000}"/>
          </ac:spMkLst>
        </pc:spChg>
        <pc:spChg chg="mod">
          <ac:chgData name="Cameron, Donald" userId="S::dcameron@qa.com::bb530afb-d76a-48dc-8f54-1f1d419657df" providerId="AD" clId="Web-{73A98DF5-F46A-16B4-DF61-2482441CAB0B}" dt="2023-06-22T08:44:29.891" v="48" actId="1076"/>
          <ac:spMkLst>
            <pc:docMk/>
            <pc:sldMk cId="70307996" sldId="293"/>
            <ac:spMk id="15366" creationId="{00000000-0000-0000-0000-000000000000}"/>
          </ac:spMkLst>
        </pc:spChg>
        <pc:spChg chg="mod">
          <ac:chgData name="Cameron, Donald" userId="S::dcameron@qa.com::bb530afb-d76a-48dc-8f54-1f1d419657df" providerId="AD" clId="Web-{73A98DF5-F46A-16B4-DF61-2482441CAB0B}" dt="2023-06-22T08:44:32.735" v="49" actId="1076"/>
          <ac:spMkLst>
            <pc:docMk/>
            <pc:sldMk cId="70307996" sldId="293"/>
            <ac:spMk id="15367" creationId="{00000000-0000-0000-0000-000000000000}"/>
          </ac:spMkLst>
        </pc:spChg>
      </pc:sldChg>
      <pc:sldChg chg="delSp modSp">
        <pc:chgData name="Cameron, Donald" userId="S::dcameron@qa.com::bb530afb-d76a-48dc-8f54-1f1d419657df" providerId="AD" clId="Web-{73A98DF5-F46A-16B4-DF61-2482441CAB0B}" dt="2023-06-22T08:46:43.442" v="78" actId="20577"/>
        <pc:sldMkLst>
          <pc:docMk/>
          <pc:sldMk cId="3426157456" sldId="294"/>
        </pc:sldMkLst>
        <pc:spChg chg="mod">
          <ac:chgData name="Cameron, Donald" userId="S::dcameron@qa.com::bb530afb-d76a-48dc-8f54-1f1d419657df" providerId="AD" clId="Web-{73A98DF5-F46A-16B4-DF61-2482441CAB0B}" dt="2023-06-22T08:45:50.581" v="59" actId="20577"/>
          <ac:spMkLst>
            <pc:docMk/>
            <pc:sldMk cId="3426157456" sldId="294"/>
            <ac:spMk id="16387" creationId="{00000000-0000-0000-0000-000000000000}"/>
          </ac:spMkLst>
        </pc:spChg>
        <pc:spChg chg="mod">
          <ac:chgData name="Cameron, Donald" userId="S::dcameron@qa.com::bb530afb-d76a-48dc-8f54-1f1d419657df" providerId="AD" clId="Web-{73A98DF5-F46A-16B4-DF61-2482441CAB0B}" dt="2023-06-22T08:46:34.926" v="75" actId="14100"/>
          <ac:spMkLst>
            <pc:docMk/>
            <pc:sldMk cId="3426157456" sldId="294"/>
            <ac:spMk id="16388" creationId="{00000000-0000-0000-0000-000000000000}"/>
          </ac:spMkLst>
        </pc:spChg>
        <pc:spChg chg="mod">
          <ac:chgData name="Cameron, Donald" userId="S::dcameron@qa.com::bb530afb-d76a-48dc-8f54-1f1d419657df" providerId="AD" clId="Web-{73A98DF5-F46A-16B4-DF61-2482441CAB0B}" dt="2023-06-22T08:46:43.442" v="78" actId="20577"/>
          <ac:spMkLst>
            <pc:docMk/>
            <pc:sldMk cId="3426157456" sldId="294"/>
            <ac:spMk id="16389" creationId="{00000000-0000-0000-0000-000000000000}"/>
          </ac:spMkLst>
        </pc:spChg>
        <pc:spChg chg="del mod">
          <ac:chgData name="Cameron, Donald" userId="S::dcameron@qa.com::bb530afb-d76a-48dc-8f54-1f1d419657df" providerId="AD" clId="Web-{73A98DF5-F46A-16B4-DF61-2482441CAB0B}" dt="2023-06-22T08:46:18.597" v="69"/>
          <ac:spMkLst>
            <pc:docMk/>
            <pc:sldMk cId="3426157456" sldId="294"/>
            <ac:spMk id="16390" creationId="{00000000-0000-0000-0000-000000000000}"/>
          </ac:spMkLst>
        </pc:spChg>
        <pc:spChg chg="mod">
          <ac:chgData name="Cameron, Donald" userId="S::dcameron@qa.com::bb530afb-d76a-48dc-8f54-1f1d419657df" providerId="AD" clId="Web-{73A98DF5-F46A-16B4-DF61-2482441CAB0B}" dt="2023-06-22T08:45:56.144" v="61" actId="1076"/>
          <ac:spMkLst>
            <pc:docMk/>
            <pc:sldMk cId="3426157456" sldId="294"/>
            <ac:spMk id="16391" creationId="{00000000-0000-0000-0000-000000000000}"/>
          </ac:spMkLst>
        </pc:spChg>
      </pc:sldChg>
      <pc:sldChg chg="addSp modSp modNotes">
        <pc:chgData name="Cameron, Donald" userId="S::dcameron@qa.com::bb530afb-d76a-48dc-8f54-1f1d419657df" providerId="AD" clId="Web-{73A98DF5-F46A-16B4-DF61-2482441CAB0B}" dt="2023-06-22T09:04:43.894" v="384" actId="20577"/>
        <pc:sldMkLst>
          <pc:docMk/>
          <pc:sldMk cId="1871936840" sldId="295"/>
        </pc:sldMkLst>
        <pc:spChg chg="add mod">
          <ac:chgData name="Cameron, Donald" userId="S::dcameron@qa.com::bb530afb-d76a-48dc-8f54-1f1d419657df" providerId="AD" clId="Web-{73A98DF5-F46A-16B4-DF61-2482441CAB0B}" dt="2023-06-22T08:55:51.317" v="162" actId="20577"/>
          <ac:spMkLst>
            <pc:docMk/>
            <pc:sldMk cId="1871936840" sldId="295"/>
            <ac:spMk id="2" creationId="{C0B3794E-8391-2546-F114-C709668F6736}"/>
          </ac:spMkLst>
        </pc:spChg>
        <pc:spChg chg="add mod">
          <ac:chgData name="Cameron, Donald" userId="S::dcameron@qa.com::bb530afb-d76a-48dc-8f54-1f1d419657df" providerId="AD" clId="Web-{73A98DF5-F46A-16B4-DF61-2482441CAB0B}" dt="2023-06-22T08:56:19.771" v="167" actId="1076"/>
          <ac:spMkLst>
            <pc:docMk/>
            <pc:sldMk cId="1871936840" sldId="295"/>
            <ac:spMk id="3" creationId="{47504350-F8BE-88A6-C019-F67A3F3B958C}"/>
          </ac:spMkLst>
        </pc:spChg>
        <pc:spChg chg="mod">
          <ac:chgData name="Cameron, Donald" userId="S::dcameron@qa.com::bb530afb-d76a-48dc-8f54-1f1d419657df" providerId="AD" clId="Web-{73A98DF5-F46A-16B4-DF61-2482441CAB0B}" dt="2023-06-22T09:04:43.894" v="384" actId="20577"/>
          <ac:spMkLst>
            <pc:docMk/>
            <pc:sldMk cId="1871936840" sldId="295"/>
            <ac:spMk id="17411" creationId="{00000000-0000-0000-0000-000000000000}"/>
          </ac:spMkLst>
        </pc:spChg>
        <pc:spChg chg="mod">
          <ac:chgData name="Cameron, Donald" userId="S::dcameron@qa.com::bb530afb-d76a-48dc-8f54-1f1d419657df" providerId="AD" clId="Web-{73A98DF5-F46A-16B4-DF61-2482441CAB0B}" dt="2023-06-22T08:56:52.146" v="180" actId="20577"/>
          <ac:spMkLst>
            <pc:docMk/>
            <pc:sldMk cId="1871936840" sldId="295"/>
            <ac:spMk id="17412" creationId="{00000000-0000-0000-0000-000000000000}"/>
          </ac:spMkLst>
        </pc:spChg>
        <pc:spChg chg="mod">
          <ac:chgData name="Cameron, Donald" userId="S::dcameron@qa.com::bb530afb-d76a-48dc-8f54-1f1d419657df" providerId="AD" clId="Web-{73A98DF5-F46A-16B4-DF61-2482441CAB0B}" dt="2023-06-22T08:47:55.194" v="93" actId="1076"/>
          <ac:spMkLst>
            <pc:docMk/>
            <pc:sldMk cId="1871936840" sldId="295"/>
            <ac:spMk id="17413" creationId="{00000000-0000-0000-0000-000000000000}"/>
          </ac:spMkLst>
        </pc:spChg>
      </pc:sldChg>
      <pc:sldChg chg="modSp">
        <pc:chgData name="Cameron, Donald" userId="S::dcameron@qa.com::bb530afb-d76a-48dc-8f54-1f1d419657df" providerId="AD" clId="Web-{73A98DF5-F46A-16B4-DF61-2482441CAB0B}" dt="2023-06-22T09:07:09.680" v="404" actId="20577"/>
        <pc:sldMkLst>
          <pc:docMk/>
          <pc:sldMk cId="992543814" sldId="296"/>
        </pc:sldMkLst>
        <pc:spChg chg="mod">
          <ac:chgData name="Cameron, Donald" userId="S::dcameron@qa.com::bb530afb-d76a-48dc-8f54-1f1d419657df" providerId="AD" clId="Web-{73A98DF5-F46A-16B4-DF61-2482441CAB0B}" dt="2023-06-22T09:07:09.680" v="404" actId="20577"/>
          <ac:spMkLst>
            <pc:docMk/>
            <pc:sldMk cId="992543814" sldId="296"/>
            <ac:spMk id="2" creationId="{332B793C-A20F-4CD7-8DBC-3B1BEDFD1110}"/>
          </ac:spMkLst>
        </pc:spChg>
      </pc:sldChg>
      <pc:sldChg chg="addSp delSp modSp mod modClrScheme chgLayout">
        <pc:chgData name="Cameron, Donald" userId="S::dcameron@qa.com::bb530afb-d76a-48dc-8f54-1f1d419657df" providerId="AD" clId="Web-{73A98DF5-F46A-16B4-DF61-2482441CAB0B}" dt="2023-06-22T09:16:24.023" v="506" actId="20577"/>
        <pc:sldMkLst>
          <pc:docMk/>
          <pc:sldMk cId="3424342128" sldId="297"/>
        </pc:sldMkLst>
        <pc:spChg chg="add mod ord">
          <ac:chgData name="Cameron, Donald" userId="S::dcameron@qa.com::bb530afb-d76a-48dc-8f54-1f1d419657df" providerId="AD" clId="Web-{73A98DF5-F46A-16B4-DF61-2482441CAB0B}" dt="2023-06-22T09:16:24.023" v="506" actId="20577"/>
          <ac:spMkLst>
            <pc:docMk/>
            <pc:sldMk cId="3424342128" sldId="297"/>
            <ac:spMk id="2" creationId="{E699DCF4-3F4C-2868-6B67-8AF9E82BAB56}"/>
          </ac:spMkLst>
        </pc:spChg>
        <pc:spChg chg="add mod ord">
          <ac:chgData name="Cameron, Donald" userId="S::dcameron@qa.com::bb530afb-d76a-48dc-8f54-1f1d419657df" providerId="AD" clId="Web-{73A98DF5-F46A-16B4-DF61-2482441CAB0B}" dt="2023-06-22T09:07:31.430" v="405"/>
          <ac:spMkLst>
            <pc:docMk/>
            <pc:sldMk cId="3424342128" sldId="297"/>
            <ac:spMk id="3" creationId="{30C813D1-F3D9-1BE0-77E6-F69DE9E4FDC5}"/>
          </ac:spMkLst>
        </pc:spChg>
        <pc:spChg chg="add del">
          <ac:chgData name="Cameron, Donald" userId="S::dcameron@qa.com::bb530afb-d76a-48dc-8f54-1f1d419657df" providerId="AD" clId="Web-{73A98DF5-F46A-16B4-DF61-2482441CAB0B}" dt="2023-06-22T09:10:14.091" v="465"/>
          <ac:spMkLst>
            <pc:docMk/>
            <pc:sldMk cId="3424342128" sldId="297"/>
            <ac:spMk id="19459" creationId="{00000000-0000-0000-0000-000000000000}"/>
          </ac:spMkLst>
        </pc:spChg>
        <pc:spChg chg="del mod ord">
          <ac:chgData name="Cameron, Donald" userId="S::dcameron@qa.com::bb530afb-d76a-48dc-8f54-1f1d419657df" providerId="AD" clId="Web-{73A98DF5-F46A-16B4-DF61-2482441CAB0B}" dt="2023-06-22T09:07:57.103" v="412"/>
          <ac:spMkLst>
            <pc:docMk/>
            <pc:sldMk cId="3424342128" sldId="297"/>
            <ac:spMk id="19460" creationId="{00000000-0000-0000-0000-000000000000}"/>
          </ac:spMkLst>
        </pc:spChg>
        <pc:spChg chg="mod">
          <ac:chgData name="Cameron, Donald" userId="S::dcameron@qa.com::bb530afb-d76a-48dc-8f54-1f1d419657df" providerId="AD" clId="Web-{73A98DF5-F46A-16B4-DF61-2482441CAB0B}" dt="2023-06-22T09:14:20.145" v="491" actId="20577"/>
          <ac:spMkLst>
            <pc:docMk/>
            <pc:sldMk cId="3424342128" sldId="297"/>
            <ac:spMk id="19461" creationId="{00000000-0000-0000-0000-000000000000}"/>
          </ac:spMkLst>
        </pc:spChg>
      </pc:sldChg>
      <pc:sldChg chg="addSp delSp modSp mod modClrScheme chgLayout">
        <pc:chgData name="Cameron, Donald" userId="S::dcameron@qa.com::bb530afb-d76a-48dc-8f54-1f1d419657df" providerId="AD" clId="Web-{73A98DF5-F46A-16B4-DF61-2482441CAB0B}" dt="2023-06-22T09:18:05.839" v="517" actId="1076"/>
        <pc:sldMkLst>
          <pc:docMk/>
          <pc:sldMk cId="1528815221" sldId="298"/>
        </pc:sldMkLst>
        <pc:spChg chg="add del mod ord">
          <ac:chgData name="Cameron, Donald" userId="S::dcameron@qa.com::bb530afb-d76a-48dc-8f54-1f1d419657df" providerId="AD" clId="Web-{73A98DF5-F46A-16B4-DF61-2482441CAB0B}" dt="2023-06-22T09:15:30.022" v="502"/>
          <ac:spMkLst>
            <pc:docMk/>
            <pc:sldMk cId="1528815221" sldId="298"/>
            <ac:spMk id="2" creationId="{D5CB4787-FE4B-E335-77AB-D950E3A3EA78}"/>
          </ac:spMkLst>
        </pc:spChg>
        <pc:spChg chg="add mod">
          <ac:chgData name="Cameron, Donald" userId="S::dcameron@qa.com::bb530afb-d76a-48dc-8f54-1f1d419657df" providerId="AD" clId="Web-{73A98DF5-F46A-16B4-DF61-2482441CAB0B}" dt="2023-06-22T09:18:03.526" v="516" actId="1076"/>
          <ac:spMkLst>
            <pc:docMk/>
            <pc:sldMk cId="1528815221" sldId="298"/>
            <ac:spMk id="3" creationId="{A1A2A0A8-2FB5-4CB3-0D80-71941BD9DF6D}"/>
          </ac:spMkLst>
        </pc:spChg>
        <pc:spChg chg="del mod ord">
          <ac:chgData name="Cameron, Donald" userId="S::dcameron@qa.com::bb530afb-d76a-48dc-8f54-1f1d419657df" providerId="AD" clId="Web-{73A98DF5-F46A-16B4-DF61-2482441CAB0B}" dt="2023-06-22T09:16:11.351" v="505"/>
          <ac:spMkLst>
            <pc:docMk/>
            <pc:sldMk cId="1528815221" sldId="298"/>
            <ac:spMk id="20482" creationId="{00000000-0000-0000-0000-000000000000}"/>
          </ac:spMkLst>
        </pc:spChg>
        <pc:spChg chg="mod ord">
          <ac:chgData name="Cameron, Donald" userId="S::dcameron@qa.com::bb530afb-d76a-48dc-8f54-1f1d419657df" providerId="AD" clId="Web-{73A98DF5-F46A-16B4-DF61-2482441CAB0B}" dt="2023-06-22T09:17:31.197" v="511" actId="20577"/>
          <ac:spMkLst>
            <pc:docMk/>
            <pc:sldMk cId="1528815221" sldId="298"/>
            <ac:spMk id="20483" creationId="{00000000-0000-0000-0000-000000000000}"/>
          </ac:spMkLst>
        </pc:spChg>
        <pc:spChg chg="mod">
          <ac:chgData name="Cameron, Donald" userId="S::dcameron@qa.com::bb530afb-d76a-48dc-8f54-1f1d419657df" providerId="AD" clId="Web-{73A98DF5-F46A-16B4-DF61-2482441CAB0B}" dt="2023-06-22T09:18:05.839" v="517" actId="1076"/>
          <ac:spMkLst>
            <pc:docMk/>
            <pc:sldMk cId="1528815221" sldId="298"/>
            <ac:spMk id="20484" creationId="{00000000-0000-0000-0000-000000000000}"/>
          </ac:spMkLst>
        </pc:spChg>
      </pc:sldChg>
    </pc:docChg>
  </pc:docChgLst>
  <pc:docChgLst>
    <pc:chgData name="Cameron, Donald" userId="S::dcameron@qa.com::bb530afb-d76a-48dc-8f54-1f1d419657df" providerId="AD" clId="Web-{1DB0B5A3-97B2-9DAA-AE74-649FD041D938}"/>
    <pc:docChg chg="modSld">
      <pc:chgData name="Cameron, Donald" userId="S::dcameron@qa.com::bb530afb-d76a-48dc-8f54-1f1d419657df" providerId="AD" clId="Web-{1DB0B5A3-97B2-9DAA-AE74-649FD041D938}" dt="2023-06-21T17:39:28.586" v="199" actId="20577"/>
      <pc:docMkLst>
        <pc:docMk/>
      </pc:docMkLst>
      <pc:sldChg chg="addSp delSp modSp">
        <pc:chgData name="Cameron, Donald" userId="S::dcameron@qa.com::bb530afb-d76a-48dc-8f54-1f1d419657df" providerId="AD" clId="Web-{1DB0B5A3-97B2-9DAA-AE74-649FD041D938}" dt="2023-06-21T17:21:46.926" v="24" actId="14100"/>
        <pc:sldMkLst>
          <pc:docMk/>
          <pc:sldMk cId="2602435186" sldId="285"/>
        </pc:sldMkLst>
        <pc:spChg chg="mod">
          <ac:chgData name="Cameron, Donald" userId="S::dcameron@qa.com::bb530afb-d76a-48dc-8f54-1f1d419657df" providerId="AD" clId="Web-{1DB0B5A3-97B2-9DAA-AE74-649FD041D938}" dt="2023-06-21T17:20:46.299" v="13" actId="20577"/>
          <ac:spMkLst>
            <pc:docMk/>
            <pc:sldMk cId="2602435186" sldId="285"/>
            <ac:spMk id="7171" creationId="{00000000-0000-0000-0000-000000000000}"/>
          </ac:spMkLst>
        </pc:spChg>
        <pc:spChg chg="del">
          <ac:chgData name="Cameron, Donald" userId="S::dcameron@qa.com::bb530afb-d76a-48dc-8f54-1f1d419657df" providerId="AD" clId="Web-{1DB0B5A3-97B2-9DAA-AE74-649FD041D938}" dt="2023-06-21T17:20:56.674" v="16"/>
          <ac:spMkLst>
            <pc:docMk/>
            <pc:sldMk cId="2602435186" sldId="285"/>
            <ac:spMk id="7172" creationId="{00000000-0000-0000-0000-000000000000}"/>
          </ac:spMkLst>
        </pc:spChg>
        <pc:picChg chg="add del mod">
          <ac:chgData name="Cameron, Donald" userId="S::dcameron@qa.com::bb530afb-d76a-48dc-8f54-1f1d419657df" providerId="AD" clId="Web-{1DB0B5A3-97B2-9DAA-AE74-649FD041D938}" dt="2023-06-21T17:19:09.359" v="3"/>
          <ac:picMkLst>
            <pc:docMk/>
            <pc:sldMk cId="2602435186" sldId="285"/>
            <ac:picMk id="2" creationId="{CB90BADC-AF7B-9473-62F4-BB4B93C8882B}"/>
          </ac:picMkLst>
        </pc:picChg>
        <pc:picChg chg="add mod">
          <ac:chgData name="Cameron, Donald" userId="S::dcameron@qa.com::bb530afb-d76a-48dc-8f54-1f1d419657df" providerId="AD" clId="Web-{1DB0B5A3-97B2-9DAA-AE74-649FD041D938}" dt="2023-06-21T17:19:39.219" v="12" actId="1076"/>
          <ac:picMkLst>
            <pc:docMk/>
            <pc:sldMk cId="2602435186" sldId="285"/>
            <ac:picMk id="3" creationId="{622E74A4-8757-EC42-0C01-584FD7ACE4D6}"/>
          </ac:picMkLst>
        </pc:picChg>
        <pc:picChg chg="add mod">
          <ac:chgData name="Cameron, Donald" userId="S::dcameron@qa.com::bb530afb-d76a-48dc-8f54-1f1d419657df" providerId="AD" clId="Web-{1DB0B5A3-97B2-9DAA-AE74-649FD041D938}" dt="2023-06-21T17:19:37.688" v="11" actId="1076"/>
          <ac:picMkLst>
            <pc:docMk/>
            <pc:sldMk cId="2602435186" sldId="285"/>
            <ac:picMk id="4" creationId="{D07C5169-48AC-0D26-D213-D3CAC5EDEBCC}"/>
          </ac:picMkLst>
        </pc:picChg>
        <pc:picChg chg="add mod">
          <ac:chgData name="Cameron, Donald" userId="S::dcameron@qa.com::bb530afb-d76a-48dc-8f54-1f1d419657df" providerId="AD" clId="Web-{1DB0B5A3-97B2-9DAA-AE74-649FD041D938}" dt="2023-06-21T17:21:46.926" v="24" actId="14100"/>
          <ac:picMkLst>
            <pc:docMk/>
            <pc:sldMk cId="2602435186" sldId="285"/>
            <ac:picMk id="5" creationId="{630C02C3-C36E-2840-5B45-16CB96AC3A5B}"/>
          </ac:picMkLst>
        </pc:picChg>
        <pc:picChg chg="add mod">
          <ac:chgData name="Cameron, Donald" userId="S::dcameron@qa.com::bb530afb-d76a-48dc-8f54-1f1d419657df" providerId="AD" clId="Web-{1DB0B5A3-97B2-9DAA-AE74-649FD041D938}" dt="2023-06-21T17:21:25.003" v="23" actId="1076"/>
          <ac:picMkLst>
            <pc:docMk/>
            <pc:sldMk cId="2602435186" sldId="285"/>
            <ac:picMk id="6" creationId="{716F7FAB-2819-8013-934B-03B32F962902}"/>
          </ac:picMkLst>
        </pc:picChg>
      </pc:sldChg>
      <pc:sldChg chg="addSp modSp">
        <pc:chgData name="Cameron, Donald" userId="S::dcameron@qa.com::bb530afb-d76a-48dc-8f54-1f1d419657df" providerId="AD" clId="Web-{1DB0B5A3-97B2-9DAA-AE74-649FD041D938}" dt="2023-06-21T17:24:18.198" v="50" actId="20577"/>
        <pc:sldMkLst>
          <pc:docMk/>
          <pc:sldMk cId="1695141183" sldId="286"/>
        </pc:sldMkLst>
        <pc:spChg chg="mod">
          <ac:chgData name="Cameron, Donald" userId="S::dcameron@qa.com::bb530afb-d76a-48dc-8f54-1f1d419657df" providerId="AD" clId="Web-{1DB0B5A3-97B2-9DAA-AE74-649FD041D938}" dt="2023-06-21T17:24:18.198" v="50" actId="20577"/>
          <ac:spMkLst>
            <pc:docMk/>
            <pc:sldMk cId="1695141183" sldId="286"/>
            <ac:spMk id="8195" creationId="{00000000-0000-0000-0000-000000000000}"/>
          </ac:spMkLst>
        </pc:spChg>
        <pc:picChg chg="add mod">
          <ac:chgData name="Cameron, Donald" userId="S::dcameron@qa.com::bb530afb-d76a-48dc-8f54-1f1d419657df" providerId="AD" clId="Web-{1DB0B5A3-97B2-9DAA-AE74-649FD041D938}" dt="2023-06-21T17:23:38.225" v="44" actId="1076"/>
          <ac:picMkLst>
            <pc:docMk/>
            <pc:sldMk cId="1695141183" sldId="286"/>
            <ac:picMk id="2" creationId="{03E98888-F7A3-E5B6-9201-EA7C99EA5FB0}"/>
          </ac:picMkLst>
        </pc:picChg>
        <pc:picChg chg="add mod">
          <ac:chgData name="Cameron, Donald" userId="S::dcameron@qa.com::bb530afb-d76a-48dc-8f54-1f1d419657df" providerId="AD" clId="Web-{1DB0B5A3-97B2-9DAA-AE74-649FD041D938}" dt="2023-06-21T17:23:58.635" v="49" actId="1076"/>
          <ac:picMkLst>
            <pc:docMk/>
            <pc:sldMk cId="1695141183" sldId="286"/>
            <ac:picMk id="3" creationId="{E90A0C8F-1021-6BA1-01AF-7427673EAC5F}"/>
          </ac:picMkLst>
        </pc:picChg>
      </pc:sldChg>
      <pc:sldChg chg="modSp">
        <pc:chgData name="Cameron, Donald" userId="S::dcameron@qa.com::bb530afb-d76a-48dc-8f54-1f1d419657df" providerId="AD" clId="Web-{1DB0B5A3-97B2-9DAA-AE74-649FD041D938}" dt="2023-06-21T17:27:56.282" v="107" actId="20577"/>
        <pc:sldMkLst>
          <pc:docMk/>
          <pc:sldMk cId="668048961" sldId="287"/>
        </pc:sldMkLst>
        <pc:spChg chg="mod">
          <ac:chgData name="Cameron, Donald" userId="S::dcameron@qa.com::bb530afb-d76a-48dc-8f54-1f1d419657df" providerId="AD" clId="Web-{1DB0B5A3-97B2-9DAA-AE74-649FD041D938}" dt="2023-06-21T17:27:56.282" v="107" actId="20577"/>
          <ac:spMkLst>
            <pc:docMk/>
            <pc:sldMk cId="668048961" sldId="287"/>
            <ac:spMk id="9219" creationId="{00000000-0000-0000-0000-000000000000}"/>
          </ac:spMkLst>
        </pc:spChg>
        <pc:spChg chg="mod">
          <ac:chgData name="Cameron, Donald" userId="S::dcameron@qa.com::bb530afb-d76a-48dc-8f54-1f1d419657df" providerId="AD" clId="Web-{1DB0B5A3-97B2-9DAA-AE74-649FD041D938}" dt="2023-06-21T17:26:03.592" v="74" actId="20577"/>
          <ac:spMkLst>
            <pc:docMk/>
            <pc:sldMk cId="668048961" sldId="287"/>
            <ac:spMk id="9220" creationId="{00000000-0000-0000-0000-000000000000}"/>
          </ac:spMkLst>
        </pc:spChg>
        <pc:spChg chg="mod">
          <ac:chgData name="Cameron, Donald" userId="S::dcameron@qa.com::bb530afb-d76a-48dc-8f54-1f1d419657df" providerId="AD" clId="Web-{1DB0B5A3-97B2-9DAA-AE74-649FD041D938}" dt="2023-06-21T17:26:09.842" v="77" actId="20577"/>
          <ac:spMkLst>
            <pc:docMk/>
            <pc:sldMk cId="668048961" sldId="287"/>
            <ac:spMk id="9221" creationId="{00000000-0000-0000-0000-000000000000}"/>
          </ac:spMkLst>
        </pc:spChg>
        <pc:spChg chg="mod">
          <ac:chgData name="Cameron, Donald" userId="S::dcameron@qa.com::bb530afb-d76a-48dc-8f54-1f1d419657df" providerId="AD" clId="Web-{1DB0B5A3-97B2-9DAA-AE74-649FD041D938}" dt="2023-06-21T17:26:12.967" v="78" actId="20577"/>
          <ac:spMkLst>
            <pc:docMk/>
            <pc:sldMk cId="668048961" sldId="287"/>
            <ac:spMk id="9222" creationId="{00000000-0000-0000-0000-000000000000}"/>
          </ac:spMkLst>
        </pc:spChg>
      </pc:sldChg>
      <pc:sldChg chg="addSp modSp">
        <pc:chgData name="Cameron, Donald" userId="S::dcameron@qa.com::bb530afb-d76a-48dc-8f54-1f1d419657df" providerId="AD" clId="Web-{1DB0B5A3-97B2-9DAA-AE74-649FD041D938}" dt="2023-06-21T17:31:11.850" v="125" actId="1076"/>
        <pc:sldMkLst>
          <pc:docMk/>
          <pc:sldMk cId="1321974519" sldId="288"/>
        </pc:sldMkLst>
        <pc:spChg chg="mod">
          <ac:chgData name="Cameron, Donald" userId="S::dcameron@qa.com::bb530afb-d76a-48dc-8f54-1f1d419657df" providerId="AD" clId="Web-{1DB0B5A3-97B2-9DAA-AE74-649FD041D938}" dt="2023-06-21T17:29:11.222" v="118" actId="20577"/>
          <ac:spMkLst>
            <pc:docMk/>
            <pc:sldMk cId="1321974519" sldId="288"/>
            <ac:spMk id="10243" creationId="{00000000-0000-0000-0000-000000000000}"/>
          </ac:spMkLst>
        </pc:spChg>
        <pc:spChg chg="mod">
          <ac:chgData name="Cameron, Donald" userId="S::dcameron@qa.com::bb530afb-d76a-48dc-8f54-1f1d419657df" providerId="AD" clId="Web-{1DB0B5A3-97B2-9DAA-AE74-649FD041D938}" dt="2023-06-21T17:28:59.722" v="115" actId="1076"/>
          <ac:spMkLst>
            <pc:docMk/>
            <pc:sldMk cId="1321974519" sldId="288"/>
            <ac:spMk id="10244" creationId="{00000000-0000-0000-0000-000000000000}"/>
          </ac:spMkLst>
        </pc:spChg>
        <pc:spChg chg="mod">
          <ac:chgData name="Cameron, Donald" userId="S::dcameron@qa.com::bb530afb-d76a-48dc-8f54-1f1d419657df" providerId="AD" clId="Web-{1DB0B5A3-97B2-9DAA-AE74-649FD041D938}" dt="2023-06-21T17:30:22.458" v="122" actId="1076"/>
          <ac:spMkLst>
            <pc:docMk/>
            <pc:sldMk cId="1321974519" sldId="288"/>
            <ac:spMk id="10245" creationId="{00000000-0000-0000-0000-000000000000}"/>
          </ac:spMkLst>
        </pc:spChg>
        <pc:picChg chg="add mod">
          <ac:chgData name="Cameron, Donald" userId="S::dcameron@qa.com::bb530afb-d76a-48dc-8f54-1f1d419657df" providerId="AD" clId="Web-{1DB0B5A3-97B2-9DAA-AE74-649FD041D938}" dt="2023-06-21T17:31:11.850" v="125" actId="1076"/>
          <ac:picMkLst>
            <pc:docMk/>
            <pc:sldMk cId="1321974519" sldId="288"/>
            <ac:picMk id="2" creationId="{92FA4B0D-35A1-7B12-EF17-271D5FC828F5}"/>
          </ac:picMkLst>
        </pc:picChg>
      </pc:sldChg>
      <pc:sldChg chg="addSp delSp modSp">
        <pc:chgData name="Cameron, Donald" userId="S::dcameron@qa.com::bb530afb-d76a-48dc-8f54-1f1d419657df" providerId="AD" clId="Web-{1DB0B5A3-97B2-9DAA-AE74-649FD041D938}" dt="2023-06-21T17:35:16.983" v="158" actId="1076"/>
        <pc:sldMkLst>
          <pc:docMk/>
          <pc:sldMk cId="1860925016" sldId="289"/>
        </pc:sldMkLst>
        <pc:spChg chg="add mod">
          <ac:chgData name="Cameron, Donald" userId="S::dcameron@qa.com::bb530afb-d76a-48dc-8f54-1f1d419657df" providerId="AD" clId="Web-{1DB0B5A3-97B2-9DAA-AE74-649FD041D938}" dt="2023-06-21T17:35:16.983" v="158" actId="1076"/>
          <ac:spMkLst>
            <pc:docMk/>
            <pc:sldMk cId="1860925016" sldId="289"/>
            <ac:spMk id="2" creationId="{8863843D-CA7A-337C-9EBB-43FEF2F063AD}"/>
          </ac:spMkLst>
        </pc:spChg>
        <pc:spChg chg="mod">
          <ac:chgData name="Cameron, Donald" userId="S::dcameron@qa.com::bb530afb-d76a-48dc-8f54-1f1d419657df" providerId="AD" clId="Web-{1DB0B5A3-97B2-9DAA-AE74-649FD041D938}" dt="2023-06-21T17:32:01.290" v="134" actId="20577"/>
          <ac:spMkLst>
            <pc:docMk/>
            <pc:sldMk cId="1860925016" sldId="289"/>
            <ac:spMk id="11267" creationId="{00000000-0000-0000-0000-000000000000}"/>
          </ac:spMkLst>
        </pc:spChg>
        <pc:spChg chg="mod">
          <ac:chgData name="Cameron, Donald" userId="S::dcameron@qa.com::bb530afb-d76a-48dc-8f54-1f1d419657df" providerId="AD" clId="Web-{1DB0B5A3-97B2-9DAA-AE74-649FD041D938}" dt="2023-06-21T17:31:55.540" v="132" actId="1076"/>
          <ac:spMkLst>
            <pc:docMk/>
            <pc:sldMk cId="1860925016" sldId="289"/>
            <ac:spMk id="11268" creationId="{00000000-0000-0000-0000-000000000000}"/>
          </ac:spMkLst>
        </pc:spChg>
        <pc:spChg chg="mod">
          <ac:chgData name="Cameron, Donald" userId="S::dcameron@qa.com::bb530afb-d76a-48dc-8f54-1f1d419657df" providerId="AD" clId="Web-{1DB0B5A3-97B2-9DAA-AE74-649FD041D938}" dt="2023-06-21T17:34:17.778" v="149" actId="1076"/>
          <ac:spMkLst>
            <pc:docMk/>
            <pc:sldMk cId="1860925016" sldId="289"/>
            <ac:spMk id="11269" creationId="{00000000-0000-0000-0000-000000000000}"/>
          </ac:spMkLst>
        </pc:spChg>
        <pc:spChg chg="mod">
          <ac:chgData name="Cameron, Donald" userId="S::dcameron@qa.com::bb530afb-d76a-48dc-8f54-1f1d419657df" providerId="AD" clId="Web-{1DB0B5A3-97B2-9DAA-AE74-649FD041D938}" dt="2023-06-21T17:32:21.963" v="138" actId="1076"/>
          <ac:spMkLst>
            <pc:docMk/>
            <pc:sldMk cId="1860925016" sldId="289"/>
            <ac:spMk id="11270" creationId="{00000000-0000-0000-0000-000000000000}"/>
          </ac:spMkLst>
        </pc:spChg>
        <pc:spChg chg="del mod">
          <ac:chgData name="Cameron, Donald" userId="S::dcameron@qa.com::bb530afb-d76a-48dc-8f54-1f1d419657df" providerId="AD" clId="Web-{1DB0B5A3-97B2-9DAA-AE74-649FD041D938}" dt="2023-06-21T17:34:41.076" v="153"/>
          <ac:spMkLst>
            <pc:docMk/>
            <pc:sldMk cId="1860925016" sldId="289"/>
            <ac:spMk id="11271" creationId="{00000000-0000-0000-0000-000000000000}"/>
          </ac:spMkLst>
        </pc:spChg>
        <pc:spChg chg="mod">
          <ac:chgData name="Cameron, Donald" userId="S::dcameron@qa.com::bb530afb-d76a-48dc-8f54-1f1d419657df" providerId="AD" clId="Web-{1DB0B5A3-97B2-9DAA-AE74-649FD041D938}" dt="2023-06-21T17:34:14.403" v="148" actId="1076"/>
          <ac:spMkLst>
            <pc:docMk/>
            <pc:sldMk cId="1860925016" sldId="289"/>
            <ac:spMk id="11272" creationId="{00000000-0000-0000-0000-000000000000}"/>
          </ac:spMkLst>
        </pc:spChg>
        <pc:spChg chg="mod">
          <ac:chgData name="Cameron, Donald" userId="S::dcameron@qa.com::bb530afb-d76a-48dc-8f54-1f1d419657df" providerId="AD" clId="Web-{1DB0B5A3-97B2-9DAA-AE74-649FD041D938}" dt="2023-06-21T17:35:05.577" v="157" actId="1076"/>
          <ac:spMkLst>
            <pc:docMk/>
            <pc:sldMk cId="1860925016" sldId="289"/>
            <ac:spMk id="11273" creationId="{00000000-0000-0000-0000-000000000000}"/>
          </ac:spMkLst>
        </pc:spChg>
        <pc:spChg chg="mod">
          <ac:chgData name="Cameron, Donald" userId="S::dcameron@qa.com::bb530afb-d76a-48dc-8f54-1f1d419657df" providerId="AD" clId="Web-{1DB0B5A3-97B2-9DAA-AE74-649FD041D938}" dt="2023-06-21T17:34:49.826" v="155" actId="1076"/>
          <ac:spMkLst>
            <pc:docMk/>
            <pc:sldMk cId="1860925016" sldId="289"/>
            <ac:spMk id="11274" creationId="{00000000-0000-0000-0000-000000000000}"/>
          </ac:spMkLst>
        </pc:spChg>
      </pc:sldChg>
      <pc:sldChg chg="modSp">
        <pc:chgData name="Cameron, Donald" userId="S::dcameron@qa.com::bb530afb-d76a-48dc-8f54-1f1d419657df" providerId="AD" clId="Web-{1DB0B5A3-97B2-9DAA-AE74-649FD041D938}" dt="2023-06-21T17:35:52.484" v="160"/>
        <pc:sldMkLst>
          <pc:docMk/>
          <pc:sldMk cId="1613877910" sldId="290"/>
        </pc:sldMkLst>
        <pc:spChg chg="mod">
          <ac:chgData name="Cameron, Donald" userId="S::dcameron@qa.com::bb530afb-d76a-48dc-8f54-1f1d419657df" providerId="AD" clId="Web-{1DB0B5A3-97B2-9DAA-AE74-649FD041D938}" dt="2023-06-21T17:35:46.250" v="159"/>
          <ac:spMkLst>
            <pc:docMk/>
            <pc:sldMk cId="1613877910" sldId="290"/>
            <ac:spMk id="2" creationId="{23835CBA-037A-4360-AC26-7ACBB92B49CC}"/>
          </ac:spMkLst>
        </pc:spChg>
        <pc:spChg chg="mod">
          <ac:chgData name="Cameron, Donald" userId="S::dcameron@qa.com::bb530afb-d76a-48dc-8f54-1f1d419657df" providerId="AD" clId="Web-{1DB0B5A3-97B2-9DAA-AE74-649FD041D938}" dt="2023-06-21T17:35:52.484" v="160"/>
          <ac:spMkLst>
            <pc:docMk/>
            <pc:sldMk cId="1613877910" sldId="290"/>
            <ac:spMk id="12300" creationId="{00000000-0000-0000-0000-000000000000}"/>
          </ac:spMkLst>
        </pc:spChg>
      </pc:sldChg>
      <pc:sldChg chg="modSp">
        <pc:chgData name="Cameron, Donald" userId="S::dcameron@qa.com::bb530afb-d76a-48dc-8f54-1f1d419657df" providerId="AD" clId="Web-{1DB0B5A3-97B2-9DAA-AE74-649FD041D938}" dt="2023-06-21T17:39:28.586" v="199" actId="20577"/>
        <pc:sldMkLst>
          <pc:docMk/>
          <pc:sldMk cId="673670353" sldId="291"/>
        </pc:sldMkLst>
        <pc:spChg chg="mod">
          <ac:chgData name="Cameron, Donald" userId="S::dcameron@qa.com::bb530afb-d76a-48dc-8f54-1f1d419657df" providerId="AD" clId="Web-{1DB0B5A3-97B2-9DAA-AE74-649FD041D938}" dt="2023-06-21T17:39:28.586" v="199" actId="20577"/>
          <ac:spMkLst>
            <pc:docMk/>
            <pc:sldMk cId="673670353" sldId="291"/>
            <ac:spMk id="19" creationId="{982418FF-4714-4D08-9F05-E26325AA654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22/06/2023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22/06/2023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922582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idx="1"/>
          </p:nvPr>
        </p:nvSpPr>
        <p:spPr/>
        <p:txBody>
          <a:bodyPr/>
          <a:lstStyle/>
          <a:p>
            <a:r>
              <a:rPr lang="en-GB" dirty="0"/>
              <a:t>Like most modern languages, Python converts between numeric types automatically, generally from the narrow to the wider if there is a choice. If you actually want an integer division (so the result is truncated), then use the // operator. However, with other types things are not so clear-cut.</a:t>
            </a:r>
          </a:p>
          <a:p>
            <a:r>
              <a:rPr lang="en-GB" dirty="0"/>
              <a:t>One form of (almost invisible) conversion is that given by the print built-in in the first example. In IDLE, if we look at the variable value by typing </a:t>
            </a:r>
            <a:r>
              <a:rPr lang="en-GB" dirty="0" err="1"/>
              <a:t>num</a:t>
            </a:r>
            <a:r>
              <a:rPr lang="en-GB" dirty="0"/>
              <a:t>, then the result is 13.367281985996181, but this is rounded by print to 13.367281986.</a:t>
            </a:r>
          </a:p>
          <a:p>
            <a:r>
              <a:rPr lang="en-GB" dirty="0"/>
              <a:t>A common error when beginning Python is the type error shown. Python does not know if the + means string concatenation or arithmetic, anyway mixing objects of a different type is bad coding. We must explicitly tell Python what to convert and when - there is no hidden magic here.</a:t>
            </a:r>
          </a:p>
          <a:p>
            <a:r>
              <a:rPr lang="en-GB" dirty="0"/>
              <a:t>One aid to typing is to use a naming system for your variables, for example a modified Hungarian notation which prefixes a string variable with 's', an integer with an '</a:t>
            </a:r>
            <a:r>
              <a:rPr lang="en-GB" dirty="0" err="1"/>
              <a:t>i</a:t>
            </a:r>
            <a:r>
              <a:rPr lang="en-GB" dirty="0"/>
              <a:t>', a List with an 'l', and so on. For example: </a:t>
            </a:r>
            <a:r>
              <a:rPr lang="en-GB" dirty="0" err="1"/>
              <a:t>iCount</a:t>
            </a:r>
            <a:r>
              <a:rPr lang="en-GB" dirty="0"/>
              <a:t>, </a:t>
            </a:r>
            <a:r>
              <a:rPr lang="en-GB" dirty="0" err="1"/>
              <a:t>sName</a:t>
            </a:r>
            <a:r>
              <a:rPr lang="en-GB" dirty="0"/>
              <a:t>, </a:t>
            </a:r>
            <a:r>
              <a:rPr lang="en-GB" dirty="0" err="1"/>
              <a:t>lNames</a:t>
            </a:r>
            <a:r>
              <a:rPr lang="en-GB" dirty="0"/>
              <a:t>.  This is, effectively, inventing your own </a:t>
            </a:r>
            <a:r>
              <a:rPr lang="en-GB" dirty="0" err="1"/>
              <a:t>sigil</a:t>
            </a:r>
            <a:r>
              <a:rPr lang="en-GB" dirty="0"/>
              <a:t> system.</a:t>
            </a:r>
          </a:p>
          <a:p>
            <a:r>
              <a:rPr lang="en-GB" dirty="0"/>
              <a:t>Where we appear to call functions like </a:t>
            </a:r>
            <a:r>
              <a:rPr lang="en-GB" dirty="0" err="1"/>
              <a:t>str</a:t>
            </a:r>
            <a:r>
              <a:rPr lang="en-GB" dirty="0"/>
              <a:t>, </a:t>
            </a:r>
            <a:r>
              <a:rPr lang="en-GB" dirty="0" err="1"/>
              <a:t>int</a:t>
            </a:r>
            <a:r>
              <a:rPr lang="en-GB" dirty="0"/>
              <a:t>, and float (and tuple, list and </a:t>
            </a:r>
            <a:r>
              <a:rPr lang="en-GB" dirty="0" err="1"/>
              <a:t>dict</a:t>
            </a:r>
            <a:r>
              <a:rPr lang="en-GB" dirty="0"/>
              <a:t> which we will see latter) they are really the name of the class, so what we are really doing is constructing an object.</a:t>
            </a:r>
          </a:p>
          <a:p>
            <a:r>
              <a:rPr lang="en-GB" dirty="0"/>
              <a:t>You can find out the memory size of an object by using the </a:t>
            </a:r>
            <a:r>
              <a:rPr lang="en-GB" dirty="0" err="1">
                <a:latin typeface="Courier New" panose="02070309020205020404" pitchFamily="49" charset="0"/>
                <a:cs typeface="Courier New" panose="02070309020205020404" pitchFamily="49" charset="0"/>
              </a:rPr>
              <a:t>sys.getsizeof</a:t>
            </a:r>
            <a:r>
              <a:rPr lang="en-GB" dirty="0">
                <a:latin typeface="Courier New" panose="02070309020205020404" pitchFamily="49" charset="0"/>
                <a:cs typeface="Courier New" panose="02070309020205020404" pitchFamily="49" charset="0"/>
              </a:rPr>
              <a:t>()</a:t>
            </a:r>
            <a:r>
              <a:rPr lang="en-GB" dirty="0"/>
              <a:t> call, for example:</a:t>
            </a:r>
          </a:p>
          <a:p>
            <a:pPr>
              <a:spcBef>
                <a:spcPts val="0"/>
              </a:spcBef>
            </a:pPr>
            <a:r>
              <a:rPr lang="en-GB" dirty="0">
                <a:latin typeface="Courier New" panose="02070309020205020404" pitchFamily="49" charset="0"/>
                <a:cs typeface="Courier New" panose="02070309020205020404" pitchFamily="49" charset="0"/>
              </a:rPr>
              <a:t>import sys</a:t>
            </a:r>
          </a:p>
          <a:p>
            <a:pPr>
              <a:spcBef>
                <a:spcPts val="0"/>
              </a:spcBef>
            </a:pPr>
            <a:r>
              <a:rPr lang="en-GB" dirty="0">
                <a:latin typeface="Courier New" panose="02070309020205020404" pitchFamily="49" charset="0"/>
                <a:cs typeface="Courier New" panose="02070309020205020404" pitchFamily="49" charset="0"/>
              </a:rPr>
              <a:t>print("Size of count", </a:t>
            </a:r>
            <a:r>
              <a:rPr lang="en-GB" dirty="0" err="1">
                <a:latin typeface="Courier New" panose="02070309020205020404" pitchFamily="49" charset="0"/>
                <a:cs typeface="Courier New" panose="02070309020205020404" pitchFamily="49" charset="0"/>
              </a:rPr>
              <a:t>sys.getsizeof</a:t>
            </a:r>
            <a:r>
              <a:rPr lang="en-GB" dirty="0">
                <a:latin typeface="Courier New" panose="02070309020205020404" pitchFamily="49" charset="0"/>
                <a:cs typeface="Courier New" panose="02070309020205020404" pitchFamily="49" charset="0"/>
              </a:rPr>
              <a:t>(count), "bytes")</a:t>
            </a:r>
          </a:p>
          <a:p>
            <a:pPr>
              <a:spcBef>
                <a:spcPts val="0"/>
              </a:spcBef>
            </a:pPr>
            <a:r>
              <a:rPr lang="en-GB" dirty="0">
                <a:latin typeface="Courier New" panose="02070309020205020404" pitchFamily="49" charset="0"/>
                <a:cs typeface="Courier New" panose="02070309020205020404" pitchFamily="49" charset="0"/>
              </a:rPr>
              <a:t>print("Size of </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(count)",</a:t>
            </a:r>
          </a:p>
          <a:p>
            <a:pPr>
              <a:spcBef>
                <a:spcPts val="0"/>
              </a:spcBef>
            </a:pPr>
            <a:r>
              <a:rPr lang="en-GB" dirty="0" err="1">
                <a:latin typeface="Courier New" panose="02070309020205020404" pitchFamily="49" charset="0"/>
                <a:cs typeface="Courier New" panose="02070309020205020404" pitchFamily="49" charset="0"/>
              </a:rPr>
              <a:t>sys.getsizeof</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str</a:t>
            </a:r>
            <a:r>
              <a:rPr lang="en-GB" dirty="0">
                <a:latin typeface="Courier New" panose="02070309020205020404" pitchFamily="49" charset="0"/>
                <a:cs typeface="Courier New" panose="02070309020205020404" pitchFamily="49" charset="0"/>
              </a:rPr>
              <a:t>(count)),"bytes")</a:t>
            </a:r>
          </a:p>
          <a:p>
            <a:endParaRPr lang="en-GB" dirty="0"/>
          </a:p>
          <a:p>
            <a:endParaRPr lang="en-GB" dirty="0"/>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8723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type="body" idx="1"/>
          </p:nvPr>
        </p:nvSpPr>
        <p:spPr/>
        <p:txBody>
          <a:bodyPr/>
          <a:lstStyle/>
          <a:p>
            <a:r>
              <a:rPr lang="en-GB" dirty="0"/>
              <a:t>Lists are objects containing a sequential collection of other objects, commonly called elements. Elements may be accessed by a position (counting from zero) specified within [ ] which is probably familiar from other languages.</a:t>
            </a:r>
          </a:p>
          <a:p>
            <a:r>
              <a:rPr lang="en-GB" dirty="0"/>
              <a:t>Lists are Mutable, that is they may be changed, so they are similar to arrays in some languages. They are dynamic in that they may be extended or shrunk.  New items may be added anywhere with the list, and also removed.</a:t>
            </a:r>
          </a:p>
          <a:p>
            <a:r>
              <a:rPr lang="en-GB" dirty="0"/>
              <a:t>We discuss lists in more detail in the Collections chapter.</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54444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3"/>
          <p:cNvSpPr>
            <a:spLocks noGrp="1" noChangeArrowheads="1"/>
          </p:cNvSpPr>
          <p:nvPr>
            <p:ph type="body" idx="1"/>
          </p:nvPr>
        </p:nvSpPr>
        <p:spPr/>
        <p:txBody>
          <a:bodyPr/>
          <a:lstStyle/>
          <a:p>
            <a:r>
              <a:rPr lang="en-GB" dirty="0"/>
              <a:t>Tuples are Immutable (read only), for example if you attempt to append:</a:t>
            </a:r>
          </a:p>
          <a:p>
            <a:pPr lvl="1"/>
            <a:r>
              <a:rPr lang="en-GB" dirty="0" err="1"/>
              <a:t>TupleVar.append</a:t>
            </a:r>
            <a:r>
              <a:rPr lang="en-GB" dirty="0"/>
              <a:t>('Vikings')</a:t>
            </a:r>
          </a:p>
          <a:p>
            <a:pPr lvl="1"/>
            <a:r>
              <a:rPr lang="en-GB" dirty="0" err="1"/>
              <a:t>Traceback</a:t>
            </a:r>
            <a:r>
              <a:rPr lang="en-GB" dirty="0"/>
              <a:t> (most recent call last):</a:t>
            </a:r>
          </a:p>
          <a:p>
            <a:pPr lvl="1"/>
            <a:r>
              <a:rPr lang="en-GB" dirty="0"/>
              <a:t>  File "liststuples.py", line 6, in ?</a:t>
            </a:r>
          </a:p>
          <a:p>
            <a:pPr lvl="1"/>
            <a:r>
              <a:rPr lang="en-GB" dirty="0"/>
              <a:t>    </a:t>
            </a:r>
            <a:r>
              <a:rPr lang="en-GB" dirty="0" err="1"/>
              <a:t>TupleVar.append</a:t>
            </a:r>
            <a:r>
              <a:rPr lang="en-GB" dirty="0"/>
              <a:t>('Vikings')</a:t>
            </a:r>
          </a:p>
          <a:p>
            <a:pPr lvl="1"/>
            <a:r>
              <a:rPr lang="en-GB" dirty="0" err="1"/>
              <a:t>AttributeError</a:t>
            </a:r>
            <a:r>
              <a:rPr lang="en-GB" dirty="0"/>
              <a:t>: 'tuple' object has no attribute 'append'</a:t>
            </a:r>
          </a:p>
          <a:p>
            <a:r>
              <a:rPr lang="en-GB" dirty="0"/>
              <a:t>Tuples elements can be assigned, provided they are other variables. It may seem strange that Python has two seemingly similar types, tuples and lists.  While lists are more flexible than tuples, there is a penalty to pay in performance overhead. In most cases, where either could be used, tuples are most efficient than lists.</a:t>
            </a:r>
          </a:p>
          <a:p>
            <a:r>
              <a:rPr lang="en-GB" dirty="0"/>
              <a:t>Although parentheses are often associated with tuples, these are usually optional. So in the example on the slide:</a:t>
            </a:r>
          </a:p>
          <a:p>
            <a:pPr lvl="1"/>
            <a:r>
              <a:rPr lang="en-GB" dirty="0" err="1"/>
              <a:t>mytuple</a:t>
            </a:r>
            <a:r>
              <a:rPr lang="en-GB" dirty="0"/>
              <a:t> = ('eggs', 'bacon', 'spam', 'tea')</a:t>
            </a:r>
          </a:p>
          <a:p>
            <a:r>
              <a:rPr lang="en-GB" dirty="0"/>
              <a:t>is equally valid, and will produce the same result.</a:t>
            </a:r>
          </a:p>
          <a:p>
            <a:r>
              <a:rPr lang="en-GB" dirty="0"/>
              <a:t>We discuss tuples further in the Collections chapter.</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56506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p:txBody>
          <a:bodyPr/>
          <a:lstStyle/>
          <a:p>
            <a:r>
              <a:rPr lang="en-GB" dirty="0">
                <a:latin typeface="Montserrat"/>
              </a:rPr>
              <a:t>Dictionaries are just like associative arrays in awk and PHP, or hashes in Perl and Ruby. They are constructed from lists of </a:t>
            </a:r>
            <a:r>
              <a:rPr lang="en-GB" dirty="0" err="1">
                <a:latin typeface="Montserrat"/>
              </a:rPr>
              <a:t>key:object</a:t>
            </a:r>
            <a:r>
              <a:rPr lang="en-GB" dirty="0">
                <a:latin typeface="Montserrat"/>
              </a:rPr>
              <a:t> pairs, inside braces (curly brackets), although you may also assign them from the </a:t>
            </a:r>
            <a:r>
              <a:rPr lang="en-GB" dirty="0" err="1">
                <a:latin typeface="Montserrat"/>
              </a:rPr>
              <a:t>dict</a:t>
            </a:r>
            <a:r>
              <a:rPr lang="en-GB" dirty="0">
                <a:latin typeface="Montserrat"/>
              </a:rPr>
              <a:t>() function, for example:</a:t>
            </a:r>
          </a:p>
          <a:p>
            <a:pPr lvl="1"/>
            <a:r>
              <a:rPr lang="en-GB" dirty="0" err="1"/>
              <a:t>mydict</a:t>
            </a:r>
            <a:r>
              <a:rPr lang="en-GB" dirty="0"/>
              <a:t> = </a:t>
            </a:r>
            <a:r>
              <a:rPr lang="en-GB" dirty="0" err="1"/>
              <a:t>dict</a:t>
            </a:r>
            <a:r>
              <a:rPr lang="en-GB" dirty="0"/>
              <a:t>(Sweden = 'Stockholm',  Norway = 'Oslo')</a:t>
            </a:r>
          </a:p>
          <a:p>
            <a:pPr lvl="1"/>
            <a:endParaRPr lang="en-GB" dirty="0">
              <a:latin typeface="Montserrat"/>
            </a:endParaRPr>
          </a:p>
          <a:p>
            <a:r>
              <a:rPr lang="en-GB" dirty="0"/>
              <a:t>The key is a text string, while the value is an object of any valid class, including a list, tuple, or dictionary. No special syntax is required to access them.</a:t>
            </a:r>
          </a:p>
          <a:p>
            <a:endParaRPr lang="en-GB" dirty="0">
              <a:latin typeface="Montserrat"/>
            </a:endParaRPr>
          </a:p>
          <a:p>
            <a:r>
              <a:rPr lang="en-GB" dirty="0">
                <a:latin typeface="Montserrat"/>
              </a:rPr>
              <a:t>Traditionally in computing, this type of structure is considered an unordered collection, but becomes an ordered collection in </a:t>
            </a:r>
            <a:r>
              <a:rPr lang="en-GB" dirty="0" err="1">
                <a:latin typeface="Montserrat"/>
              </a:rPr>
              <a:t>CPython</a:t>
            </a:r>
            <a:r>
              <a:rPr lang="en-GB" dirty="0">
                <a:latin typeface="Montserrat"/>
              </a:rPr>
              <a:t> 3.6 and a language feature across all Python platforms from Python 3.7. It is ordered in "insertion order".</a:t>
            </a:r>
          </a:p>
          <a:p>
            <a:endParaRPr lang="en-GB" dirty="0"/>
          </a:p>
          <a:p>
            <a:r>
              <a:rPr lang="en-GB" dirty="0">
                <a:latin typeface="Montserrat"/>
              </a:rPr>
              <a:t>A list of the keys may be extracted using the keys() method, and values with the values() method. </a:t>
            </a:r>
            <a:endParaRPr lang="en-GB" dirty="0"/>
          </a:p>
          <a:p>
            <a:endParaRPr lang="en-GB" dirty="0">
              <a:latin typeface="Montserrat"/>
            </a:endParaRPr>
          </a:p>
          <a:p>
            <a:r>
              <a:rPr lang="en-GB" dirty="0">
                <a:latin typeface="Montserrat"/>
              </a:rPr>
              <a:t>We discuss dictionaries, and their related type sets, in the Collections chapter.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0144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5100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3848100" y="11114"/>
            <a:ext cx="2946400"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6870" name="Rectangle 3"/>
          <p:cNvSpPr>
            <a:spLocks noChangeArrowheads="1"/>
          </p:cNvSpPr>
          <p:nvPr/>
        </p:nvSpPr>
        <p:spPr bwMode="auto">
          <a:xfrm>
            <a:off x="1" y="9444039"/>
            <a:ext cx="29448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6871" name="Rectangle 4"/>
          <p:cNvSpPr>
            <a:spLocks noChangeArrowheads="1"/>
          </p:cNvSpPr>
          <p:nvPr/>
        </p:nvSpPr>
        <p:spPr bwMode="auto">
          <a:xfrm>
            <a:off x="1" y="11114"/>
            <a:ext cx="2944813" cy="46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9" tIns="45715" rIns="91429" bIns="45715" anchor="ctr"/>
          <a:lstStyle/>
          <a:p>
            <a:endParaRPr lang="en-US"/>
          </a:p>
        </p:txBody>
      </p:sp>
      <p:sp>
        <p:nvSpPr>
          <p:cNvPr id="36873" name="Rectangle 6"/>
          <p:cNvSpPr>
            <a:spLocks noGrp="1" noChangeArrowheads="1"/>
          </p:cNvSpPr>
          <p:nvPr>
            <p:ph type="body" idx="1"/>
          </p:nvPr>
        </p:nvSpPr>
        <p:spPr/>
        <p:txBody>
          <a:bodyPr/>
          <a:lstStyle/>
          <a:p>
            <a:r>
              <a:rPr lang="en-GB" dirty="0"/>
              <a:t>The operators listed in reverse order of precedence (or is the lowest precedence).</a:t>
            </a:r>
          </a:p>
          <a:p>
            <a:endParaRPr lang="en-GB" dirty="0"/>
          </a:p>
          <a:p>
            <a:r>
              <a:rPr lang="en-GB" dirty="0"/>
              <a:t>Difference between / and // is best shown as an example:</a:t>
            </a:r>
          </a:p>
          <a:p>
            <a:pPr lvl="1"/>
            <a:r>
              <a:rPr lang="en-GB" dirty="0"/>
              <a:t>x = 2</a:t>
            </a:r>
          </a:p>
          <a:p>
            <a:pPr lvl="1"/>
            <a:r>
              <a:rPr lang="en-GB" dirty="0"/>
              <a:t>y = x/3	gives 0.666666666667</a:t>
            </a:r>
          </a:p>
          <a:p>
            <a:pPr lvl="1"/>
            <a:r>
              <a:rPr lang="en-GB" dirty="0"/>
              <a:t>y = x//3	gives 0</a:t>
            </a:r>
          </a:p>
          <a:p>
            <a:pPr lvl="1"/>
            <a:endParaRPr lang="en-GB" dirty="0"/>
          </a:p>
          <a:p>
            <a:r>
              <a:rPr lang="en-GB" dirty="0">
                <a:latin typeface="Courier New"/>
                <a:cs typeface="Courier New"/>
              </a:rPr>
              <a:t>Await</a:t>
            </a:r>
            <a:r>
              <a:rPr lang="en-GB" dirty="0"/>
              <a:t> is used with coroutines and becomes a keyword in 3.7, along with async. Both were introduced at 3.5 and require the </a:t>
            </a:r>
            <a:r>
              <a:rPr lang="en-GB" dirty="0" err="1"/>
              <a:t>asyncio</a:t>
            </a:r>
            <a:r>
              <a:rPr lang="en-GB" dirty="0"/>
              <a:t> module. This module is current provisional and may include changes that are not backward compatible.</a:t>
            </a:r>
          </a:p>
          <a:p>
            <a:endParaRPr lang="en-GB" dirty="0"/>
          </a:p>
          <a:p>
            <a:r>
              <a:rPr lang="en-GB" dirty="0"/>
              <a:t>The </a:t>
            </a:r>
            <a:r>
              <a:rPr lang="en-GB" dirty="0">
                <a:latin typeface="Courier New"/>
                <a:cs typeface="Courier New"/>
              </a:rPr>
              <a:t>@</a:t>
            </a:r>
            <a:r>
              <a:rPr lang="en-GB" dirty="0"/>
              <a:t> operator (</a:t>
            </a:r>
            <a:r>
              <a:rPr lang="en-GB" dirty="0" err="1">
                <a:latin typeface="Courier New"/>
                <a:cs typeface="Courier New"/>
              </a:rPr>
              <a:t>matmul</a:t>
            </a:r>
            <a:r>
              <a:rPr lang="en-GB" dirty="0"/>
              <a:t>) is intended for matrix multiplication and has the same precedence as multiplication. No built-in types currently support this operator, it is intended for third-party modules.</a:t>
            </a:r>
          </a:p>
          <a:p>
            <a:pPr lvl="1"/>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515627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type="body" idx="1"/>
          </p:nvPr>
        </p:nvSpPr>
        <p:spPr/>
        <p:txBody>
          <a:bodyPr/>
          <a:lstStyle/>
          <a:p>
            <a:r>
              <a:rPr lang="en-GB" dirty="0"/>
              <a:t>Briefly, the meanings of these reserved words are:</a:t>
            </a:r>
          </a:p>
          <a:p>
            <a:pPr lvl="1">
              <a:spcBef>
                <a:spcPts val="0"/>
              </a:spcBef>
            </a:pPr>
            <a:r>
              <a:rPr lang="en-GB" dirty="0"/>
              <a:t>and, not, or		logical operators</a:t>
            </a:r>
          </a:p>
          <a:p>
            <a:pPr lvl="1">
              <a:spcBef>
                <a:spcPts val="0"/>
              </a:spcBef>
            </a:pPr>
            <a:r>
              <a:rPr lang="en-GB" dirty="0"/>
              <a:t>assert, raise		trigger an exception</a:t>
            </a:r>
          </a:p>
          <a:p>
            <a:pPr lvl="1">
              <a:spcBef>
                <a:spcPts val="0"/>
              </a:spcBef>
            </a:pPr>
            <a:r>
              <a:rPr lang="en-GB" dirty="0" err="1"/>
              <a:t>async</a:t>
            </a:r>
            <a:r>
              <a:rPr lang="en-GB" dirty="0"/>
              <a:t>, await		used with </a:t>
            </a:r>
            <a:r>
              <a:rPr lang="en-GB" dirty="0" err="1"/>
              <a:t>async</a:t>
            </a:r>
            <a:r>
              <a:rPr lang="en-GB" dirty="0"/>
              <a:t> </a:t>
            </a:r>
            <a:r>
              <a:rPr lang="en-GB" dirty="0" err="1"/>
              <a:t>coroutines</a:t>
            </a:r>
            <a:r>
              <a:rPr lang="en-GB" dirty="0"/>
              <a:t> (from 3.5, reserved at 3.7)</a:t>
            </a:r>
          </a:p>
          <a:p>
            <a:pPr lvl="1">
              <a:spcBef>
                <a:spcPts val="0"/>
              </a:spcBef>
            </a:pPr>
            <a:r>
              <a:rPr lang="en-GB" dirty="0"/>
              <a:t>break			exit the current loop</a:t>
            </a:r>
          </a:p>
          <a:p>
            <a:pPr lvl="1">
              <a:spcBef>
                <a:spcPts val="0"/>
              </a:spcBef>
            </a:pPr>
            <a:r>
              <a:rPr lang="en-GB" dirty="0"/>
              <a:t>class				create a class object</a:t>
            </a:r>
          </a:p>
          <a:p>
            <a:pPr lvl="1">
              <a:spcBef>
                <a:spcPts val="0"/>
              </a:spcBef>
            </a:pPr>
            <a:r>
              <a:rPr lang="en-GB" dirty="0"/>
              <a:t>continue			do the next iteration of the current loop </a:t>
            </a:r>
          </a:p>
          <a:p>
            <a:pPr lvl="1">
              <a:spcBef>
                <a:spcPts val="0"/>
              </a:spcBef>
            </a:pPr>
            <a:r>
              <a:rPr lang="en-GB" dirty="0" err="1"/>
              <a:t>def</a:t>
            </a:r>
            <a:r>
              <a:rPr lang="en-GB" dirty="0"/>
              <a:t>				create a function object</a:t>
            </a:r>
          </a:p>
          <a:p>
            <a:pPr lvl="1">
              <a:spcBef>
                <a:spcPts val="0"/>
              </a:spcBef>
            </a:pPr>
            <a:r>
              <a:rPr lang="en-GB" dirty="0"/>
              <a:t>del				delete an item from a list</a:t>
            </a:r>
          </a:p>
          <a:p>
            <a:pPr lvl="1">
              <a:spcBef>
                <a:spcPts val="0"/>
              </a:spcBef>
            </a:pPr>
            <a:r>
              <a:rPr lang="en-GB" dirty="0"/>
              <a:t>except			indicates an exception handler for a try block</a:t>
            </a:r>
          </a:p>
          <a:p>
            <a:pPr lvl="1">
              <a:spcBef>
                <a:spcPts val="0"/>
              </a:spcBef>
            </a:pPr>
            <a:r>
              <a:rPr lang="en-GB" dirty="0"/>
              <a:t>exec				execute code</a:t>
            </a:r>
          </a:p>
          <a:p>
            <a:pPr lvl="1">
              <a:spcBef>
                <a:spcPts val="0"/>
              </a:spcBef>
            </a:pPr>
            <a:r>
              <a:rPr lang="en-GB" dirty="0"/>
              <a:t>finally			statements always executed after a try block</a:t>
            </a:r>
          </a:p>
          <a:p>
            <a:pPr lvl="1">
              <a:spcBef>
                <a:spcPts val="0"/>
              </a:spcBef>
            </a:pPr>
            <a:r>
              <a:rPr lang="en-GB" dirty="0"/>
              <a:t>for				sequence iteration loops</a:t>
            </a:r>
          </a:p>
          <a:p>
            <a:pPr lvl="1">
              <a:spcBef>
                <a:spcPts val="0"/>
              </a:spcBef>
            </a:pPr>
            <a:r>
              <a:rPr lang="en-GB" dirty="0"/>
              <a:t>from				used with 'import' to specify imported names</a:t>
            </a:r>
          </a:p>
          <a:p>
            <a:pPr lvl="1">
              <a:spcBef>
                <a:spcPts val="0"/>
              </a:spcBef>
            </a:pPr>
            <a:r>
              <a:rPr lang="en-GB" dirty="0"/>
              <a:t>global			declare variable as global</a:t>
            </a:r>
          </a:p>
          <a:p>
            <a:pPr lvl="1">
              <a:spcBef>
                <a:spcPts val="0"/>
              </a:spcBef>
            </a:pPr>
            <a:r>
              <a:rPr lang="en-GB" dirty="0"/>
              <a:t>if, else, </a:t>
            </a:r>
            <a:r>
              <a:rPr lang="en-GB" dirty="0" err="1"/>
              <a:t>elif</a:t>
            </a:r>
            <a:r>
              <a:rPr lang="en-GB" dirty="0"/>
              <a:t>		conditional clauses	</a:t>
            </a:r>
          </a:p>
          <a:p>
            <a:pPr lvl="1">
              <a:spcBef>
                <a:spcPts val="0"/>
              </a:spcBef>
            </a:pPr>
            <a:r>
              <a:rPr lang="en-GB" dirty="0"/>
              <a:t>import			find and load a module</a:t>
            </a:r>
          </a:p>
          <a:p>
            <a:pPr lvl="1">
              <a:spcBef>
                <a:spcPts val="0"/>
              </a:spcBef>
            </a:pPr>
            <a:r>
              <a:rPr lang="en-GB" dirty="0"/>
              <a:t>in				tests sequence membership</a:t>
            </a:r>
          </a:p>
          <a:p>
            <a:pPr lvl="1">
              <a:spcBef>
                <a:spcPts val="0"/>
              </a:spcBef>
            </a:pPr>
            <a:r>
              <a:rPr lang="en-GB" dirty="0"/>
              <a:t>is				identity test</a:t>
            </a:r>
          </a:p>
          <a:p>
            <a:pPr lvl="1">
              <a:spcBef>
                <a:spcPts val="0"/>
              </a:spcBef>
            </a:pPr>
            <a:r>
              <a:rPr lang="en-GB" dirty="0"/>
              <a:t>lambda			create an anonymous function</a:t>
            </a:r>
          </a:p>
          <a:p>
            <a:pPr lvl="1">
              <a:spcBef>
                <a:spcPts val="0"/>
              </a:spcBef>
            </a:pPr>
            <a:r>
              <a:rPr lang="en-GB" dirty="0"/>
              <a:t>pass				empty statement (no-op)</a:t>
            </a:r>
          </a:p>
          <a:p>
            <a:pPr lvl="1">
              <a:spcBef>
                <a:spcPts val="0"/>
              </a:spcBef>
            </a:pPr>
            <a:r>
              <a:rPr lang="en-GB" dirty="0"/>
              <a:t>print				write to </a:t>
            </a:r>
            <a:r>
              <a:rPr lang="en-GB" dirty="0" err="1"/>
              <a:t>stdout</a:t>
            </a:r>
            <a:r>
              <a:rPr lang="en-GB" dirty="0"/>
              <a:t>, appending a "\n"</a:t>
            </a:r>
          </a:p>
          <a:p>
            <a:pPr lvl="1">
              <a:spcBef>
                <a:spcPts val="0"/>
              </a:spcBef>
            </a:pPr>
            <a:r>
              <a:rPr lang="en-GB" dirty="0"/>
              <a:t>return			return a value from a function</a:t>
            </a:r>
          </a:p>
          <a:p>
            <a:pPr lvl="1">
              <a:spcBef>
                <a:spcPts val="0"/>
              </a:spcBef>
            </a:pPr>
            <a:r>
              <a:rPr lang="en-GB" dirty="0"/>
              <a:t>try				catches exceptions</a:t>
            </a:r>
          </a:p>
          <a:p>
            <a:pPr lvl="1">
              <a:spcBef>
                <a:spcPts val="0"/>
              </a:spcBef>
            </a:pPr>
            <a:r>
              <a:rPr lang="en-GB" dirty="0"/>
              <a:t>while			conditional loop statement</a:t>
            </a:r>
          </a:p>
          <a:p>
            <a:pPr>
              <a:spcBef>
                <a:spcPts val="0"/>
              </a:spcBef>
            </a:pPr>
            <a:r>
              <a:rPr lang="en-GB" dirty="0"/>
              <a:t>yield is an extension, with and as are reserved words in 2.6, nonlocal in 3.0</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783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type="body" idx="1"/>
          </p:nvPr>
        </p:nvSpPr>
        <p:spPr/>
        <p:txBody>
          <a:bodyPr/>
          <a:lstStyle/>
          <a:p>
            <a:r>
              <a:rPr lang="en-GB" dirty="0"/>
              <a:t>This chapter discusses the basic building blocks of a Python program - its object types and variables.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5782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type="body" idx="1"/>
          </p:nvPr>
        </p:nvSpPr>
        <p:spPr/>
        <p:txBody>
          <a:bodyPr/>
          <a:lstStyle/>
          <a:p>
            <a:r>
              <a:rPr lang="en-GB" dirty="0"/>
              <a:t>Object orientation is inescapable if you wish to understand Python. You do not need to write OO code, but it is important to understand the principles, which are actually not that complicated. Many programming languages have the concept of variable types, which is roughly analogous to a class - it describes the object to which the variable is referring. How that object is laid out in memory is not particularly important to us, but it is important to Python - it has to know the size and format of memory required, and it is up to us to describe it.  Fortunately, the common object types (classes), like strings, files, and exceptions, are already defined.</a:t>
            </a:r>
          </a:p>
          <a:p>
            <a:r>
              <a:rPr lang="en-GB" dirty="0"/>
              <a:t>In Python, an object's identity can be obtained using the id built-in function, although this is rarely needed.</a:t>
            </a:r>
          </a:p>
          <a:p>
            <a:endParaRPr lang="en-GB" dirty="0"/>
          </a:p>
          <a:p>
            <a:r>
              <a:rPr lang="en-GB" dirty="0"/>
              <a:t>* Are classes types? Not really, we shall discuss this later (hint: duck-typing).</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292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p:txBody>
          <a:bodyPr/>
          <a:lstStyle/>
          <a:p>
            <a:r>
              <a:rPr lang="en-GB" dirty="0"/>
              <a:t>Like most scripting languages, Python variables are defined automatically, and are untyped until assigned. Variables are actually references to objects, so the assignment of a string to a variable makes that variable reference a string object. </a:t>
            </a:r>
            <a:r>
              <a:rPr lang="en-GB" dirty="0" err="1"/>
              <a:t>Uninitialised</a:t>
            </a:r>
            <a:r>
              <a:rPr lang="en-GB" dirty="0"/>
              <a:t> variables reference an object called None (NULL or </a:t>
            </a:r>
            <a:r>
              <a:rPr lang="en-GB" dirty="0" err="1"/>
              <a:t>undef</a:t>
            </a:r>
            <a:r>
              <a:rPr lang="en-GB" dirty="0"/>
              <a:t> in other languages).</a:t>
            </a:r>
          </a:p>
          <a:p>
            <a:r>
              <a:rPr lang="en-GB" dirty="0"/>
              <a:t>Being objects, class specific functions, like altering the case of a string, are implemented as methods calls on the object. If you are not familiar with this terminology, a method call is like a conventional function call, with a reference to the variable passed automatically. We shall see examples shortly.</a:t>
            </a:r>
          </a:p>
          <a:p>
            <a:r>
              <a:rPr lang="en-GB" dirty="0"/>
              <a:t>Where the objects themselves are immutable (cannot be altered), then several variables may reference the same physical value.  </a:t>
            </a:r>
          </a:p>
          <a:p>
            <a:r>
              <a:rPr lang="en-GB" dirty="0"/>
              <a:t>Unlike most scripting languages, variables defined in a function are local by default - and must be specifically marked as global if required. </a:t>
            </a:r>
          </a:p>
          <a:p>
            <a:r>
              <a:rPr lang="en-GB" dirty="0"/>
              <a:t>When you delete a variable then that removes the name. That will decrement the object's reference count, and when the count reaches zero then the memory can be reused. </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33279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type="body" idx="1"/>
          </p:nvPr>
        </p:nvSpPr>
        <p:spPr>
          <a:xfrm>
            <a:off x="728663" y="4679950"/>
            <a:ext cx="5400675" cy="4426812"/>
          </a:xfrm>
        </p:spPr>
        <p:txBody>
          <a:bodyPr/>
          <a:lstStyle/>
          <a:p>
            <a:r>
              <a:rPr lang="en-GB" dirty="0"/>
              <a:t>The names given to variables, and also to other symbols like functions, follow the usual rules common to many programming languages. For example, names are case sensitive. Variable names must not clash with Python keywords: these may be listed with help ('keywords'), or consult the list at the end of this chapter.</a:t>
            </a:r>
          </a:p>
          <a:p>
            <a:endParaRPr lang="en-GB" dirty="0"/>
          </a:p>
          <a:p>
            <a:r>
              <a:rPr lang="en-GB" dirty="0"/>
              <a:t>In addition to the rules, we have a number of conventions which are followed by the interpreter and programmers concerning underscores. </a:t>
            </a:r>
          </a:p>
          <a:p>
            <a:endParaRPr lang="en-GB" dirty="0"/>
          </a:p>
          <a:p>
            <a:r>
              <a:rPr lang="en-GB" dirty="0"/>
              <a:t>A name (variable, function, method) prefixed by a single underscore indicates the name is meant for internal use only in a module or class. It’s not really private like other languages (Java) but merely a hint to programmers to not access the names. Additionally, the interpreter will not import the names when using a wildcard import (</a:t>
            </a:r>
            <a:r>
              <a:rPr lang="en-GB" i="1" dirty="0"/>
              <a:t>from </a:t>
            </a:r>
            <a:r>
              <a:rPr lang="en-GB" i="1" dirty="0" err="1"/>
              <a:t>moduleA</a:t>
            </a:r>
            <a:r>
              <a:rPr lang="en-GB" i="1" dirty="0"/>
              <a:t> import *) </a:t>
            </a:r>
            <a:r>
              <a:rPr lang="en-GB" dirty="0"/>
              <a:t>but this should be avoided in PEP008 compliant code.</a:t>
            </a:r>
          </a:p>
          <a:p>
            <a:endParaRPr lang="en-GB" dirty="0"/>
          </a:p>
          <a:p>
            <a:r>
              <a:rPr lang="en-GB" dirty="0"/>
              <a:t>A name prefixed with a double leading underscore (</a:t>
            </a:r>
            <a:r>
              <a:rPr lang="en-GB" dirty="0" err="1"/>
              <a:t>dunders</a:t>
            </a:r>
            <a:r>
              <a:rPr lang="en-GB" dirty="0"/>
              <a:t>) has its name mangled (changed) by the Python interpreter in order to avoid naming conflicts in subclasses. By default, all variables and methods are virtual in that they are inheritable and can be overridden by a subclass. Using the </a:t>
            </a:r>
            <a:r>
              <a:rPr lang="en-GB" dirty="0" err="1"/>
              <a:t>dunders</a:t>
            </a:r>
            <a:r>
              <a:rPr lang="en-GB" dirty="0"/>
              <a:t> makes it private to the specific class in which they are used and not accessible to its inherited child classes.</a:t>
            </a:r>
          </a:p>
          <a:p>
            <a:endParaRPr lang="en-GB" dirty="0"/>
          </a:p>
          <a:p>
            <a:r>
              <a:rPr lang="en-GB" dirty="0"/>
              <a:t>The upshot of these is that you should never have names of your own with both leading and trailing underscores - these should be reserved for system use. A single underscore prefix means that the name is not imported from a module, and names with two leading underscores are mangled, and so localised.</a:t>
            </a:r>
          </a:p>
          <a:p>
            <a:r>
              <a:rPr lang="en-GB" dirty="0"/>
              <a:t>We shall be seeing examples of these conventions later.</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95772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idx="1"/>
          </p:nvPr>
        </p:nvSpPr>
        <p:spPr/>
        <p:txBody>
          <a:bodyPr/>
          <a:lstStyle/>
          <a:p>
            <a:r>
              <a:rPr lang="en-GB" dirty="0"/>
              <a:t>Just about everything in Python is an object, and carrying out an operation on an object, or querying an attribute, is often done by calling a function, more correctly termed a method, from the object itself. There are several advantages to this system compared to just calling a general function. For example, you know that you are operating on the correct type - there is no other way.</a:t>
            </a:r>
          </a:p>
          <a:p>
            <a:r>
              <a:rPr lang="en-GB" dirty="0"/>
              <a:t>In the examples, we have made up some variables:</a:t>
            </a:r>
          </a:p>
          <a:p>
            <a:pPr lvl="1"/>
            <a:r>
              <a:rPr lang="en-GB" dirty="0"/>
              <a:t>name is a string object</a:t>
            </a:r>
          </a:p>
          <a:p>
            <a:pPr lvl="1"/>
            <a:r>
              <a:rPr lang="en-GB" dirty="0"/>
              <a:t>names is a list object</a:t>
            </a:r>
          </a:p>
          <a:p>
            <a:pPr lvl="1"/>
            <a:r>
              <a:rPr lang="en-GB" dirty="0" err="1"/>
              <a:t>mydict</a:t>
            </a:r>
            <a:r>
              <a:rPr lang="en-GB" dirty="0"/>
              <a:t> is a dictionary object</a:t>
            </a:r>
          </a:p>
          <a:p>
            <a:pPr lvl="1"/>
            <a:r>
              <a:rPr lang="en-GB" dirty="0" err="1"/>
              <a:t>myfile</a:t>
            </a:r>
            <a:r>
              <a:rPr lang="en-GB" dirty="0"/>
              <a:t> is a file object</a:t>
            </a:r>
          </a:p>
          <a:p>
            <a:r>
              <a:rPr lang="en-GB" dirty="0"/>
              <a:t>The method names shown are mostly self-explanatory, but full documentation for them (and all the others) is available in the online help. The help() function prints help text (</a:t>
            </a:r>
            <a:r>
              <a:rPr lang="en-GB" dirty="0" err="1"/>
              <a:t>docstrings</a:t>
            </a:r>
            <a:r>
              <a:rPr lang="en-GB" dirty="0"/>
              <a:t>) for the class and all the methods in that class. An alternative is print (</a:t>
            </a:r>
            <a:r>
              <a:rPr lang="en-GB" dirty="0" err="1"/>
              <a:t>object._doc</a:t>
            </a:r>
            <a:r>
              <a:rPr lang="en-GB" dirty="0"/>
              <a:t>_) which displays the </a:t>
            </a:r>
            <a:r>
              <a:rPr lang="en-GB" dirty="0" err="1"/>
              <a:t>docstring</a:t>
            </a:r>
            <a:r>
              <a:rPr lang="en-GB" dirty="0"/>
              <a:t> for the class only.</a:t>
            </a:r>
          </a:p>
          <a:p>
            <a:endParaRPr lang="en-GB"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26901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idx="1"/>
          </p:nvPr>
        </p:nvSpPr>
        <p:spPr/>
        <p:txBody>
          <a:bodyPr/>
          <a:lstStyle/>
          <a:p>
            <a:r>
              <a:rPr lang="en-GB" dirty="0"/>
              <a:t>An operator is usually a symbol (see the slide after the summary) which carries out an operation on a single object (unary operator) or between two operators (binary operator). The result has a value, which may be passed to a function (like print) or used on the right-hand side of an assignment.</a:t>
            </a:r>
          </a:p>
          <a:p>
            <a:r>
              <a:rPr lang="en-GB" dirty="0"/>
              <a:t>Arithmetic operators like + (plus), - (minus), * (multiply), /(divide), and % (modulus) have familiar meanings when used with numbers, but what do they mean when used with strings? Operators have different meanings depending on the type of object they are operating on, some of which are not at all obvious. For example, % does string formatting - something that you would not have guessed!</a:t>
            </a:r>
          </a:p>
          <a:p>
            <a:r>
              <a:rPr lang="en-GB" dirty="0"/>
              <a:t>It is therefore, imperative that we know what type (class) of object we are dealing with, and the type function will tell us that.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729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type="body" idx="1"/>
          </p:nvPr>
        </p:nvSpPr>
        <p:spPr/>
        <p:txBody>
          <a:bodyPr/>
          <a:lstStyle/>
          <a:p>
            <a:r>
              <a:rPr lang="en-US" dirty="0"/>
              <a:t>Augmented assignments are called Compound assignments in some languages and come from an ancient language now lost in the mists of the distant past (C).</a:t>
            </a:r>
          </a:p>
          <a:p>
            <a:r>
              <a:rPr lang="en-US" dirty="0"/>
              <a:t>The expression a += b can be read as "a is incremented by the value of b".  Therefore, in the code above, the variable stein, initially at 1 is incremented by the value of pint, which is 1. After the assignment, the value of stein becomes 2 and the value of pint remains 1.</a:t>
            </a:r>
          </a:p>
          <a:p>
            <a:r>
              <a:rPr lang="en-US" dirty="0"/>
              <a:t>Augmented assignment operators are more succinct than the long hand approach, so programmers tend to write expressions like this:</a:t>
            </a:r>
          </a:p>
          <a:p>
            <a:r>
              <a:rPr lang="en-US" dirty="0"/>
              <a:t>	total += subtotal</a:t>
            </a:r>
          </a:p>
          <a:p>
            <a:r>
              <a:rPr lang="en-US" dirty="0"/>
              <a:t>	geometric *= progression</a:t>
            </a:r>
          </a:p>
          <a:p>
            <a:r>
              <a:rPr lang="en-US" dirty="0"/>
              <a:t>Rather than like this:</a:t>
            </a:r>
          </a:p>
          <a:p>
            <a:r>
              <a:rPr lang="en-US" dirty="0"/>
              <a:t>	total = total + subtotal</a:t>
            </a:r>
          </a:p>
          <a:p>
            <a:r>
              <a:rPr lang="en-US" dirty="0"/>
              <a:t>	geometric = geometric * progression</a:t>
            </a:r>
          </a:p>
          <a:p>
            <a:r>
              <a:rPr lang="en-US" dirty="0"/>
              <a:t>Usually, the resulting code generated will be the same. Like other operators, their meaning depends on the class of the object, for example += on a string means append.  </a:t>
            </a:r>
          </a:p>
          <a:p>
            <a:pPr lvl="2"/>
            <a:r>
              <a:rPr lang="en-US" dirty="0"/>
              <a:t>a = 'Hello '</a:t>
            </a:r>
          </a:p>
          <a:p>
            <a:pPr lvl="2"/>
            <a:r>
              <a:rPr lang="en-US" dirty="0"/>
              <a:t>b = 'World!'</a:t>
            </a:r>
          </a:p>
          <a:p>
            <a:pPr lvl="2"/>
            <a:r>
              <a:rPr lang="en-US" dirty="0"/>
              <a:t>a += b</a:t>
            </a:r>
          </a:p>
          <a:p>
            <a:r>
              <a:rPr lang="en-US" dirty="0"/>
              <a:t>print(a) gives Hello World! and a new string object is created. This operation is </a:t>
            </a:r>
            <a:r>
              <a:rPr lang="en-US" dirty="0" err="1"/>
              <a:t>optimised</a:t>
            </a:r>
            <a:r>
              <a:rPr lang="en-US" dirty="0"/>
              <a:t> on </a:t>
            </a:r>
            <a:r>
              <a:rPr lang="en-US" dirty="0" err="1"/>
              <a:t>CPython</a:t>
            </a:r>
            <a:r>
              <a:rPr lang="en-US" dirty="0"/>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26395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body" idx="1"/>
          </p:nvPr>
        </p:nvSpPr>
        <p:spPr/>
        <p:txBody>
          <a:bodyPr/>
          <a:lstStyle/>
          <a:p>
            <a:r>
              <a:rPr lang="en-GB" dirty="0"/>
              <a:t>Some of these types are obvious, but some require an explanation. Note the notation for octal (base 8) numbers. In old releases of Python, any number starting with a 0 (zero) would be an octal value, in Python 2.6 the prefix 0o (zero, lowercase oh) was introduced, and at Python 3 the leading zero no longer means octal. Old Python also used a trailing L to mean 'long' and a trailing 'U' to mean 'unsigned' - both are now removed.</a:t>
            </a:r>
          </a:p>
          <a:p>
            <a:r>
              <a:rPr lang="en-GB" dirty="0"/>
              <a:t>Strings of text are objects, and once a variable of this type has been created, a method (function) can be called on it.</a:t>
            </a:r>
          </a:p>
          <a:p>
            <a:r>
              <a:rPr lang="en-GB" dirty="0"/>
              <a:t>Numbers, strings, and Tuples are immutable, that is they cannot be altered.  References to them can change to refer to different values, but the values themselves cannot. This enables Python to save space by storing just one instance of literals used in a program, regardless of how many references there are to it.</a:t>
            </a:r>
          </a:p>
          <a:p>
            <a:r>
              <a:rPr lang="en-GB" dirty="0"/>
              <a:t>Strings, Lists and Tuples are ordered collections of objects, also known as sequences. We have a chapter on string handling later, and also discuss lists and tuples further.</a:t>
            </a:r>
          </a:p>
          <a:p>
            <a:r>
              <a:rPr lang="en-GB" dirty="0"/>
              <a:t>Dictionaries are collections of objects accessed by key, and are similar to associative arrays in </a:t>
            </a:r>
            <a:r>
              <a:rPr lang="en-GB" dirty="0" err="1"/>
              <a:t>awk</a:t>
            </a:r>
            <a:r>
              <a:rPr lang="en-GB" dirty="0"/>
              <a:t> and PHP, and hashes in Perl and Ruby.  </a:t>
            </a:r>
          </a:p>
          <a:p>
            <a:r>
              <a:rPr lang="en-GB" dirty="0"/>
              <a:t>Sets were introduced into Python 2.4 and are described in a later chapter. There is also an immutable set: </a:t>
            </a:r>
            <a:r>
              <a:rPr lang="en-GB" dirty="0" err="1"/>
              <a:t>frozenset</a:t>
            </a:r>
            <a:r>
              <a:rPr lang="en-GB" dirty="0"/>
              <a:t>.</a:t>
            </a:r>
          </a:p>
          <a:p>
            <a:r>
              <a:rPr lang="en-GB" dirty="0"/>
              <a:t>Lists, Tuples, Dictionaries, and Sets are known as collections, and are discussed in more detail in the Collections chapter.</a:t>
            </a:r>
          </a:p>
          <a:p>
            <a:r>
              <a:rPr lang="en-GB" dirty="0"/>
              <a:t>A byte object is an immutable array of 8-bit values, whereas a </a:t>
            </a:r>
            <a:r>
              <a:rPr lang="en-GB" dirty="0" err="1"/>
              <a:t>bytearray</a:t>
            </a:r>
            <a:r>
              <a:rPr lang="en-GB" dirty="0"/>
              <a:t> is a mutable array of 8-bit values.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94058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0070119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2844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Fundamental Variables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3914191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t>Switching types</a:t>
            </a:r>
          </a:p>
        </p:txBody>
      </p:sp>
      <p:sp>
        <p:nvSpPr>
          <p:cNvPr id="14339" name="Rectangle 3"/>
          <p:cNvSpPr>
            <a:spLocks noGrp="1" noChangeArrowheads="1"/>
          </p:cNvSpPr>
          <p:nvPr>
            <p:ph type="body" idx="1"/>
          </p:nvPr>
        </p:nvSpPr>
        <p:spPr/>
        <p:txBody>
          <a:bodyPr>
            <a:normAutofit/>
          </a:bodyPr>
          <a:lstStyle/>
          <a:p>
            <a:r>
              <a:rPr lang="en-GB" b="1" dirty="0"/>
              <a:t>Sometimes Python switches types automatically</a:t>
            </a:r>
          </a:p>
          <a:p>
            <a:pPr lvl="1"/>
            <a:endParaRPr lang="en-GB" dirty="0"/>
          </a:p>
          <a:p>
            <a:pPr lvl="1"/>
            <a:endParaRPr lang="en-GB" dirty="0"/>
          </a:p>
          <a:p>
            <a:pPr lvl="2"/>
            <a:endParaRPr lang="en-GB" dirty="0"/>
          </a:p>
          <a:p>
            <a:r>
              <a:rPr lang="en-GB" b="1" dirty="0">
                <a:latin typeface="Montserrat"/>
              </a:rPr>
              <a:t>Sometimes you have to encourage it</a:t>
            </a:r>
          </a:p>
          <a:p>
            <a:pPr marL="457200" lvl="1" indent="-228600">
              <a:buFont typeface="Arial" panose="020B0604020202020204" pitchFamily="34" charset="0"/>
              <a:buChar char="•"/>
            </a:pPr>
            <a:r>
              <a:rPr lang="en-GB" sz="1800" dirty="0"/>
              <a:t>This avoids unexpected changes of type</a:t>
            </a:r>
          </a:p>
          <a:p>
            <a:pPr lvl="3"/>
            <a:endParaRPr lang="en-GB" dirty="0"/>
          </a:p>
          <a:p>
            <a:pPr lvl="2"/>
            <a:endParaRPr lang="en-GB" dirty="0"/>
          </a:p>
          <a:p>
            <a:pPr lvl="2"/>
            <a:endParaRPr lang="en-GB" sz="800" dirty="0"/>
          </a:p>
          <a:p>
            <a:pPr marL="457200" lvl="1" indent="-228600">
              <a:buFont typeface="Arial" panose="020B0604020202020204" pitchFamily="34" charset="0"/>
              <a:buChar char="•"/>
            </a:pPr>
            <a:r>
              <a:rPr lang="en-GB" sz="1800" dirty="0">
                <a:latin typeface="Montserrat"/>
              </a:rPr>
              <a:t>Use the </a:t>
            </a:r>
            <a:r>
              <a:rPr lang="en-GB" sz="1800" b="0" err="1">
                <a:latin typeface="Courier New"/>
                <a:cs typeface="Courier New"/>
              </a:rPr>
              <a:t>str</a:t>
            </a:r>
            <a:r>
              <a:rPr lang="en-GB" sz="1800" b="0" dirty="0">
                <a:latin typeface="Courier New"/>
                <a:cs typeface="Courier New"/>
              </a:rPr>
              <a:t>()</a:t>
            </a:r>
            <a:r>
              <a:rPr lang="en-GB" sz="1800" dirty="0">
                <a:latin typeface="Montserrat"/>
              </a:rPr>
              <a:t> function to return an object as a string</a:t>
            </a:r>
          </a:p>
          <a:p>
            <a:pPr marL="457200" lvl="1" indent="-228600">
              <a:buFont typeface="Arial" panose="020B0604020202020204" pitchFamily="34" charset="0"/>
              <a:buChar char="•"/>
            </a:pPr>
            <a:r>
              <a:rPr lang="en-GB" sz="1800" dirty="0"/>
              <a:t>Use </a:t>
            </a:r>
            <a:r>
              <a:rPr lang="en-GB" sz="1800" b="0" dirty="0">
                <a:latin typeface="Courier New" panose="02070309020205020404" pitchFamily="49" charset="0"/>
                <a:cs typeface="Courier New" panose="02070309020205020404" pitchFamily="49" charset="0"/>
              </a:rPr>
              <a:t>int()</a:t>
            </a:r>
            <a:r>
              <a:rPr lang="en-GB" sz="1800" dirty="0"/>
              <a:t> or </a:t>
            </a:r>
            <a:r>
              <a:rPr lang="en-GB" sz="1800" b="0" dirty="0">
                <a:latin typeface="Courier New" panose="02070309020205020404" pitchFamily="49" charset="0"/>
                <a:cs typeface="Courier New" panose="02070309020205020404" pitchFamily="49" charset="0"/>
              </a:rPr>
              <a:t>float()</a:t>
            </a:r>
            <a:r>
              <a:rPr lang="en-GB" sz="1800" dirty="0"/>
              <a:t> to return an object as a number</a:t>
            </a:r>
          </a:p>
          <a:p>
            <a:pPr marL="457200" lvl="1" indent="-228600">
              <a:buFont typeface="Arial" panose="020B0604020202020204" pitchFamily="34" charset="0"/>
              <a:buChar char="•"/>
            </a:pPr>
            <a:r>
              <a:rPr lang="en-GB" sz="1800" dirty="0"/>
              <a:t>Other functions available to return lists and tuples from strings</a:t>
            </a:r>
          </a:p>
        </p:txBody>
      </p:sp>
      <p:sp>
        <p:nvSpPr>
          <p:cNvPr id="14340" name="Text Box 4"/>
          <p:cNvSpPr txBox="1">
            <a:spLocks noChangeArrowheads="1"/>
          </p:cNvSpPr>
          <p:nvPr/>
        </p:nvSpPr>
        <p:spPr bwMode="auto">
          <a:xfrm>
            <a:off x="821671" y="3735025"/>
            <a:ext cx="7802354" cy="923330"/>
          </a:xfrm>
          <a:prstGeom prst="rect">
            <a:avLst/>
          </a:prstGeom>
          <a:solidFill>
            <a:schemeClr val="tx2">
              <a:lumMod val="20000"/>
              <a:lumOff val="80000"/>
            </a:schemeClr>
          </a:solidFill>
          <a:ln w="9525">
            <a:solidFill>
              <a:schemeClr val="tx1"/>
            </a:solidFill>
            <a:miter lim="800000"/>
            <a:headEnd/>
            <a:tailEnd/>
          </a:ln>
          <a:effectLst/>
        </p:spPr>
        <p:txBody>
          <a:bodyPr wrap="squar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a:latin typeface="Courier New"/>
                <a:cs typeface="Courier New"/>
              </a:rPr>
              <a:t>port = 80</a:t>
            </a:r>
            <a:endParaRPr lang="en-US" sz="1800">
              <a:latin typeface="Courier New"/>
              <a:cs typeface="Courier New"/>
            </a:endParaRPr>
          </a:p>
          <a:p>
            <a:pPr>
              <a:spcBef>
                <a:spcPct val="0"/>
              </a:spcBef>
            </a:pPr>
            <a:r>
              <a:rPr lang="en-GB" sz="1800" dirty="0">
                <a:latin typeface="Courier New"/>
                <a:cs typeface="Courier New"/>
              </a:rPr>
              <a:t>print("Unused port: "  +  port)</a:t>
            </a:r>
            <a:endParaRPr lang="en-US" sz="1800" dirty="0">
              <a:latin typeface="Courier New"/>
              <a:cs typeface="Courier New"/>
            </a:endParaRPr>
          </a:p>
          <a:p>
            <a:pPr>
              <a:spcBef>
                <a:spcPct val="0"/>
              </a:spcBef>
            </a:pPr>
            <a:r>
              <a:rPr lang="en-US" sz="1800" dirty="0" err="1">
                <a:latin typeface="Courier New"/>
                <a:cs typeface="Courier New"/>
              </a:rPr>
              <a:t>TypeError</a:t>
            </a:r>
            <a:r>
              <a:rPr lang="en-US" sz="1800" dirty="0">
                <a:latin typeface="Courier New"/>
                <a:cs typeface="Courier New"/>
              </a:rPr>
              <a:t>: Can't convert 'int' object to str implicitly</a:t>
            </a:r>
            <a:endParaRPr lang="en-GB" sz="1800" dirty="0">
              <a:latin typeface="Courier New"/>
              <a:cs typeface="Courier New"/>
            </a:endParaRPr>
          </a:p>
        </p:txBody>
      </p:sp>
      <p:sp>
        <p:nvSpPr>
          <p:cNvPr id="14341" name="Text Box 5"/>
          <p:cNvSpPr txBox="1">
            <a:spLocks noChangeArrowheads="1"/>
          </p:cNvSpPr>
          <p:nvPr/>
        </p:nvSpPr>
        <p:spPr bwMode="auto">
          <a:xfrm>
            <a:off x="815961" y="5897405"/>
            <a:ext cx="7789863" cy="376238"/>
          </a:xfrm>
          <a:prstGeom prst="rect">
            <a:avLst/>
          </a:prstGeom>
          <a:solidFill>
            <a:schemeClr val="tx2">
              <a:lumMod val="20000"/>
              <a:lumOff val="80000"/>
            </a:schemeClr>
          </a:solidFill>
          <a:ln w="9525">
            <a:solidFill>
              <a:schemeClr val="tx1"/>
            </a:solidFill>
            <a:miter lim="800000"/>
            <a:headEnd/>
            <a:tailEnd/>
          </a:ln>
        </p:spPr>
        <p:txBody>
          <a:bodyPr wrap="squar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a:cs typeface="Courier New"/>
              </a:rPr>
              <a:t>print("Unused port: " + </a:t>
            </a:r>
            <a:r>
              <a:rPr lang="en-GB" sz="1800" b="1" dirty="0">
                <a:latin typeface="Courier New"/>
                <a:cs typeface="Courier New"/>
              </a:rPr>
              <a:t>str</a:t>
            </a:r>
            <a:r>
              <a:rPr lang="en-GB" sz="1800" dirty="0">
                <a:latin typeface="Courier New"/>
                <a:cs typeface="Courier New"/>
              </a:rPr>
              <a:t>(port))</a:t>
            </a:r>
          </a:p>
        </p:txBody>
      </p:sp>
      <p:grpSp>
        <p:nvGrpSpPr>
          <p:cNvPr id="14342" name="Group 11"/>
          <p:cNvGrpSpPr>
            <a:grpSpLocks/>
          </p:cNvGrpSpPr>
          <p:nvPr/>
        </p:nvGrpSpPr>
        <p:grpSpPr bwMode="auto">
          <a:xfrm>
            <a:off x="815961" y="1710146"/>
            <a:ext cx="7789863" cy="1200150"/>
            <a:chOff x="614" y="981"/>
            <a:chExt cx="4714" cy="756"/>
          </a:xfrm>
        </p:grpSpPr>
        <p:sp>
          <p:nvSpPr>
            <p:cNvPr id="14344" name="Text Box 6"/>
            <p:cNvSpPr txBox="1">
              <a:spLocks noChangeArrowheads="1"/>
            </p:cNvSpPr>
            <p:nvPr/>
          </p:nvSpPr>
          <p:spPr bwMode="auto">
            <a:xfrm>
              <a:off x="614" y="981"/>
              <a:ext cx="4714" cy="756"/>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pt-BR" sz="1800" dirty="0">
                  <a:latin typeface="Courier New" panose="02070309020205020404" pitchFamily="49" charset="0"/>
                  <a:cs typeface="Courier New" panose="02070309020205020404" pitchFamily="49" charset="0"/>
                </a:rPr>
                <a:t>num = 42</a:t>
              </a:r>
            </a:p>
            <a:p>
              <a:pPr>
                <a:spcBef>
                  <a:spcPct val="0"/>
                </a:spcBef>
              </a:pPr>
              <a:r>
                <a:rPr lang="pt-BR" sz="1800" dirty="0">
                  <a:latin typeface="Courier New" panose="02070309020205020404" pitchFamily="49" charset="0"/>
                  <a:cs typeface="Courier New" panose="02070309020205020404" pitchFamily="49" charset="0"/>
                </a:rPr>
                <a:t>pi  = 3.142</a:t>
              </a:r>
            </a:p>
            <a:p>
              <a:pPr>
                <a:spcBef>
                  <a:spcPct val="0"/>
                </a:spcBef>
              </a:pPr>
              <a:r>
                <a:rPr lang="pt-BR" sz="1800" dirty="0">
                  <a:latin typeface="Courier New" panose="02070309020205020404" pitchFamily="49" charset="0"/>
                  <a:cs typeface="Courier New" panose="02070309020205020404" pitchFamily="49" charset="0"/>
                </a:rPr>
                <a:t>num = 42/pi</a:t>
              </a:r>
            </a:p>
            <a:p>
              <a:pPr>
                <a:spcBef>
                  <a:spcPct val="0"/>
                </a:spcBef>
              </a:pPr>
              <a:r>
                <a:rPr lang="pt-BR" sz="1800" dirty="0">
                  <a:latin typeface="Courier New" panose="02070309020205020404" pitchFamily="49" charset="0"/>
                  <a:cs typeface="Courier New" panose="02070309020205020404" pitchFamily="49" charset="0"/>
                </a:rPr>
                <a:t>print(num)</a:t>
              </a:r>
              <a:endParaRPr lang="en-GB" sz="1800" dirty="0">
                <a:latin typeface="Courier New" panose="02070309020205020404" pitchFamily="49" charset="0"/>
                <a:cs typeface="Courier New" panose="02070309020205020404" pitchFamily="49" charset="0"/>
              </a:endParaRPr>
            </a:p>
          </p:txBody>
        </p:sp>
        <p:sp>
          <p:nvSpPr>
            <p:cNvPr id="14345" name="Text Box 7"/>
            <p:cNvSpPr txBox="1">
              <a:spLocks noChangeArrowheads="1"/>
            </p:cNvSpPr>
            <p:nvPr/>
          </p:nvSpPr>
          <p:spPr bwMode="auto">
            <a:xfrm>
              <a:off x="3311" y="1472"/>
              <a:ext cx="1008" cy="213"/>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cs typeface="Courier New" panose="02070309020205020404" pitchFamily="49" charset="0"/>
                </a:rPr>
                <a:t>13.367281986</a:t>
              </a:r>
            </a:p>
          </p:txBody>
        </p:sp>
        <p:sp>
          <p:nvSpPr>
            <p:cNvPr id="14346" name="Text Box 8"/>
            <p:cNvSpPr txBox="1">
              <a:spLocks noChangeArrowheads="1"/>
            </p:cNvSpPr>
            <p:nvPr/>
          </p:nvSpPr>
          <p:spPr bwMode="auto">
            <a:xfrm>
              <a:off x="3298" y="1071"/>
              <a:ext cx="1827" cy="218"/>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err="1">
                  <a:latin typeface="Courier New" panose="02070309020205020404" pitchFamily="49" charset="0"/>
                  <a:cs typeface="Courier New" panose="02070309020205020404" pitchFamily="49" charset="0"/>
                </a:rPr>
                <a:t>num</a:t>
              </a:r>
              <a:r>
                <a:rPr lang="en-GB" sz="1600" dirty="0"/>
                <a:t> gets automatic promotion</a:t>
              </a:r>
            </a:p>
          </p:txBody>
        </p:sp>
        <p:sp>
          <p:nvSpPr>
            <p:cNvPr id="14347" name="Line 9"/>
            <p:cNvSpPr>
              <a:spLocks noChangeShapeType="1"/>
            </p:cNvSpPr>
            <p:nvPr/>
          </p:nvSpPr>
          <p:spPr bwMode="auto">
            <a:xfrm flipH="1">
              <a:off x="1793" y="1188"/>
              <a:ext cx="1411" cy="25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grpSp>
      <p:sp>
        <p:nvSpPr>
          <p:cNvPr id="14343" name="Line 10"/>
          <p:cNvSpPr>
            <a:spLocks noChangeShapeType="1"/>
          </p:cNvSpPr>
          <p:nvPr/>
        </p:nvSpPr>
        <p:spPr bwMode="auto">
          <a:xfrm>
            <a:off x="5521847" y="2146709"/>
            <a:ext cx="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spTree>
    <p:extLst>
      <p:ext uri="{BB962C8B-B14F-4D97-AF65-F5344CB8AC3E}">
        <p14:creationId xmlns:p14="http://schemas.microsoft.com/office/powerpoint/2010/main" val="8260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Python lists introduced</a:t>
            </a:r>
          </a:p>
        </p:txBody>
      </p:sp>
      <p:sp>
        <p:nvSpPr>
          <p:cNvPr id="15363" name="Rectangle 3"/>
          <p:cNvSpPr>
            <a:spLocks noGrp="1" noChangeArrowheads="1"/>
          </p:cNvSpPr>
          <p:nvPr>
            <p:ph type="body" idx="1"/>
          </p:nvPr>
        </p:nvSpPr>
        <p:spPr/>
        <p:txBody>
          <a:bodyPr/>
          <a:lstStyle/>
          <a:p>
            <a:r>
              <a:rPr lang="en-GB" b="1" dirty="0">
                <a:latin typeface="Montserrat"/>
              </a:rPr>
              <a:t>Python lists are similar to arrays in other languages</a:t>
            </a:r>
          </a:p>
          <a:p>
            <a:pPr marL="457200" lvl="1" indent="-228600">
              <a:buFont typeface="Arial" panose="020B0604020202020204" pitchFamily="34" charset="0"/>
              <a:buChar char="•"/>
            </a:pPr>
            <a:r>
              <a:rPr lang="en-GB" sz="1800" dirty="0"/>
              <a:t>Items may be accessed from the left by an index starting at 0</a:t>
            </a:r>
          </a:p>
          <a:p>
            <a:pPr marL="457200" lvl="1" indent="-228600">
              <a:buFont typeface="Arial" panose="020B0604020202020204" pitchFamily="34" charset="0"/>
              <a:buChar char="•"/>
            </a:pPr>
            <a:r>
              <a:rPr lang="en-GB" sz="1800" dirty="0"/>
              <a:t>Items may be accessed from the right by an index starting at -1</a:t>
            </a:r>
          </a:p>
          <a:p>
            <a:pPr marL="457200" lvl="1" indent="-228600">
              <a:buFont typeface="Arial" panose="020B0604020202020204" pitchFamily="34" charset="0"/>
              <a:buChar char="•"/>
            </a:pPr>
            <a:r>
              <a:rPr lang="en-GB" sz="1800" dirty="0"/>
              <a:t>Specified as a comma-separated list of objects inside [ ]</a:t>
            </a:r>
          </a:p>
          <a:p>
            <a:pPr lvl="1"/>
            <a:endParaRPr lang="en-GB" dirty="0"/>
          </a:p>
          <a:p>
            <a:pPr lvl="2"/>
            <a:endParaRPr lang="en-GB" dirty="0"/>
          </a:p>
          <a:p>
            <a:pPr lvl="2"/>
            <a:endParaRPr lang="en-GB" dirty="0"/>
          </a:p>
          <a:p>
            <a:pPr lvl="2"/>
            <a:endParaRPr lang="en-GB" dirty="0"/>
          </a:p>
          <a:p>
            <a:pPr lvl="2"/>
            <a:endParaRPr lang="en-GB" sz="800" dirty="0"/>
          </a:p>
          <a:p>
            <a:pPr lvl="2"/>
            <a:endParaRPr lang="en-GB" dirty="0"/>
          </a:p>
          <a:p>
            <a:r>
              <a:rPr lang="en-GB" b="1" dirty="0"/>
              <a:t>Multi-dimensional lists are just lists containing others</a:t>
            </a:r>
          </a:p>
          <a:p>
            <a:pPr lvl="2"/>
            <a:endParaRPr lang="en-GB" dirty="0"/>
          </a:p>
          <a:p>
            <a:pPr lvl="1">
              <a:buFontTx/>
              <a:buNone/>
            </a:pPr>
            <a:endParaRPr lang="en-GB" dirty="0"/>
          </a:p>
        </p:txBody>
      </p:sp>
      <p:sp>
        <p:nvSpPr>
          <p:cNvPr id="15364" name="Text Box 5"/>
          <p:cNvSpPr txBox="1">
            <a:spLocks noChangeArrowheads="1"/>
          </p:cNvSpPr>
          <p:nvPr/>
        </p:nvSpPr>
        <p:spPr bwMode="auto">
          <a:xfrm>
            <a:off x="753692" y="5564620"/>
            <a:ext cx="7651750" cy="706438"/>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dirty="0">
                <a:latin typeface="Courier New" panose="02070309020205020404" pitchFamily="49" charset="0"/>
                <a:cs typeface="Courier New" panose="02070309020205020404" pitchFamily="49" charset="0"/>
              </a:rPr>
              <a:t>cheese = ['Cheddar', ['Camembert', 'Brie'], 'Stilton']</a:t>
            </a:r>
          </a:p>
          <a:p>
            <a:pPr>
              <a:spcBef>
                <a:spcPct val="20000"/>
              </a:spcBef>
            </a:pPr>
            <a:r>
              <a:rPr lang="en-GB" sz="1800" dirty="0">
                <a:latin typeface="Courier New" panose="02070309020205020404" pitchFamily="49" charset="0"/>
                <a:cs typeface="Courier New" panose="02070309020205020404" pitchFamily="49" charset="0"/>
              </a:rPr>
              <a:t>print(cheese[1][0])</a:t>
            </a:r>
          </a:p>
        </p:txBody>
      </p:sp>
      <p:sp>
        <p:nvSpPr>
          <p:cNvPr id="15365" name="Text Box 6"/>
          <p:cNvSpPr txBox="1">
            <a:spLocks noChangeArrowheads="1"/>
          </p:cNvSpPr>
          <p:nvPr/>
        </p:nvSpPr>
        <p:spPr bwMode="auto">
          <a:xfrm>
            <a:off x="7549518" y="6150572"/>
            <a:ext cx="1293812" cy="3460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latin typeface="Courier New" panose="02070309020205020404" pitchFamily="49" charset="0"/>
                <a:cs typeface="Courier New" panose="02070309020205020404" pitchFamily="49" charset="0"/>
              </a:rPr>
              <a:t>Camembert</a:t>
            </a:r>
          </a:p>
        </p:txBody>
      </p:sp>
      <p:sp>
        <p:nvSpPr>
          <p:cNvPr id="15366" name="Text Box 7"/>
          <p:cNvSpPr txBox="1">
            <a:spLocks noChangeArrowheads="1"/>
          </p:cNvSpPr>
          <p:nvPr/>
        </p:nvSpPr>
        <p:spPr bwMode="auto">
          <a:xfrm>
            <a:off x="753692" y="2996546"/>
            <a:ext cx="7653338" cy="136683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dirty="0">
                <a:latin typeface="Courier New" panose="02070309020205020404" pitchFamily="49" charset="0"/>
                <a:cs typeface="Courier New" panose="02070309020205020404" pitchFamily="49" charset="0"/>
              </a:rPr>
              <a:t>cheese = ['Cheddar', 'Stilton', 'Cornish </a:t>
            </a:r>
            <a:r>
              <a:rPr lang="en-GB" sz="1800" dirty="0" err="1">
                <a:latin typeface="Courier New" panose="02070309020205020404" pitchFamily="49" charset="0"/>
                <a:cs typeface="Courier New" panose="02070309020205020404" pitchFamily="49" charset="0"/>
              </a:rPr>
              <a:t>Yarg</a:t>
            </a:r>
            <a:r>
              <a:rPr lang="en-GB" sz="1800" dirty="0">
                <a:latin typeface="Courier New" panose="02070309020205020404" pitchFamily="49" charset="0"/>
                <a:cs typeface="Courier New" panose="02070309020205020404" pitchFamily="49" charset="0"/>
              </a:rPr>
              <a:t>']</a:t>
            </a:r>
          </a:p>
          <a:p>
            <a:pPr>
              <a:spcBef>
                <a:spcPct val="20000"/>
              </a:spcBef>
            </a:pPr>
            <a:r>
              <a:rPr lang="en-GB" sz="1800" dirty="0">
                <a:latin typeface="Courier New" panose="02070309020205020404" pitchFamily="49" charset="0"/>
                <a:cs typeface="Courier New" panose="02070309020205020404" pitchFamily="49" charset="0"/>
              </a:rPr>
              <a:t>print(cheese[1])</a:t>
            </a:r>
          </a:p>
          <a:p>
            <a:pPr>
              <a:spcBef>
                <a:spcPct val="20000"/>
              </a:spcBef>
            </a:pPr>
            <a:r>
              <a:rPr lang="en-GB" sz="1800" dirty="0">
                <a:latin typeface="Courier New" panose="02070309020205020404" pitchFamily="49" charset="0"/>
                <a:cs typeface="Courier New" panose="02070309020205020404" pitchFamily="49" charset="0"/>
              </a:rPr>
              <a:t>cheese[-1] = 'Red Leicester'</a:t>
            </a:r>
          </a:p>
          <a:p>
            <a:pPr>
              <a:spcBef>
                <a:spcPct val="20000"/>
              </a:spcBef>
            </a:pPr>
            <a:r>
              <a:rPr lang="en-GB" sz="1800" dirty="0">
                <a:latin typeface="Courier New" panose="02070309020205020404" pitchFamily="49" charset="0"/>
                <a:cs typeface="Courier New" panose="02070309020205020404" pitchFamily="49" charset="0"/>
              </a:rPr>
              <a:t>print(cheese)</a:t>
            </a:r>
          </a:p>
        </p:txBody>
      </p:sp>
      <p:sp>
        <p:nvSpPr>
          <p:cNvPr id="15367" name="Text Box 8"/>
          <p:cNvSpPr txBox="1">
            <a:spLocks noChangeArrowheads="1"/>
          </p:cNvSpPr>
          <p:nvPr/>
        </p:nvSpPr>
        <p:spPr bwMode="auto">
          <a:xfrm>
            <a:off x="3882392" y="4158405"/>
            <a:ext cx="4960938" cy="590550"/>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cs typeface="Courier New" panose="02070309020205020404" pitchFamily="49" charset="0"/>
              </a:rPr>
              <a:t>Stilton</a:t>
            </a:r>
          </a:p>
          <a:p>
            <a:pPr>
              <a:spcBef>
                <a:spcPct val="0"/>
              </a:spcBef>
            </a:pPr>
            <a:r>
              <a:rPr lang="en-GB" sz="1600" dirty="0">
                <a:latin typeface="Courier New" panose="02070309020205020404" pitchFamily="49" charset="0"/>
                <a:cs typeface="Courier New" panose="02070309020205020404" pitchFamily="49" charset="0"/>
              </a:rPr>
              <a:t>['Cheddar', 'Stilton', 'Red Leicester']</a:t>
            </a:r>
          </a:p>
        </p:txBody>
      </p:sp>
    </p:spTree>
    <p:extLst>
      <p:ext uri="{BB962C8B-B14F-4D97-AF65-F5344CB8AC3E}">
        <p14:creationId xmlns:p14="http://schemas.microsoft.com/office/powerpoint/2010/main" val="7030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t>Python tuples introduced</a:t>
            </a:r>
          </a:p>
        </p:txBody>
      </p:sp>
      <p:sp>
        <p:nvSpPr>
          <p:cNvPr id="16387" name="Rectangle 3"/>
          <p:cNvSpPr>
            <a:spLocks noGrp="1" noChangeArrowheads="1"/>
          </p:cNvSpPr>
          <p:nvPr>
            <p:ph idx="1"/>
          </p:nvPr>
        </p:nvSpPr>
        <p:spPr/>
        <p:txBody>
          <a:bodyPr/>
          <a:lstStyle/>
          <a:p>
            <a:r>
              <a:rPr lang="en-GB" b="1" dirty="0"/>
              <a:t>Tuples are </a:t>
            </a:r>
            <a:r>
              <a:rPr lang="en-GB" b="1" i="1" dirty="0"/>
              <a:t>immutable</a:t>
            </a:r>
            <a:r>
              <a:rPr lang="en-GB" b="1" dirty="0"/>
              <a:t> (read-only) objects</a:t>
            </a:r>
          </a:p>
          <a:p>
            <a:pPr marL="457200" lvl="1" indent="-228600">
              <a:buFont typeface="Arial"/>
              <a:buChar char="•"/>
            </a:pPr>
            <a:r>
              <a:rPr lang="en-GB" sz="1800" dirty="0"/>
              <a:t>Specified as a comma-separated list of objects, often inside ( )</a:t>
            </a:r>
          </a:p>
          <a:p>
            <a:pPr marL="457200" lvl="2" indent="-228600">
              <a:buFont typeface="Arial"/>
              <a:buChar char="•"/>
            </a:pPr>
            <a:r>
              <a:rPr lang="en-GB" sz="1800" dirty="0">
                <a:latin typeface="Montserrat"/>
              </a:rPr>
              <a:t>Can be specified inside ( ) sometimes required for precedence</a:t>
            </a:r>
          </a:p>
          <a:p>
            <a:pPr marL="457200" lvl="2" indent="-228600">
              <a:buFont typeface="Arial"/>
              <a:buChar char="•"/>
            </a:pPr>
            <a:r>
              <a:rPr lang="en-GB" sz="1800">
                <a:latin typeface="Montserrat"/>
              </a:rPr>
              <a:t>The comma makes a tuple, not the ( )</a:t>
            </a:r>
          </a:p>
          <a:p>
            <a:pPr marL="457200" lvl="1" indent="-228600">
              <a:buFont typeface="Arial"/>
              <a:buChar char="•"/>
            </a:pPr>
            <a:r>
              <a:rPr lang="en-GB" sz="1800" dirty="0"/>
              <a:t>Can be indexed in the same way as lists</a:t>
            </a:r>
          </a:p>
          <a:p>
            <a:pPr marL="457200" lvl="2" indent="-228600">
              <a:buFont typeface="Arial"/>
              <a:buChar char="•"/>
            </a:pPr>
            <a:r>
              <a:rPr lang="en-GB" sz="1800" dirty="0">
                <a:latin typeface="Montserrat"/>
              </a:rPr>
              <a:t>Starting from 0 on the left or -1 on the right</a:t>
            </a:r>
          </a:p>
          <a:p>
            <a:pPr lvl="2"/>
            <a:endParaRPr lang="en-GB" dirty="0"/>
          </a:p>
          <a:p>
            <a:pPr lvl="2"/>
            <a:endParaRPr lang="en-GB" dirty="0"/>
          </a:p>
          <a:p>
            <a:pPr lvl="2">
              <a:buFontTx/>
              <a:buNone/>
            </a:pPr>
            <a:endParaRPr lang="en-GB" dirty="0"/>
          </a:p>
          <a:p>
            <a:pPr lvl="2">
              <a:buFontTx/>
              <a:buNone/>
            </a:pPr>
            <a:endParaRPr lang="en-GB" dirty="0"/>
          </a:p>
          <a:p>
            <a:pPr lvl="1">
              <a:buFont typeface="Arial" panose="020B0604020202020204" pitchFamily="34" charset="0"/>
              <a:buChar char="•"/>
            </a:pPr>
            <a:r>
              <a:rPr lang="en-GB" sz="1800" dirty="0"/>
              <a:t>Can be reassigned, but not altered</a:t>
            </a:r>
          </a:p>
          <a:p>
            <a:pPr lvl="2"/>
            <a:endParaRPr lang="en-GB" dirty="0"/>
          </a:p>
        </p:txBody>
      </p:sp>
      <p:sp>
        <p:nvSpPr>
          <p:cNvPr id="16388" name="Text Box 5"/>
          <p:cNvSpPr txBox="1">
            <a:spLocks noChangeArrowheads="1"/>
          </p:cNvSpPr>
          <p:nvPr/>
        </p:nvSpPr>
        <p:spPr bwMode="auto">
          <a:xfrm>
            <a:off x="804603" y="3617066"/>
            <a:ext cx="7578334" cy="120015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cs typeface="Courier New" panose="02070309020205020404" pitchFamily="49" charset="0"/>
              </a:rPr>
              <a:t>mytuple</a:t>
            </a:r>
            <a:r>
              <a:rPr lang="en-GB" sz="1800" dirty="0">
                <a:latin typeface="Courier New" panose="02070309020205020404" pitchFamily="49" charset="0"/>
                <a:cs typeface="Courier New" panose="02070309020205020404" pitchFamily="49" charset="0"/>
              </a:rPr>
              <a:t> = 'eggs', 'bacon', 'spam', 'tea'</a:t>
            </a:r>
          </a:p>
          <a:p>
            <a:pPr>
              <a:spcBef>
                <a:spcPct val="0"/>
              </a:spcBef>
            </a:pPr>
            <a:r>
              <a:rPr lang="fr-FR" sz="1800" dirty="0" err="1">
                <a:latin typeface="Courier New" panose="02070309020205020404" pitchFamily="49" charset="0"/>
                <a:cs typeface="Courier New" panose="02070309020205020404" pitchFamily="49" charset="0"/>
              </a:rPr>
              <a:t>print</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mytuple</a:t>
            </a:r>
            <a:r>
              <a:rPr lang="fr-FR" sz="1800" dirty="0">
                <a:latin typeface="Courier New" panose="02070309020205020404" pitchFamily="49" charset="0"/>
                <a:cs typeface="Courier New" panose="02070309020205020404" pitchFamily="49" charset="0"/>
              </a:rPr>
              <a:t>)</a:t>
            </a:r>
          </a:p>
          <a:p>
            <a:pPr>
              <a:spcBef>
                <a:spcPct val="0"/>
              </a:spcBef>
            </a:pPr>
            <a:r>
              <a:rPr lang="fr-FR" sz="1800" dirty="0" err="1">
                <a:latin typeface="Courier New" panose="02070309020205020404" pitchFamily="49" charset="0"/>
                <a:cs typeface="Courier New" panose="02070309020205020404" pitchFamily="49" charset="0"/>
              </a:rPr>
              <a:t>print</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mytuple</a:t>
            </a:r>
            <a:r>
              <a:rPr lang="fr-FR" sz="1800" dirty="0">
                <a:latin typeface="Courier New" panose="02070309020205020404" pitchFamily="49" charset="0"/>
                <a:cs typeface="Courier New" panose="02070309020205020404" pitchFamily="49" charset="0"/>
              </a:rPr>
              <a:t>[1])</a:t>
            </a:r>
          </a:p>
          <a:p>
            <a:pPr>
              <a:spcBef>
                <a:spcPct val="0"/>
              </a:spcBef>
            </a:pPr>
            <a:r>
              <a:rPr lang="fr-FR" sz="1800" dirty="0" err="1">
                <a:latin typeface="Courier New" panose="02070309020205020404" pitchFamily="49" charset="0"/>
                <a:cs typeface="Courier New" panose="02070309020205020404" pitchFamily="49" charset="0"/>
              </a:rPr>
              <a:t>print</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mytuple</a:t>
            </a:r>
            <a:r>
              <a:rPr lang="fr-FR" sz="1800" dirty="0">
                <a:latin typeface="Courier New" panose="02070309020205020404" pitchFamily="49" charset="0"/>
                <a:cs typeface="Courier New" panose="02070309020205020404" pitchFamily="49" charset="0"/>
              </a:rPr>
              <a:t>[-1])</a:t>
            </a:r>
            <a:endParaRPr lang="en-GB" sz="1800" dirty="0">
              <a:latin typeface="Courier New" panose="02070309020205020404" pitchFamily="49" charset="0"/>
              <a:cs typeface="Courier New" panose="02070309020205020404" pitchFamily="49" charset="0"/>
            </a:endParaRPr>
          </a:p>
        </p:txBody>
      </p:sp>
      <p:sp>
        <p:nvSpPr>
          <p:cNvPr id="16389" name="Text Box 6"/>
          <p:cNvSpPr txBox="1">
            <a:spLocks noChangeArrowheads="1"/>
          </p:cNvSpPr>
          <p:nvPr/>
        </p:nvSpPr>
        <p:spPr bwMode="auto">
          <a:xfrm>
            <a:off x="803978" y="5605176"/>
            <a:ext cx="7574898" cy="615553"/>
          </a:xfrm>
          <a:prstGeom prst="rect">
            <a:avLst/>
          </a:prstGeom>
          <a:solidFill>
            <a:schemeClr val="tx2">
              <a:lumMod val="20000"/>
              <a:lumOff val="80000"/>
            </a:schemeClr>
          </a:solidFill>
          <a:ln w="9525">
            <a:solidFill>
              <a:schemeClr val="tx1"/>
            </a:solidFill>
            <a:miter lim="800000"/>
            <a:headEnd/>
            <a:tailEnd/>
          </a:ln>
        </p:spPr>
        <p:txBody>
          <a:bodyPr wrap="squar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anose="02070309020205020404" pitchFamily="49" charset="0"/>
                <a:cs typeface="Courier New" panose="02070309020205020404" pitchFamily="49" charset="0"/>
              </a:rPr>
              <a:t>mytuple</a:t>
            </a:r>
            <a:r>
              <a:rPr lang="en-GB" sz="1800" dirty="0">
                <a:latin typeface="Courier New" panose="02070309020205020404" pitchFamily="49" charset="0"/>
                <a:cs typeface="Courier New" panose="02070309020205020404" pitchFamily="49" charset="0"/>
              </a:rPr>
              <a:t>[2] = 'John'</a:t>
            </a:r>
          </a:p>
          <a:p>
            <a:r>
              <a:rPr lang="en-GB" sz="1600" dirty="0" err="1">
                <a:latin typeface="Courier New"/>
                <a:cs typeface="Courier New"/>
              </a:rPr>
              <a:t>TypeError</a:t>
            </a:r>
            <a:r>
              <a:rPr lang="en-GB" sz="1600" dirty="0">
                <a:latin typeface="Courier New"/>
                <a:cs typeface="Courier New"/>
              </a:rPr>
              <a:t>: 'tuple' object does not support item assignment</a:t>
            </a:r>
          </a:p>
        </p:txBody>
      </p:sp>
      <p:sp>
        <p:nvSpPr>
          <p:cNvPr id="16391" name="Text Box 9"/>
          <p:cNvSpPr txBox="1">
            <a:spLocks noChangeArrowheads="1"/>
          </p:cNvSpPr>
          <p:nvPr/>
        </p:nvSpPr>
        <p:spPr bwMode="auto">
          <a:xfrm>
            <a:off x="5564631" y="4328568"/>
            <a:ext cx="4105275" cy="83502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cs typeface="Courier New" panose="02070309020205020404" pitchFamily="49" charset="0"/>
              </a:rPr>
              <a:t>('eggs', 'bacon', 'spam', 'tea')</a:t>
            </a:r>
          </a:p>
          <a:p>
            <a:pPr>
              <a:spcBef>
                <a:spcPct val="0"/>
              </a:spcBef>
            </a:pPr>
            <a:r>
              <a:rPr lang="en-GB" sz="1600" dirty="0">
                <a:latin typeface="Courier New" panose="02070309020205020404" pitchFamily="49" charset="0"/>
                <a:cs typeface="Courier New" panose="02070309020205020404" pitchFamily="49" charset="0"/>
              </a:rPr>
              <a:t>bacon</a:t>
            </a:r>
          </a:p>
          <a:p>
            <a:pPr>
              <a:spcBef>
                <a:spcPct val="0"/>
              </a:spcBef>
            </a:pPr>
            <a:r>
              <a:rPr lang="en-GB" sz="1600" dirty="0">
                <a:latin typeface="Courier New" panose="02070309020205020404" pitchFamily="49" charset="0"/>
                <a:cs typeface="Courier New" panose="02070309020205020404" pitchFamily="49" charset="0"/>
              </a:rPr>
              <a:t>tea</a:t>
            </a:r>
          </a:p>
        </p:txBody>
      </p:sp>
    </p:spTree>
    <p:extLst>
      <p:ext uri="{BB962C8B-B14F-4D97-AF65-F5344CB8AC3E}">
        <p14:creationId xmlns:p14="http://schemas.microsoft.com/office/powerpoint/2010/main" val="342615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Python dictionaries introduced</a:t>
            </a:r>
          </a:p>
        </p:txBody>
      </p:sp>
      <p:sp>
        <p:nvSpPr>
          <p:cNvPr id="17411" name="Rectangle 3"/>
          <p:cNvSpPr>
            <a:spLocks noGrp="1" noChangeArrowheads="1"/>
          </p:cNvSpPr>
          <p:nvPr>
            <p:ph type="body" idx="1"/>
          </p:nvPr>
        </p:nvSpPr>
        <p:spPr/>
        <p:txBody>
          <a:bodyPr/>
          <a:lstStyle/>
          <a:p>
            <a:r>
              <a:rPr lang="en-GB" b="1" dirty="0">
                <a:latin typeface="Montserrat"/>
              </a:rPr>
              <a:t>A Dictionary object is an "ordered" collection of objects [see notes about ordering]</a:t>
            </a:r>
          </a:p>
          <a:p>
            <a:pPr marL="457200" lvl="1" indent="-228600">
              <a:buFont typeface="Arial"/>
              <a:buChar char="•"/>
            </a:pPr>
            <a:r>
              <a:rPr lang="en-GB" dirty="0">
                <a:latin typeface="Montserrat"/>
              </a:rPr>
              <a:t>Constructed from { } or </a:t>
            </a:r>
            <a:r>
              <a:rPr lang="en-GB" dirty="0" err="1">
                <a:latin typeface="Montserrat"/>
              </a:rPr>
              <a:t>dict</a:t>
            </a:r>
            <a:r>
              <a:rPr lang="en-GB" dirty="0">
                <a:latin typeface="Montserrat"/>
              </a:rPr>
              <a:t>()</a:t>
            </a:r>
            <a:endParaRPr lang="en-GB" dirty="0"/>
          </a:p>
          <a:p>
            <a:pPr marL="457200" lvl="1" indent="-228600">
              <a:buFont typeface="Arial"/>
              <a:buChar char="•"/>
            </a:pPr>
            <a:endParaRPr lang="en-GB" dirty="0">
              <a:latin typeface="Montserrat"/>
              <a:cs typeface="Courier New"/>
            </a:endParaRPr>
          </a:p>
          <a:p>
            <a:pPr marL="457200" lvl="2" indent="-228600">
              <a:buFont typeface="Arial"/>
              <a:buChar char="•"/>
            </a:pPr>
            <a:r>
              <a:rPr lang="en-GB" sz="1800" dirty="0">
                <a:latin typeface="Montserrat"/>
              </a:rPr>
              <a:t>A key is a text string, or anything that yields a text string</a:t>
            </a:r>
          </a:p>
          <a:p>
            <a:pPr marL="457200" lvl="2" indent="-228600">
              <a:buFont typeface="Arial"/>
              <a:buChar char="•"/>
            </a:pPr>
            <a:endParaRPr lang="en-GB" sz="1800" dirty="0">
              <a:latin typeface="Montserrat"/>
            </a:endParaRPr>
          </a:p>
          <a:p>
            <a:pPr marL="457200" lvl="2" indent="-228600">
              <a:buFont typeface="Arial"/>
              <a:buChar char="•"/>
            </a:pPr>
            <a:endParaRPr lang="en-GB" sz="1800" dirty="0">
              <a:latin typeface="Montserrat"/>
            </a:endParaRPr>
          </a:p>
          <a:p>
            <a:pPr marL="457200" lvl="2" indent="-228600">
              <a:buFont typeface="Arial"/>
              <a:buChar char="•"/>
            </a:pPr>
            <a:r>
              <a:rPr lang="en-GB" sz="1800" dirty="0">
                <a:latin typeface="Montserrat"/>
              </a:rPr>
              <a:t>Example</a:t>
            </a:r>
          </a:p>
        </p:txBody>
      </p:sp>
      <p:sp>
        <p:nvSpPr>
          <p:cNvPr id="17412" name="Text Box 4"/>
          <p:cNvSpPr txBox="1">
            <a:spLocks noChangeArrowheads="1"/>
          </p:cNvSpPr>
          <p:nvPr/>
        </p:nvSpPr>
        <p:spPr bwMode="auto">
          <a:xfrm>
            <a:off x="823132" y="3937832"/>
            <a:ext cx="8069262" cy="2308324"/>
          </a:xfrm>
          <a:prstGeom prst="rect">
            <a:avLst/>
          </a:prstGeom>
          <a:solidFill>
            <a:schemeClr val="tx2">
              <a:lumMod val="20000"/>
              <a:lumOff val="80000"/>
            </a:schemeClr>
          </a:solidFill>
          <a:ln w="12700">
            <a:solidFill>
              <a:schemeClr val="tx1"/>
            </a:solidFill>
            <a:miter lim="800000"/>
            <a:headEnd/>
            <a:tailEnd/>
          </a:ln>
          <a:effectLst/>
        </p:spPr>
        <p:txBody>
          <a:bodyPr lIns="91440" tIns="45720" rIns="91440" bIns="45720" anchor="t">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mydict = {'</a:t>
            </a:r>
            <a:r>
              <a:rPr lang="en-GB" sz="1800" dirty="0" err="1">
                <a:latin typeface="Courier New" panose="02070309020205020404" pitchFamily="49" charset="0"/>
                <a:cs typeface="Courier New" panose="02070309020205020404" pitchFamily="49" charset="0"/>
              </a:rPr>
              <a:t>Australia':'Canberra</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Eire':'Dublin</a:t>
            </a:r>
            <a:r>
              <a:rPr lang="en-GB" sz="1800" dirty="0">
                <a:latin typeface="Courier New" panose="02070309020205020404" pitchFamily="49" charset="0"/>
                <a:cs typeface="Courier New" panose="02070309020205020404" pitchFamily="49" charset="0"/>
              </a:rPr>
              <a:t>',</a:t>
            </a:r>
          </a:p>
          <a:p>
            <a:pPr>
              <a:spcBef>
                <a:spcPct val="0"/>
              </a:spcBef>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France':'Paris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Finland':'Helsinki</a:t>
            </a:r>
            <a:r>
              <a:rPr lang="en-GB" sz="1800" dirty="0">
                <a:latin typeface="Courier New" panose="02070309020205020404" pitchFamily="49" charset="0"/>
                <a:cs typeface="Courier New" panose="02070309020205020404" pitchFamily="49" charset="0"/>
              </a:rPr>
              <a:t>', </a:t>
            </a:r>
          </a:p>
          <a:p>
            <a:pPr>
              <a:spcBef>
                <a:spcPct val="0"/>
              </a:spcBef>
            </a:pPr>
            <a:r>
              <a:rPr lang="en-GB" sz="1800" dirty="0">
                <a:latin typeface="Courier New"/>
                <a:cs typeface="Courier New"/>
              </a:rPr>
              <a:t>          '</a:t>
            </a:r>
            <a:r>
              <a:rPr lang="en-GB" sz="1800" dirty="0" err="1">
                <a:latin typeface="Courier New"/>
                <a:cs typeface="Courier New"/>
              </a:rPr>
              <a:t>UK':'London</a:t>
            </a:r>
            <a:r>
              <a:rPr lang="en-GB" sz="1800" dirty="0">
                <a:latin typeface="Courier New"/>
                <a:cs typeface="Courier New"/>
              </a:rPr>
              <a:t>', '</a:t>
            </a:r>
            <a:r>
              <a:rPr lang="en-GB" sz="1800" dirty="0" err="1">
                <a:latin typeface="Courier New"/>
                <a:cs typeface="Courier New"/>
              </a:rPr>
              <a:t>US':'Washington</a:t>
            </a:r>
            <a:r>
              <a:rPr lang="en-GB" sz="1800" dirty="0">
                <a:latin typeface="Courier New"/>
                <a:cs typeface="Courier New"/>
              </a:rPr>
              <a:t>’</a:t>
            </a:r>
          </a:p>
          <a:p>
            <a:pPr>
              <a:spcBef>
                <a:spcPct val="0"/>
              </a:spcBef>
            </a:pPr>
            <a:r>
              <a:rPr lang="en-GB" sz="1800" dirty="0">
                <a:latin typeface="Courier New"/>
                <a:cs typeface="Courier New"/>
              </a:rPr>
              <a:t>}</a:t>
            </a:r>
            <a:endParaRPr lang="en-GB" dirty="0"/>
          </a:p>
          <a:p>
            <a:pPr>
              <a:spcBef>
                <a:spcPct val="0"/>
              </a:spcBef>
            </a:pPr>
            <a:r>
              <a:rPr lang="en-GB" sz="1800" dirty="0">
                <a:latin typeface="Courier New" panose="02070309020205020404" pitchFamily="49" charset="0"/>
                <a:cs typeface="Courier New" panose="02070309020205020404" pitchFamily="49" charset="0"/>
              </a:rPr>
              <a:t>print(mydict['UK'])</a:t>
            </a:r>
          </a:p>
          <a:p>
            <a:pPr>
              <a:spcBef>
                <a:spcPct val="0"/>
              </a:spcBef>
            </a:pPr>
            <a:endParaRPr lang="en-GB" sz="1800" dirty="0">
              <a:latin typeface="Courier New" panose="02070309020205020404" pitchFamily="49" charset="0"/>
              <a:cs typeface="Courier New" panose="02070309020205020404" pitchFamily="49" charset="0"/>
            </a:endParaRPr>
          </a:p>
          <a:p>
            <a:pPr>
              <a:spcBef>
                <a:spcPct val="0"/>
              </a:spcBef>
            </a:pPr>
            <a:r>
              <a:rPr lang="en-GB" sz="1800" dirty="0">
                <a:latin typeface="Courier New" panose="02070309020205020404" pitchFamily="49" charset="0"/>
                <a:cs typeface="Courier New" panose="02070309020205020404" pitchFamily="49" charset="0"/>
              </a:rPr>
              <a:t>country = 'Iceland'</a:t>
            </a:r>
          </a:p>
          <a:p>
            <a:pPr>
              <a:spcBef>
                <a:spcPct val="0"/>
              </a:spcBef>
            </a:pPr>
            <a:r>
              <a:rPr lang="en-GB" sz="1800" dirty="0">
                <a:latin typeface="Courier New" panose="02070309020205020404" pitchFamily="49" charset="0"/>
                <a:cs typeface="Courier New" panose="02070309020205020404" pitchFamily="49" charset="0"/>
              </a:rPr>
              <a:t>mydict[country] = 'Reykjavik'</a:t>
            </a:r>
          </a:p>
        </p:txBody>
      </p:sp>
      <p:sp>
        <p:nvSpPr>
          <p:cNvPr id="17413" name="Text Box 5"/>
          <p:cNvSpPr txBox="1">
            <a:spLocks noChangeArrowheads="1"/>
          </p:cNvSpPr>
          <p:nvPr/>
        </p:nvSpPr>
        <p:spPr bwMode="auto">
          <a:xfrm>
            <a:off x="6467712" y="5995579"/>
            <a:ext cx="2549525" cy="376238"/>
          </a:xfrm>
          <a:prstGeom prst="rect">
            <a:avLst/>
          </a:prstGeom>
          <a:solidFill>
            <a:schemeClr val="accent2"/>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London</a:t>
            </a:r>
          </a:p>
        </p:txBody>
      </p:sp>
      <p:sp>
        <p:nvSpPr>
          <p:cNvPr id="2" name="Text Box 8">
            <a:extLst>
              <a:ext uri="{FF2B5EF4-FFF2-40B4-BE49-F238E27FC236}">
                <a16:creationId xmlns:a16="http://schemas.microsoft.com/office/drawing/2014/main" id="{C0B3794E-8391-2546-F114-C709668F6736}"/>
              </a:ext>
            </a:extLst>
          </p:cNvPr>
          <p:cNvSpPr txBox="1">
            <a:spLocks noChangeArrowheads="1"/>
          </p:cNvSpPr>
          <p:nvPr/>
        </p:nvSpPr>
        <p:spPr bwMode="auto">
          <a:xfrm>
            <a:off x="824996" y="2092103"/>
            <a:ext cx="8042586" cy="369332"/>
          </a:xfrm>
          <a:prstGeom prst="rect">
            <a:avLst/>
          </a:prstGeom>
          <a:solidFill>
            <a:schemeClr val="tx2">
              <a:lumMod val="20000"/>
              <a:lumOff val="80000"/>
            </a:schemeClr>
          </a:solidFill>
          <a:ln w="9525">
            <a:solidFill>
              <a:schemeClr val="tx1"/>
            </a:solidFill>
            <a:miter lim="800000"/>
            <a:headEnd/>
            <a:tailEnd/>
          </a:ln>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i="1" err="1">
                <a:latin typeface="Courier New"/>
                <a:ea typeface="+mn-lt"/>
                <a:cs typeface="+mn-lt"/>
              </a:rPr>
              <a:t>my</a:t>
            </a:r>
            <a:r>
              <a:rPr lang="en-GB" i="1" err="1">
                <a:latin typeface="Courier New"/>
                <a:ea typeface="+mn-lt"/>
                <a:cs typeface="Courier New"/>
              </a:rPr>
              <a:t>dict</a:t>
            </a:r>
            <a:r>
              <a:rPr lang="en-GB" i="1" dirty="0">
                <a:latin typeface="Courier New"/>
                <a:cs typeface="Courier New"/>
              </a:rPr>
              <a:t> </a:t>
            </a:r>
            <a:r>
              <a:rPr lang="en-GB" b="1" dirty="0">
                <a:latin typeface="Courier New"/>
                <a:cs typeface="Courier New"/>
              </a:rPr>
              <a:t>= {</a:t>
            </a:r>
            <a:r>
              <a:rPr lang="en-GB" b="1" dirty="0">
                <a:latin typeface="Courier New"/>
                <a:ea typeface="+mn-lt"/>
                <a:cs typeface="Courier New"/>
              </a:rPr>
              <a:t>'</a:t>
            </a:r>
            <a:r>
              <a:rPr lang="en-GB" i="1" dirty="0">
                <a:latin typeface="Courier New"/>
                <a:ea typeface="+mn-lt"/>
                <a:cs typeface="+mn-lt"/>
              </a:rPr>
              <a:t>key1</a:t>
            </a:r>
            <a:r>
              <a:rPr lang="en-GB" i="1" dirty="0">
                <a:latin typeface="Courier New"/>
                <a:cs typeface="Courier New"/>
              </a:rPr>
              <a:t>'</a:t>
            </a:r>
            <a:r>
              <a:rPr lang="en-GB" b="1" dirty="0">
                <a:latin typeface="Courier New"/>
                <a:ea typeface="+mn-lt"/>
                <a:cs typeface="Courier New"/>
              </a:rPr>
              <a:t>:</a:t>
            </a:r>
            <a:r>
              <a:rPr lang="en-GB" i="1" dirty="0">
                <a:latin typeface="Courier New"/>
                <a:ea typeface="+mn-lt"/>
                <a:cs typeface="+mn-lt"/>
              </a:rPr>
              <a:t>object1</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key2</a:t>
            </a:r>
            <a:r>
              <a:rPr lang="en-GB" i="1" dirty="0">
                <a:latin typeface="Courier New"/>
                <a:cs typeface="Courier New"/>
              </a:rPr>
              <a:t>'</a:t>
            </a:r>
            <a:r>
              <a:rPr lang="en-GB" b="1" dirty="0">
                <a:latin typeface="Courier New"/>
                <a:ea typeface="+mn-lt"/>
                <a:cs typeface="Courier New"/>
              </a:rPr>
              <a:t>:</a:t>
            </a:r>
            <a:r>
              <a:rPr lang="en-GB" i="1" dirty="0">
                <a:latin typeface="Courier New"/>
                <a:ea typeface="+mn-lt"/>
                <a:cs typeface="+mn-lt"/>
              </a:rPr>
              <a:t>object2</a:t>
            </a:r>
            <a:r>
              <a:rPr lang="en-GB" b="1" dirty="0">
                <a:latin typeface="Courier New"/>
                <a:cs typeface="Courier New"/>
              </a:rPr>
              <a:t>,</a:t>
            </a:r>
            <a:r>
              <a:rPr lang="en-GB" b="1" dirty="0">
                <a:latin typeface="Courier New"/>
                <a:ea typeface="+mn-lt"/>
                <a:cs typeface="Courier New"/>
              </a:rPr>
              <a:t> '</a:t>
            </a:r>
            <a:r>
              <a:rPr lang="en-GB" i="1" dirty="0">
                <a:latin typeface="Courier New"/>
                <a:ea typeface="+mn-lt"/>
                <a:cs typeface="+mn-lt"/>
              </a:rPr>
              <a:t>key3</a:t>
            </a:r>
            <a:r>
              <a:rPr lang="en-GB" i="1" dirty="0">
                <a:latin typeface="Courier New"/>
                <a:cs typeface="Courier New"/>
              </a:rPr>
              <a:t>'</a:t>
            </a:r>
            <a:r>
              <a:rPr lang="en-GB" b="1" dirty="0">
                <a:latin typeface="Courier New"/>
                <a:cs typeface="Courier New"/>
              </a:rPr>
              <a:t>:</a:t>
            </a:r>
            <a:r>
              <a:rPr lang="en-GB" i="1" dirty="0">
                <a:latin typeface="Courier New"/>
                <a:ea typeface="+mn-lt"/>
                <a:cs typeface="+mn-lt"/>
              </a:rPr>
              <a:t>object3</a:t>
            </a:r>
            <a:r>
              <a:rPr lang="en-GB" b="1" dirty="0">
                <a:latin typeface="Courier New"/>
                <a:cs typeface="Courier New"/>
              </a:rPr>
              <a:t>}</a:t>
            </a:r>
            <a:endParaRPr lang="en-GB">
              <a:latin typeface="Courier New"/>
              <a:cs typeface="Courier New"/>
            </a:endParaRPr>
          </a:p>
        </p:txBody>
      </p:sp>
      <p:sp>
        <p:nvSpPr>
          <p:cNvPr id="3" name="Text Box 8">
            <a:extLst>
              <a:ext uri="{FF2B5EF4-FFF2-40B4-BE49-F238E27FC236}">
                <a16:creationId xmlns:a16="http://schemas.microsoft.com/office/drawing/2014/main" id="{47504350-F8BE-88A6-C019-F67A3F3B958C}"/>
              </a:ext>
            </a:extLst>
          </p:cNvPr>
          <p:cNvSpPr txBox="1">
            <a:spLocks noChangeArrowheads="1"/>
          </p:cNvSpPr>
          <p:nvPr/>
        </p:nvSpPr>
        <p:spPr bwMode="auto">
          <a:xfrm>
            <a:off x="824995" y="2841610"/>
            <a:ext cx="3493264" cy="369332"/>
          </a:xfrm>
          <a:prstGeom prst="rect">
            <a:avLst/>
          </a:prstGeom>
          <a:solidFill>
            <a:schemeClr val="tx2">
              <a:lumMod val="20000"/>
              <a:lumOff val="80000"/>
            </a:schemeClr>
          </a:solidFill>
          <a:ln w="9525">
            <a:solidFill>
              <a:schemeClr val="tx1"/>
            </a:solidFill>
            <a:miter lim="800000"/>
            <a:headEnd/>
            <a:tailEnd/>
          </a:ln>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i="1" err="1">
                <a:latin typeface="Courier New"/>
                <a:ea typeface="+mn-lt"/>
                <a:cs typeface="+mn-lt"/>
              </a:rPr>
              <a:t>mydict</a:t>
            </a:r>
            <a:r>
              <a:rPr lang="en-GB" b="1" dirty="0">
                <a:latin typeface="Courier New"/>
                <a:cs typeface="Courier New"/>
              </a:rPr>
              <a:t>[</a:t>
            </a:r>
            <a:r>
              <a:rPr lang="en-GB" b="1" dirty="0">
                <a:latin typeface="Courier New"/>
                <a:ea typeface="+mn-lt"/>
                <a:cs typeface="Courier New"/>
              </a:rPr>
              <a:t>'</a:t>
            </a:r>
            <a:r>
              <a:rPr lang="en-GB" i="1" dirty="0">
                <a:latin typeface="Courier New"/>
                <a:ea typeface="+mn-lt"/>
                <a:cs typeface="+mn-lt"/>
              </a:rPr>
              <a:t>key4</a:t>
            </a:r>
            <a:r>
              <a:rPr lang="en-GB" i="1" dirty="0">
                <a:latin typeface="Courier New"/>
                <a:ea typeface="+mn-lt"/>
                <a:cs typeface="Courier New"/>
              </a:rPr>
              <a:t>'</a:t>
            </a:r>
            <a:r>
              <a:rPr lang="en-GB" b="1" dirty="0">
                <a:latin typeface="Courier New"/>
                <a:cs typeface="Courier New"/>
              </a:rPr>
              <a:t>] =</a:t>
            </a:r>
            <a:r>
              <a:rPr lang="en-GB" b="1" dirty="0">
                <a:latin typeface="Courier New"/>
                <a:ea typeface="+mn-lt"/>
                <a:cs typeface="Courier New"/>
              </a:rPr>
              <a:t> </a:t>
            </a:r>
            <a:r>
              <a:rPr lang="en-GB" i="1" dirty="0">
                <a:latin typeface="Courier New"/>
                <a:ea typeface="+mn-lt"/>
                <a:cs typeface="+mn-lt"/>
              </a:rPr>
              <a:t>object4</a:t>
            </a:r>
            <a:endParaRPr lang="en-US">
              <a:latin typeface="Courier New"/>
              <a:cs typeface="Courier New"/>
            </a:endParaRPr>
          </a:p>
        </p:txBody>
      </p:sp>
    </p:spTree>
    <p:extLst>
      <p:ext uri="{BB962C8B-B14F-4D97-AF65-F5344CB8AC3E}">
        <p14:creationId xmlns:p14="http://schemas.microsoft.com/office/powerpoint/2010/main" val="187193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1667" name="Rectangle 3"/>
          <p:cNvSpPr>
            <a:spLocks noGrp="1" noChangeArrowheads="1"/>
          </p:cNvSpPr>
          <p:nvPr>
            <p:ph type="body" sz="quarter" idx="10"/>
          </p:nvPr>
        </p:nvSpPr>
        <p:spPr/>
        <p:txBody>
          <a:bodyPr/>
          <a:lstStyle/>
          <a:p>
            <a:pPr>
              <a:lnSpc>
                <a:spcPct val="110000"/>
              </a:lnSpc>
            </a:pPr>
            <a:r>
              <a:rPr lang="en-GB" dirty="0"/>
              <a:t>Summary</a:t>
            </a:r>
          </a:p>
        </p:txBody>
      </p:sp>
      <p:sp>
        <p:nvSpPr>
          <p:cNvPr id="2" name="Text Placeholder 1">
            <a:extLst>
              <a:ext uri="{FF2B5EF4-FFF2-40B4-BE49-F238E27FC236}">
                <a16:creationId xmlns:a16="http://schemas.microsoft.com/office/drawing/2014/main" id="{332B793C-A20F-4CD7-8DBC-3B1BEDFD1110}"/>
              </a:ext>
            </a:extLst>
          </p:cNvPr>
          <p:cNvSpPr>
            <a:spLocks noGrp="1"/>
          </p:cNvSpPr>
          <p:nvPr>
            <p:ph type="body" sz="quarter" idx="15"/>
          </p:nvPr>
        </p:nvSpPr>
        <p:spPr>
          <a:xfrm>
            <a:off x="5037137" y="1349984"/>
            <a:ext cx="6724253" cy="4094163"/>
          </a:xfrm>
        </p:spPr>
        <p:txBody>
          <a:bodyPr/>
          <a:lstStyle/>
          <a:p>
            <a:pPr marL="228600" indent="-228600">
              <a:lnSpc>
                <a:spcPct val="110000"/>
              </a:lnSpc>
            </a:pPr>
            <a:r>
              <a:rPr lang="en-GB" b="1" dirty="0"/>
              <a:t>A Python variable is a reference to an object</a:t>
            </a:r>
            <a:endParaRPr lang="en-US"/>
          </a:p>
          <a:p>
            <a:pPr marL="228600" indent="-228600">
              <a:lnSpc>
                <a:spcPct val="110000"/>
              </a:lnSpc>
            </a:pPr>
            <a:r>
              <a:rPr lang="en-GB" b="1" dirty="0"/>
              <a:t>Python variable names are case-sensitive</a:t>
            </a:r>
          </a:p>
          <a:p>
            <a:pPr marL="457200" lvl="2" indent="-228600"/>
            <a:r>
              <a:rPr lang="en-GB" sz="1800" dirty="0">
                <a:latin typeface="Montserrat"/>
              </a:rPr>
              <a:t>Watch out for leading underscores</a:t>
            </a:r>
          </a:p>
          <a:p>
            <a:pPr marL="228600" indent="-228600">
              <a:lnSpc>
                <a:spcPct val="110000"/>
              </a:lnSpc>
            </a:pPr>
            <a:r>
              <a:rPr lang="en-GB" b="1" dirty="0"/>
              <a:t>Variables are accessed using operators and methods</a:t>
            </a:r>
          </a:p>
          <a:p>
            <a:pPr marL="457200" lvl="2" indent="-228600"/>
            <a:r>
              <a:rPr lang="en-GB" err="1">
                <a:latin typeface="Courier New"/>
                <a:cs typeface="Courier New"/>
              </a:rPr>
              <a:t>dir</a:t>
            </a:r>
            <a:r>
              <a:rPr lang="en-GB" dirty="0">
                <a:latin typeface="Courier New"/>
                <a:cs typeface="Courier New"/>
              </a:rPr>
              <a:t>(</a:t>
            </a:r>
            <a:r>
              <a:rPr lang="en-GB" i="1" dirty="0">
                <a:latin typeface="Montserrat"/>
              </a:rPr>
              <a:t>object</a:t>
            </a:r>
            <a:r>
              <a:rPr lang="en-GB" dirty="0">
                <a:latin typeface="Courier New"/>
                <a:cs typeface="Courier New"/>
              </a:rPr>
              <a:t>)</a:t>
            </a:r>
            <a:r>
              <a:rPr lang="en-GB" dirty="0">
                <a:latin typeface="Montserrat"/>
              </a:rPr>
              <a:t> lists the methods available</a:t>
            </a:r>
          </a:p>
          <a:p>
            <a:pPr marL="228600" indent="-228600">
              <a:lnSpc>
                <a:spcPct val="110000"/>
              </a:lnSpc>
            </a:pPr>
            <a:r>
              <a:rPr lang="en-GB" b="1" dirty="0"/>
              <a:t>Lists are like arrays in other languages</a:t>
            </a:r>
          </a:p>
          <a:p>
            <a:pPr marL="228600" indent="-228600">
              <a:lnSpc>
                <a:spcPct val="110000"/>
              </a:lnSpc>
            </a:pPr>
            <a:r>
              <a:rPr lang="en-GB" b="1" dirty="0"/>
              <a:t>Tuples are "immutable"</a:t>
            </a:r>
          </a:p>
          <a:p>
            <a:pPr marL="457200" lvl="2" indent="-228600"/>
            <a:r>
              <a:rPr lang="en-GB" dirty="0"/>
              <a:t>But can contain variables</a:t>
            </a:r>
          </a:p>
          <a:p>
            <a:pPr marL="228600" indent="-228600">
              <a:lnSpc>
                <a:spcPct val="110000"/>
              </a:lnSpc>
            </a:pPr>
            <a:r>
              <a:rPr lang="en-GB" b="1" dirty="0"/>
              <a:t>Dictionaries store objects accessed by key</a:t>
            </a:r>
          </a:p>
          <a:p>
            <a:pPr marL="457200" lvl="4" indent="-228600"/>
            <a:r>
              <a:rPr lang="en-GB" dirty="0"/>
              <a:t>Keys are unique</a:t>
            </a:r>
          </a:p>
          <a:p>
            <a:pPr marL="457200" lvl="4" indent="-228600"/>
            <a:r>
              <a:rPr lang="en-GB" dirty="0"/>
              <a:t>Not ordered</a:t>
            </a:r>
          </a:p>
          <a:p>
            <a:endParaRPr lang="en-GB" dirty="0"/>
          </a:p>
        </p:txBody>
      </p:sp>
    </p:spTree>
    <p:extLst>
      <p:ext uri="{BB962C8B-B14F-4D97-AF65-F5344CB8AC3E}">
        <p14:creationId xmlns:p14="http://schemas.microsoft.com/office/powerpoint/2010/main" val="992543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2000"/>
                                  </p:stCondLst>
                                  <p:childTnLst>
                                    <p:set>
                                      <p:cBhvr>
                                        <p:cTn id="6" dur="1" fill="hold">
                                          <p:stCondLst>
                                            <p:cond delay="0"/>
                                          </p:stCondLst>
                                        </p:cTn>
                                        <p:tgtEl>
                                          <p:spTgt spid="881667">
                                            <p:txEl>
                                              <p:pRg st="0" end="0"/>
                                            </p:txEl>
                                          </p:spTgt>
                                        </p:tgtEl>
                                        <p:attrNameLst>
                                          <p:attrName>style.visibility</p:attrName>
                                        </p:attrNameLst>
                                      </p:cBhvr>
                                      <p:to>
                                        <p:strVal val="visible"/>
                                      </p:to>
                                    </p:set>
                                    <p:animEffect transition="in" filter="slide(fromTop)">
                                      <p:cBhvr>
                                        <p:cTn id="7" dur="500"/>
                                        <p:tgtEl>
                                          <p:spTgt spid="881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7" grpId="0" build="p" autoUpdateAnimBg="0" advAuto="2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Text Placeholder 1">
            <a:extLst>
              <a:ext uri="{FF2B5EF4-FFF2-40B4-BE49-F238E27FC236}">
                <a16:creationId xmlns:a16="http://schemas.microsoft.com/office/drawing/2014/main" id="{E699DCF4-3F4C-2868-6B67-8AF9E82BAB56}"/>
              </a:ext>
            </a:extLst>
          </p:cNvPr>
          <p:cNvSpPr>
            <a:spLocks noGrp="1"/>
          </p:cNvSpPr>
          <p:nvPr>
            <p:ph type="body" sz="quarter" idx="10"/>
          </p:nvPr>
        </p:nvSpPr>
        <p:spPr>
          <a:xfrm>
            <a:off x="409768" y="875296"/>
            <a:ext cx="3443732" cy="2751998"/>
          </a:xfrm>
        </p:spPr>
        <p:txBody>
          <a:bodyPr/>
          <a:lstStyle/>
          <a:p>
            <a:pPr algn="r"/>
            <a:r>
              <a:rPr lang="en-GB" dirty="0">
                <a:solidFill>
                  <a:schemeClr val="bg1"/>
                </a:solidFill>
                <a:latin typeface="Krana Fat B"/>
              </a:rPr>
              <a:t>Python operators</a:t>
            </a:r>
            <a:endParaRPr lang="en-US">
              <a:solidFill>
                <a:schemeClr val="bg1"/>
              </a:solidFill>
            </a:endParaRPr>
          </a:p>
          <a:p>
            <a:endParaRPr lang="en-GB" dirty="0"/>
          </a:p>
        </p:txBody>
      </p:sp>
      <p:sp>
        <p:nvSpPr>
          <p:cNvPr id="3" name="Text Placeholder 2">
            <a:extLst>
              <a:ext uri="{FF2B5EF4-FFF2-40B4-BE49-F238E27FC236}">
                <a16:creationId xmlns:a16="http://schemas.microsoft.com/office/drawing/2014/main" id="{30C813D1-F3D9-1BE0-77E6-F69DE9E4FDC5}"/>
              </a:ext>
            </a:extLst>
          </p:cNvPr>
          <p:cNvSpPr>
            <a:spLocks noGrp="1"/>
          </p:cNvSpPr>
          <p:nvPr>
            <p:ph type="body" sz="quarter" idx="15"/>
          </p:nvPr>
        </p:nvSpPr>
        <p:spPr/>
        <p:txBody>
          <a:bodyPr/>
          <a:lstStyle/>
          <a:p>
            <a:endParaRPr lang="en-GB"/>
          </a:p>
        </p:txBody>
      </p:sp>
      <p:sp>
        <p:nvSpPr>
          <p:cNvPr id="19461" name="AutoShape 6"/>
          <p:cNvSpPr>
            <a:spLocks noChangeArrowheads="1"/>
          </p:cNvSpPr>
          <p:nvPr/>
        </p:nvSpPr>
        <p:spPr bwMode="auto">
          <a:xfrm>
            <a:off x="4795734" y="879313"/>
            <a:ext cx="6993754" cy="5431842"/>
          </a:xfrm>
          <a:prstGeom prst="roundRect">
            <a:avLst>
              <a:gd name="adj" fmla="val 16667"/>
            </a:avLst>
          </a:prstGeom>
          <a:solidFill>
            <a:schemeClr val="bg2">
              <a:lumMod val="20000"/>
              <a:lumOff val="80000"/>
            </a:schemeClr>
          </a:solidFill>
          <a:ln w="12700">
            <a:solidFill>
              <a:schemeClr val="tx1"/>
            </a:solidFill>
            <a:round/>
            <a:headEnd/>
            <a:tailEnd/>
          </a:ln>
        </p:spPr>
        <p:txBody>
          <a:bodyPr wrap="square" lIns="90488" tIns="44450" rIns="90488" bIns="44450" anchor="t">
            <a:spAutoFit/>
          </a:bodyPr>
          <a:lstStyle/>
          <a:p>
            <a:pPr>
              <a:spcBef>
                <a:spcPct val="10000"/>
              </a:spcBef>
            </a:pPr>
            <a:r>
              <a:rPr lang="en-GB" b="1" dirty="0">
                <a:solidFill>
                  <a:srgbClr val="0000FF"/>
                </a:solidFill>
                <a:latin typeface="Courier New" panose="02070309020205020404" pitchFamily="49" charset="0"/>
                <a:cs typeface="Courier New" panose="02070309020205020404" pitchFamily="49" charset="0"/>
              </a:rPr>
              <a:t>or	</a:t>
            </a:r>
            <a:r>
              <a:rPr lang="en-GB" b="1" dirty="0">
                <a:latin typeface="Courier New" pitchFamily="49" charset="0"/>
              </a:rPr>
              <a:t>		</a:t>
            </a:r>
            <a:r>
              <a:rPr lang="en-GB" b="1" dirty="0"/>
              <a:t>logical OR</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and	</a:t>
            </a:r>
            <a:r>
              <a:rPr lang="en-GB" b="1" dirty="0">
                <a:solidFill>
                  <a:srgbClr val="0000FF"/>
                </a:solidFill>
              </a:rPr>
              <a:t>		</a:t>
            </a:r>
            <a:r>
              <a:rPr lang="en-GB" b="1" dirty="0"/>
              <a:t>logical AND</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not	</a:t>
            </a:r>
            <a:r>
              <a:rPr lang="en-GB" b="1" dirty="0">
                <a:solidFill>
                  <a:srgbClr val="0000FF"/>
                </a:solidFill>
              </a:rPr>
              <a:t>		</a:t>
            </a:r>
            <a:r>
              <a:rPr lang="en-GB" b="1" dirty="0"/>
              <a:t>logical NOT</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&lt; &lt;= &gt; &gt;=</a:t>
            </a:r>
            <a:r>
              <a:rPr lang="en-GB" b="1" dirty="0">
                <a:solidFill>
                  <a:srgbClr val="0000FF"/>
                </a:solidFill>
              </a:rPr>
              <a:t>		</a:t>
            </a:r>
            <a:r>
              <a:rPr lang="en-GB" b="1" dirty="0"/>
              <a:t>comparison operators</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 !=	</a:t>
            </a:r>
            <a:r>
              <a:rPr lang="en-GB" b="1" dirty="0">
                <a:solidFill>
                  <a:srgbClr val="0000FF"/>
                </a:solidFill>
              </a:rPr>
              <a:t>		</a:t>
            </a:r>
            <a:r>
              <a:rPr lang="en-GB" b="1" dirty="0"/>
              <a:t>equality operators</a:t>
            </a:r>
          </a:p>
          <a:p>
            <a:pPr>
              <a:spcBef>
                <a:spcPct val="10000"/>
              </a:spcBef>
            </a:pPr>
            <a:r>
              <a:rPr lang="en-GB" b="1" dirty="0">
                <a:solidFill>
                  <a:srgbClr val="0000C8"/>
                </a:solidFill>
                <a:latin typeface="Courier New" panose="02070309020205020404" pitchFamily="49" charset="0"/>
                <a:cs typeface="Courier New" panose="02070309020205020404" pitchFamily="49" charset="0"/>
              </a:rPr>
              <a:t>is</a:t>
            </a:r>
            <a:r>
              <a:rPr lang="en-GB" b="1" dirty="0">
                <a:latin typeface="Courier New" panose="02070309020205020404" pitchFamily="49" charset="0"/>
                <a:cs typeface="Courier New" panose="02070309020205020404" pitchFamily="49" charset="0"/>
              </a:rPr>
              <a:t>	</a:t>
            </a:r>
            <a:r>
              <a:rPr lang="en-GB" b="1" dirty="0"/>
              <a:t>		object identity test</a:t>
            </a:r>
          </a:p>
          <a:p>
            <a:pPr>
              <a:spcBef>
                <a:spcPct val="10000"/>
              </a:spcBef>
            </a:pPr>
            <a:r>
              <a:rPr lang="en-GB" b="1" dirty="0">
                <a:solidFill>
                  <a:srgbClr val="0000C8"/>
                </a:solidFill>
                <a:latin typeface="Courier New" panose="02070309020205020404" pitchFamily="49" charset="0"/>
                <a:cs typeface="Courier New" panose="02070309020205020404" pitchFamily="49" charset="0"/>
              </a:rPr>
              <a:t>in	</a:t>
            </a:r>
            <a:r>
              <a:rPr lang="en-GB" b="1" dirty="0"/>
              <a:t>		object membership test</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a:t>		binary OR, XOR</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&amp;</a:t>
            </a:r>
            <a:r>
              <a:rPr lang="en-GB" b="1" dirty="0">
                <a:latin typeface="Courier New" panose="02070309020205020404" pitchFamily="49" charset="0"/>
                <a:cs typeface="Courier New" panose="02070309020205020404" pitchFamily="49" charset="0"/>
              </a:rPr>
              <a:t>	</a:t>
            </a:r>
            <a:r>
              <a:rPr lang="en-GB" b="1" dirty="0"/>
              <a:t>		binary AND</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&lt;&lt;  &gt;&gt;	</a:t>
            </a:r>
            <a:r>
              <a:rPr lang="en-GB" b="1" dirty="0"/>
              <a:t>		binary shift</a:t>
            </a:r>
            <a:endParaRPr lang="en-GB" b="1" i="1" dirty="0"/>
          </a:p>
          <a:p>
            <a:pPr>
              <a:spcBef>
                <a:spcPct val="10000"/>
              </a:spcBef>
            </a:pPr>
            <a:r>
              <a:rPr lang="en-GB" b="1" dirty="0">
                <a:solidFill>
                  <a:srgbClr val="0000FF"/>
                </a:solidFill>
                <a:latin typeface="Courier New" panose="02070309020205020404" pitchFamily="49" charset="0"/>
                <a:cs typeface="Courier New" panose="02070309020205020404" pitchFamily="49" charset="0"/>
              </a:rPr>
              <a:t>- +	</a:t>
            </a:r>
            <a:r>
              <a:rPr lang="en-GB" b="1" dirty="0">
                <a:solidFill>
                  <a:srgbClr val="0000FF"/>
                </a:solidFill>
              </a:rPr>
              <a:t>	</a:t>
            </a:r>
            <a:r>
              <a:rPr lang="en-GB" b="1" dirty="0"/>
              <a:t>	subtract, add</a:t>
            </a:r>
          </a:p>
          <a:p>
            <a:pPr marL="2571750" indent="-2571750">
              <a:spcBef>
                <a:spcPct val="10000"/>
              </a:spcBef>
            </a:pPr>
            <a:r>
              <a:rPr lang="en-GB" b="1" dirty="0">
                <a:solidFill>
                  <a:srgbClr val="0000FF"/>
                </a:solidFill>
                <a:latin typeface="Courier New" panose="02070309020205020404" pitchFamily="49" charset="0"/>
                <a:cs typeface="Courier New" panose="02070309020205020404" pitchFamily="49" charset="0"/>
              </a:rPr>
              <a:t>*  / // %</a:t>
            </a:r>
            <a:r>
              <a:rPr lang="en-GB" b="1" dirty="0">
                <a:latin typeface="Courier New" pitchFamily="49" charset="0"/>
              </a:rPr>
              <a:t>		</a:t>
            </a:r>
            <a:r>
              <a:rPr lang="en-GB" b="1" dirty="0"/>
              <a:t>multiply, divide, integer-divide, modulo</a:t>
            </a:r>
          </a:p>
          <a:p>
            <a:pPr>
              <a:spcBef>
                <a:spcPct val="10000"/>
              </a:spcBef>
            </a:pPr>
            <a:r>
              <a:rPr lang="en-GB" b="1" dirty="0">
                <a:solidFill>
                  <a:srgbClr val="0000FF"/>
                </a:solidFill>
                <a:latin typeface="Courier New"/>
                <a:cs typeface="Courier New"/>
              </a:rPr>
              <a:t>@</a:t>
            </a:r>
            <a:r>
              <a:rPr lang="en-GB" b="1" dirty="0"/>
              <a:t>			matrix multiplication (3.5)</a:t>
            </a:r>
          </a:p>
          <a:p>
            <a:pPr>
              <a:spcBef>
                <a:spcPct val="10000"/>
              </a:spcBef>
            </a:pPr>
            <a:r>
              <a:rPr lang="en-GB" b="1" dirty="0">
                <a:solidFill>
                  <a:srgbClr val="0000FF"/>
                </a:solidFill>
                <a:latin typeface="Courier New" panose="02070309020205020404" pitchFamily="49" charset="0"/>
                <a:cs typeface="Courier New" panose="02070309020205020404" pitchFamily="49" charset="0"/>
              </a:rPr>
              <a:t>~ **	</a:t>
            </a:r>
            <a:r>
              <a:rPr lang="en-GB" b="1" dirty="0"/>
              <a:t>		complement, exponentiation</a:t>
            </a:r>
          </a:p>
          <a:p>
            <a:pPr>
              <a:spcBef>
                <a:spcPct val="10000"/>
              </a:spcBef>
            </a:pPr>
            <a:r>
              <a:rPr lang="en-GB" b="1" dirty="0">
                <a:solidFill>
                  <a:srgbClr val="0000FF"/>
                </a:solidFill>
                <a:latin typeface="Courier New"/>
                <a:cs typeface="Courier New"/>
              </a:rPr>
              <a:t>await</a:t>
            </a:r>
            <a:r>
              <a:rPr lang="en-GB" b="1" dirty="0"/>
              <a:t>			await expression (3.5)</a:t>
            </a:r>
          </a:p>
        </p:txBody>
      </p:sp>
    </p:spTree>
    <p:extLst>
      <p:ext uri="{BB962C8B-B14F-4D97-AF65-F5344CB8AC3E}">
        <p14:creationId xmlns:p14="http://schemas.microsoft.com/office/powerpoint/2010/main" val="342434212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quarter" idx="10"/>
          </p:nvPr>
        </p:nvSpPr>
        <p:spPr/>
        <p:txBody>
          <a:bodyPr/>
          <a:lstStyle/>
          <a:p>
            <a:pPr algn="r"/>
            <a:r>
              <a:rPr lang="en-GB" dirty="0">
                <a:solidFill>
                  <a:schemeClr val="bg1"/>
                </a:solidFill>
                <a:latin typeface="Krana Fat B"/>
              </a:rPr>
              <a:t>Python reserved words</a:t>
            </a:r>
            <a:endParaRPr lang="en-US">
              <a:solidFill>
                <a:schemeClr val="bg1"/>
              </a:solidFill>
            </a:endParaRPr>
          </a:p>
          <a:p>
            <a:endParaRPr lang="en-GB" sz="1800">
              <a:latin typeface="Krana Fat B"/>
            </a:endParaRPr>
          </a:p>
        </p:txBody>
      </p:sp>
      <p:sp>
        <p:nvSpPr>
          <p:cNvPr id="20484" name="Text Box 4"/>
          <p:cNvSpPr txBox="1">
            <a:spLocks noChangeArrowheads="1"/>
          </p:cNvSpPr>
          <p:nvPr/>
        </p:nvSpPr>
        <p:spPr bwMode="auto">
          <a:xfrm>
            <a:off x="4246395" y="1892109"/>
            <a:ext cx="7605970" cy="1754327"/>
          </a:xfrm>
          <a:prstGeom prst="rect">
            <a:avLst/>
          </a:prstGeom>
          <a:solidFill>
            <a:schemeClr val="bg2">
              <a:lumMod val="20000"/>
              <a:lumOff val="80000"/>
            </a:schemeClr>
          </a:solidFill>
          <a:ln w="9525">
            <a:solidFill>
              <a:schemeClr val="tx1"/>
            </a:solidFill>
            <a:miter lim="800000"/>
            <a:headEnd/>
            <a:tailEnd/>
          </a:ln>
        </p:spPr>
        <p:txBody>
          <a:bodyPr wrap="square">
            <a:spAutoFit/>
          </a:bodyPr>
          <a:lstStyle>
            <a:lvl1pPr defTabSz="1828800">
              <a:tabLst>
                <a:tab pos="1254125" algn="l"/>
                <a:tab pos="2508250" algn="l"/>
                <a:tab pos="3762375" algn="l"/>
                <a:tab pos="5205413" algn="l"/>
                <a:tab pos="6461125" algn="l"/>
                <a:tab pos="7537450" algn="l"/>
              </a:tabLst>
              <a:defRPr sz="1000">
                <a:solidFill>
                  <a:schemeClr val="tx1"/>
                </a:solidFill>
                <a:latin typeface="Arial" charset="0"/>
              </a:defRPr>
            </a:lvl1pPr>
            <a:lvl2pPr marL="742950" indent="-285750" defTabSz="1828800">
              <a:tabLst>
                <a:tab pos="1254125" algn="l"/>
                <a:tab pos="2508250" algn="l"/>
                <a:tab pos="3762375" algn="l"/>
                <a:tab pos="5205413" algn="l"/>
                <a:tab pos="6461125" algn="l"/>
                <a:tab pos="7537450" algn="l"/>
              </a:tabLst>
              <a:defRPr sz="1000">
                <a:solidFill>
                  <a:schemeClr val="tx1"/>
                </a:solidFill>
                <a:latin typeface="Arial" charset="0"/>
              </a:defRPr>
            </a:lvl2pPr>
            <a:lvl3pPr marL="1143000" indent="-228600" defTabSz="1828800">
              <a:tabLst>
                <a:tab pos="1254125" algn="l"/>
                <a:tab pos="2508250" algn="l"/>
                <a:tab pos="3762375" algn="l"/>
                <a:tab pos="5205413" algn="l"/>
                <a:tab pos="6461125" algn="l"/>
                <a:tab pos="7537450" algn="l"/>
              </a:tabLst>
              <a:defRPr sz="1000">
                <a:solidFill>
                  <a:schemeClr val="tx1"/>
                </a:solidFill>
                <a:latin typeface="Arial" charset="0"/>
              </a:defRPr>
            </a:lvl3pPr>
            <a:lvl4pPr marL="1600200" indent="-228600" defTabSz="1828800">
              <a:tabLst>
                <a:tab pos="1254125" algn="l"/>
                <a:tab pos="2508250" algn="l"/>
                <a:tab pos="3762375" algn="l"/>
                <a:tab pos="5205413" algn="l"/>
                <a:tab pos="6461125" algn="l"/>
                <a:tab pos="7537450" algn="l"/>
              </a:tabLst>
              <a:defRPr sz="1000">
                <a:solidFill>
                  <a:schemeClr val="tx1"/>
                </a:solidFill>
                <a:latin typeface="Arial" charset="0"/>
              </a:defRPr>
            </a:lvl4pPr>
            <a:lvl5pPr marL="2057400" indent="-228600" defTabSz="1828800">
              <a:tabLst>
                <a:tab pos="1254125" algn="l"/>
                <a:tab pos="2508250" algn="l"/>
                <a:tab pos="3762375" algn="l"/>
                <a:tab pos="5205413" algn="l"/>
                <a:tab pos="6461125" algn="l"/>
                <a:tab pos="7537450" algn="l"/>
              </a:tabLst>
              <a:defRPr sz="1000">
                <a:solidFill>
                  <a:schemeClr val="tx1"/>
                </a:solidFill>
                <a:latin typeface="Arial" charset="0"/>
              </a:defRPr>
            </a:lvl5pPr>
            <a:lvl6pPr marL="25146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6pPr>
            <a:lvl7pPr marL="29718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7pPr>
            <a:lvl8pPr marL="34290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8pPr>
            <a:lvl9pPr marL="3886200" indent="-228600" defTabSz="1828800" eaLnBrk="0" fontAlgn="base" hangingPunct="0">
              <a:spcBef>
                <a:spcPct val="50000"/>
              </a:spcBef>
              <a:spcAft>
                <a:spcPct val="0"/>
              </a:spcAft>
              <a:tabLst>
                <a:tab pos="1254125" algn="l"/>
                <a:tab pos="2508250" algn="l"/>
                <a:tab pos="3762375" algn="l"/>
                <a:tab pos="5205413" algn="l"/>
                <a:tab pos="6461125" algn="l"/>
                <a:tab pos="7537450" algn="l"/>
              </a:tabLst>
              <a:defRPr sz="1000">
                <a:solidFill>
                  <a:schemeClr val="tx1"/>
                </a:solidFill>
                <a:latin typeface="Arial" charset="0"/>
              </a:defRPr>
            </a:lvl9pPr>
          </a:lstStyle>
          <a:p>
            <a:r>
              <a:rPr lang="en-GB" sz="1800" dirty="0">
                <a:latin typeface="Courier New" panose="02070309020205020404" pitchFamily="49" charset="0"/>
                <a:cs typeface="Courier New" panose="02070309020205020404" pitchFamily="49" charset="0"/>
              </a:rPr>
              <a:t>False	None	True	 and	as	assert</a:t>
            </a:r>
          </a:p>
          <a:p>
            <a:r>
              <a:rPr lang="en-GB" sz="1800" dirty="0">
                <a:latin typeface="Courier New" panose="02070309020205020404" pitchFamily="49" charset="0"/>
                <a:cs typeface="Courier New" panose="02070309020205020404" pitchFamily="49" charset="0"/>
              </a:rPr>
              <a:t>async   	await   	break	 class	continue	def</a:t>
            </a:r>
          </a:p>
          <a:p>
            <a:r>
              <a:rPr lang="en-GB" sz="1800" dirty="0">
                <a:latin typeface="Courier New" panose="02070309020205020404" pitchFamily="49" charset="0"/>
                <a:cs typeface="Courier New" panose="02070309020205020404" pitchFamily="49" charset="0"/>
              </a:rPr>
              <a:t>del      </a:t>
            </a:r>
            <a:r>
              <a:rPr lang="en-GB" sz="1800" dirty="0" err="1">
                <a:latin typeface="Courier New" panose="02070309020205020404" pitchFamily="49" charset="0"/>
                <a:cs typeface="Courier New" panose="02070309020205020404" pitchFamily="49" charset="0"/>
              </a:rPr>
              <a:t>elif</a:t>
            </a:r>
            <a:r>
              <a:rPr lang="en-GB" sz="1800" dirty="0">
                <a:latin typeface="Courier New" panose="02070309020205020404" pitchFamily="49" charset="0"/>
                <a:cs typeface="Courier New" panose="02070309020205020404" pitchFamily="49" charset="0"/>
              </a:rPr>
              <a:t>     else	 except	finally	for </a:t>
            </a:r>
          </a:p>
          <a:p>
            <a:r>
              <a:rPr lang="en-GB" sz="1800" dirty="0">
                <a:latin typeface="Courier New" panose="02070309020205020404" pitchFamily="49" charset="0"/>
                <a:cs typeface="Courier New" panose="02070309020205020404" pitchFamily="49" charset="0"/>
              </a:rPr>
              <a:t>form     global	 if	import	in	is  lambda	nonlocal	 not	or	pass     raise return   try	 while	with	yield</a:t>
            </a:r>
          </a:p>
        </p:txBody>
      </p:sp>
      <p:sp>
        <p:nvSpPr>
          <p:cNvPr id="3" name="TextBox 2">
            <a:extLst>
              <a:ext uri="{FF2B5EF4-FFF2-40B4-BE49-F238E27FC236}">
                <a16:creationId xmlns:a16="http://schemas.microsoft.com/office/drawing/2014/main" id="{A1A2A0A8-2FB5-4CB3-0D80-71941BD9DF6D}"/>
              </a:ext>
            </a:extLst>
          </p:cNvPr>
          <p:cNvSpPr txBox="1"/>
          <p:nvPr/>
        </p:nvSpPr>
        <p:spPr>
          <a:xfrm>
            <a:off x="4247213" y="1399082"/>
            <a:ext cx="7607508"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GB" sz="1800" cap="all" dirty="0">
                <a:solidFill>
                  <a:srgbClr val="000000"/>
                </a:solidFill>
                <a:latin typeface="Krana Fat B"/>
              </a:rPr>
              <a:t>THE FOLLOWING ARE ILLEGAL AS VARIABLE OR FUNCTION NAMES IN PYTHON</a:t>
            </a:r>
            <a:endParaRPr lang="en-GB" dirty="0">
              <a:solidFill>
                <a:srgbClr val="000000"/>
              </a:solidFill>
            </a:endParaRPr>
          </a:p>
        </p:txBody>
      </p:sp>
    </p:spTree>
    <p:extLst>
      <p:ext uri="{BB962C8B-B14F-4D97-AF65-F5344CB8AC3E}">
        <p14:creationId xmlns:p14="http://schemas.microsoft.com/office/powerpoint/2010/main" val="152881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quarter" idx="10"/>
          </p:nvPr>
        </p:nvSpPr>
        <p:spPr/>
        <p:txBody>
          <a:bodyPr>
            <a:normAutofit/>
          </a:bodyPr>
          <a:lstStyle/>
          <a:p>
            <a:r>
              <a:rPr lang="en-GB" dirty="0"/>
              <a:t>Fundamental variables</a:t>
            </a:r>
          </a:p>
        </p:txBody>
      </p:sp>
      <p:sp>
        <p:nvSpPr>
          <p:cNvPr id="2" name="Text Placeholder 1">
            <a:extLst>
              <a:ext uri="{FF2B5EF4-FFF2-40B4-BE49-F238E27FC236}">
                <a16:creationId xmlns:a16="http://schemas.microsoft.com/office/drawing/2014/main" id="{92CA05E3-7830-4BCB-AA5A-4348F90D8CD4}"/>
              </a:ext>
            </a:extLst>
          </p:cNvPr>
          <p:cNvSpPr>
            <a:spLocks noGrp="1"/>
          </p:cNvSpPr>
          <p:nvPr>
            <p:ph type="body" sz="quarter" idx="15"/>
          </p:nvPr>
        </p:nvSpPr>
        <p:spPr>
          <a:xfrm>
            <a:off x="5037138" y="1224724"/>
            <a:ext cx="5803900" cy="4094163"/>
          </a:xfrm>
        </p:spPr>
        <p:txBody>
          <a:bodyPr/>
          <a:lstStyle/>
          <a:p>
            <a:r>
              <a:rPr lang="en-GB" b="1" dirty="0"/>
              <a:t>Contents</a:t>
            </a:r>
          </a:p>
          <a:p>
            <a:pPr lvl="1"/>
            <a:r>
              <a:rPr lang="en-GB" dirty="0"/>
              <a:t>Python objects</a:t>
            </a:r>
          </a:p>
          <a:p>
            <a:pPr lvl="1"/>
            <a:r>
              <a:rPr lang="en-GB" dirty="0"/>
              <a:t>Python variables </a:t>
            </a:r>
          </a:p>
          <a:p>
            <a:pPr lvl="2"/>
            <a:r>
              <a:rPr lang="en-GB" dirty="0"/>
              <a:t>Type specific methods</a:t>
            </a:r>
          </a:p>
          <a:p>
            <a:pPr lvl="1"/>
            <a:r>
              <a:rPr lang="en-GB" dirty="0"/>
              <a:t>Augmented assignments</a:t>
            </a:r>
          </a:p>
          <a:p>
            <a:pPr lvl="1"/>
            <a:r>
              <a:rPr lang="en-GB" dirty="0"/>
              <a:t>Python types</a:t>
            </a:r>
          </a:p>
          <a:p>
            <a:pPr lvl="1"/>
            <a:r>
              <a:rPr lang="en-GB" dirty="0"/>
              <a:t>Python lists</a:t>
            </a:r>
          </a:p>
          <a:p>
            <a:pPr lvl="1"/>
            <a:r>
              <a:rPr lang="en-GB" dirty="0"/>
              <a:t>Python tuples</a:t>
            </a:r>
          </a:p>
          <a:p>
            <a:pPr lvl="1"/>
            <a:r>
              <a:rPr lang="en-GB" dirty="0"/>
              <a:t>Python dictionaries</a:t>
            </a:r>
          </a:p>
          <a:p>
            <a:pPr lvl="1"/>
            <a:endParaRPr lang="en-GB" dirty="0"/>
          </a:p>
          <a:p>
            <a:r>
              <a:rPr lang="en-GB" b="1" dirty="0"/>
              <a:t>Summary</a:t>
            </a:r>
          </a:p>
          <a:p>
            <a:pPr lvl="1"/>
            <a:r>
              <a:rPr lang="en-GB" dirty="0"/>
              <a:t>Python operators</a:t>
            </a:r>
          </a:p>
          <a:p>
            <a:pPr lvl="1"/>
            <a:r>
              <a:rPr lang="en-GB" dirty="0"/>
              <a:t>Python reserved words</a:t>
            </a:r>
          </a:p>
          <a:p>
            <a:endParaRPr lang="en-GB" dirty="0"/>
          </a:p>
        </p:txBody>
      </p:sp>
    </p:spTree>
    <p:extLst>
      <p:ext uri="{BB962C8B-B14F-4D97-AF65-F5344CB8AC3E}">
        <p14:creationId xmlns:p14="http://schemas.microsoft.com/office/powerpoint/2010/main" val="19796075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Python is object oriented</a:t>
            </a:r>
          </a:p>
        </p:txBody>
      </p:sp>
      <p:sp>
        <p:nvSpPr>
          <p:cNvPr id="7171" name="Rectangle 3"/>
          <p:cNvSpPr>
            <a:spLocks noGrp="1" noChangeArrowheads="1"/>
          </p:cNvSpPr>
          <p:nvPr>
            <p:ph idx="1"/>
          </p:nvPr>
        </p:nvSpPr>
        <p:spPr/>
        <p:txBody>
          <a:bodyPr>
            <a:normAutofit/>
          </a:bodyPr>
          <a:lstStyle/>
          <a:p>
            <a:r>
              <a:rPr lang="en-GB" b="1" dirty="0">
                <a:latin typeface="Montserrat"/>
              </a:rPr>
              <a:t>So what is an object?</a:t>
            </a:r>
          </a:p>
          <a:p>
            <a:pPr marL="457200" lvl="1" indent="-228600">
              <a:buFont typeface="Arial" panose="020B0604020202020204" pitchFamily="34" charset="0"/>
              <a:buChar char="•"/>
            </a:pPr>
            <a:r>
              <a:rPr lang="en-GB" sz="1800" dirty="0">
                <a:latin typeface="Montserrat"/>
              </a:rPr>
              <a:t>To a mathematician the term describes a "thing"</a:t>
            </a:r>
          </a:p>
          <a:p>
            <a:pPr marL="457200" lvl="1" indent="-228600">
              <a:buFont typeface="Arial" panose="020B0604020202020204" pitchFamily="34" charset="0"/>
              <a:buChar char="•"/>
            </a:pPr>
            <a:r>
              <a:rPr lang="en-GB" sz="1800" dirty="0">
                <a:latin typeface="Montserrat"/>
              </a:rPr>
              <a:t>To a programmer the term describes a specific area of memory</a:t>
            </a:r>
          </a:p>
          <a:p>
            <a:r>
              <a:rPr lang="en-GB" b="1" dirty="0"/>
              <a:t>Objects have type, state, and identity</a:t>
            </a:r>
          </a:p>
          <a:p>
            <a:pPr marL="457200" lvl="1" indent="-228600">
              <a:buFont typeface="Arial" panose="020B0604020202020204" pitchFamily="34" charset="0"/>
              <a:buChar char="•"/>
            </a:pPr>
            <a:endParaRPr lang="en-GB" sz="1800" i="1" dirty="0"/>
          </a:p>
        </p:txBody>
      </p:sp>
      <p:pic>
        <p:nvPicPr>
          <p:cNvPr id="3" name="Picture 3" descr="A picture containing text, person, old&#10;&#10;Description automatically generated">
            <a:extLst>
              <a:ext uri="{FF2B5EF4-FFF2-40B4-BE49-F238E27FC236}">
                <a16:creationId xmlns:a16="http://schemas.microsoft.com/office/drawing/2014/main" id="{622E74A4-8757-EC42-0C01-584FD7ACE4D6}"/>
              </a:ext>
            </a:extLst>
          </p:cNvPr>
          <p:cNvPicPr>
            <a:picLocks noChangeAspect="1"/>
          </p:cNvPicPr>
          <p:nvPr/>
        </p:nvPicPr>
        <p:blipFill>
          <a:blip r:embed="rId3"/>
          <a:stretch>
            <a:fillRect/>
          </a:stretch>
        </p:blipFill>
        <p:spPr>
          <a:xfrm>
            <a:off x="7450405" y="107867"/>
            <a:ext cx="1398073" cy="1941616"/>
          </a:xfrm>
          <a:prstGeom prst="rect">
            <a:avLst/>
          </a:prstGeom>
        </p:spPr>
      </p:pic>
      <p:pic>
        <p:nvPicPr>
          <p:cNvPr id="4" name="Picture 4">
            <a:extLst>
              <a:ext uri="{FF2B5EF4-FFF2-40B4-BE49-F238E27FC236}">
                <a16:creationId xmlns:a16="http://schemas.microsoft.com/office/drawing/2014/main" id="{D07C5169-48AC-0D26-D213-D3CAC5EDEBCC}"/>
              </a:ext>
            </a:extLst>
          </p:cNvPr>
          <p:cNvPicPr>
            <a:picLocks noChangeAspect="1"/>
          </p:cNvPicPr>
          <p:nvPr/>
        </p:nvPicPr>
        <p:blipFill>
          <a:blip r:embed="rId4"/>
          <a:stretch>
            <a:fillRect/>
          </a:stretch>
        </p:blipFill>
        <p:spPr>
          <a:xfrm>
            <a:off x="8792751" y="770906"/>
            <a:ext cx="1850448" cy="1991097"/>
          </a:xfrm>
          <a:prstGeom prst="rect">
            <a:avLst/>
          </a:prstGeom>
        </p:spPr>
      </p:pic>
      <p:pic>
        <p:nvPicPr>
          <p:cNvPr id="5" name="Picture 5" descr="Graphical user interface, diagram&#10;&#10;Description automatically generated">
            <a:extLst>
              <a:ext uri="{FF2B5EF4-FFF2-40B4-BE49-F238E27FC236}">
                <a16:creationId xmlns:a16="http://schemas.microsoft.com/office/drawing/2014/main" id="{630C02C3-C36E-2840-5B45-16CB96AC3A5B}"/>
              </a:ext>
            </a:extLst>
          </p:cNvPr>
          <p:cNvPicPr>
            <a:picLocks noChangeAspect="1"/>
          </p:cNvPicPr>
          <p:nvPr/>
        </p:nvPicPr>
        <p:blipFill>
          <a:blip r:embed="rId5"/>
          <a:stretch>
            <a:fillRect/>
          </a:stretch>
        </p:blipFill>
        <p:spPr>
          <a:xfrm>
            <a:off x="743133" y="2852927"/>
            <a:ext cx="7110892" cy="3728963"/>
          </a:xfrm>
          <a:prstGeom prst="rect">
            <a:avLst/>
          </a:prstGeom>
        </p:spPr>
      </p:pic>
      <p:pic>
        <p:nvPicPr>
          <p:cNvPr id="6" name="Picture 6" descr="Text&#10;&#10;Description automatically generated">
            <a:extLst>
              <a:ext uri="{FF2B5EF4-FFF2-40B4-BE49-F238E27FC236}">
                <a16:creationId xmlns:a16="http://schemas.microsoft.com/office/drawing/2014/main" id="{716F7FAB-2819-8013-934B-03B32F962902}"/>
              </a:ext>
            </a:extLst>
          </p:cNvPr>
          <p:cNvPicPr>
            <a:picLocks noChangeAspect="1"/>
          </p:cNvPicPr>
          <p:nvPr/>
        </p:nvPicPr>
        <p:blipFill>
          <a:blip r:embed="rId6"/>
          <a:stretch>
            <a:fillRect/>
          </a:stretch>
        </p:blipFill>
        <p:spPr>
          <a:xfrm>
            <a:off x="10082981" y="5458121"/>
            <a:ext cx="1882878" cy="1165145"/>
          </a:xfrm>
          <a:prstGeom prst="rect">
            <a:avLst/>
          </a:prstGeom>
        </p:spPr>
      </p:pic>
    </p:spTree>
    <p:extLst>
      <p:ext uri="{BB962C8B-B14F-4D97-AF65-F5344CB8AC3E}">
        <p14:creationId xmlns:p14="http://schemas.microsoft.com/office/powerpoint/2010/main" val="260243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Python variables</a:t>
            </a:r>
          </a:p>
        </p:txBody>
      </p:sp>
      <p:sp>
        <p:nvSpPr>
          <p:cNvPr id="8195" name="Rectangle 3"/>
          <p:cNvSpPr>
            <a:spLocks noGrp="1" noChangeArrowheads="1"/>
          </p:cNvSpPr>
          <p:nvPr>
            <p:ph type="body" idx="1"/>
          </p:nvPr>
        </p:nvSpPr>
        <p:spPr/>
        <p:txBody>
          <a:bodyPr/>
          <a:lstStyle/>
          <a:p>
            <a:r>
              <a:rPr lang="en-GB" b="1" dirty="0"/>
              <a:t>Python variables are references to objects</a:t>
            </a:r>
            <a:endParaRPr lang="en-US"/>
          </a:p>
          <a:p>
            <a:pPr lvl="1"/>
            <a:endParaRPr lang="en-GB" dirty="0"/>
          </a:p>
          <a:p>
            <a:pPr lvl="2"/>
            <a:endParaRPr lang="en-GB" dirty="0"/>
          </a:p>
          <a:p>
            <a:r>
              <a:rPr lang="en-GB" b="1" dirty="0"/>
              <a:t>Variables are defined automatically</a:t>
            </a:r>
          </a:p>
          <a:p>
            <a:pPr marL="457200" lvl="1" indent="-228600">
              <a:buFont typeface="Arial"/>
              <a:buChar char="•"/>
            </a:pPr>
            <a:r>
              <a:rPr lang="en-GB" sz="1800" dirty="0">
                <a:latin typeface="Montserrat"/>
              </a:rPr>
              <a:t>An undefined variable refers to a special object called </a:t>
            </a:r>
            <a:r>
              <a:rPr lang="en-GB" sz="1800" dirty="0">
                <a:solidFill>
                  <a:srgbClr val="000000"/>
                </a:solidFill>
                <a:latin typeface="Montserrat"/>
              </a:rPr>
              <a:t>None</a:t>
            </a:r>
          </a:p>
          <a:p>
            <a:r>
              <a:rPr lang="en-GB" b="1" dirty="0"/>
              <a:t>Variables can be deleted with </a:t>
            </a:r>
            <a:r>
              <a:rPr lang="en-GB" b="1" dirty="0">
                <a:latin typeface="Courier New" panose="02070309020205020404" pitchFamily="49" charset="0"/>
              </a:rPr>
              <a:t>del</a:t>
            </a:r>
            <a:endParaRPr lang="en-GB" b="1" dirty="0">
              <a:latin typeface="Courier New" panose="02070309020205020404" pitchFamily="49" charset="0"/>
              <a:cs typeface="Courier New" panose="02070309020205020404" pitchFamily="49" charset="0"/>
            </a:endParaRPr>
          </a:p>
          <a:p>
            <a:pPr marL="457200" lvl="1" indent="-228600">
              <a:buFont typeface="Arial"/>
              <a:buChar char="•"/>
            </a:pPr>
            <a:r>
              <a:rPr lang="en-GB" sz="1800" b="0" dirty="0">
                <a:latin typeface="Montserrat"/>
              </a:rPr>
              <a:t>An object's memory can be reused when it is no longer referenced</a:t>
            </a:r>
          </a:p>
          <a:p>
            <a:r>
              <a:rPr lang="en-GB" b="1" dirty="0"/>
              <a:t>Variables are local by default</a:t>
            </a:r>
          </a:p>
          <a:p>
            <a:pPr marL="457200" lvl="1" indent="-228600">
              <a:buFont typeface="Arial"/>
              <a:buChar char="•"/>
            </a:pPr>
            <a:r>
              <a:rPr lang="en-GB" sz="1800" dirty="0"/>
              <a:t> If created within a user written function</a:t>
            </a:r>
          </a:p>
          <a:p>
            <a:pPr marL="457200" lvl="1" indent="-228600">
              <a:buFont typeface="Arial"/>
              <a:buChar char="•"/>
            </a:pPr>
            <a:r>
              <a:rPr lang="en-GB" sz="1800" dirty="0"/>
              <a:t> More on </a:t>
            </a:r>
            <a:r>
              <a:rPr lang="en-GB" sz="1800" b="0" dirty="0">
                <a:latin typeface="Courier New" panose="02070309020205020404" pitchFamily="49" charset="0"/>
                <a:cs typeface="Courier New" panose="02070309020205020404" pitchFamily="49" charset="0"/>
              </a:rPr>
              <a:t>global</a:t>
            </a:r>
            <a:r>
              <a:rPr lang="en-GB" sz="1800" dirty="0"/>
              <a:t> variables and scope later…</a:t>
            </a:r>
          </a:p>
          <a:p>
            <a:pPr marL="457200" lvl="1" indent="-228600">
              <a:buFont typeface="Arial"/>
              <a:buChar char="•"/>
            </a:pPr>
            <a:r>
              <a:rPr lang="en-GB" sz="1800" dirty="0"/>
              <a:t> Display local variables with </a:t>
            </a:r>
            <a:r>
              <a:rPr lang="en-GB" sz="1800" b="0" dirty="0">
                <a:latin typeface="Courier New" panose="02070309020205020404" pitchFamily="49" charset="0"/>
                <a:cs typeface="Courier New" panose="02070309020205020404" pitchFamily="49" charset="0"/>
              </a:rPr>
              <a:t>print(locals())</a:t>
            </a:r>
            <a:endParaRPr lang="en-GB" sz="1800" dirty="0">
              <a:latin typeface="Courier New" panose="02070309020205020404" pitchFamily="49" charset="0"/>
              <a:cs typeface="Courier New" panose="02070309020205020404" pitchFamily="49" charset="0"/>
            </a:endParaRPr>
          </a:p>
        </p:txBody>
      </p:sp>
      <p:sp>
        <p:nvSpPr>
          <p:cNvPr id="8196" name="Text Box 4"/>
          <p:cNvSpPr txBox="1">
            <a:spLocks noChangeArrowheads="1"/>
          </p:cNvSpPr>
          <p:nvPr/>
        </p:nvSpPr>
        <p:spPr bwMode="auto">
          <a:xfrm>
            <a:off x="10575636" y="5599113"/>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pPr algn="ctr">
              <a:spcBef>
                <a:spcPct val="0"/>
              </a:spcBef>
            </a:pPr>
            <a:endParaRPr lang="en-US" sz="1800" b="1" dirty="0"/>
          </a:p>
        </p:txBody>
      </p:sp>
      <p:grpSp>
        <p:nvGrpSpPr>
          <p:cNvPr id="8197" name="Group 12"/>
          <p:cNvGrpSpPr>
            <a:grpSpLocks/>
          </p:cNvGrpSpPr>
          <p:nvPr/>
        </p:nvGrpSpPr>
        <p:grpSpPr bwMode="auto">
          <a:xfrm>
            <a:off x="2298074" y="1879768"/>
            <a:ext cx="5095875" cy="476250"/>
            <a:chOff x="512" y="1139"/>
            <a:chExt cx="3210" cy="300"/>
          </a:xfrm>
        </p:grpSpPr>
        <p:sp>
          <p:nvSpPr>
            <p:cNvPr id="8199" name="Oval 6"/>
            <p:cNvSpPr>
              <a:spLocks noChangeArrowheads="1"/>
            </p:cNvSpPr>
            <p:nvPr/>
          </p:nvSpPr>
          <p:spPr bwMode="auto">
            <a:xfrm>
              <a:off x="2706" y="1139"/>
              <a:ext cx="388" cy="300"/>
            </a:xfrm>
            <a:prstGeom prst="ellipse">
              <a:avLst/>
            </a:prstGeom>
            <a:solidFill>
              <a:schemeClr val="accent2"/>
            </a:solidFill>
            <a:ln w="9525">
              <a:solidFill>
                <a:schemeClr val="tx1"/>
              </a:solidFill>
              <a:round/>
              <a:headEnd/>
              <a:tailEnd/>
            </a:ln>
          </p:spPr>
          <p:txBody>
            <a:bodyPr wrap="none" anchor="ctr">
              <a:spAutoFit/>
            </a:bodyPr>
            <a:lstStyle/>
            <a:p>
              <a:pPr algn="ctr"/>
              <a:r>
                <a:rPr lang="en-GB" sz="1600" dirty="0"/>
                <a:t>42</a:t>
              </a:r>
            </a:p>
          </p:txBody>
        </p:sp>
        <p:sp>
          <p:nvSpPr>
            <p:cNvPr id="8200" name="Text Box 7"/>
            <p:cNvSpPr txBox="1">
              <a:spLocks noChangeArrowheads="1"/>
            </p:cNvSpPr>
            <p:nvPr/>
          </p:nvSpPr>
          <p:spPr bwMode="auto">
            <a:xfrm>
              <a:off x="1321" y="1176"/>
              <a:ext cx="418" cy="21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r>
                <a:rPr lang="en-GB" sz="1600" dirty="0"/>
                <a:t>a</a:t>
              </a:r>
            </a:p>
          </p:txBody>
        </p:sp>
        <p:sp>
          <p:nvSpPr>
            <p:cNvPr id="8201" name="Text Box 8"/>
            <p:cNvSpPr txBox="1">
              <a:spLocks noChangeArrowheads="1"/>
            </p:cNvSpPr>
            <p:nvPr/>
          </p:nvSpPr>
          <p:spPr bwMode="auto">
            <a:xfrm>
              <a:off x="2167" y="1180"/>
              <a:ext cx="19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a:t>
              </a:r>
            </a:p>
          </p:txBody>
        </p:sp>
        <p:sp>
          <p:nvSpPr>
            <p:cNvPr id="8202" name="Text Box 9"/>
            <p:cNvSpPr txBox="1">
              <a:spLocks noChangeArrowheads="1"/>
            </p:cNvSpPr>
            <p:nvPr/>
          </p:nvSpPr>
          <p:spPr bwMode="auto">
            <a:xfrm>
              <a:off x="512" y="1155"/>
              <a:ext cx="56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variable</a:t>
              </a:r>
            </a:p>
          </p:txBody>
        </p:sp>
        <p:sp>
          <p:nvSpPr>
            <p:cNvPr id="8203" name="Text Box 10"/>
            <p:cNvSpPr txBox="1">
              <a:spLocks noChangeArrowheads="1"/>
            </p:cNvSpPr>
            <p:nvPr/>
          </p:nvSpPr>
          <p:spPr bwMode="auto">
            <a:xfrm>
              <a:off x="3265" y="1179"/>
              <a:ext cx="45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object</a:t>
              </a:r>
            </a:p>
          </p:txBody>
        </p:sp>
      </p:grpSp>
      <p:sp>
        <p:nvSpPr>
          <p:cNvPr id="8198" name="Text Box 11"/>
          <p:cNvSpPr txBox="1">
            <a:spLocks noChangeArrowheads="1"/>
          </p:cNvSpPr>
          <p:nvPr/>
        </p:nvSpPr>
        <p:spPr bwMode="auto">
          <a:xfrm>
            <a:off x="4576345" y="1711493"/>
            <a:ext cx="11445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i="1" dirty="0"/>
              <a:t>references</a:t>
            </a:r>
          </a:p>
        </p:txBody>
      </p:sp>
      <p:pic>
        <p:nvPicPr>
          <p:cNvPr id="2" name="Picture 2" descr="Graphical user interface, application&#10;&#10;Description automatically generated">
            <a:extLst>
              <a:ext uri="{FF2B5EF4-FFF2-40B4-BE49-F238E27FC236}">
                <a16:creationId xmlns:a16="http://schemas.microsoft.com/office/drawing/2014/main" id="{03E98888-F7A3-E5B6-9201-EA7C99EA5FB0}"/>
              </a:ext>
            </a:extLst>
          </p:cNvPr>
          <p:cNvPicPr>
            <a:picLocks noChangeAspect="1"/>
          </p:cNvPicPr>
          <p:nvPr/>
        </p:nvPicPr>
        <p:blipFill>
          <a:blip r:embed="rId3"/>
          <a:stretch>
            <a:fillRect/>
          </a:stretch>
        </p:blipFill>
        <p:spPr>
          <a:xfrm>
            <a:off x="8411497" y="1267014"/>
            <a:ext cx="2743200" cy="1693843"/>
          </a:xfrm>
          <a:prstGeom prst="rect">
            <a:avLst/>
          </a:prstGeom>
        </p:spPr>
      </p:pic>
      <p:pic>
        <p:nvPicPr>
          <p:cNvPr id="3" name="Picture 3" descr="Shape&#10;&#10;Description automatically generated">
            <a:extLst>
              <a:ext uri="{FF2B5EF4-FFF2-40B4-BE49-F238E27FC236}">
                <a16:creationId xmlns:a16="http://schemas.microsoft.com/office/drawing/2014/main" id="{E90A0C8F-1021-6BA1-01AF-7427673EAC5F}"/>
              </a:ext>
            </a:extLst>
          </p:cNvPr>
          <p:cNvPicPr>
            <a:picLocks noChangeAspect="1"/>
          </p:cNvPicPr>
          <p:nvPr/>
        </p:nvPicPr>
        <p:blipFill>
          <a:blip r:embed="rId4"/>
          <a:stretch>
            <a:fillRect/>
          </a:stretch>
        </p:blipFill>
        <p:spPr>
          <a:xfrm>
            <a:off x="7354530" y="4089806"/>
            <a:ext cx="3947651" cy="2734195"/>
          </a:xfrm>
          <a:prstGeom prst="rect">
            <a:avLst/>
          </a:prstGeom>
        </p:spPr>
      </p:pic>
    </p:spTree>
    <p:extLst>
      <p:ext uri="{BB962C8B-B14F-4D97-AF65-F5344CB8AC3E}">
        <p14:creationId xmlns:p14="http://schemas.microsoft.com/office/powerpoint/2010/main" val="169514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Variable names</a:t>
            </a:r>
          </a:p>
        </p:txBody>
      </p:sp>
      <p:sp>
        <p:nvSpPr>
          <p:cNvPr id="9219" name="Rectangle 3"/>
          <p:cNvSpPr>
            <a:spLocks noGrp="1" noChangeArrowheads="1"/>
          </p:cNvSpPr>
          <p:nvPr>
            <p:ph type="body" idx="1"/>
          </p:nvPr>
        </p:nvSpPr>
        <p:spPr>
          <a:xfrm>
            <a:off x="339970" y="1284400"/>
            <a:ext cx="10695459" cy="5573600"/>
          </a:xfrm>
        </p:spPr>
        <p:txBody>
          <a:bodyPr>
            <a:normAutofit/>
          </a:bodyPr>
          <a:lstStyle/>
          <a:p>
            <a:pPr>
              <a:lnSpc>
                <a:spcPct val="110000"/>
              </a:lnSpc>
            </a:pPr>
            <a:r>
              <a:rPr lang="en-GB" b="1" dirty="0">
                <a:latin typeface="Montserrat"/>
              </a:rPr>
              <a:t>Naming rules</a:t>
            </a:r>
            <a:endParaRPr lang="en-US" dirty="0"/>
          </a:p>
          <a:p>
            <a:pPr marL="457200" indent="-228600">
              <a:lnSpc>
                <a:spcPct val="110000"/>
              </a:lnSpc>
              <a:buFont typeface="Arial"/>
              <a:buChar char="•"/>
            </a:pPr>
            <a:r>
              <a:rPr lang="en-GB" sz="1800" b="1" err="1">
                <a:latin typeface="Montserrat"/>
              </a:rPr>
              <a:t>CaSe</a:t>
            </a:r>
            <a:r>
              <a:rPr lang="en-GB" sz="1800" b="1" dirty="0">
                <a:latin typeface="Montserrat"/>
              </a:rPr>
              <a:t> </a:t>
            </a:r>
            <a:r>
              <a:rPr lang="en-GB" sz="1800">
                <a:latin typeface="Montserrat"/>
              </a:rPr>
              <a:t>sensitive</a:t>
            </a:r>
            <a:endParaRPr lang="en-GB" sz="1800"/>
          </a:p>
          <a:p>
            <a:pPr marL="457200" indent="-228600">
              <a:lnSpc>
                <a:spcPct val="110000"/>
              </a:lnSpc>
              <a:buFont typeface="Arial"/>
              <a:buChar char="•"/>
            </a:pPr>
            <a:r>
              <a:rPr lang="en-GB" sz="1800" dirty="0">
                <a:latin typeface="Montserrat"/>
              </a:rPr>
              <a:t>Must start with an underscore or a letter</a:t>
            </a:r>
            <a:endParaRPr lang="en-GB" dirty="0"/>
          </a:p>
          <a:p>
            <a:pPr marL="457200" lvl="1" indent="-228600">
              <a:lnSpc>
                <a:spcPct val="100000"/>
              </a:lnSpc>
              <a:buFont typeface="Arial"/>
              <a:buChar char="•"/>
            </a:pPr>
            <a:r>
              <a:rPr lang="en-GB" sz="1800" dirty="0">
                <a:latin typeface="Montserrat"/>
              </a:rPr>
              <a:t>Followed by any number of letters, digits, or underscores</a:t>
            </a:r>
          </a:p>
          <a:p>
            <a:pPr>
              <a:lnSpc>
                <a:spcPct val="110000"/>
              </a:lnSpc>
            </a:pPr>
            <a:r>
              <a:rPr lang="en-GB" b="1" dirty="0">
                <a:latin typeface="Montserrat"/>
              </a:rPr>
              <a:t>Conventions with underscores</a:t>
            </a:r>
          </a:p>
          <a:p>
            <a:pPr marL="457200" lvl="1" indent="-228600">
              <a:lnSpc>
                <a:spcPct val="100000"/>
              </a:lnSpc>
              <a:buFont typeface="Arial"/>
              <a:buChar char="•"/>
            </a:pPr>
            <a:r>
              <a:rPr lang="en-GB" sz="1800" dirty="0">
                <a:latin typeface="Montserrat"/>
              </a:rPr>
              <a:t>Names beginning with one underscore are private to a module/class</a:t>
            </a:r>
          </a:p>
          <a:p>
            <a:pPr lvl="2">
              <a:lnSpc>
                <a:spcPct val="100000"/>
              </a:lnSpc>
            </a:pPr>
            <a:endParaRPr lang="en-GB" dirty="0"/>
          </a:p>
          <a:p>
            <a:pPr marL="457200" lvl="1" indent="-228600">
              <a:lnSpc>
                <a:spcPct val="100000"/>
              </a:lnSpc>
              <a:buFont typeface="Arial"/>
              <a:buChar char="•"/>
            </a:pPr>
            <a:r>
              <a:rPr lang="en-GB" sz="1800" dirty="0">
                <a:latin typeface="Montserrat"/>
              </a:rPr>
              <a:t>Names beginning with two underscores are mangled</a:t>
            </a:r>
          </a:p>
          <a:p>
            <a:pPr lvl="2">
              <a:lnSpc>
                <a:spcPct val="100000"/>
              </a:lnSpc>
            </a:pPr>
            <a:endParaRPr lang="en-GB" dirty="0"/>
          </a:p>
          <a:p>
            <a:pPr marL="457200" lvl="1" indent="-228600">
              <a:lnSpc>
                <a:spcPct val="100000"/>
              </a:lnSpc>
              <a:buFont typeface="Arial"/>
              <a:buChar char="•"/>
            </a:pPr>
            <a:r>
              <a:rPr lang="en-GB" sz="1800" dirty="0">
                <a:latin typeface="Montserrat"/>
              </a:rPr>
              <a:t>Names beginning and ending with two underscores are special</a:t>
            </a:r>
          </a:p>
          <a:p>
            <a:pPr lvl="2">
              <a:lnSpc>
                <a:spcPct val="100000"/>
              </a:lnSpc>
            </a:pPr>
            <a:endParaRPr lang="en-GB" dirty="0"/>
          </a:p>
          <a:p>
            <a:pPr marL="457200" lvl="1" indent="-228600">
              <a:lnSpc>
                <a:spcPct val="100000"/>
              </a:lnSpc>
              <a:buFont typeface="Arial"/>
              <a:buChar char="•"/>
            </a:pPr>
            <a:r>
              <a:rPr lang="en-GB" sz="1800" dirty="0">
                <a:latin typeface="Montserrat"/>
              </a:rPr>
              <a:t>The character _ represents the result of the previous command</a:t>
            </a:r>
          </a:p>
        </p:txBody>
      </p:sp>
      <p:sp>
        <p:nvSpPr>
          <p:cNvPr id="9220" name="Text Box 4"/>
          <p:cNvSpPr txBox="1">
            <a:spLocks noChangeArrowheads="1"/>
          </p:cNvSpPr>
          <p:nvPr/>
        </p:nvSpPr>
        <p:spPr bwMode="auto">
          <a:xfrm>
            <a:off x="1785743" y="3587145"/>
            <a:ext cx="2670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solidFill>
                  <a:srgbClr val="00B0F0"/>
                </a:solidFill>
                <a:latin typeface="Courier New"/>
                <a:cs typeface="Courier New"/>
              </a:rPr>
              <a:t>_private_to_module</a:t>
            </a:r>
          </a:p>
        </p:txBody>
      </p:sp>
      <p:sp>
        <p:nvSpPr>
          <p:cNvPr id="9221" name="Text Box 5"/>
          <p:cNvSpPr txBox="1">
            <a:spLocks noChangeArrowheads="1"/>
          </p:cNvSpPr>
          <p:nvPr/>
        </p:nvSpPr>
        <p:spPr bwMode="auto">
          <a:xfrm>
            <a:off x="1785742" y="4351492"/>
            <a:ext cx="2670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solidFill>
                  <a:srgbClr val="00B0F0"/>
                </a:solidFill>
                <a:latin typeface="Courier New"/>
                <a:cs typeface="Courier New"/>
              </a:rPr>
              <a:t>__private_to_class</a:t>
            </a:r>
          </a:p>
        </p:txBody>
      </p:sp>
      <p:sp>
        <p:nvSpPr>
          <p:cNvPr id="9222" name="Text Box 6"/>
          <p:cNvSpPr txBox="1">
            <a:spLocks noChangeArrowheads="1"/>
          </p:cNvSpPr>
          <p:nvPr/>
        </p:nvSpPr>
        <p:spPr bwMode="auto">
          <a:xfrm>
            <a:off x="1785743" y="5115839"/>
            <a:ext cx="2670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solidFill>
                  <a:srgbClr val="00B0F0"/>
                </a:solidFill>
                <a:latin typeface="Courier New"/>
                <a:cs typeface="Courier New"/>
              </a:rPr>
              <a:t>__itsakindamagic__</a:t>
            </a:r>
          </a:p>
        </p:txBody>
      </p:sp>
    </p:spTree>
    <p:extLst>
      <p:ext uri="{BB962C8B-B14F-4D97-AF65-F5344CB8AC3E}">
        <p14:creationId xmlns:p14="http://schemas.microsoft.com/office/powerpoint/2010/main" val="6680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Type specific methods</a:t>
            </a:r>
          </a:p>
        </p:txBody>
      </p:sp>
      <p:sp>
        <p:nvSpPr>
          <p:cNvPr id="10243" name="Rectangle 3"/>
          <p:cNvSpPr>
            <a:spLocks noGrp="1" noChangeArrowheads="1"/>
          </p:cNvSpPr>
          <p:nvPr>
            <p:ph type="body" idx="1"/>
          </p:nvPr>
        </p:nvSpPr>
        <p:spPr/>
        <p:txBody>
          <a:bodyPr/>
          <a:lstStyle/>
          <a:p>
            <a:r>
              <a:rPr lang="en-GB" b="1" dirty="0"/>
              <a:t>Actions on objects are done by calling </a:t>
            </a:r>
            <a:r>
              <a:rPr lang="en-GB" b="1" i="1" dirty="0"/>
              <a:t>methods</a:t>
            </a:r>
          </a:p>
          <a:p>
            <a:pPr marL="457200" lvl="1" indent="-228600">
              <a:buFont typeface="Arial" panose="020B0604020202020204" pitchFamily="34" charset="0"/>
              <a:buChar char="•"/>
            </a:pPr>
            <a:r>
              <a:rPr lang="en-GB" sz="1800" dirty="0">
                <a:latin typeface="Montserrat"/>
              </a:rPr>
              <a:t>A method is implemented as a </a:t>
            </a:r>
            <a:r>
              <a:rPr lang="en-GB" sz="1800" i="1" dirty="0">
                <a:latin typeface="Montserrat"/>
              </a:rPr>
              <a:t>function</a:t>
            </a:r>
            <a:r>
              <a:rPr lang="en-GB" sz="1800" dirty="0">
                <a:latin typeface="Montserrat"/>
              </a:rPr>
              <a:t> - a named code block</a:t>
            </a:r>
          </a:p>
          <a:p>
            <a:pPr marL="457200" lvl="2" indent="-228600"/>
            <a:endParaRPr lang="en-GB" dirty="0"/>
          </a:p>
          <a:p>
            <a:pPr marL="457200" lvl="2" indent="-228600"/>
            <a:endParaRPr lang="en-GB" sz="800" dirty="0"/>
          </a:p>
          <a:p>
            <a:pPr marL="457200" lvl="1" indent="-228600">
              <a:buFont typeface="Arial" panose="020B0604020202020204" pitchFamily="34" charset="0"/>
              <a:buChar char="•"/>
            </a:pPr>
            <a:r>
              <a:rPr lang="en-GB" sz="1800" b="0" i="1" dirty="0"/>
              <a:t>object</a:t>
            </a:r>
            <a:r>
              <a:rPr lang="en-GB" sz="1800" dirty="0"/>
              <a:t> need not be a variable</a:t>
            </a:r>
          </a:p>
          <a:p>
            <a:pPr lvl="1">
              <a:buFont typeface="Arial" panose="020B0604020202020204" pitchFamily="34" charset="0"/>
              <a:buChar char="•"/>
            </a:pPr>
            <a:endParaRPr lang="en-GB" sz="1800" dirty="0"/>
          </a:p>
          <a:p>
            <a:r>
              <a:rPr lang="en-GB" b="1" dirty="0"/>
              <a:t>Which methods may be used?</a:t>
            </a:r>
          </a:p>
          <a:p>
            <a:pPr marL="457200" lvl="1" indent="-228600">
              <a:buFont typeface="Arial" panose="020B0604020202020204" pitchFamily="34" charset="0"/>
              <a:buChar char="•"/>
            </a:pPr>
            <a:r>
              <a:rPr lang="en-GB" sz="1800" dirty="0">
                <a:latin typeface="Montserrat"/>
              </a:rPr>
              <a:t>Depends on the Class (type) of the object</a:t>
            </a:r>
          </a:p>
          <a:p>
            <a:pPr marL="457200" lvl="1" indent="-228600">
              <a:buFont typeface="Arial" panose="020B0604020202020204" pitchFamily="34" charset="0"/>
              <a:buChar char="•"/>
            </a:pPr>
            <a:r>
              <a:rPr lang="en-GB" sz="1800" dirty="0">
                <a:latin typeface="Courier New"/>
                <a:cs typeface="Courier New"/>
              </a:rPr>
              <a:t>dir(</a:t>
            </a:r>
            <a:r>
              <a:rPr lang="en-GB" sz="1800" b="0" i="1" dirty="0">
                <a:latin typeface="Montserrat"/>
              </a:rPr>
              <a:t>object</a:t>
            </a:r>
            <a:r>
              <a:rPr lang="en-GB" sz="1800" dirty="0">
                <a:latin typeface="Courier New"/>
                <a:cs typeface="Courier New"/>
              </a:rPr>
              <a:t>)</a:t>
            </a:r>
            <a:r>
              <a:rPr lang="en-GB" sz="1800" dirty="0">
                <a:latin typeface="Montserrat"/>
              </a:rPr>
              <a:t> lists the methods available</a:t>
            </a:r>
          </a:p>
          <a:p>
            <a:pPr marL="457200" lvl="1" indent="-228600">
              <a:buFont typeface="Arial" panose="020B0604020202020204" pitchFamily="34" charset="0"/>
              <a:buChar char="•"/>
            </a:pPr>
            <a:r>
              <a:rPr lang="en-GB" sz="1800" dirty="0">
                <a:latin typeface="Courier New"/>
                <a:cs typeface="Courier New"/>
              </a:rPr>
              <a:t>help(</a:t>
            </a:r>
            <a:r>
              <a:rPr lang="en-GB" sz="1800" b="0" i="1" dirty="0">
                <a:latin typeface="Montserrat"/>
              </a:rPr>
              <a:t>object</a:t>
            </a:r>
            <a:r>
              <a:rPr lang="en-GB" sz="1800" dirty="0">
                <a:latin typeface="Courier New"/>
                <a:cs typeface="Courier New"/>
              </a:rPr>
              <a:t>)</a:t>
            </a:r>
            <a:r>
              <a:rPr lang="en-GB" sz="1800" dirty="0">
                <a:latin typeface="Montserrat"/>
              </a:rPr>
              <a:t> often gives help text</a:t>
            </a:r>
          </a:p>
          <a:p>
            <a:r>
              <a:rPr lang="en-GB" b="1" dirty="0"/>
              <a:t>Examples:</a:t>
            </a:r>
          </a:p>
        </p:txBody>
      </p:sp>
      <p:sp>
        <p:nvSpPr>
          <p:cNvPr id="10244" name="Text Box 4"/>
          <p:cNvSpPr txBox="1">
            <a:spLocks noChangeArrowheads="1"/>
          </p:cNvSpPr>
          <p:nvPr/>
        </p:nvSpPr>
        <p:spPr bwMode="auto">
          <a:xfrm>
            <a:off x="792564" y="2164728"/>
            <a:ext cx="4101076" cy="406400"/>
          </a:xfrm>
          <a:prstGeom prst="rect">
            <a:avLst/>
          </a:prstGeom>
          <a:solidFill>
            <a:schemeClr val="tx2">
              <a:lumMod val="20000"/>
              <a:lumOff val="80000"/>
            </a:schemeClr>
          </a:solidFill>
          <a:ln w="9525">
            <a:solidFill>
              <a:schemeClr val="tx1"/>
            </a:solidFill>
            <a:miter lim="800000"/>
            <a:headEnd/>
            <a:tailEnd/>
          </a:ln>
        </p:spPr>
        <p:txBody>
          <a:bodyPr wrap="square" lIns="91440" tIns="45720" rIns="91440" bIns="45720" anchor="t">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i="1" dirty="0"/>
              <a:t>object</a:t>
            </a:r>
            <a:r>
              <a:rPr lang="en-GB" sz="2000" b="1" dirty="0"/>
              <a:t>.</a:t>
            </a:r>
            <a:r>
              <a:rPr lang="en-GB" sz="2000" i="1" dirty="0"/>
              <a:t>method </a:t>
            </a:r>
            <a:r>
              <a:rPr lang="en-GB" sz="2000" b="1" dirty="0"/>
              <a:t>(</a:t>
            </a:r>
            <a:r>
              <a:rPr lang="en-GB" sz="2000" dirty="0"/>
              <a:t>[</a:t>
            </a:r>
            <a:r>
              <a:rPr lang="en-GB" sz="2000" i="1" dirty="0"/>
              <a:t>arg1</a:t>
            </a:r>
            <a:r>
              <a:rPr lang="en-GB" sz="2000" dirty="0"/>
              <a:t>[,</a:t>
            </a:r>
            <a:r>
              <a:rPr lang="en-GB" sz="2000" i="1" dirty="0"/>
              <a:t>arg2</a:t>
            </a:r>
            <a:r>
              <a:rPr lang="en-GB" sz="2000" dirty="0"/>
              <a:t>…]]</a:t>
            </a:r>
            <a:r>
              <a:rPr lang="en-GB" sz="2000" b="1" dirty="0"/>
              <a:t>)</a:t>
            </a:r>
          </a:p>
        </p:txBody>
      </p:sp>
      <p:sp>
        <p:nvSpPr>
          <p:cNvPr id="10245" name="Text Box 5"/>
          <p:cNvSpPr txBox="1">
            <a:spLocks noChangeArrowheads="1"/>
          </p:cNvSpPr>
          <p:nvPr/>
        </p:nvSpPr>
        <p:spPr bwMode="auto">
          <a:xfrm>
            <a:off x="792059" y="5348919"/>
            <a:ext cx="5784850" cy="979487"/>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800" dirty="0">
                <a:latin typeface="Courier New" panose="02070309020205020404" pitchFamily="49" charset="0"/>
                <a:cs typeface="Courier New" panose="02070309020205020404" pitchFamily="49" charset="0"/>
              </a:rPr>
              <a:t>name.upper()			names.pop()</a:t>
            </a:r>
          </a:p>
          <a:p>
            <a:pPr>
              <a:spcBef>
                <a:spcPct val="10000"/>
              </a:spcBef>
            </a:pPr>
            <a:r>
              <a:rPr lang="en-GB" sz="1800" dirty="0">
                <a:latin typeface="Courier New" panose="02070309020205020404" pitchFamily="49" charset="0"/>
                <a:cs typeface="Courier New" panose="02070309020205020404" pitchFamily="49" charset="0"/>
              </a:rPr>
              <a:t>name.isupper()		mydict.keys()</a:t>
            </a:r>
          </a:p>
          <a:p>
            <a:pPr>
              <a:spcBef>
                <a:spcPct val="10000"/>
              </a:spcBef>
            </a:pPr>
            <a:r>
              <a:rPr lang="en-GB" sz="1800" dirty="0">
                <a:latin typeface="Courier New" panose="02070309020205020404" pitchFamily="49" charset="0"/>
                <a:cs typeface="Courier New" panose="02070309020205020404" pitchFamily="49" charset="0"/>
              </a:rPr>
              <a:t>names.count()			myfile.flush()</a:t>
            </a: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92FA4B0D-35A1-7B12-EF17-271D5FC828F5}"/>
              </a:ext>
            </a:extLst>
          </p:cNvPr>
          <p:cNvPicPr>
            <a:picLocks noChangeAspect="1"/>
          </p:cNvPicPr>
          <p:nvPr/>
        </p:nvPicPr>
        <p:blipFill>
          <a:blip r:embed="rId3"/>
          <a:stretch>
            <a:fillRect/>
          </a:stretch>
        </p:blipFill>
        <p:spPr>
          <a:xfrm>
            <a:off x="7096432" y="2958969"/>
            <a:ext cx="3333135" cy="2279706"/>
          </a:xfrm>
          <a:prstGeom prst="rect">
            <a:avLst/>
          </a:prstGeom>
        </p:spPr>
      </p:pic>
    </p:spTree>
    <p:extLst>
      <p:ext uri="{BB962C8B-B14F-4D97-AF65-F5344CB8AC3E}">
        <p14:creationId xmlns:p14="http://schemas.microsoft.com/office/powerpoint/2010/main" val="132197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Operators and type</a:t>
            </a:r>
          </a:p>
        </p:txBody>
      </p:sp>
      <p:sp>
        <p:nvSpPr>
          <p:cNvPr id="11267" name="Rectangle 3"/>
          <p:cNvSpPr>
            <a:spLocks noGrp="1" noChangeArrowheads="1"/>
          </p:cNvSpPr>
          <p:nvPr>
            <p:ph type="body" sz="half" idx="4294967295"/>
          </p:nvPr>
        </p:nvSpPr>
        <p:spPr>
          <a:xfrm>
            <a:off x="417512" y="1300540"/>
            <a:ext cx="8612188" cy="5568950"/>
          </a:xfrm>
        </p:spPr>
        <p:txBody>
          <a:bodyPr/>
          <a:lstStyle/>
          <a:p>
            <a:r>
              <a:rPr lang="en-GB" b="1" dirty="0"/>
              <a:t>An operator carries out an operation on an object</a:t>
            </a:r>
          </a:p>
          <a:p>
            <a:pPr marL="457200" lvl="1" indent="-228600">
              <a:buFont typeface="Arial" panose="020B0604020202020204" pitchFamily="34" charset="0"/>
              <a:buChar char="•"/>
            </a:pPr>
            <a:r>
              <a:rPr lang="en-GB" sz="1800" dirty="0"/>
              <a:t>Produces a result which does not (usually) alter the object</a:t>
            </a:r>
          </a:p>
          <a:p>
            <a:pPr marL="457200" lvl="1" indent="-228600">
              <a:buFont typeface="Arial" panose="020B0604020202020204" pitchFamily="34" charset="0"/>
              <a:buChar char="•"/>
            </a:pPr>
            <a:r>
              <a:rPr lang="en-GB" sz="1800" dirty="0"/>
              <a:t>The operation depends on the Class (type) of the object</a:t>
            </a:r>
          </a:p>
          <a:p>
            <a:pPr marL="457200" lvl="2" indent="-228600">
              <a:buFont typeface="Arial"/>
              <a:buChar char="•"/>
            </a:pPr>
            <a:r>
              <a:rPr lang="en-GB" sz="1800" dirty="0">
                <a:latin typeface="Montserrat"/>
              </a:rPr>
              <a:t>List the Class using the </a:t>
            </a:r>
            <a:r>
              <a:rPr lang="en-GB" sz="1800" b="1" dirty="0">
                <a:latin typeface="Courier New"/>
                <a:cs typeface="Courier New"/>
              </a:rPr>
              <a:t>type</a:t>
            </a:r>
            <a:r>
              <a:rPr lang="en-GB" sz="1800" dirty="0">
                <a:latin typeface="Montserrat"/>
              </a:rPr>
              <a:t> built-in function</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88900" lvl="1" indent="0">
              <a:buNone/>
            </a:pPr>
            <a:endParaRPr lang="en-GB" sz="2400" dirty="0"/>
          </a:p>
          <a:p>
            <a:pPr marL="88900" lvl="1" indent="0">
              <a:buNone/>
            </a:pPr>
            <a:endParaRPr lang="en-GB" sz="2400" dirty="0"/>
          </a:p>
          <a:p>
            <a:pPr marL="457200" lvl="1" indent="-228600">
              <a:buFont typeface="Arial" panose="020B0604020202020204" pitchFamily="34" charset="0"/>
              <a:buChar char="•"/>
            </a:pPr>
            <a:r>
              <a:rPr lang="en-GB" sz="1800" dirty="0"/>
              <a:t>A list of Python operators is given after the chapter summary</a:t>
            </a:r>
          </a:p>
        </p:txBody>
      </p:sp>
      <p:sp>
        <p:nvSpPr>
          <p:cNvPr id="11268" name="Text Box 4"/>
          <p:cNvSpPr txBox="1">
            <a:spLocks noChangeArrowheads="1"/>
          </p:cNvSpPr>
          <p:nvPr/>
        </p:nvSpPr>
        <p:spPr bwMode="auto">
          <a:xfrm>
            <a:off x="944921" y="2902329"/>
            <a:ext cx="2533650" cy="2576512"/>
          </a:xfrm>
          <a:prstGeom prst="rect">
            <a:avLst/>
          </a:prstGeom>
          <a:solidFill>
            <a:schemeClr val="tx2">
              <a:lumMod val="20000"/>
              <a:lumOff val="80000"/>
            </a:schemeClr>
          </a:solidFill>
          <a:ln w="12700">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cs typeface="Courier New" panose="02070309020205020404" pitchFamily="49" charset="0"/>
              </a:rPr>
              <a:t>a = 42</a:t>
            </a:r>
          </a:p>
          <a:p>
            <a:pPr>
              <a:spcBef>
                <a:spcPct val="0"/>
              </a:spcBef>
            </a:pPr>
            <a:r>
              <a:rPr lang="en-US" sz="1800" dirty="0">
                <a:latin typeface="Courier New" panose="02070309020205020404" pitchFamily="49" charset="0"/>
                <a:cs typeface="Courier New" panose="02070309020205020404" pitchFamily="49" charset="0"/>
              </a:rPr>
              <a:t>b = 9</a:t>
            </a:r>
          </a:p>
          <a:p>
            <a:pPr>
              <a:spcBef>
                <a:spcPct val="0"/>
              </a:spcBef>
            </a:pPr>
            <a:r>
              <a:rPr lang="en-US" sz="1800" dirty="0">
                <a:latin typeface="Courier New" panose="02070309020205020404" pitchFamily="49" charset="0"/>
                <a:cs typeface="Courier New" panose="02070309020205020404" pitchFamily="49" charset="0"/>
              </a:rPr>
              <a:t>print(a + b)</a:t>
            </a:r>
          </a:p>
          <a:p>
            <a:pPr>
              <a:spcBef>
                <a:spcPct val="0"/>
              </a:spcBef>
            </a:pPr>
            <a:r>
              <a:rPr lang="en-US" sz="1800" dirty="0">
                <a:latin typeface="Courier New" panose="02070309020205020404" pitchFamily="49" charset="0"/>
                <a:cs typeface="Courier New" panose="02070309020205020404" pitchFamily="49" charset="0"/>
              </a:rPr>
              <a:t>print(type(a))</a:t>
            </a:r>
          </a:p>
          <a:p>
            <a:pPr>
              <a:spcBef>
                <a:spcPct val="0"/>
              </a:spcBef>
            </a:pPr>
            <a:endParaRPr lang="en-US" sz="1800" dirty="0">
              <a:latin typeface="Courier New" panose="02070309020205020404" pitchFamily="49" charset="0"/>
              <a:cs typeface="Courier New" panose="02070309020205020404" pitchFamily="49" charset="0"/>
            </a:endParaRPr>
          </a:p>
          <a:p>
            <a:pPr>
              <a:spcBef>
                <a:spcPct val="0"/>
              </a:spcBef>
            </a:pPr>
            <a:r>
              <a:rPr lang="en-US" sz="1800" dirty="0">
                <a:latin typeface="Courier New" panose="02070309020205020404" pitchFamily="49" charset="0"/>
                <a:cs typeface="Courier New" panose="02070309020205020404" pitchFamily="49" charset="0"/>
              </a:rPr>
              <a:t>a = 'Hello '</a:t>
            </a:r>
          </a:p>
          <a:p>
            <a:pPr>
              <a:spcBef>
                <a:spcPct val="0"/>
              </a:spcBef>
            </a:pPr>
            <a:r>
              <a:rPr lang="en-US" sz="1800" dirty="0">
                <a:latin typeface="Courier New" panose="02070309020205020404" pitchFamily="49" charset="0"/>
                <a:cs typeface="Courier New" panose="02070309020205020404" pitchFamily="49" charset="0"/>
              </a:rPr>
              <a:t>b = 'World!'</a:t>
            </a:r>
          </a:p>
          <a:p>
            <a:pPr>
              <a:spcBef>
                <a:spcPct val="0"/>
              </a:spcBef>
            </a:pPr>
            <a:r>
              <a:rPr lang="en-US" sz="1800" dirty="0">
                <a:latin typeface="Courier New" panose="02070309020205020404" pitchFamily="49" charset="0"/>
                <a:cs typeface="Courier New" panose="02070309020205020404" pitchFamily="49" charset="0"/>
              </a:rPr>
              <a:t>print(a + b)</a:t>
            </a:r>
          </a:p>
          <a:p>
            <a:pPr>
              <a:spcBef>
                <a:spcPct val="0"/>
              </a:spcBef>
            </a:pPr>
            <a:r>
              <a:rPr lang="en-GB" sz="1800" dirty="0">
                <a:latin typeface="Courier New" panose="02070309020205020404" pitchFamily="49" charset="0"/>
                <a:cs typeface="Courier New" panose="02070309020205020404" pitchFamily="49" charset="0"/>
              </a:rPr>
              <a:t>print(type(a))</a:t>
            </a:r>
          </a:p>
        </p:txBody>
      </p:sp>
      <p:sp>
        <p:nvSpPr>
          <p:cNvPr id="11269" name="Text Box 5"/>
          <p:cNvSpPr txBox="1">
            <a:spLocks noChangeArrowheads="1"/>
          </p:cNvSpPr>
          <p:nvPr/>
        </p:nvSpPr>
        <p:spPr bwMode="auto">
          <a:xfrm>
            <a:off x="3513230" y="4268424"/>
            <a:ext cx="345318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dirty="0"/>
              <a:t>a and b now refer to strings</a:t>
            </a:r>
          </a:p>
        </p:txBody>
      </p:sp>
      <p:sp>
        <p:nvSpPr>
          <p:cNvPr id="11270" name="Text Box 6"/>
          <p:cNvSpPr txBox="1">
            <a:spLocks noChangeArrowheads="1"/>
          </p:cNvSpPr>
          <p:nvPr/>
        </p:nvSpPr>
        <p:spPr bwMode="auto">
          <a:xfrm>
            <a:off x="5686990" y="3539710"/>
            <a:ext cx="1989137"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51</a:t>
            </a:r>
          </a:p>
          <a:p>
            <a:pPr>
              <a:spcBef>
                <a:spcPct val="0"/>
              </a:spcBef>
            </a:pPr>
            <a:r>
              <a:rPr lang="en-GB" sz="1800" dirty="0">
                <a:latin typeface="Courier New" panose="02070309020205020404" pitchFamily="49" charset="0"/>
                <a:cs typeface="Courier New" panose="02070309020205020404" pitchFamily="49" charset="0"/>
              </a:rPr>
              <a:t>&lt;class 'int'&gt;</a:t>
            </a:r>
          </a:p>
        </p:txBody>
      </p:sp>
      <p:sp>
        <p:nvSpPr>
          <p:cNvPr id="11272" name="Text Box 8"/>
          <p:cNvSpPr txBox="1">
            <a:spLocks noChangeArrowheads="1"/>
          </p:cNvSpPr>
          <p:nvPr/>
        </p:nvSpPr>
        <p:spPr bwMode="auto">
          <a:xfrm>
            <a:off x="3513230" y="2899450"/>
            <a:ext cx="295564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2000" dirty="0"/>
              <a:t>a and b refer to integers</a:t>
            </a:r>
          </a:p>
        </p:txBody>
      </p:sp>
      <p:sp>
        <p:nvSpPr>
          <p:cNvPr id="11273" name="Text Box 9"/>
          <p:cNvSpPr txBox="1">
            <a:spLocks noChangeArrowheads="1"/>
          </p:cNvSpPr>
          <p:nvPr/>
        </p:nvSpPr>
        <p:spPr bwMode="auto">
          <a:xfrm>
            <a:off x="5689395" y="4837158"/>
            <a:ext cx="1989138"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cs typeface="Courier New" panose="02070309020205020404" pitchFamily="49" charset="0"/>
              </a:rPr>
              <a:t>Hello World!</a:t>
            </a:r>
          </a:p>
          <a:p>
            <a:pPr>
              <a:spcBef>
                <a:spcPct val="0"/>
              </a:spcBef>
            </a:pPr>
            <a:r>
              <a:rPr lang="en-GB" sz="1800" dirty="0">
                <a:latin typeface="Courier New" panose="02070309020205020404" pitchFamily="49" charset="0"/>
                <a:cs typeface="Courier New" panose="02070309020205020404" pitchFamily="49" charset="0"/>
              </a:rPr>
              <a:t>&lt;class '</a:t>
            </a:r>
            <a:r>
              <a:rPr lang="en-GB" sz="1800" dirty="0" err="1">
                <a:latin typeface="Courier New" panose="02070309020205020404" pitchFamily="49" charset="0"/>
                <a:cs typeface="Courier New" panose="02070309020205020404" pitchFamily="49" charset="0"/>
              </a:rPr>
              <a:t>str</a:t>
            </a:r>
            <a:r>
              <a:rPr lang="en-GB" sz="1800" dirty="0">
                <a:latin typeface="Courier New" panose="02070309020205020404" pitchFamily="49" charset="0"/>
                <a:cs typeface="Courier New" panose="02070309020205020404" pitchFamily="49" charset="0"/>
              </a:rPr>
              <a:t>'&gt;</a:t>
            </a:r>
          </a:p>
        </p:txBody>
      </p:sp>
      <p:sp>
        <p:nvSpPr>
          <p:cNvPr id="11274" name="Line 10"/>
          <p:cNvSpPr>
            <a:spLocks noChangeShapeType="1"/>
          </p:cNvSpPr>
          <p:nvPr/>
        </p:nvSpPr>
        <p:spPr bwMode="auto">
          <a:xfrm>
            <a:off x="3511366" y="3859834"/>
            <a:ext cx="2043642" cy="1660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square">
            <a:spAutoFit/>
          </a:bodyPr>
          <a:lstStyle/>
          <a:p>
            <a:endParaRPr lang="en-GB"/>
          </a:p>
        </p:txBody>
      </p:sp>
      <p:sp>
        <p:nvSpPr>
          <p:cNvPr id="2" name="Line 10">
            <a:extLst>
              <a:ext uri="{FF2B5EF4-FFF2-40B4-BE49-F238E27FC236}">
                <a16:creationId xmlns:a16="http://schemas.microsoft.com/office/drawing/2014/main" id="{8863843D-CA7A-337C-9EBB-43FEF2F063AD}"/>
              </a:ext>
            </a:extLst>
          </p:cNvPr>
          <p:cNvSpPr>
            <a:spLocks noChangeShapeType="1"/>
          </p:cNvSpPr>
          <p:nvPr/>
        </p:nvSpPr>
        <p:spPr bwMode="auto">
          <a:xfrm>
            <a:off x="3511366" y="5158057"/>
            <a:ext cx="2043642" cy="1660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186092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t>Augmented assignments</a:t>
            </a:r>
            <a:endParaRPr lang="en-US"/>
          </a:p>
        </p:txBody>
      </p:sp>
      <p:sp>
        <p:nvSpPr>
          <p:cNvPr id="12291" name="Rectangle 3"/>
          <p:cNvSpPr>
            <a:spLocks noGrp="1" noChangeArrowheads="1"/>
          </p:cNvSpPr>
          <p:nvPr>
            <p:ph idx="1"/>
          </p:nvPr>
        </p:nvSpPr>
        <p:spPr/>
        <p:txBody>
          <a:bodyPr/>
          <a:lstStyle/>
          <a:p>
            <a:r>
              <a:rPr lang="en-US" b="1" dirty="0"/>
              <a:t>A convenient shorthand for some assignments</a:t>
            </a:r>
          </a:p>
          <a:p>
            <a:endParaRPr lang="en-US" b="1" dirty="0"/>
          </a:p>
          <a:p>
            <a:endParaRPr lang="en-US" b="1" dirty="0"/>
          </a:p>
          <a:p>
            <a:endParaRPr lang="en-US" b="1" dirty="0"/>
          </a:p>
          <a:p>
            <a:endParaRPr lang="en-US" b="1" dirty="0"/>
          </a:p>
          <a:p>
            <a:r>
              <a:rPr lang="en-US" b="1" dirty="0"/>
              <a:t>Use any arithmetic operator</a:t>
            </a:r>
          </a:p>
        </p:txBody>
      </p:sp>
      <p:sp>
        <p:nvSpPr>
          <p:cNvPr id="12292" name="Rectangle 4"/>
          <p:cNvSpPr>
            <a:spLocks noChangeArrowheads="1"/>
          </p:cNvSpPr>
          <p:nvPr/>
        </p:nvSpPr>
        <p:spPr bwMode="auto">
          <a:xfrm>
            <a:off x="1038225" y="1825161"/>
            <a:ext cx="3273425" cy="650875"/>
          </a:xfrm>
          <a:prstGeom prst="rect">
            <a:avLst/>
          </a:prstGeom>
          <a:solidFill>
            <a:schemeClr val="tx2">
              <a:lumMod val="20000"/>
              <a:lumOff val="80000"/>
            </a:schemeClr>
          </a:solidFill>
          <a:ln w="12700">
            <a:solidFill>
              <a:schemeClr val="tx1"/>
            </a:solidFill>
            <a:miter lim="800000"/>
            <a:headEnd/>
            <a:tailEnd/>
          </a:ln>
          <a:effectLst/>
        </p:spPr>
        <p:txBody>
          <a:bodyPr lIns="90488" tIns="44450" rIns="90488" bIns="44450">
            <a:spAutoFit/>
          </a:bodyPr>
          <a:lstStyle/>
          <a:p>
            <a:pPr defTabSz="739775">
              <a:spcBef>
                <a:spcPct val="0"/>
              </a:spcBef>
            </a:pPr>
            <a:r>
              <a:rPr lang="en-US" dirty="0">
                <a:latin typeface="Courier New" panose="02070309020205020404" pitchFamily="49" charset="0"/>
                <a:cs typeface="Courier New" panose="02070309020205020404" pitchFamily="49" charset="0"/>
              </a:rPr>
              <a:t>stein = 1</a:t>
            </a:r>
          </a:p>
          <a:p>
            <a:pPr defTabSz="739775">
              <a:spcBef>
                <a:spcPct val="0"/>
              </a:spcBef>
            </a:pPr>
            <a:r>
              <a:rPr lang="en-US" dirty="0">
                <a:latin typeface="Courier New" panose="02070309020205020404" pitchFamily="49" charset="0"/>
                <a:cs typeface="Courier New" panose="02070309020205020404" pitchFamily="49" charset="0"/>
              </a:rPr>
              <a:t>pint  = 1</a:t>
            </a:r>
          </a:p>
        </p:txBody>
      </p:sp>
      <p:sp>
        <p:nvSpPr>
          <p:cNvPr id="12294" name="Rectangle 7"/>
          <p:cNvSpPr>
            <a:spLocks noChangeArrowheads="1"/>
          </p:cNvSpPr>
          <p:nvPr/>
        </p:nvSpPr>
        <p:spPr bwMode="auto">
          <a:xfrm>
            <a:off x="1038226" y="2731625"/>
            <a:ext cx="3273425" cy="376237"/>
          </a:xfrm>
          <a:prstGeom prst="rect">
            <a:avLst/>
          </a:prstGeom>
          <a:solidFill>
            <a:schemeClr val="tx2">
              <a:lumMod val="20000"/>
              <a:lumOff val="80000"/>
            </a:schemeClr>
          </a:solidFill>
          <a:ln w="12700">
            <a:solidFill>
              <a:schemeClr val="tx1"/>
            </a:solidFill>
            <a:miter lim="800000"/>
            <a:headEnd/>
            <a:tailEnd/>
          </a:ln>
          <a:effectLst/>
        </p:spPr>
        <p:txBody>
          <a:bodyPr lIns="90488" tIns="44450" rIns="90488" bIns="44450">
            <a:spAutoFit/>
          </a:bodyPr>
          <a:lstStyle/>
          <a:p>
            <a:pPr defTabSz="739775">
              <a:spcBef>
                <a:spcPct val="0"/>
              </a:spcBef>
            </a:pPr>
            <a:r>
              <a:rPr lang="en-US" dirty="0">
                <a:latin typeface="Courier New" panose="02070309020205020404" pitchFamily="49" charset="0"/>
                <a:cs typeface="Courier New" panose="02070309020205020404" pitchFamily="49" charset="0"/>
              </a:rPr>
              <a:t>stein = stein + pint</a:t>
            </a:r>
          </a:p>
        </p:txBody>
      </p:sp>
      <p:sp>
        <p:nvSpPr>
          <p:cNvPr id="12295" name="Rectangle 8"/>
          <p:cNvSpPr>
            <a:spLocks noChangeArrowheads="1"/>
          </p:cNvSpPr>
          <p:nvPr/>
        </p:nvSpPr>
        <p:spPr bwMode="auto">
          <a:xfrm>
            <a:off x="5496758" y="2731623"/>
            <a:ext cx="2289175" cy="376238"/>
          </a:xfrm>
          <a:prstGeom prst="rect">
            <a:avLst/>
          </a:prstGeom>
          <a:solidFill>
            <a:schemeClr val="tx2">
              <a:lumMod val="20000"/>
              <a:lumOff val="80000"/>
            </a:schemeClr>
          </a:solidFill>
          <a:ln w="12700">
            <a:solidFill>
              <a:schemeClr val="tx1"/>
            </a:solidFill>
            <a:miter lim="800000"/>
            <a:headEnd/>
            <a:tailEnd/>
          </a:ln>
          <a:effectLst/>
        </p:spPr>
        <p:txBody>
          <a:bodyPr lIns="90488" tIns="44450" rIns="90488" bIns="44450">
            <a:spAutoFit/>
          </a:bodyPr>
          <a:lstStyle/>
          <a:p>
            <a:pPr defTabSz="739775">
              <a:spcBef>
                <a:spcPct val="0"/>
              </a:spcBef>
            </a:pPr>
            <a:r>
              <a:rPr lang="en-US" dirty="0">
                <a:latin typeface="Courier New" panose="02070309020205020404" pitchFamily="49" charset="0"/>
                <a:cs typeface="Courier New" panose="02070309020205020404" pitchFamily="49" charset="0"/>
              </a:rPr>
              <a:t>stein += pint</a:t>
            </a:r>
          </a:p>
        </p:txBody>
      </p:sp>
      <p:sp>
        <p:nvSpPr>
          <p:cNvPr id="12297" name="Rectangle 10"/>
          <p:cNvSpPr>
            <a:spLocks noChangeArrowheads="1"/>
          </p:cNvSpPr>
          <p:nvPr/>
        </p:nvSpPr>
        <p:spPr bwMode="auto">
          <a:xfrm>
            <a:off x="5502275" y="3858589"/>
            <a:ext cx="2289175" cy="1474788"/>
          </a:xfrm>
          <a:prstGeom prst="rect">
            <a:avLst/>
          </a:prstGeom>
          <a:solidFill>
            <a:schemeClr val="tx2">
              <a:lumMod val="20000"/>
              <a:lumOff val="80000"/>
            </a:schemeClr>
          </a:solidFill>
          <a:ln w="12700">
            <a:solidFill>
              <a:schemeClr val="tx1"/>
            </a:solidFill>
            <a:miter lim="800000"/>
            <a:headEnd/>
            <a:tailEnd/>
          </a:ln>
          <a:effectLst/>
        </p:spPr>
        <p:txBody>
          <a:bodyPr wrap="square" lIns="90488" tIns="44450" rIns="90488" bIns="44450">
            <a:spAutoFit/>
          </a:bodyPr>
          <a:lstStyle/>
          <a:p>
            <a:pPr defTabSz="739775">
              <a:spcBef>
                <a:spcPct val="0"/>
              </a:spcBef>
            </a:pPr>
            <a:r>
              <a:rPr lang="en-US" dirty="0">
                <a:latin typeface="Courier New" panose="02070309020205020404" pitchFamily="49" charset="0"/>
                <a:cs typeface="Courier New" panose="02070309020205020404" pitchFamily="49" charset="0"/>
              </a:rPr>
              <a:t>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a:t>
            </a:r>
            <a:r>
              <a:rPr lang="en-US" dirty="0" err="1">
                <a:latin typeface="Courier New" panose="02070309020205020404" pitchFamily="49" charset="0"/>
                <a:cs typeface="Courier New" panose="02070309020205020404" pitchFamily="49" charset="0"/>
              </a:rPr>
              <a:t>rhs</a:t>
            </a:r>
            <a:endParaRPr lang="en-US" dirty="0">
              <a:latin typeface="Courier New" panose="02070309020205020404" pitchFamily="49" charset="0"/>
              <a:cs typeface="Courier New" panose="02070309020205020404" pitchFamily="49" charset="0"/>
            </a:endParaRPr>
          </a:p>
        </p:txBody>
      </p:sp>
      <p:sp>
        <p:nvSpPr>
          <p:cNvPr id="12299" name="Rectangle 30"/>
          <p:cNvSpPr>
            <a:spLocks noChangeArrowheads="1"/>
          </p:cNvSpPr>
          <p:nvPr/>
        </p:nvSpPr>
        <p:spPr bwMode="auto">
          <a:xfrm>
            <a:off x="1038225" y="3858589"/>
            <a:ext cx="3228975" cy="1474788"/>
          </a:xfrm>
          <a:prstGeom prst="rect">
            <a:avLst/>
          </a:prstGeom>
          <a:solidFill>
            <a:schemeClr val="tx2">
              <a:lumMod val="20000"/>
              <a:lumOff val="80000"/>
            </a:schemeClr>
          </a:solidFill>
          <a:ln w="12700">
            <a:solidFill>
              <a:schemeClr val="tx1"/>
            </a:solidFill>
            <a:miter lim="800000"/>
            <a:headEnd/>
            <a:tailEnd/>
          </a:ln>
          <a:effectLst/>
        </p:spPr>
        <p:txBody>
          <a:bodyPr wrap="square" lIns="90488" tIns="44450" rIns="90488" bIns="44450">
            <a:spAutoFit/>
          </a:bodyPr>
          <a:lstStyle/>
          <a:p>
            <a:pPr defTabSz="739775">
              <a:spcBef>
                <a:spcPct val="0"/>
              </a:spcBef>
            </a:pPr>
            <a:r>
              <a:rPr lang="en-US" dirty="0">
                <a:latin typeface="Courier New" panose="02070309020205020404" pitchFamily="49" charset="0"/>
                <a:cs typeface="Courier New" panose="02070309020205020404" pitchFamily="49" charset="0"/>
              </a:rPr>
              <a:t>lhs = 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lhs / </a:t>
            </a:r>
            <a:r>
              <a:rPr lang="en-US" dirty="0" err="1">
                <a:latin typeface="Courier New" panose="02070309020205020404" pitchFamily="49" charset="0"/>
                <a:cs typeface="Courier New" panose="02070309020205020404" pitchFamily="49" charset="0"/>
              </a:rPr>
              <a:t>rhs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lhs = lhs % </a:t>
            </a:r>
            <a:r>
              <a:rPr lang="en-US" dirty="0" err="1">
                <a:latin typeface="Courier New" panose="02070309020205020404" pitchFamily="49" charset="0"/>
                <a:cs typeface="Courier New" panose="02070309020205020404" pitchFamily="49" charset="0"/>
              </a:rPr>
              <a:t>rhs</a:t>
            </a:r>
            <a:endParaRPr lang="en-US" dirty="0">
              <a:latin typeface="Courier New" panose="02070309020205020404" pitchFamily="49" charset="0"/>
              <a:cs typeface="Courier New" panose="02070309020205020404" pitchFamily="49" charset="0"/>
            </a:endParaRPr>
          </a:p>
        </p:txBody>
      </p:sp>
      <p:sp>
        <p:nvSpPr>
          <p:cNvPr id="12300" name="AutoShape 31"/>
          <p:cNvSpPr>
            <a:spLocks noChangeArrowheads="1"/>
          </p:cNvSpPr>
          <p:nvPr/>
        </p:nvSpPr>
        <p:spPr bwMode="auto">
          <a:xfrm>
            <a:off x="4638675" y="4367383"/>
            <a:ext cx="735012" cy="457200"/>
          </a:xfrm>
          <a:prstGeom prst="rightArrow">
            <a:avLst>
              <a:gd name="adj1" fmla="val 50000"/>
              <a:gd name="adj2" fmla="val 40191"/>
            </a:avLst>
          </a:prstGeom>
          <a:solidFill>
            <a:schemeClr val="bg2"/>
          </a:solidFill>
          <a:ln w="12700">
            <a:solidFill>
              <a:schemeClr val="tx1"/>
            </a:solidFill>
            <a:miter lim="800000"/>
            <a:headEnd/>
            <a:tailEnd/>
          </a:ln>
          <a:effectLst/>
        </p:spPr>
        <p:txBody>
          <a:bodyPr wrap="none" anchor="ctr"/>
          <a:lstStyle/>
          <a:p>
            <a:endParaRPr lang="en-US"/>
          </a:p>
        </p:txBody>
      </p:sp>
      <p:sp>
        <p:nvSpPr>
          <p:cNvPr id="12301" name="Rectangle 32"/>
          <p:cNvSpPr>
            <a:spLocks noChangeArrowheads="1"/>
          </p:cNvSpPr>
          <p:nvPr/>
        </p:nvSpPr>
        <p:spPr bwMode="auto">
          <a:xfrm>
            <a:off x="2719387" y="5626099"/>
            <a:ext cx="4849812" cy="582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pPr defTabSz="739775">
              <a:spcBef>
                <a:spcPct val="0"/>
              </a:spcBef>
            </a:pPr>
            <a:r>
              <a:rPr lang="en-US" sz="1600" b="1" i="1" dirty="0"/>
              <a:t>Augmented assignment is an assignment!</a:t>
            </a:r>
            <a:br>
              <a:rPr lang="en-US" sz="1600" b="1" i="1" dirty="0"/>
            </a:br>
            <a:r>
              <a:rPr lang="en-US" sz="1600" b="1" i="1" dirty="0"/>
              <a:t>It has a result, which is usually ignored.</a:t>
            </a:r>
            <a:endParaRPr lang="en-US" sz="1600" b="1" dirty="0"/>
          </a:p>
        </p:txBody>
      </p:sp>
      <p:sp>
        <p:nvSpPr>
          <p:cNvPr id="2" name="AutoShape 31">
            <a:extLst>
              <a:ext uri="{FF2B5EF4-FFF2-40B4-BE49-F238E27FC236}">
                <a16:creationId xmlns:a16="http://schemas.microsoft.com/office/drawing/2014/main" id="{23835CBA-037A-4360-AC26-7ACBB92B49CC}"/>
              </a:ext>
            </a:extLst>
          </p:cNvPr>
          <p:cNvSpPr>
            <a:spLocks noChangeArrowheads="1"/>
          </p:cNvSpPr>
          <p:nvPr/>
        </p:nvSpPr>
        <p:spPr bwMode="auto">
          <a:xfrm>
            <a:off x="4633158" y="2678650"/>
            <a:ext cx="735012" cy="469691"/>
          </a:xfrm>
          <a:prstGeom prst="rightArrow">
            <a:avLst>
              <a:gd name="adj1" fmla="val 50000"/>
              <a:gd name="adj2" fmla="val 40191"/>
            </a:avLst>
          </a:prstGeom>
          <a:solidFill>
            <a:schemeClr val="bg2"/>
          </a:solid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61387791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6"/>
          <p:cNvSpPr>
            <a:spLocks noGrp="1" noChangeArrowheads="1"/>
          </p:cNvSpPr>
          <p:nvPr>
            <p:ph type="title"/>
          </p:nvPr>
        </p:nvSpPr>
        <p:spPr/>
        <p:txBody>
          <a:bodyPr/>
          <a:lstStyle/>
          <a:p>
            <a:pPr eaLnBrk="1" hangingPunct="1"/>
            <a:r>
              <a:rPr lang="en-GB" dirty="0"/>
              <a:t>Python 3 types</a:t>
            </a:r>
          </a:p>
        </p:txBody>
      </p:sp>
      <p:grpSp>
        <p:nvGrpSpPr>
          <p:cNvPr id="11" name="Group 2">
            <a:extLst>
              <a:ext uri="{FF2B5EF4-FFF2-40B4-BE49-F238E27FC236}">
                <a16:creationId xmlns:a16="http://schemas.microsoft.com/office/drawing/2014/main" id="{68406191-EAE4-4D95-A8A1-03971AC6C528}"/>
              </a:ext>
            </a:extLst>
          </p:cNvPr>
          <p:cNvGrpSpPr>
            <a:grpSpLocks/>
          </p:cNvGrpSpPr>
          <p:nvPr/>
        </p:nvGrpSpPr>
        <p:grpSpPr bwMode="auto">
          <a:xfrm>
            <a:off x="1875547" y="1199178"/>
            <a:ext cx="7758128" cy="4137775"/>
            <a:chOff x="-57" y="1221"/>
            <a:chExt cx="5731" cy="1676"/>
          </a:xfrm>
        </p:grpSpPr>
        <p:sp>
          <p:nvSpPr>
            <p:cNvPr id="12" name="Rectangle 4">
              <a:extLst>
                <a:ext uri="{FF2B5EF4-FFF2-40B4-BE49-F238E27FC236}">
                  <a16:creationId xmlns:a16="http://schemas.microsoft.com/office/drawing/2014/main" id="{5F04669A-0DDE-4AF8-B591-D39C83A836F9}"/>
                </a:ext>
              </a:extLst>
            </p:cNvPr>
            <p:cNvSpPr>
              <a:spLocks noChangeArrowheads="1"/>
            </p:cNvSpPr>
            <p:nvPr/>
          </p:nvSpPr>
          <p:spPr bwMode="auto">
            <a:xfrm>
              <a:off x="-57" y="1451"/>
              <a:ext cx="5731" cy="1446"/>
            </a:xfrm>
            <a:prstGeom prst="rect">
              <a:avLst/>
            </a:prstGeom>
            <a:solidFill>
              <a:srgbClr val="EAEAEA"/>
            </a:solidFill>
            <a:ln w="9525">
              <a:solidFill>
                <a:schemeClr val="tx1"/>
              </a:solidFill>
              <a:miter lim="800000"/>
              <a:headEnd/>
              <a:tailEnd/>
            </a:ln>
          </p:spPr>
          <p:txBody>
            <a:bodyPr wrap="square" anchor="ctr">
              <a:spAutoFit/>
            </a:bodyPr>
            <a:lstStyle/>
            <a:p>
              <a:endParaRPr lang="en-US"/>
            </a:p>
          </p:txBody>
        </p:sp>
        <p:sp>
          <p:nvSpPr>
            <p:cNvPr id="13" name="Text Box 3">
              <a:extLst>
                <a:ext uri="{FF2B5EF4-FFF2-40B4-BE49-F238E27FC236}">
                  <a16:creationId xmlns:a16="http://schemas.microsoft.com/office/drawing/2014/main" id="{89894284-E2CD-456D-A968-792A114BEAE8}"/>
                </a:ext>
              </a:extLst>
            </p:cNvPr>
            <p:cNvSpPr txBox="1">
              <a:spLocks noChangeArrowheads="1"/>
            </p:cNvSpPr>
            <p:nvPr/>
          </p:nvSpPr>
          <p:spPr bwMode="auto">
            <a:xfrm>
              <a:off x="4677" y="1221"/>
              <a:ext cx="992" cy="141"/>
            </a:xfrm>
            <a:prstGeom prst="rect">
              <a:avLst/>
            </a:prstGeom>
            <a:solidFill>
              <a:srgbClr val="EAEAEA"/>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a:ea typeface="MS PGothic" pitchFamily="34" charset="-128"/>
                </a:rPr>
                <a:t>Sequences</a:t>
              </a:r>
            </a:p>
          </p:txBody>
        </p:sp>
        <p:sp>
          <p:nvSpPr>
            <p:cNvPr id="14" name="Line 5">
              <a:extLst>
                <a:ext uri="{FF2B5EF4-FFF2-40B4-BE49-F238E27FC236}">
                  <a16:creationId xmlns:a16="http://schemas.microsoft.com/office/drawing/2014/main" id="{42F37A72-AC2F-4101-A085-9DE7DAFB99DA}"/>
                </a:ext>
              </a:extLst>
            </p:cNvPr>
            <p:cNvSpPr>
              <a:spLocks noChangeShapeType="1"/>
            </p:cNvSpPr>
            <p:nvPr/>
          </p:nvSpPr>
          <p:spPr bwMode="auto">
            <a:xfrm>
              <a:off x="5173" y="1376"/>
              <a:ext cx="0" cy="14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GB"/>
            </a:p>
          </p:txBody>
        </p:sp>
      </p:grpSp>
      <p:sp>
        <p:nvSpPr>
          <p:cNvPr id="19" name="Rectangle 7">
            <a:extLst>
              <a:ext uri="{FF2B5EF4-FFF2-40B4-BE49-F238E27FC236}">
                <a16:creationId xmlns:a16="http://schemas.microsoft.com/office/drawing/2014/main" id="{982418FF-4714-4D08-9F05-E26325AA654E}"/>
              </a:ext>
            </a:extLst>
          </p:cNvPr>
          <p:cNvSpPr txBox="1">
            <a:spLocks noChangeArrowheads="1"/>
          </p:cNvSpPr>
          <p:nvPr/>
        </p:nvSpPr>
        <p:spPr>
          <a:xfrm>
            <a:off x="1926810" y="1198563"/>
            <a:ext cx="8556625" cy="5659437"/>
          </a:xfrm>
          <a:prstGeom prst="rect">
            <a:avLst/>
          </a:prstGeom>
        </p:spPr>
        <p:txBody>
          <a:bodyPr vert="horz" lIns="0" tIns="0" rIns="0" bIns="0" rtlCol="0" anchor="t" anchorCtr="0">
            <a:norm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8900" lvl="2" indent="-88900">
              <a:spcAft>
                <a:spcPct val="0"/>
              </a:spcAft>
              <a:buNone/>
            </a:pPr>
            <a:r>
              <a:rPr lang="en-GB" dirty="0"/>
              <a:t>Numbers (int, float, complex)</a:t>
            </a:r>
            <a:endParaRPr lang="en-US"/>
          </a:p>
          <a:p>
            <a:pPr marL="88900" lvl="3" indent="368300">
              <a:buNone/>
            </a:pPr>
            <a:r>
              <a:rPr lang="en-GB" sz="1800" dirty="0">
                <a:latin typeface="Courier New"/>
                <a:cs typeface="Courier New"/>
              </a:rPr>
              <a:t>3.142, 42, 0x3f, 0o664, (20+3j)</a:t>
            </a:r>
            <a:endParaRPr lang="en-GB" sz="1800" dirty="0">
              <a:latin typeface="Courier New" panose="02070309020205020404" pitchFamily="49" charset="0"/>
              <a:cs typeface="Courier New" panose="02070309020205020404" pitchFamily="49" charset="0"/>
            </a:endParaRPr>
          </a:p>
          <a:p>
            <a:pPr marL="88900" lvl="2" indent="-88900">
              <a:spcAft>
                <a:spcPct val="0"/>
              </a:spcAft>
              <a:buNone/>
            </a:pPr>
            <a:r>
              <a:rPr lang="en-GB" dirty="0"/>
              <a:t>Bytes</a:t>
            </a:r>
          </a:p>
          <a:p>
            <a:pPr marL="88900" lvl="3" indent="368300">
              <a:buNone/>
            </a:pPr>
            <a:r>
              <a:rPr lang="en-GB" sz="1800" dirty="0" err="1">
                <a:latin typeface="Courier New"/>
                <a:cs typeface="Courier New"/>
              </a:rPr>
              <a:t>b'Norwegian</a:t>
            </a:r>
            <a:r>
              <a:rPr lang="en-GB" sz="1800" dirty="0">
                <a:latin typeface="Courier New"/>
                <a:cs typeface="Courier New"/>
              </a:rPr>
              <a:t> Blue', </a:t>
            </a:r>
            <a:r>
              <a:rPr lang="en-GB" sz="1800" dirty="0" err="1">
                <a:latin typeface="Courier New"/>
                <a:cs typeface="Courier New"/>
              </a:rPr>
              <a:t>b"Mr</a:t>
            </a:r>
            <a:r>
              <a:rPr lang="en-GB" sz="1800" dirty="0">
                <a:latin typeface="Courier New"/>
                <a:cs typeface="Courier New"/>
              </a:rPr>
              <a:t>. Khan's bike"</a:t>
            </a:r>
          </a:p>
          <a:p>
            <a:pPr marL="88900" lvl="2" indent="-88900">
              <a:spcAft>
                <a:spcPct val="0"/>
              </a:spcAft>
              <a:buNone/>
            </a:pPr>
            <a:r>
              <a:rPr lang="en-GB" dirty="0">
                <a:latin typeface="Montserrat"/>
              </a:rPr>
              <a:t>Strings</a:t>
            </a:r>
            <a:endParaRPr lang="en-GB" dirty="0"/>
          </a:p>
          <a:p>
            <a:pPr lvl="3" indent="101600">
              <a:buFontTx/>
              <a:buNone/>
            </a:pPr>
            <a:r>
              <a:rPr lang="en-GB" sz="1800" dirty="0">
                <a:latin typeface="Courier New"/>
                <a:cs typeface="Courier New"/>
              </a:rPr>
              <a:t>'Norwegian Blue', "Mr. Khan's bike", </a:t>
            </a:r>
            <a:r>
              <a:rPr lang="en-GB" sz="1800" err="1">
                <a:latin typeface="Courier New"/>
                <a:cs typeface="Courier New"/>
              </a:rPr>
              <a:t>r'C</a:t>
            </a:r>
            <a:r>
              <a:rPr lang="en-GB" sz="1800" dirty="0">
                <a:latin typeface="Courier New"/>
                <a:cs typeface="Courier New"/>
              </a:rPr>
              <a:t>:\Numbers'</a:t>
            </a:r>
          </a:p>
          <a:p>
            <a:pPr marL="88900" lvl="2" indent="-88900">
              <a:spcAft>
                <a:spcPct val="0"/>
              </a:spcAft>
              <a:buNone/>
            </a:pPr>
            <a:r>
              <a:rPr lang="en-GB" dirty="0"/>
              <a:t>Tuples</a:t>
            </a:r>
          </a:p>
          <a:p>
            <a:pPr lvl="3" indent="101600">
              <a:buFontTx/>
              <a:buNone/>
            </a:pPr>
            <a:r>
              <a:rPr lang="en-GB" sz="1800" dirty="0">
                <a:latin typeface="Courier New" panose="02070309020205020404" pitchFamily="49" charset="0"/>
                <a:cs typeface="Courier New" panose="02070309020205020404" pitchFamily="49" charset="0"/>
              </a:rPr>
              <a:t>(47, 'Spam', 'Major', 683, 'Ovine Aviation')</a:t>
            </a:r>
          </a:p>
          <a:p>
            <a:pPr marL="88900" lvl="2" indent="-88900">
              <a:spcAft>
                <a:spcPct val="0"/>
              </a:spcAft>
              <a:buNone/>
            </a:pPr>
            <a:r>
              <a:rPr lang="en-GB" dirty="0"/>
              <a:t>Lists</a:t>
            </a:r>
          </a:p>
          <a:p>
            <a:pPr lvl="3" indent="101600">
              <a:buFontTx/>
              <a:buNone/>
            </a:pPr>
            <a:r>
              <a:rPr lang="en-GB" sz="1800" dirty="0">
                <a:latin typeface="Courier New" panose="02070309020205020404" pitchFamily="49" charset="0"/>
                <a:cs typeface="Courier New" panose="02070309020205020404" pitchFamily="49" charset="0"/>
              </a:rPr>
              <a:t>['Cheddar', ['Camembert', 'Brie'], 'Stilton']</a:t>
            </a:r>
          </a:p>
          <a:p>
            <a:pPr marL="88900" lvl="2" indent="-88900">
              <a:spcBef>
                <a:spcPct val="30000"/>
              </a:spcBef>
              <a:spcAft>
                <a:spcPct val="0"/>
              </a:spcAft>
              <a:buNone/>
            </a:pPr>
            <a:r>
              <a:rPr lang="en-GB" err="1">
                <a:latin typeface="Montserrat"/>
              </a:rPr>
              <a:t>Bytearrays</a:t>
            </a:r>
            <a:endParaRPr lang="en-GB">
              <a:latin typeface="Montserrat"/>
            </a:endParaRPr>
          </a:p>
          <a:p>
            <a:pPr marL="88900" lvl="3" indent="368300">
              <a:spcBef>
                <a:spcPct val="30000"/>
              </a:spcBef>
              <a:buNone/>
            </a:pPr>
            <a:r>
              <a:rPr lang="en-GB" sz="1800" err="1">
                <a:latin typeface="Courier New"/>
                <a:cs typeface="Courier New"/>
              </a:rPr>
              <a:t>bytearray</a:t>
            </a:r>
            <a:r>
              <a:rPr lang="en-GB" sz="1800" dirty="0">
                <a:latin typeface="Courier New"/>
                <a:cs typeface="Courier New"/>
              </a:rPr>
              <a:t>(</a:t>
            </a:r>
            <a:r>
              <a:rPr lang="en-GB" sz="1800" err="1">
                <a:latin typeface="Courier New"/>
                <a:cs typeface="Courier New"/>
              </a:rPr>
              <a:t>b'abc</a:t>
            </a:r>
            <a:r>
              <a:rPr lang="en-GB" sz="1800" dirty="0">
                <a:latin typeface="Courier New"/>
                <a:cs typeface="Courier New"/>
              </a:rPr>
              <a:t>')</a:t>
            </a:r>
          </a:p>
          <a:p>
            <a:pPr marL="88900" lvl="2" indent="-88900">
              <a:spcAft>
                <a:spcPct val="0"/>
              </a:spcAft>
              <a:buNone/>
            </a:pPr>
            <a:r>
              <a:rPr lang="en-GB" dirty="0"/>
              <a:t>Dictionaries</a:t>
            </a:r>
          </a:p>
          <a:p>
            <a:pPr lvl="3" indent="101600">
              <a:buFontTx/>
              <a:buNone/>
            </a:pPr>
            <a:r>
              <a:rPr lang="en-GB" sz="1800" dirty="0">
                <a:latin typeface="Courier New"/>
                <a:cs typeface="Courier New"/>
              </a:rPr>
              <a:t>{'</a:t>
            </a:r>
            <a:r>
              <a:rPr lang="en-GB" sz="1800" err="1">
                <a:latin typeface="Courier New"/>
                <a:cs typeface="Courier New"/>
              </a:rPr>
              <a:t>Sword':'Excalibur</a:t>
            </a:r>
            <a:r>
              <a:rPr lang="en-GB" sz="1800" dirty="0">
                <a:latin typeface="Courier New"/>
                <a:cs typeface="Courier New"/>
              </a:rPr>
              <a:t>', '</a:t>
            </a:r>
            <a:r>
              <a:rPr lang="en-GB" sz="1800" err="1">
                <a:latin typeface="Courier New"/>
                <a:cs typeface="Courier New"/>
              </a:rPr>
              <a:t>Bird':'Unladen</a:t>
            </a:r>
            <a:r>
              <a:rPr lang="en-GB" sz="1800" dirty="0">
                <a:latin typeface="Courier New"/>
                <a:cs typeface="Courier New"/>
              </a:rPr>
              <a:t> Swallow'}</a:t>
            </a:r>
          </a:p>
          <a:p>
            <a:pPr marL="88900" lvl="2" indent="-88900">
              <a:buNone/>
            </a:pPr>
            <a:r>
              <a:rPr lang="en-GB" dirty="0"/>
              <a:t>Sets</a:t>
            </a:r>
          </a:p>
          <a:p>
            <a:pPr lvl="3" indent="101600">
              <a:buFontTx/>
              <a:buNone/>
            </a:pPr>
            <a:r>
              <a:rPr lang="en-GB" sz="1800" dirty="0">
                <a:latin typeface="Courier New" panose="02070309020205020404" pitchFamily="49" charset="0"/>
                <a:cs typeface="Courier New" panose="02070309020205020404" pitchFamily="49" charset="0"/>
              </a:rPr>
              <a:t>{'Chapman', 'Cleese', 'Idle', 'Jones', 'Palin'}</a:t>
            </a:r>
          </a:p>
        </p:txBody>
      </p:sp>
      <p:sp>
        <p:nvSpPr>
          <p:cNvPr id="15" name="TextBox 14">
            <a:extLst>
              <a:ext uri="{FF2B5EF4-FFF2-40B4-BE49-F238E27FC236}">
                <a16:creationId xmlns:a16="http://schemas.microsoft.com/office/drawing/2014/main" id="{91A67706-931D-4464-8CCE-1E7418B2288F}"/>
              </a:ext>
            </a:extLst>
          </p:cNvPr>
          <p:cNvSpPr txBox="1">
            <a:spLocks noChangeArrowheads="1"/>
          </p:cNvSpPr>
          <p:nvPr/>
        </p:nvSpPr>
        <p:spPr bwMode="auto">
          <a:xfrm>
            <a:off x="846053" y="3438395"/>
            <a:ext cx="1144587" cy="339725"/>
          </a:xfrm>
          <a:prstGeom prst="rect">
            <a:avLst/>
          </a:prstGeom>
          <a:solidFill>
            <a:schemeClr val="bg1"/>
          </a:solidFill>
          <a:ln>
            <a:noFill/>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ea typeface="MS PGothic" pitchFamily="34" charset="-128"/>
              </a:rPr>
              <a:t>Immutable</a:t>
            </a:r>
          </a:p>
        </p:txBody>
      </p:sp>
      <p:cxnSp>
        <p:nvCxnSpPr>
          <p:cNvPr id="16" name="Straight Connector 15">
            <a:extLst>
              <a:ext uri="{FF2B5EF4-FFF2-40B4-BE49-F238E27FC236}">
                <a16:creationId xmlns:a16="http://schemas.microsoft.com/office/drawing/2014/main" id="{CC7691B9-AE22-48F1-A270-822CB47D3A3E}"/>
              </a:ext>
            </a:extLst>
          </p:cNvPr>
          <p:cNvCxnSpPr>
            <a:cxnSpLocks noChangeShapeType="1"/>
          </p:cNvCxnSpPr>
          <p:nvPr/>
        </p:nvCxnSpPr>
        <p:spPr bwMode="auto">
          <a:xfrm>
            <a:off x="1875547" y="3839774"/>
            <a:ext cx="775086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8" name="TextBox 17">
            <a:extLst>
              <a:ext uri="{FF2B5EF4-FFF2-40B4-BE49-F238E27FC236}">
                <a16:creationId xmlns:a16="http://schemas.microsoft.com/office/drawing/2014/main" id="{F236A13C-17E1-4E82-83D6-5EC965CC8DD7}"/>
              </a:ext>
            </a:extLst>
          </p:cNvPr>
          <p:cNvSpPr txBox="1">
            <a:spLocks noChangeArrowheads="1"/>
          </p:cNvSpPr>
          <p:nvPr/>
        </p:nvSpPr>
        <p:spPr bwMode="auto">
          <a:xfrm>
            <a:off x="1025787" y="4571967"/>
            <a:ext cx="914400" cy="338137"/>
          </a:xfrm>
          <a:prstGeom prst="rect">
            <a:avLst/>
          </a:prstGeom>
          <a:solidFill>
            <a:schemeClr val="bg1"/>
          </a:solidFill>
          <a:ln>
            <a:noFill/>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ea typeface="MS PGothic" pitchFamily="34" charset="-128"/>
              </a:rPr>
              <a:t>Mutable</a:t>
            </a:r>
          </a:p>
        </p:txBody>
      </p:sp>
    </p:spTree>
    <p:extLst>
      <p:ext uri="{BB962C8B-B14F-4D97-AF65-F5344CB8AC3E}">
        <p14:creationId xmlns:p14="http://schemas.microsoft.com/office/powerpoint/2010/main" val="673670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F1DD2F-83D9-421B-9635-543F3E3F4FF5}">
  <ds:schemaRefs>
    <ds:schemaRef ds:uri="http://schemas.microsoft.com/office/2006/metadata/properties"/>
    <ds:schemaRef ds:uri="http://schemas.microsoft.com/office/infopath/2007/PartnerControls"/>
    <ds:schemaRef ds:uri="e62fa197-ef17-46ea-98d8-70933178622b"/>
  </ds:schemaRefs>
</ds:datastoreItem>
</file>

<file path=customXml/itemProps2.xml><?xml version="1.0" encoding="utf-8"?>
<ds:datastoreItem xmlns:ds="http://schemas.openxmlformats.org/officeDocument/2006/customXml" ds:itemID="{B8D1C456-D3FD-4644-BED1-942F7EE07DE0}">
  <ds:schemaRefs>
    <ds:schemaRef ds:uri="http://schemas.microsoft.com/sharepoint/v3/contenttype/forms"/>
  </ds:schemaRefs>
</ds:datastoreItem>
</file>

<file path=customXml/itemProps3.xml><?xml version="1.0" encoding="utf-8"?>
<ds:datastoreItem xmlns:ds="http://schemas.openxmlformats.org/officeDocument/2006/customXml" ds:itemID="{BE476CCE-0F51-4FAC-8A81-5EAEA27469E3}"/>
</file>

<file path=docProps/app.xml><?xml version="1.0" encoding="utf-8"?>
<Properties xmlns="http://schemas.openxmlformats.org/officeDocument/2006/extended-properties" xmlns:vt="http://schemas.openxmlformats.org/officeDocument/2006/docPropsVTypes">
  <Template/>
  <TotalTime>1359</TotalTime>
  <Words>4128</Words>
  <Application>Microsoft Office PowerPoint</Application>
  <PresentationFormat>Widescreen</PresentationFormat>
  <Paragraphs>374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Master</vt:lpstr>
      <vt:lpstr>Python 3 Programming</vt:lpstr>
      <vt:lpstr>PowerPoint Presentation</vt:lpstr>
      <vt:lpstr>Python is object oriented</vt:lpstr>
      <vt:lpstr>Python variables</vt:lpstr>
      <vt:lpstr>Variable names</vt:lpstr>
      <vt:lpstr>Type specific methods</vt:lpstr>
      <vt:lpstr>Operators and type</vt:lpstr>
      <vt:lpstr>Augmented assignments</vt:lpstr>
      <vt:lpstr>Python 3 types</vt:lpstr>
      <vt:lpstr>Switching types</vt:lpstr>
      <vt:lpstr>Python lists introduced</vt:lpstr>
      <vt:lpstr>Python tuples introduced</vt:lpstr>
      <vt:lpstr>Python dictionaries introduced</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476</cp:revision>
  <cp:lastPrinted>2019-07-03T09:46:41Z</cp:lastPrinted>
  <dcterms:created xsi:type="dcterms:W3CDTF">2019-09-05T08:17:12Z</dcterms:created>
  <dcterms:modified xsi:type="dcterms:W3CDTF">2023-06-22T14:00:52Z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