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4"/>
  </p:sldMasterIdLst>
  <p:notesMasterIdLst>
    <p:notesMasterId r:id="rId29"/>
  </p:notesMasterIdLst>
  <p:handoutMasterIdLst>
    <p:handoutMasterId r:id="rId30"/>
  </p:handoutMasterIdLst>
  <p:sldIdLst>
    <p:sldId id="278" r:id="rId5"/>
    <p:sldId id="282" r:id="rId6"/>
    <p:sldId id="283" r:id="rId7"/>
    <p:sldId id="284" r:id="rId8"/>
    <p:sldId id="285" r:id="rId9"/>
    <p:sldId id="286" r:id="rId10"/>
    <p:sldId id="287" r:id="rId11"/>
    <p:sldId id="288" r:id="rId12"/>
    <p:sldId id="289" r:id="rId13"/>
    <p:sldId id="290" r:id="rId14"/>
    <p:sldId id="291" r:id="rId15"/>
    <p:sldId id="292" r:id="rId16"/>
    <p:sldId id="293" r:id="rId17"/>
    <p:sldId id="294" r:id="rId18"/>
    <p:sldId id="295" r:id="rId19"/>
    <p:sldId id="296" r:id="rId20"/>
    <p:sldId id="297" r:id="rId21"/>
    <p:sldId id="298" r:id="rId22"/>
    <p:sldId id="299" r:id="rId23"/>
    <p:sldId id="300" r:id="rId24"/>
    <p:sldId id="301" r:id="rId25"/>
    <p:sldId id="302" r:id="rId26"/>
    <p:sldId id="303" r:id="rId27"/>
    <p:sldId id="304" r:id="rId28"/>
  </p:sldIdLst>
  <p:sldSz cx="12192000" cy="6858000"/>
  <p:notesSz cx="6645275" cy="9775825"/>
  <p:embeddedFontLst>
    <p:embeddedFont>
      <p:font typeface="Calibri" panose="020F0502020204030204" pitchFamily="34" charset="0"/>
      <p:regular r:id="rId31"/>
      <p:bold r:id="rId32"/>
      <p:italic r:id="rId33"/>
      <p:boldItalic r:id="rId34"/>
    </p:embeddedFont>
    <p:embeddedFont>
      <p:font typeface="Montserrat" panose="00000500000000000000" pitchFamily="2" charset="0"/>
      <p:regular r:id="rId35"/>
      <p:bold r:id="rId36"/>
      <p:italic r:id="rId37"/>
      <p:boldItalic r:id="rId38"/>
    </p:embeddedFont>
  </p:embeddedFontLst>
  <p:custDataLst>
    <p:tags r:id="rId3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377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ow, Joshua" initials="BJ" lastIdx="30" clrIdx="0">
    <p:extLst>
      <p:ext uri="{19B8F6BF-5375-455C-9EA6-DF929625EA0E}">
        <p15:presenceInfo xmlns:p15="http://schemas.microsoft.com/office/powerpoint/2012/main" userId="S-1-5-21-3476036342-1731177862-1559577602-51474" providerId="AD"/>
      </p:ext>
    </p:extLst>
  </p:cmAuthor>
  <p:cmAuthor id="2" name="Singh, Vaishali" initials="SV" lastIdx="7" clrIdx="1">
    <p:extLst>
      <p:ext uri="{19B8F6BF-5375-455C-9EA6-DF929625EA0E}">
        <p15:presenceInfo xmlns:p15="http://schemas.microsoft.com/office/powerpoint/2012/main" userId="S-1-5-21-3476036342-1731177862-1559577602-155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50"/>
    <a:srgbClr val="09EDB8"/>
    <a:srgbClr val="F91258"/>
    <a:srgbClr val="7E007C"/>
    <a:srgbClr val="28CFF9"/>
    <a:srgbClr val="F3622C"/>
    <a:srgbClr val="31D3AE"/>
    <a:srgbClr val="F3F3F3"/>
    <a:srgbClr val="F4F4F4"/>
    <a:srgbClr val="3D6E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D864B9-AD18-26E8-6719-0F2FF2B733CA}" v="7" dt="2023-08-22T15:53:57.3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34" autoAdjust="0"/>
    <p:restoredTop sz="92750" autoAdjust="0"/>
  </p:normalViewPr>
  <p:slideViewPr>
    <p:cSldViewPr snapToGrid="0" snapToObjects="1" showGuides="1">
      <p:cViewPr varScale="1">
        <p:scale>
          <a:sx n="102" d="100"/>
          <a:sy n="102" d="100"/>
        </p:scale>
        <p:origin x="1302" y="114"/>
      </p:cViewPr>
      <p:guideLst>
        <p:guide pos="3840"/>
        <p:guide orient="horz" pos="377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Lst>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399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gs" Target="tags/tag1.xml"/><Relationship Id="rId21" Type="http://schemas.openxmlformats.org/officeDocument/2006/relationships/slide" Target="slides/slide17.xml"/><Relationship Id="rId34" Type="http://schemas.openxmlformats.org/officeDocument/2006/relationships/font" Target="fonts/font4.fntdata"/><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commentAuthors" Target="commentAuthors.xml"/><Relationship Id="rId4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6.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1.fntdata"/><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font" Target="fonts/font5.fntdata"/><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3.fntdata"/><Relationship Id="rId38" Type="http://schemas.openxmlformats.org/officeDocument/2006/relationships/font" Target="fonts/font8.fntdata"/><Relationship Id="rId4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presProps" Target="presProps.xml"/></Relationships>
</file>

<file path=ppt/_rels/viewProps.xml.rels><?xml version="1.0" encoding="UTF-8" standalone="yes"?>
<Relationships xmlns="http://schemas.openxmlformats.org/package/2006/relationships"><Relationship Id="rId8" Type="http://schemas.openxmlformats.org/officeDocument/2006/relationships/slide" Target="slides/slide10.xml"/><Relationship Id="rId13" Type="http://schemas.openxmlformats.org/officeDocument/2006/relationships/slide" Target="slides/slide16.xml"/><Relationship Id="rId18" Type="http://schemas.openxmlformats.org/officeDocument/2006/relationships/slide" Target="slides/slide21.xml"/><Relationship Id="rId3" Type="http://schemas.openxmlformats.org/officeDocument/2006/relationships/slide" Target="slides/slide5.xml"/><Relationship Id="rId7" Type="http://schemas.openxmlformats.org/officeDocument/2006/relationships/slide" Target="slides/slide9.xml"/><Relationship Id="rId12" Type="http://schemas.openxmlformats.org/officeDocument/2006/relationships/slide" Target="slides/slide15.xml"/><Relationship Id="rId17" Type="http://schemas.openxmlformats.org/officeDocument/2006/relationships/slide" Target="slides/slide20.xml"/><Relationship Id="rId2" Type="http://schemas.openxmlformats.org/officeDocument/2006/relationships/slide" Target="slides/slide3.xml"/><Relationship Id="rId16" Type="http://schemas.openxmlformats.org/officeDocument/2006/relationships/slide" Target="slides/slide19.xml"/><Relationship Id="rId20" Type="http://schemas.openxmlformats.org/officeDocument/2006/relationships/slide" Target="slides/slide24.xml"/><Relationship Id="rId1" Type="http://schemas.openxmlformats.org/officeDocument/2006/relationships/slide" Target="slides/slide2.xml"/><Relationship Id="rId6" Type="http://schemas.openxmlformats.org/officeDocument/2006/relationships/slide" Target="slides/slide8.xml"/><Relationship Id="rId11" Type="http://schemas.openxmlformats.org/officeDocument/2006/relationships/slide" Target="slides/slide13.xml"/><Relationship Id="rId5" Type="http://schemas.openxmlformats.org/officeDocument/2006/relationships/slide" Target="slides/slide7.xml"/><Relationship Id="rId15" Type="http://schemas.openxmlformats.org/officeDocument/2006/relationships/slide" Target="slides/slide18.xml"/><Relationship Id="rId10" Type="http://schemas.openxmlformats.org/officeDocument/2006/relationships/slide" Target="slides/slide12.xml"/><Relationship Id="rId19" Type="http://schemas.openxmlformats.org/officeDocument/2006/relationships/slide" Target="slides/slide23.xml"/><Relationship Id="rId4" Type="http://schemas.openxmlformats.org/officeDocument/2006/relationships/slide" Target="slides/slide6.xml"/><Relationship Id="rId9" Type="http://schemas.openxmlformats.org/officeDocument/2006/relationships/slide" Target="slides/slide11.xml"/><Relationship Id="rId14" Type="http://schemas.openxmlformats.org/officeDocument/2006/relationships/slide" Target="slides/slide1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meron, Donald" userId="S::dcameron@qa.com::bb530afb-d76a-48dc-8f54-1f1d419657df" providerId="AD" clId="Web-{5366EA38-A1F7-ACED-B0DF-7F6277D5CB1E}"/>
    <pc:docChg chg="modSld">
      <pc:chgData name="Cameron, Donald" userId="S::dcameron@qa.com::bb530afb-d76a-48dc-8f54-1f1d419657df" providerId="AD" clId="Web-{5366EA38-A1F7-ACED-B0DF-7F6277D5CB1E}" dt="2023-06-23T13:50:40.919" v="335" actId="1076"/>
      <pc:docMkLst>
        <pc:docMk/>
      </pc:docMkLst>
      <pc:sldChg chg="modSp modNotes">
        <pc:chgData name="Cameron, Donald" userId="S::dcameron@qa.com::bb530afb-d76a-48dc-8f54-1f1d419657df" providerId="AD" clId="Web-{5366EA38-A1F7-ACED-B0DF-7F6277D5CB1E}" dt="2023-06-23T12:04:28.269" v="38"/>
        <pc:sldMkLst>
          <pc:docMk/>
          <pc:sldMk cId="3827392481" sldId="283"/>
        </pc:sldMkLst>
        <pc:spChg chg="mod">
          <ac:chgData name="Cameron, Donald" userId="S::dcameron@qa.com::bb530afb-d76a-48dc-8f54-1f1d419657df" providerId="AD" clId="Web-{5366EA38-A1F7-ACED-B0DF-7F6277D5CB1E}" dt="2023-06-23T12:03:39.955" v="5" actId="20577"/>
          <ac:spMkLst>
            <pc:docMk/>
            <pc:sldMk cId="3827392481" sldId="283"/>
            <ac:spMk id="861187" creationId="{00000000-0000-0000-0000-000000000000}"/>
          </ac:spMkLst>
        </pc:spChg>
      </pc:sldChg>
      <pc:sldChg chg="modSp">
        <pc:chgData name="Cameron, Donald" userId="S::dcameron@qa.com::bb530afb-d76a-48dc-8f54-1f1d419657df" providerId="AD" clId="Web-{5366EA38-A1F7-ACED-B0DF-7F6277D5CB1E}" dt="2023-06-23T12:05:55.631" v="54" actId="20577"/>
        <pc:sldMkLst>
          <pc:docMk/>
          <pc:sldMk cId="2007209376" sldId="284"/>
        </pc:sldMkLst>
        <pc:spChg chg="mod">
          <ac:chgData name="Cameron, Donald" userId="S::dcameron@qa.com::bb530afb-d76a-48dc-8f54-1f1d419657df" providerId="AD" clId="Web-{5366EA38-A1F7-ACED-B0DF-7F6277D5CB1E}" dt="2023-06-23T12:05:23.818" v="50" actId="20577"/>
          <ac:spMkLst>
            <pc:docMk/>
            <pc:sldMk cId="2007209376" sldId="284"/>
            <ac:spMk id="3" creationId="{00000000-0000-0000-0000-000000000000}"/>
          </ac:spMkLst>
        </pc:spChg>
        <pc:spChg chg="mod">
          <ac:chgData name="Cameron, Donald" userId="S::dcameron@qa.com::bb530afb-d76a-48dc-8f54-1f1d419657df" providerId="AD" clId="Web-{5366EA38-A1F7-ACED-B0DF-7F6277D5CB1E}" dt="2023-06-23T12:05:55.631" v="54" actId="20577"/>
          <ac:spMkLst>
            <pc:docMk/>
            <pc:sldMk cId="2007209376" sldId="284"/>
            <ac:spMk id="4" creationId="{00000000-0000-0000-0000-000000000000}"/>
          </ac:spMkLst>
        </pc:spChg>
      </pc:sldChg>
      <pc:sldChg chg="modSp">
        <pc:chgData name="Cameron, Donald" userId="S::dcameron@qa.com::bb530afb-d76a-48dc-8f54-1f1d419657df" providerId="AD" clId="Web-{5366EA38-A1F7-ACED-B0DF-7F6277D5CB1E}" dt="2023-06-23T12:08:03.603" v="108" actId="1076"/>
        <pc:sldMkLst>
          <pc:docMk/>
          <pc:sldMk cId="681395157" sldId="286"/>
        </pc:sldMkLst>
        <pc:spChg chg="mod">
          <ac:chgData name="Cameron, Donald" userId="S::dcameron@qa.com::bb530afb-d76a-48dc-8f54-1f1d419657df" providerId="AD" clId="Web-{5366EA38-A1F7-ACED-B0DF-7F6277D5CB1E}" dt="2023-06-23T12:07:59.260" v="107" actId="20577"/>
          <ac:spMkLst>
            <pc:docMk/>
            <pc:sldMk cId="681395157" sldId="286"/>
            <ac:spMk id="7171" creationId="{00000000-0000-0000-0000-000000000000}"/>
          </ac:spMkLst>
        </pc:spChg>
        <pc:spChg chg="mod">
          <ac:chgData name="Cameron, Donald" userId="S::dcameron@qa.com::bb530afb-d76a-48dc-8f54-1f1d419657df" providerId="AD" clId="Web-{5366EA38-A1F7-ACED-B0DF-7F6277D5CB1E}" dt="2023-06-23T12:07:54.056" v="105" actId="1076"/>
          <ac:spMkLst>
            <pc:docMk/>
            <pc:sldMk cId="681395157" sldId="286"/>
            <ac:spMk id="7172" creationId="{00000000-0000-0000-0000-000000000000}"/>
          </ac:spMkLst>
        </pc:spChg>
        <pc:spChg chg="mod">
          <ac:chgData name="Cameron, Donald" userId="S::dcameron@qa.com::bb530afb-d76a-48dc-8f54-1f1d419657df" providerId="AD" clId="Web-{5366EA38-A1F7-ACED-B0DF-7F6277D5CB1E}" dt="2023-06-23T12:08:03.603" v="108" actId="1076"/>
          <ac:spMkLst>
            <pc:docMk/>
            <pc:sldMk cId="681395157" sldId="286"/>
            <ac:spMk id="7173" creationId="{00000000-0000-0000-0000-000000000000}"/>
          </ac:spMkLst>
        </pc:spChg>
      </pc:sldChg>
      <pc:sldChg chg="modSp">
        <pc:chgData name="Cameron, Donald" userId="S::dcameron@qa.com::bb530afb-d76a-48dc-8f54-1f1d419657df" providerId="AD" clId="Web-{5366EA38-A1F7-ACED-B0DF-7F6277D5CB1E}" dt="2023-06-23T12:14:56.147" v="201" actId="1076"/>
        <pc:sldMkLst>
          <pc:docMk/>
          <pc:sldMk cId="3867154300" sldId="287"/>
        </pc:sldMkLst>
        <pc:spChg chg="mod">
          <ac:chgData name="Cameron, Donald" userId="S::dcameron@qa.com::bb530afb-d76a-48dc-8f54-1f1d419657df" providerId="AD" clId="Web-{5366EA38-A1F7-ACED-B0DF-7F6277D5CB1E}" dt="2023-06-23T12:12:50.049" v="190" actId="20577"/>
          <ac:spMkLst>
            <pc:docMk/>
            <pc:sldMk cId="3867154300" sldId="287"/>
            <ac:spMk id="8195" creationId="{00000000-0000-0000-0000-000000000000}"/>
          </ac:spMkLst>
        </pc:spChg>
        <pc:spChg chg="mod">
          <ac:chgData name="Cameron, Donald" userId="S::dcameron@qa.com::bb530afb-d76a-48dc-8f54-1f1d419657df" providerId="AD" clId="Web-{5366EA38-A1F7-ACED-B0DF-7F6277D5CB1E}" dt="2023-06-23T12:14:01.723" v="193" actId="20577"/>
          <ac:spMkLst>
            <pc:docMk/>
            <pc:sldMk cId="3867154300" sldId="287"/>
            <ac:spMk id="8196" creationId="{00000000-0000-0000-0000-000000000000}"/>
          </ac:spMkLst>
        </pc:spChg>
        <pc:spChg chg="mod">
          <ac:chgData name="Cameron, Donald" userId="S::dcameron@qa.com::bb530afb-d76a-48dc-8f54-1f1d419657df" providerId="AD" clId="Web-{5366EA38-A1F7-ACED-B0DF-7F6277D5CB1E}" dt="2023-06-23T12:14:56.147" v="201" actId="1076"/>
          <ac:spMkLst>
            <pc:docMk/>
            <pc:sldMk cId="3867154300" sldId="287"/>
            <ac:spMk id="8197" creationId="{00000000-0000-0000-0000-000000000000}"/>
          </ac:spMkLst>
        </pc:spChg>
        <pc:spChg chg="mod">
          <ac:chgData name="Cameron, Donald" userId="S::dcameron@qa.com::bb530afb-d76a-48dc-8f54-1f1d419657df" providerId="AD" clId="Web-{5366EA38-A1F7-ACED-B0DF-7F6277D5CB1E}" dt="2023-06-23T12:14:48.381" v="200" actId="1076"/>
          <ac:spMkLst>
            <pc:docMk/>
            <pc:sldMk cId="3867154300" sldId="287"/>
            <ac:spMk id="8198" creationId="{00000000-0000-0000-0000-000000000000}"/>
          </ac:spMkLst>
        </pc:spChg>
        <pc:spChg chg="mod">
          <ac:chgData name="Cameron, Donald" userId="S::dcameron@qa.com::bb530afb-d76a-48dc-8f54-1f1d419657df" providerId="AD" clId="Web-{5366EA38-A1F7-ACED-B0DF-7F6277D5CB1E}" dt="2023-06-23T12:14:44.396" v="199" actId="1076"/>
          <ac:spMkLst>
            <pc:docMk/>
            <pc:sldMk cId="3867154300" sldId="287"/>
            <ac:spMk id="8199" creationId="{00000000-0000-0000-0000-000000000000}"/>
          </ac:spMkLst>
        </pc:spChg>
        <pc:spChg chg="mod">
          <ac:chgData name="Cameron, Donald" userId="S::dcameron@qa.com::bb530afb-d76a-48dc-8f54-1f1d419657df" providerId="AD" clId="Web-{5366EA38-A1F7-ACED-B0DF-7F6277D5CB1E}" dt="2023-06-23T12:14:37.880" v="198" actId="1076"/>
          <ac:spMkLst>
            <pc:docMk/>
            <pc:sldMk cId="3867154300" sldId="287"/>
            <ac:spMk id="8200" creationId="{00000000-0000-0000-0000-000000000000}"/>
          </ac:spMkLst>
        </pc:spChg>
        <pc:spChg chg="mod">
          <ac:chgData name="Cameron, Donald" userId="S::dcameron@qa.com::bb530afb-d76a-48dc-8f54-1f1d419657df" providerId="AD" clId="Web-{5366EA38-A1F7-ACED-B0DF-7F6277D5CB1E}" dt="2023-06-23T12:14:08.411" v="195" actId="20577"/>
          <ac:spMkLst>
            <pc:docMk/>
            <pc:sldMk cId="3867154300" sldId="287"/>
            <ac:spMk id="8204" creationId="{00000000-0000-0000-0000-000000000000}"/>
          </ac:spMkLst>
        </pc:spChg>
        <pc:cxnChg chg="mod">
          <ac:chgData name="Cameron, Donald" userId="S::dcameron@qa.com::bb530afb-d76a-48dc-8f54-1f1d419657df" providerId="AD" clId="Web-{5366EA38-A1F7-ACED-B0DF-7F6277D5CB1E}" dt="2023-06-23T12:14:24.192" v="196" actId="1076"/>
          <ac:cxnSpMkLst>
            <pc:docMk/>
            <pc:sldMk cId="3867154300" sldId="287"/>
            <ac:cxnSpMk id="13" creationId="{77F76EE5-EC66-4302-81D6-C0F2787CCF43}"/>
          </ac:cxnSpMkLst>
        </pc:cxnChg>
        <pc:cxnChg chg="mod">
          <ac:chgData name="Cameron, Donald" userId="S::dcameron@qa.com::bb530afb-d76a-48dc-8f54-1f1d419657df" providerId="AD" clId="Web-{5366EA38-A1F7-ACED-B0DF-7F6277D5CB1E}" dt="2023-06-23T12:14:30.505" v="197" actId="1076"/>
          <ac:cxnSpMkLst>
            <pc:docMk/>
            <pc:sldMk cId="3867154300" sldId="287"/>
            <ac:cxnSpMk id="14" creationId="{5187429C-F2D5-4161-A8B2-ED25E8E38515}"/>
          </ac:cxnSpMkLst>
        </pc:cxnChg>
      </pc:sldChg>
      <pc:sldChg chg="modSp">
        <pc:chgData name="Cameron, Donald" userId="S::dcameron@qa.com::bb530afb-d76a-48dc-8f54-1f1d419657df" providerId="AD" clId="Web-{5366EA38-A1F7-ACED-B0DF-7F6277D5CB1E}" dt="2023-06-23T12:15:24.429" v="207" actId="1076"/>
        <pc:sldMkLst>
          <pc:docMk/>
          <pc:sldMk cId="1459752309" sldId="288"/>
        </pc:sldMkLst>
        <pc:spChg chg="mod">
          <ac:chgData name="Cameron, Donald" userId="S::dcameron@qa.com::bb530afb-d76a-48dc-8f54-1f1d419657df" providerId="AD" clId="Web-{5366EA38-A1F7-ACED-B0DF-7F6277D5CB1E}" dt="2023-06-23T12:15:15.460" v="204" actId="20577"/>
          <ac:spMkLst>
            <pc:docMk/>
            <pc:sldMk cId="1459752309" sldId="288"/>
            <ac:spMk id="9219" creationId="{00000000-0000-0000-0000-000000000000}"/>
          </ac:spMkLst>
        </pc:spChg>
        <pc:spChg chg="mod">
          <ac:chgData name="Cameron, Donald" userId="S::dcameron@qa.com::bb530afb-d76a-48dc-8f54-1f1d419657df" providerId="AD" clId="Web-{5366EA38-A1F7-ACED-B0DF-7F6277D5CB1E}" dt="2023-06-23T12:15:18.038" v="205" actId="1076"/>
          <ac:spMkLst>
            <pc:docMk/>
            <pc:sldMk cId="1459752309" sldId="288"/>
            <ac:spMk id="9221" creationId="{00000000-0000-0000-0000-000000000000}"/>
          </ac:spMkLst>
        </pc:spChg>
        <pc:spChg chg="mod">
          <ac:chgData name="Cameron, Donald" userId="S::dcameron@qa.com::bb530afb-d76a-48dc-8f54-1f1d419657df" providerId="AD" clId="Web-{5366EA38-A1F7-ACED-B0DF-7F6277D5CB1E}" dt="2023-06-23T12:15:21.960" v="206" actId="1076"/>
          <ac:spMkLst>
            <pc:docMk/>
            <pc:sldMk cId="1459752309" sldId="288"/>
            <ac:spMk id="9223" creationId="{00000000-0000-0000-0000-000000000000}"/>
          </ac:spMkLst>
        </pc:spChg>
        <pc:spChg chg="mod">
          <ac:chgData name="Cameron, Donald" userId="S::dcameron@qa.com::bb530afb-d76a-48dc-8f54-1f1d419657df" providerId="AD" clId="Web-{5366EA38-A1F7-ACED-B0DF-7F6277D5CB1E}" dt="2023-06-23T12:15:24.429" v="207" actId="1076"/>
          <ac:spMkLst>
            <pc:docMk/>
            <pc:sldMk cId="1459752309" sldId="288"/>
            <ac:spMk id="9225" creationId="{00000000-0000-0000-0000-000000000000}"/>
          </ac:spMkLst>
        </pc:spChg>
      </pc:sldChg>
      <pc:sldChg chg="modSp">
        <pc:chgData name="Cameron, Donald" userId="S::dcameron@qa.com::bb530afb-d76a-48dc-8f54-1f1d419657df" providerId="AD" clId="Web-{5366EA38-A1F7-ACED-B0DF-7F6277D5CB1E}" dt="2023-06-23T13:15:03.509" v="209" actId="20577"/>
        <pc:sldMkLst>
          <pc:docMk/>
          <pc:sldMk cId="2196620047" sldId="289"/>
        </pc:sldMkLst>
        <pc:spChg chg="mod">
          <ac:chgData name="Cameron, Donald" userId="S::dcameron@qa.com::bb530afb-d76a-48dc-8f54-1f1d419657df" providerId="AD" clId="Web-{5366EA38-A1F7-ACED-B0DF-7F6277D5CB1E}" dt="2023-06-23T13:15:03.509" v="209" actId="20577"/>
          <ac:spMkLst>
            <pc:docMk/>
            <pc:sldMk cId="2196620047" sldId="289"/>
            <ac:spMk id="10243" creationId="{00000000-0000-0000-0000-000000000000}"/>
          </ac:spMkLst>
        </pc:spChg>
      </pc:sldChg>
      <pc:sldChg chg="modSp">
        <pc:chgData name="Cameron, Donald" userId="S::dcameron@qa.com::bb530afb-d76a-48dc-8f54-1f1d419657df" providerId="AD" clId="Web-{5366EA38-A1F7-ACED-B0DF-7F6277D5CB1E}" dt="2023-06-23T13:15:48.698" v="217" actId="1076"/>
        <pc:sldMkLst>
          <pc:docMk/>
          <pc:sldMk cId="3971266129" sldId="290"/>
        </pc:sldMkLst>
        <pc:spChg chg="mod">
          <ac:chgData name="Cameron, Donald" userId="S::dcameron@qa.com::bb530afb-d76a-48dc-8f54-1f1d419657df" providerId="AD" clId="Web-{5366EA38-A1F7-ACED-B0DF-7F6277D5CB1E}" dt="2023-06-23T13:15:39.010" v="215" actId="20577"/>
          <ac:spMkLst>
            <pc:docMk/>
            <pc:sldMk cId="3971266129" sldId="290"/>
            <ac:spMk id="11267" creationId="{00000000-0000-0000-0000-000000000000}"/>
          </ac:spMkLst>
        </pc:spChg>
        <pc:spChg chg="mod">
          <ac:chgData name="Cameron, Donald" userId="S::dcameron@qa.com::bb530afb-d76a-48dc-8f54-1f1d419657df" providerId="AD" clId="Web-{5366EA38-A1F7-ACED-B0DF-7F6277D5CB1E}" dt="2023-06-23T13:15:44.354" v="216" actId="1076"/>
          <ac:spMkLst>
            <pc:docMk/>
            <pc:sldMk cId="3971266129" sldId="290"/>
            <ac:spMk id="11268" creationId="{00000000-0000-0000-0000-000000000000}"/>
          </ac:spMkLst>
        </pc:spChg>
        <pc:spChg chg="mod">
          <ac:chgData name="Cameron, Donald" userId="S::dcameron@qa.com::bb530afb-d76a-48dc-8f54-1f1d419657df" providerId="AD" clId="Web-{5366EA38-A1F7-ACED-B0DF-7F6277D5CB1E}" dt="2023-06-23T13:15:48.698" v="217" actId="1076"/>
          <ac:spMkLst>
            <pc:docMk/>
            <pc:sldMk cId="3971266129" sldId="290"/>
            <ac:spMk id="11269" creationId="{00000000-0000-0000-0000-000000000000}"/>
          </ac:spMkLst>
        </pc:spChg>
      </pc:sldChg>
      <pc:sldChg chg="modSp">
        <pc:chgData name="Cameron, Donald" userId="S::dcameron@qa.com::bb530afb-d76a-48dc-8f54-1f1d419657df" providerId="AD" clId="Web-{5366EA38-A1F7-ACED-B0DF-7F6277D5CB1E}" dt="2023-06-23T13:16:30.106" v="227" actId="1076"/>
        <pc:sldMkLst>
          <pc:docMk/>
          <pc:sldMk cId="1732963095" sldId="291"/>
        </pc:sldMkLst>
        <pc:spChg chg="mod">
          <ac:chgData name="Cameron, Donald" userId="S::dcameron@qa.com::bb530afb-d76a-48dc-8f54-1f1d419657df" providerId="AD" clId="Web-{5366EA38-A1F7-ACED-B0DF-7F6277D5CB1E}" dt="2023-06-23T13:16:12.105" v="223" actId="20577"/>
          <ac:spMkLst>
            <pc:docMk/>
            <pc:sldMk cId="1732963095" sldId="291"/>
            <ac:spMk id="12291" creationId="{00000000-0000-0000-0000-000000000000}"/>
          </ac:spMkLst>
        </pc:spChg>
        <pc:spChg chg="mod">
          <ac:chgData name="Cameron, Donald" userId="S::dcameron@qa.com::bb530afb-d76a-48dc-8f54-1f1d419657df" providerId="AD" clId="Web-{5366EA38-A1F7-ACED-B0DF-7F6277D5CB1E}" dt="2023-06-23T13:16:15.746" v="224" actId="1076"/>
          <ac:spMkLst>
            <pc:docMk/>
            <pc:sldMk cId="1732963095" sldId="291"/>
            <ac:spMk id="12292" creationId="{00000000-0000-0000-0000-000000000000}"/>
          </ac:spMkLst>
        </pc:spChg>
        <pc:spChg chg="mod">
          <ac:chgData name="Cameron, Donald" userId="S::dcameron@qa.com::bb530afb-d76a-48dc-8f54-1f1d419657df" providerId="AD" clId="Web-{5366EA38-A1F7-ACED-B0DF-7F6277D5CB1E}" dt="2023-06-23T13:16:25.481" v="226" actId="1076"/>
          <ac:spMkLst>
            <pc:docMk/>
            <pc:sldMk cId="1732963095" sldId="291"/>
            <ac:spMk id="12293" creationId="{00000000-0000-0000-0000-000000000000}"/>
          </ac:spMkLst>
        </pc:spChg>
        <pc:spChg chg="mod">
          <ac:chgData name="Cameron, Donald" userId="S::dcameron@qa.com::bb530afb-d76a-48dc-8f54-1f1d419657df" providerId="AD" clId="Web-{5366EA38-A1F7-ACED-B0DF-7F6277D5CB1E}" dt="2023-06-23T13:16:18.403" v="225" actId="1076"/>
          <ac:spMkLst>
            <pc:docMk/>
            <pc:sldMk cId="1732963095" sldId="291"/>
            <ac:spMk id="12294" creationId="{00000000-0000-0000-0000-000000000000}"/>
          </ac:spMkLst>
        </pc:spChg>
        <pc:spChg chg="mod">
          <ac:chgData name="Cameron, Donald" userId="S::dcameron@qa.com::bb530afb-d76a-48dc-8f54-1f1d419657df" providerId="AD" clId="Web-{5366EA38-A1F7-ACED-B0DF-7F6277D5CB1E}" dt="2023-06-23T13:16:30.106" v="227" actId="1076"/>
          <ac:spMkLst>
            <pc:docMk/>
            <pc:sldMk cId="1732963095" sldId="291"/>
            <ac:spMk id="12295" creationId="{00000000-0000-0000-0000-000000000000}"/>
          </ac:spMkLst>
        </pc:spChg>
      </pc:sldChg>
      <pc:sldChg chg="modSp">
        <pc:chgData name="Cameron, Donald" userId="S::dcameron@qa.com::bb530afb-d76a-48dc-8f54-1f1d419657df" providerId="AD" clId="Web-{5366EA38-A1F7-ACED-B0DF-7F6277D5CB1E}" dt="2023-06-23T13:18:01.424" v="233" actId="1076"/>
        <pc:sldMkLst>
          <pc:docMk/>
          <pc:sldMk cId="1385173567" sldId="292"/>
        </pc:sldMkLst>
        <pc:spChg chg="mod">
          <ac:chgData name="Cameron, Donald" userId="S::dcameron@qa.com::bb530afb-d76a-48dc-8f54-1f1d419657df" providerId="AD" clId="Web-{5366EA38-A1F7-ACED-B0DF-7F6277D5CB1E}" dt="2023-06-23T13:17:28.313" v="231" actId="20577"/>
          <ac:spMkLst>
            <pc:docMk/>
            <pc:sldMk cId="1385173567" sldId="292"/>
            <ac:spMk id="13315" creationId="{00000000-0000-0000-0000-000000000000}"/>
          </ac:spMkLst>
        </pc:spChg>
        <pc:spChg chg="mod">
          <ac:chgData name="Cameron, Donald" userId="S::dcameron@qa.com::bb530afb-d76a-48dc-8f54-1f1d419657df" providerId="AD" clId="Web-{5366EA38-A1F7-ACED-B0DF-7F6277D5CB1E}" dt="2023-06-23T13:17:54.283" v="232" actId="1076"/>
          <ac:spMkLst>
            <pc:docMk/>
            <pc:sldMk cId="1385173567" sldId="292"/>
            <ac:spMk id="13316" creationId="{00000000-0000-0000-0000-000000000000}"/>
          </ac:spMkLst>
        </pc:spChg>
        <pc:spChg chg="mod">
          <ac:chgData name="Cameron, Donald" userId="S::dcameron@qa.com::bb530afb-d76a-48dc-8f54-1f1d419657df" providerId="AD" clId="Web-{5366EA38-A1F7-ACED-B0DF-7F6277D5CB1E}" dt="2023-06-23T13:18:01.424" v="233" actId="1076"/>
          <ac:spMkLst>
            <pc:docMk/>
            <pc:sldMk cId="1385173567" sldId="292"/>
            <ac:spMk id="13319" creationId="{00000000-0000-0000-0000-000000000000}"/>
          </ac:spMkLst>
        </pc:spChg>
      </pc:sldChg>
      <pc:sldChg chg="modSp">
        <pc:chgData name="Cameron, Donald" userId="S::dcameron@qa.com::bb530afb-d76a-48dc-8f54-1f1d419657df" providerId="AD" clId="Web-{5366EA38-A1F7-ACED-B0DF-7F6277D5CB1E}" dt="2023-06-23T13:18:37.864" v="239" actId="14100"/>
        <pc:sldMkLst>
          <pc:docMk/>
          <pc:sldMk cId="1956040698" sldId="293"/>
        </pc:sldMkLst>
        <pc:spChg chg="mod">
          <ac:chgData name="Cameron, Donald" userId="S::dcameron@qa.com::bb530afb-d76a-48dc-8f54-1f1d419657df" providerId="AD" clId="Web-{5366EA38-A1F7-ACED-B0DF-7F6277D5CB1E}" dt="2023-06-23T13:18:19.894" v="235" actId="20577"/>
          <ac:spMkLst>
            <pc:docMk/>
            <pc:sldMk cId="1956040698" sldId="293"/>
            <ac:spMk id="14339" creationId="{00000000-0000-0000-0000-000000000000}"/>
          </ac:spMkLst>
        </pc:spChg>
        <pc:spChg chg="mod">
          <ac:chgData name="Cameron, Donald" userId="S::dcameron@qa.com::bb530afb-d76a-48dc-8f54-1f1d419657df" providerId="AD" clId="Web-{5366EA38-A1F7-ACED-B0DF-7F6277D5CB1E}" dt="2023-06-23T13:18:30.394" v="237" actId="1076"/>
          <ac:spMkLst>
            <pc:docMk/>
            <pc:sldMk cId="1956040698" sldId="293"/>
            <ac:spMk id="14341" creationId="{00000000-0000-0000-0000-000000000000}"/>
          </ac:spMkLst>
        </pc:spChg>
        <pc:spChg chg="mod">
          <ac:chgData name="Cameron, Donald" userId="S::dcameron@qa.com::bb530afb-d76a-48dc-8f54-1f1d419657df" providerId="AD" clId="Web-{5366EA38-A1F7-ACED-B0DF-7F6277D5CB1E}" dt="2023-06-23T13:18:26.191" v="236" actId="1076"/>
          <ac:spMkLst>
            <pc:docMk/>
            <pc:sldMk cId="1956040698" sldId="293"/>
            <ac:spMk id="14342" creationId="{00000000-0000-0000-0000-000000000000}"/>
          </ac:spMkLst>
        </pc:spChg>
        <pc:spChg chg="mod">
          <ac:chgData name="Cameron, Donald" userId="S::dcameron@qa.com::bb530afb-d76a-48dc-8f54-1f1d419657df" providerId="AD" clId="Web-{5366EA38-A1F7-ACED-B0DF-7F6277D5CB1E}" dt="2023-06-23T13:18:37.864" v="239" actId="14100"/>
          <ac:spMkLst>
            <pc:docMk/>
            <pc:sldMk cId="1956040698" sldId="293"/>
            <ac:spMk id="14343" creationId="{00000000-0000-0000-0000-000000000000}"/>
          </ac:spMkLst>
        </pc:spChg>
        <pc:spChg chg="mod">
          <ac:chgData name="Cameron, Donald" userId="S::dcameron@qa.com::bb530afb-d76a-48dc-8f54-1f1d419657df" providerId="AD" clId="Web-{5366EA38-A1F7-ACED-B0DF-7F6277D5CB1E}" dt="2023-06-23T13:18:35.301" v="238" actId="1076"/>
          <ac:spMkLst>
            <pc:docMk/>
            <pc:sldMk cId="1956040698" sldId="293"/>
            <ac:spMk id="14344" creationId="{00000000-0000-0000-0000-000000000000}"/>
          </ac:spMkLst>
        </pc:spChg>
      </pc:sldChg>
      <pc:sldChg chg="addSp delSp modSp mod modClrScheme chgLayout">
        <pc:chgData name="Cameron, Donald" userId="S::dcameron@qa.com::bb530afb-d76a-48dc-8f54-1f1d419657df" providerId="AD" clId="Web-{5366EA38-A1F7-ACED-B0DF-7F6277D5CB1E}" dt="2023-06-23T13:21:50.978" v="252"/>
        <pc:sldMkLst>
          <pc:docMk/>
          <pc:sldMk cId="2569343748" sldId="294"/>
        </pc:sldMkLst>
        <pc:spChg chg="add mod ord">
          <ac:chgData name="Cameron, Donald" userId="S::dcameron@qa.com::bb530afb-d76a-48dc-8f54-1f1d419657df" providerId="AD" clId="Web-{5366EA38-A1F7-ACED-B0DF-7F6277D5CB1E}" dt="2023-06-23T13:20:38.990" v="248" actId="20577"/>
          <ac:spMkLst>
            <pc:docMk/>
            <pc:sldMk cId="2569343748" sldId="294"/>
            <ac:spMk id="2" creationId="{6CD4D501-7282-31CB-D7E3-18883E784F01}"/>
          </ac:spMkLst>
        </pc:spChg>
        <pc:spChg chg="add del mod ord">
          <ac:chgData name="Cameron, Donald" userId="S::dcameron@qa.com::bb530afb-d76a-48dc-8f54-1f1d419657df" providerId="AD" clId="Web-{5366EA38-A1F7-ACED-B0DF-7F6277D5CB1E}" dt="2023-06-23T13:20:16.707" v="243"/>
          <ac:spMkLst>
            <pc:docMk/>
            <pc:sldMk cId="2569343748" sldId="294"/>
            <ac:spMk id="3" creationId="{3F151FE1-AEF1-A4CA-5D23-976ADBCD3AC0}"/>
          </ac:spMkLst>
        </pc:spChg>
        <pc:spChg chg="del mod ord">
          <ac:chgData name="Cameron, Donald" userId="S::dcameron@qa.com::bb530afb-d76a-48dc-8f54-1f1d419657df" providerId="AD" clId="Web-{5366EA38-A1F7-ACED-B0DF-7F6277D5CB1E}" dt="2023-06-23T13:20:46.224" v="249"/>
          <ac:spMkLst>
            <pc:docMk/>
            <pc:sldMk cId="2569343748" sldId="294"/>
            <ac:spMk id="15362" creationId="{00000000-0000-0000-0000-000000000000}"/>
          </ac:spMkLst>
        </pc:spChg>
        <pc:graphicFrameChg chg="mod modGraphic">
          <ac:chgData name="Cameron, Donald" userId="S::dcameron@qa.com::bb530afb-d76a-48dc-8f54-1f1d419657df" providerId="AD" clId="Web-{5366EA38-A1F7-ACED-B0DF-7F6277D5CB1E}" dt="2023-06-23T13:21:50.978" v="252"/>
          <ac:graphicFrameMkLst>
            <pc:docMk/>
            <pc:sldMk cId="2569343748" sldId="294"/>
            <ac:graphicFrameMk id="948268" creationId="{00000000-0000-0000-0000-000000000000}"/>
          </ac:graphicFrameMkLst>
        </pc:graphicFrameChg>
      </pc:sldChg>
      <pc:sldChg chg="modSp modNotes">
        <pc:chgData name="Cameron, Donald" userId="S::dcameron@qa.com::bb530afb-d76a-48dc-8f54-1f1d419657df" providerId="AD" clId="Web-{5366EA38-A1F7-ACED-B0DF-7F6277D5CB1E}" dt="2023-06-23T13:25:30.664" v="266"/>
        <pc:sldMkLst>
          <pc:docMk/>
          <pc:sldMk cId="3704741028" sldId="295"/>
        </pc:sldMkLst>
        <pc:spChg chg="mod">
          <ac:chgData name="Cameron, Donald" userId="S::dcameron@qa.com::bb530afb-d76a-48dc-8f54-1f1d419657df" providerId="AD" clId="Web-{5366EA38-A1F7-ACED-B0DF-7F6277D5CB1E}" dt="2023-06-23T13:25:09.239" v="264" actId="20577"/>
          <ac:spMkLst>
            <pc:docMk/>
            <pc:sldMk cId="3704741028" sldId="295"/>
            <ac:spMk id="16387" creationId="{00000000-0000-0000-0000-000000000000}"/>
          </ac:spMkLst>
        </pc:spChg>
        <pc:spChg chg="mod">
          <ac:chgData name="Cameron, Donald" userId="S::dcameron@qa.com::bb530afb-d76a-48dc-8f54-1f1d419657df" providerId="AD" clId="Web-{5366EA38-A1F7-ACED-B0DF-7F6277D5CB1E}" dt="2023-06-23T13:25:00.770" v="262" actId="1076"/>
          <ac:spMkLst>
            <pc:docMk/>
            <pc:sldMk cId="3704741028" sldId="295"/>
            <ac:spMk id="16388" creationId="{00000000-0000-0000-0000-000000000000}"/>
          </ac:spMkLst>
        </pc:spChg>
        <pc:spChg chg="mod">
          <ac:chgData name="Cameron, Donald" userId="S::dcameron@qa.com::bb530afb-d76a-48dc-8f54-1f1d419657df" providerId="AD" clId="Web-{5366EA38-A1F7-ACED-B0DF-7F6277D5CB1E}" dt="2023-06-23T13:25:02.880" v="263" actId="1076"/>
          <ac:spMkLst>
            <pc:docMk/>
            <pc:sldMk cId="3704741028" sldId="295"/>
            <ac:spMk id="16389" creationId="{00000000-0000-0000-0000-000000000000}"/>
          </ac:spMkLst>
        </pc:spChg>
      </pc:sldChg>
      <pc:sldChg chg="modSp">
        <pc:chgData name="Cameron, Donald" userId="S::dcameron@qa.com::bb530afb-d76a-48dc-8f54-1f1d419657df" providerId="AD" clId="Web-{5366EA38-A1F7-ACED-B0DF-7F6277D5CB1E}" dt="2023-06-23T13:26:10.415" v="271" actId="1076"/>
        <pc:sldMkLst>
          <pc:docMk/>
          <pc:sldMk cId="1778653565" sldId="296"/>
        </pc:sldMkLst>
        <pc:spChg chg="mod">
          <ac:chgData name="Cameron, Donald" userId="S::dcameron@qa.com::bb530afb-d76a-48dc-8f54-1f1d419657df" providerId="AD" clId="Web-{5366EA38-A1F7-ACED-B0DF-7F6277D5CB1E}" dt="2023-06-23T13:25:55.257" v="269" actId="20577"/>
          <ac:spMkLst>
            <pc:docMk/>
            <pc:sldMk cId="1778653565" sldId="296"/>
            <ac:spMk id="16387" creationId="{00000000-0000-0000-0000-000000000000}"/>
          </ac:spMkLst>
        </pc:spChg>
        <pc:spChg chg="mod">
          <ac:chgData name="Cameron, Donald" userId="S::dcameron@qa.com::bb530afb-d76a-48dc-8f54-1f1d419657df" providerId="AD" clId="Web-{5366EA38-A1F7-ACED-B0DF-7F6277D5CB1E}" dt="2023-06-23T13:26:06.526" v="270" actId="1076"/>
          <ac:spMkLst>
            <pc:docMk/>
            <pc:sldMk cId="1778653565" sldId="296"/>
            <ac:spMk id="16388" creationId="{00000000-0000-0000-0000-000000000000}"/>
          </ac:spMkLst>
        </pc:spChg>
        <pc:spChg chg="mod">
          <ac:chgData name="Cameron, Donald" userId="S::dcameron@qa.com::bb530afb-d76a-48dc-8f54-1f1d419657df" providerId="AD" clId="Web-{5366EA38-A1F7-ACED-B0DF-7F6277D5CB1E}" dt="2023-06-23T13:26:10.415" v="271" actId="1076"/>
          <ac:spMkLst>
            <pc:docMk/>
            <pc:sldMk cId="1778653565" sldId="296"/>
            <ac:spMk id="16389" creationId="{00000000-0000-0000-0000-000000000000}"/>
          </ac:spMkLst>
        </pc:spChg>
      </pc:sldChg>
      <pc:sldChg chg="modSp">
        <pc:chgData name="Cameron, Donald" userId="S::dcameron@qa.com::bb530afb-d76a-48dc-8f54-1f1d419657df" providerId="AD" clId="Web-{5366EA38-A1F7-ACED-B0DF-7F6277D5CB1E}" dt="2023-06-23T13:38:02.173" v="325" actId="1076"/>
        <pc:sldMkLst>
          <pc:docMk/>
          <pc:sldMk cId="3070294673" sldId="297"/>
        </pc:sldMkLst>
        <pc:spChg chg="mod">
          <ac:chgData name="Cameron, Donald" userId="S::dcameron@qa.com::bb530afb-d76a-48dc-8f54-1f1d419657df" providerId="AD" clId="Web-{5366EA38-A1F7-ACED-B0DF-7F6277D5CB1E}" dt="2023-06-23T13:37:46.876" v="322" actId="20577"/>
          <ac:spMkLst>
            <pc:docMk/>
            <pc:sldMk cId="3070294673" sldId="297"/>
            <ac:spMk id="17411" creationId="{00000000-0000-0000-0000-000000000000}"/>
          </ac:spMkLst>
        </pc:spChg>
        <pc:spChg chg="mod">
          <ac:chgData name="Cameron, Donald" userId="S::dcameron@qa.com::bb530afb-d76a-48dc-8f54-1f1d419657df" providerId="AD" clId="Web-{5366EA38-A1F7-ACED-B0DF-7F6277D5CB1E}" dt="2023-06-23T13:35:03.195" v="275" actId="1076"/>
          <ac:spMkLst>
            <pc:docMk/>
            <pc:sldMk cId="3070294673" sldId="297"/>
            <ac:spMk id="17412" creationId="{00000000-0000-0000-0000-000000000000}"/>
          </ac:spMkLst>
        </pc:spChg>
        <pc:spChg chg="mod">
          <ac:chgData name="Cameron, Donald" userId="S::dcameron@qa.com::bb530afb-d76a-48dc-8f54-1f1d419657df" providerId="AD" clId="Web-{5366EA38-A1F7-ACED-B0DF-7F6277D5CB1E}" dt="2023-06-23T13:38:02.173" v="325" actId="1076"/>
          <ac:spMkLst>
            <pc:docMk/>
            <pc:sldMk cId="3070294673" sldId="297"/>
            <ac:spMk id="17413" creationId="{00000000-0000-0000-0000-000000000000}"/>
          </ac:spMkLst>
        </pc:spChg>
        <pc:spChg chg="mod">
          <ac:chgData name="Cameron, Donald" userId="S::dcameron@qa.com::bb530afb-d76a-48dc-8f54-1f1d419657df" providerId="AD" clId="Web-{5366EA38-A1F7-ACED-B0DF-7F6277D5CB1E}" dt="2023-06-23T13:37:53.423" v="323" actId="1076"/>
          <ac:spMkLst>
            <pc:docMk/>
            <pc:sldMk cId="3070294673" sldId="297"/>
            <ac:spMk id="17414" creationId="{00000000-0000-0000-0000-000000000000}"/>
          </ac:spMkLst>
        </pc:spChg>
        <pc:spChg chg="mod">
          <ac:chgData name="Cameron, Donald" userId="S::dcameron@qa.com::bb530afb-d76a-48dc-8f54-1f1d419657df" providerId="AD" clId="Web-{5366EA38-A1F7-ACED-B0DF-7F6277D5CB1E}" dt="2023-06-23T13:36:22.637" v="290" actId="1076"/>
          <ac:spMkLst>
            <pc:docMk/>
            <pc:sldMk cId="3070294673" sldId="297"/>
            <ac:spMk id="17415" creationId="{00000000-0000-0000-0000-000000000000}"/>
          </ac:spMkLst>
        </pc:spChg>
        <pc:spChg chg="mod">
          <ac:chgData name="Cameron, Donald" userId="S::dcameron@qa.com::bb530afb-d76a-48dc-8f54-1f1d419657df" providerId="AD" clId="Web-{5366EA38-A1F7-ACED-B0DF-7F6277D5CB1E}" dt="2023-06-23T13:37:57.236" v="324" actId="1076"/>
          <ac:spMkLst>
            <pc:docMk/>
            <pc:sldMk cId="3070294673" sldId="297"/>
            <ac:spMk id="17417" creationId="{00000000-0000-0000-0000-000000000000}"/>
          </ac:spMkLst>
        </pc:spChg>
        <pc:cxnChg chg="mod">
          <ac:chgData name="Cameron, Donald" userId="S::dcameron@qa.com::bb530afb-d76a-48dc-8f54-1f1d419657df" providerId="AD" clId="Web-{5366EA38-A1F7-ACED-B0DF-7F6277D5CB1E}" dt="2023-06-23T13:35:25.946" v="279" actId="1076"/>
          <ac:cxnSpMkLst>
            <pc:docMk/>
            <pc:sldMk cId="3070294673" sldId="297"/>
            <ac:cxnSpMk id="10" creationId="{549B7A49-2F65-4493-8E37-5E44CE7F8813}"/>
          </ac:cxnSpMkLst>
        </pc:cxnChg>
        <pc:cxnChg chg="mod">
          <ac:chgData name="Cameron, Donald" userId="S::dcameron@qa.com::bb530afb-d76a-48dc-8f54-1f1d419657df" providerId="AD" clId="Web-{5366EA38-A1F7-ACED-B0DF-7F6277D5CB1E}" dt="2023-06-23T13:36:15.808" v="288" actId="14100"/>
          <ac:cxnSpMkLst>
            <pc:docMk/>
            <pc:sldMk cId="3070294673" sldId="297"/>
            <ac:cxnSpMk id="12" creationId="{6D79C297-2F3E-433B-AA7F-CDFE568E4126}"/>
          </ac:cxnSpMkLst>
        </pc:cxnChg>
        <pc:cxnChg chg="mod">
          <ac:chgData name="Cameron, Donald" userId="S::dcameron@qa.com::bb530afb-d76a-48dc-8f54-1f1d419657df" providerId="AD" clId="Web-{5366EA38-A1F7-ACED-B0DF-7F6277D5CB1E}" dt="2023-06-23T13:36:18.527" v="289" actId="1076"/>
          <ac:cxnSpMkLst>
            <pc:docMk/>
            <pc:sldMk cId="3070294673" sldId="297"/>
            <ac:cxnSpMk id="15" creationId="{7AA783B5-5B38-4B76-8A5B-B18D3162E4C7}"/>
          </ac:cxnSpMkLst>
        </pc:cxnChg>
      </pc:sldChg>
      <pc:sldChg chg="addSp delSp modSp mod modClrScheme chgLayout">
        <pc:chgData name="Cameron, Donald" userId="S::dcameron@qa.com::bb530afb-d76a-48dc-8f54-1f1d419657df" providerId="AD" clId="Web-{5366EA38-A1F7-ACED-B0DF-7F6277D5CB1E}" dt="2023-06-23T13:50:40.919" v="335" actId="1076"/>
        <pc:sldMkLst>
          <pc:docMk/>
          <pc:sldMk cId="40981000" sldId="298"/>
        </pc:sldMkLst>
        <pc:spChg chg="add mod ord">
          <ac:chgData name="Cameron, Donald" userId="S::dcameron@qa.com::bb530afb-d76a-48dc-8f54-1f1d419657df" providerId="AD" clId="Web-{5366EA38-A1F7-ACED-B0DF-7F6277D5CB1E}" dt="2023-06-23T13:50:38.544" v="334"/>
          <ac:spMkLst>
            <pc:docMk/>
            <pc:sldMk cId="40981000" sldId="298"/>
            <ac:spMk id="4" creationId="{A0283F8A-9771-9485-C7E7-ACB1A0C76C0A}"/>
          </ac:spMkLst>
        </pc:spChg>
        <pc:spChg chg="mod ord">
          <ac:chgData name="Cameron, Donald" userId="S::dcameron@qa.com::bb530afb-d76a-48dc-8f54-1f1d419657df" providerId="AD" clId="Web-{5366EA38-A1F7-ACED-B0DF-7F6277D5CB1E}" dt="2023-06-23T13:50:38.544" v="334"/>
          <ac:spMkLst>
            <pc:docMk/>
            <pc:sldMk cId="40981000" sldId="298"/>
            <ac:spMk id="18434" creationId="{00000000-0000-0000-0000-000000000000}"/>
          </ac:spMkLst>
        </pc:spChg>
        <pc:spChg chg="mod ord">
          <ac:chgData name="Cameron, Donald" userId="S::dcameron@qa.com::bb530afb-d76a-48dc-8f54-1f1d419657df" providerId="AD" clId="Web-{5366EA38-A1F7-ACED-B0DF-7F6277D5CB1E}" dt="2023-06-23T13:50:38.544" v="334"/>
          <ac:spMkLst>
            <pc:docMk/>
            <pc:sldMk cId="40981000" sldId="298"/>
            <ac:spMk id="18435" creationId="{00000000-0000-0000-0000-000000000000}"/>
          </ac:spMkLst>
        </pc:spChg>
        <pc:graphicFrameChg chg="mod ord">
          <ac:chgData name="Cameron, Donald" userId="S::dcameron@qa.com::bb530afb-d76a-48dc-8f54-1f1d419657df" providerId="AD" clId="Web-{5366EA38-A1F7-ACED-B0DF-7F6277D5CB1E}" dt="2023-06-23T13:50:38.544" v="334"/>
          <ac:graphicFrameMkLst>
            <pc:docMk/>
            <pc:sldMk cId="40981000" sldId="298"/>
            <ac:graphicFrameMk id="18465" creationId="{00000000-0000-0000-0000-000000000000}"/>
          </ac:graphicFrameMkLst>
        </pc:graphicFrameChg>
        <pc:graphicFrameChg chg="mod ord modGraphic">
          <ac:chgData name="Cameron, Donald" userId="S::dcameron@qa.com::bb530afb-d76a-48dc-8f54-1f1d419657df" providerId="AD" clId="Web-{5366EA38-A1F7-ACED-B0DF-7F6277D5CB1E}" dt="2023-06-23T13:50:38.544" v="334"/>
          <ac:graphicFrameMkLst>
            <pc:docMk/>
            <pc:sldMk cId="40981000" sldId="298"/>
            <ac:graphicFrameMk id="922705" creationId="{00000000-0000-0000-0000-000000000000}"/>
          </ac:graphicFrameMkLst>
        </pc:graphicFrameChg>
        <pc:picChg chg="add del mod">
          <ac:chgData name="Cameron, Donald" userId="S::dcameron@qa.com::bb530afb-d76a-48dc-8f54-1f1d419657df" providerId="AD" clId="Web-{5366EA38-A1F7-ACED-B0DF-7F6277D5CB1E}" dt="2023-06-23T13:50:15.184" v="331"/>
          <ac:picMkLst>
            <pc:docMk/>
            <pc:sldMk cId="40981000" sldId="298"/>
            <ac:picMk id="2" creationId="{0C68AB8E-AEBA-7A86-CB39-15266842189E}"/>
          </ac:picMkLst>
        </pc:picChg>
        <pc:picChg chg="add mod">
          <ac:chgData name="Cameron, Donald" userId="S::dcameron@qa.com::bb530afb-d76a-48dc-8f54-1f1d419657df" providerId="AD" clId="Web-{5366EA38-A1F7-ACED-B0DF-7F6277D5CB1E}" dt="2023-06-23T13:50:40.919" v="335" actId="1076"/>
          <ac:picMkLst>
            <pc:docMk/>
            <pc:sldMk cId="40981000" sldId="298"/>
            <ac:picMk id="3" creationId="{B2E8859A-544C-B9D9-994E-D59DAA95828A}"/>
          </ac:picMkLst>
        </pc:picChg>
      </pc:sldChg>
    </pc:docChg>
  </pc:docChgLst>
  <pc:docChgLst>
    <pc:chgData name="Cameron, Donald" userId="S::dcameron@qa.com::bb530afb-d76a-48dc-8f54-1f1d419657df" providerId="AD" clId="Web-{F41A6461-E503-8978-E9B1-000FCC569E80}"/>
    <pc:docChg chg="modSld">
      <pc:chgData name="Cameron, Donald" userId="S::dcameron@qa.com::bb530afb-d76a-48dc-8f54-1f1d419657df" providerId="AD" clId="Web-{F41A6461-E503-8978-E9B1-000FCC569E80}" dt="2023-06-23T14:57:48.710" v="911" actId="20577"/>
      <pc:docMkLst>
        <pc:docMk/>
      </pc:docMkLst>
      <pc:sldChg chg="addSp delSp modSp mod modClrScheme chgLayout modNotes">
        <pc:chgData name="Cameron, Donald" userId="S::dcameron@qa.com::bb530afb-d76a-48dc-8f54-1f1d419657df" providerId="AD" clId="Web-{F41A6461-E503-8978-E9B1-000FCC569E80}" dt="2023-06-23T14:22:39.681" v="236"/>
        <pc:sldMkLst>
          <pc:docMk/>
          <pc:sldMk cId="40981000" sldId="298"/>
        </pc:sldMkLst>
        <pc:spChg chg="del mod ord">
          <ac:chgData name="Cameron, Donald" userId="S::dcameron@qa.com::bb530afb-d76a-48dc-8f54-1f1d419657df" providerId="AD" clId="Web-{F41A6461-E503-8978-E9B1-000FCC569E80}" dt="2023-06-23T14:07:01.390" v="63"/>
          <ac:spMkLst>
            <pc:docMk/>
            <pc:sldMk cId="40981000" sldId="298"/>
            <ac:spMk id="4" creationId="{A0283F8A-9771-9485-C7E7-ACB1A0C76C0A}"/>
          </ac:spMkLst>
        </pc:spChg>
        <pc:spChg chg="del mod ord">
          <ac:chgData name="Cameron, Donald" userId="S::dcameron@qa.com::bb530afb-d76a-48dc-8f54-1f1d419657df" providerId="AD" clId="Web-{F41A6461-E503-8978-E9B1-000FCC569E80}" dt="2023-06-23T14:07:06.875" v="64"/>
          <ac:spMkLst>
            <pc:docMk/>
            <pc:sldMk cId="40981000" sldId="298"/>
            <ac:spMk id="18434" creationId="{00000000-0000-0000-0000-000000000000}"/>
          </ac:spMkLst>
        </pc:spChg>
        <pc:spChg chg="mod ord">
          <ac:chgData name="Cameron, Donald" userId="S::dcameron@qa.com::bb530afb-d76a-48dc-8f54-1f1d419657df" providerId="AD" clId="Web-{F41A6461-E503-8978-E9B1-000FCC569E80}" dt="2023-06-23T14:06:38.515" v="59" actId="20577"/>
          <ac:spMkLst>
            <pc:docMk/>
            <pc:sldMk cId="40981000" sldId="298"/>
            <ac:spMk id="18435" creationId="{00000000-0000-0000-0000-000000000000}"/>
          </ac:spMkLst>
        </pc:spChg>
        <pc:spChg chg="mod">
          <ac:chgData name="Cameron, Donald" userId="S::dcameron@qa.com::bb530afb-d76a-48dc-8f54-1f1d419657df" providerId="AD" clId="Web-{F41A6461-E503-8978-E9B1-000FCC569E80}" dt="2023-06-23T14:11:08.397" v="151" actId="1076"/>
          <ac:spMkLst>
            <pc:docMk/>
            <pc:sldMk cId="40981000" sldId="298"/>
            <ac:spMk id="18462" creationId="{00000000-0000-0000-0000-000000000000}"/>
          </ac:spMkLst>
        </pc:spChg>
        <pc:spChg chg="mod">
          <ac:chgData name="Cameron, Donald" userId="S::dcameron@qa.com::bb530afb-d76a-48dc-8f54-1f1d419657df" providerId="AD" clId="Web-{F41A6461-E503-8978-E9B1-000FCC569E80}" dt="2023-06-23T14:09:03.784" v="93" actId="1076"/>
          <ac:spMkLst>
            <pc:docMk/>
            <pc:sldMk cId="40981000" sldId="298"/>
            <ac:spMk id="18463" creationId="{00000000-0000-0000-0000-000000000000}"/>
          </ac:spMkLst>
        </pc:spChg>
        <pc:graphicFrameChg chg="mod ord">
          <ac:chgData name="Cameron, Donald" userId="S::dcameron@qa.com::bb530afb-d76a-48dc-8f54-1f1d419657df" providerId="AD" clId="Web-{F41A6461-E503-8978-E9B1-000FCC569E80}" dt="2023-06-23T14:05:39.138" v="31"/>
          <ac:graphicFrameMkLst>
            <pc:docMk/>
            <pc:sldMk cId="40981000" sldId="298"/>
            <ac:graphicFrameMk id="18465" creationId="{00000000-0000-0000-0000-000000000000}"/>
          </ac:graphicFrameMkLst>
        </pc:graphicFrameChg>
        <pc:graphicFrameChg chg="mod ord modGraphic">
          <ac:chgData name="Cameron, Donald" userId="S::dcameron@qa.com::bb530afb-d76a-48dc-8f54-1f1d419657df" providerId="AD" clId="Web-{F41A6461-E503-8978-E9B1-000FCC569E80}" dt="2023-06-23T14:11:05.256" v="150" actId="1076"/>
          <ac:graphicFrameMkLst>
            <pc:docMk/>
            <pc:sldMk cId="40981000" sldId="298"/>
            <ac:graphicFrameMk id="922705" creationId="{00000000-0000-0000-0000-000000000000}"/>
          </ac:graphicFrameMkLst>
        </pc:graphicFrameChg>
        <pc:picChg chg="add del mod">
          <ac:chgData name="Cameron, Donald" userId="S::dcameron@qa.com::bb530afb-d76a-48dc-8f54-1f1d419657df" providerId="AD" clId="Web-{F41A6461-E503-8978-E9B1-000FCC569E80}" dt="2023-06-23T14:04:38.480" v="25"/>
          <ac:picMkLst>
            <pc:docMk/>
            <pc:sldMk cId="40981000" sldId="298"/>
            <ac:picMk id="2" creationId="{A9C878F0-1F4C-8783-7B01-33C4A8E51637}"/>
          </ac:picMkLst>
        </pc:picChg>
        <pc:picChg chg="add del mod">
          <ac:chgData name="Cameron, Donald" userId="S::dcameron@qa.com::bb530afb-d76a-48dc-8f54-1f1d419657df" providerId="AD" clId="Web-{F41A6461-E503-8978-E9B1-000FCC569E80}" dt="2023-06-23T14:05:11.638" v="28"/>
          <ac:picMkLst>
            <pc:docMk/>
            <pc:sldMk cId="40981000" sldId="298"/>
            <ac:picMk id="3" creationId="{B2E8859A-544C-B9D9-994E-D59DAA95828A}"/>
          </ac:picMkLst>
        </pc:picChg>
        <pc:picChg chg="add del mod">
          <ac:chgData name="Cameron, Donald" userId="S::dcameron@qa.com::bb530afb-d76a-48dc-8f54-1f1d419657df" providerId="AD" clId="Web-{F41A6461-E503-8978-E9B1-000FCC569E80}" dt="2023-06-23T14:04:27.402" v="23"/>
          <ac:picMkLst>
            <pc:docMk/>
            <pc:sldMk cId="40981000" sldId="298"/>
            <ac:picMk id="5" creationId="{5934C529-B199-A430-2254-394D9146FF20}"/>
          </ac:picMkLst>
        </pc:picChg>
        <pc:picChg chg="add del mod">
          <ac:chgData name="Cameron, Donald" userId="S::dcameron@qa.com::bb530afb-d76a-48dc-8f54-1f1d419657df" providerId="AD" clId="Web-{F41A6461-E503-8978-E9B1-000FCC569E80}" dt="2023-06-23T14:04:25.652" v="21"/>
          <ac:picMkLst>
            <pc:docMk/>
            <pc:sldMk cId="40981000" sldId="298"/>
            <ac:picMk id="6" creationId="{405842BE-4758-9297-D153-74C7A73451B2}"/>
          </ac:picMkLst>
        </pc:picChg>
        <pc:picChg chg="add del mod">
          <ac:chgData name="Cameron, Donald" userId="S::dcameron@qa.com::bb530afb-d76a-48dc-8f54-1f1d419657df" providerId="AD" clId="Web-{F41A6461-E503-8978-E9B1-000FCC569E80}" dt="2023-06-23T14:13:59.933" v="170"/>
          <ac:picMkLst>
            <pc:docMk/>
            <pc:sldMk cId="40981000" sldId="298"/>
            <ac:picMk id="7" creationId="{B072D388-7138-7227-0A2B-A4F203D32FFA}"/>
          </ac:picMkLst>
        </pc:picChg>
        <pc:picChg chg="add del mod">
          <ac:chgData name="Cameron, Donald" userId="S::dcameron@qa.com::bb530afb-d76a-48dc-8f54-1f1d419657df" providerId="AD" clId="Web-{F41A6461-E503-8978-E9B1-000FCC569E80}" dt="2023-06-23T14:13:12.478" v="165"/>
          <ac:picMkLst>
            <pc:docMk/>
            <pc:sldMk cId="40981000" sldId="298"/>
            <ac:picMk id="8" creationId="{303802EA-FD7F-ED8B-A9F6-2F942D3EB65B}"/>
          </ac:picMkLst>
        </pc:picChg>
        <pc:picChg chg="add del mod">
          <ac:chgData name="Cameron, Donald" userId="S::dcameron@qa.com::bb530afb-d76a-48dc-8f54-1f1d419657df" providerId="AD" clId="Web-{F41A6461-E503-8978-E9B1-000FCC569E80}" dt="2023-06-23T14:13:41.714" v="166"/>
          <ac:picMkLst>
            <pc:docMk/>
            <pc:sldMk cId="40981000" sldId="298"/>
            <ac:picMk id="9" creationId="{E2AFDF27-4D0E-6898-A076-B96982D9B7C7}"/>
          </ac:picMkLst>
        </pc:picChg>
        <pc:picChg chg="add del mod">
          <ac:chgData name="Cameron, Donald" userId="S::dcameron@qa.com::bb530afb-d76a-48dc-8f54-1f1d419657df" providerId="AD" clId="Web-{F41A6461-E503-8978-E9B1-000FCC569E80}" dt="2023-06-23T14:14:49.247" v="175"/>
          <ac:picMkLst>
            <pc:docMk/>
            <pc:sldMk cId="40981000" sldId="298"/>
            <ac:picMk id="10" creationId="{D92EFDD2-CA34-3582-F019-5568D46ABEAA}"/>
          </ac:picMkLst>
        </pc:picChg>
        <pc:picChg chg="add mod">
          <ac:chgData name="Cameron, Donald" userId="S::dcameron@qa.com::bb530afb-d76a-48dc-8f54-1f1d419657df" providerId="AD" clId="Web-{F41A6461-E503-8978-E9B1-000FCC569E80}" dt="2023-06-23T14:14:56.606" v="177" actId="14100"/>
          <ac:picMkLst>
            <pc:docMk/>
            <pc:sldMk cId="40981000" sldId="298"/>
            <ac:picMk id="11" creationId="{321DF04F-2304-34C6-2F48-2920FAE55541}"/>
          </ac:picMkLst>
        </pc:picChg>
      </pc:sldChg>
      <pc:sldChg chg="addSp modSp modNotes">
        <pc:chgData name="Cameron, Donald" userId="S::dcameron@qa.com::bb530afb-d76a-48dc-8f54-1f1d419657df" providerId="AD" clId="Web-{F41A6461-E503-8978-E9B1-000FCC569E80}" dt="2023-06-23T14:33:19.374" v="464" actId="20577"/>
        <pc:sldMkLst>
          <pc:docMk/>
          <pc:sldMk cId="2821195851" sldId="299"/>
        </pc:sldMkLst>
        <pc:spChg chg="add mod">
          <ac:chgData name="Cameron, Donald" userId="S::dcameron@qa.com::bb530afb-d76a-48dc-8f54-1f1d419657df" providerId="AD" clId="Web-{F41A6461-E503-8978-E9B1-000FCC569E80}" dt="2023-06-23T14:29:08.383" v="316" actId="20577"/>
          <ac:spMkLst>
            <pc:docMk/>
            <pc:sldMk cId="2821195851" sldId="299"/>
            <ac:spMk id="2" creationId="{0EEC108F-8A9C-305F-01F6-E8B9AA0607B7}"/>
          </ac:spMkLst>
        </pc:spChg>
        <pc:spChg chg="add mod">
          <ac:chgData name="Cameron, Donald" userId="S::dcameron@qa.com::bb530afb-d76a-48dc-8f54-1f1d419657df" providerId="AD" clId="Web-{F41A6461-E503-8978-E9B1-000FCC569E80}" dt="2023-06-23T14:26:19.093" v="291" actId="1076"/>
          <ac:spMkLst>
            <pc:docMk/>
            <pc:sldMk cId="2821195851" sldId="299"/>
            <ac:spMk id="3" creationId="{EF7FDBBB-C33B-F2E3-B083-74F0DE4A06DD}"/>
          </ac:spMkLst>
        </pc:spChg>
        <pc:spChg chg="add mod">
          <ac:chgData name="Cameron, Donald" userId="S::dcameron@qa.com::bb530afb-d76a-48dc-8f54-1f1d419657df" providerId="AD" clId="Web-{F41A6461-E503-8978-E9B1-000FCC569E80}" dt="2023-06-23T14:27:30.173" v="311" actId="1076"/>
          <ac:spMkLst>
            <pc:docMk/>
            <pc:sldMk cId="2821195851" sldId="299"/>
            <ac:spMk id="4" creationId="{B20ECC70-BC23-800C-DDA8-C42A8B1F23E9}"/>
          </ac:spMkLst>
        </pc:spChg>
        <pc:spChg chg="mod">
          <ac:chgData name="Cameron, Donald" userId="S::dcameron@qa.com::bb530afb-d76a-48dc-8f54-1f1d419657df" providerId="AD" clId="Web-{F41A6461-E503-8978-E9B1-000FCC569E80}" dt="2023-06-23T14:33:19.374" v="464" actId="20577"/>
          <ac:spMkLst>
            <pc:docMk/>
            <pc:sldMk cId="2821195851" sldId="299"/>
            <ac:spMk id="19459" creationId="{00000000-0000-0000-0000-000000000000}"/>
          </ac:spMkLst>
        </pc:spChg>
        <pc:spChg chg="mod">
          <ac:chgData name="Cameron, Donald" userId="S::dcameron@qa.com::bb530afb-d76a-48dc-8f54-1f1d419657df" providerId="AD" clId="Web-{F41A6461-E503-8978-E9B1-000FCC569E80}" dt="2023-06-23T14:26:57.625" v="299" actId="1076"/>
          <ac:spMkLst>
            <pc:docMk/>
            <pc:sldMk cId="2821195851" sldId="299"/>
            <ac:spMk id="19460" creationId="{00000000-0000-0000-0000-000000000000}"/>
          </ac:spMkLst>
        </pc:spChg>
      </pc:sldChg>
      <pc:sldChg chg="modSp">
        <pc:chgData name="Cameron, Donald" userId="S::dcameron@qa.com::bb530afb-d76a-48dc-8f54-1f1d419657df" providerId="AD" clId="Web-{F41A6461-E503-8978-E9B1-000FCC569E80}" dt="2023-06-23T14:37:26.896" v="509"/>
        <pc:sldMkLst>
          <pc:docMk/>
          <pc:sldMk cId="913780748" sldId="300"/>
        </pc:sldMkLst>
        <pc:spChg chg="mod">
          <ac:chgData name="Cameron, Donald" userId="S::dcameron@qa.com::bb530afb-d76a-48dc-8f54-1f1d419657df" providerId="AD" clId="Web-{F41A6461-E503-8978-E9B1-000FCC569E80}" dt="2023-06-23T14:37:26.896" v="509"/>
          <ac:spMkLst>
            <pc:docMk/>
            <pc:sldMk cId="913780748" sldId="300"/>
            <ac:spMk id="20483" creationId="{00000000-0000-0000-0000-000000000000}"/>
          </ac:spMkLst>
        </pc:spChg>
        <pc:spChg chg="mod">
          <ac:chgData name="Cameron, Donald" userId="S::dcameron@qa.com::bb530afb-d76a-48dc-8f54-1f1d419657df" providerId="AD" clId="Web-{F41A6461-E503-8978-E9B1-000FCC569E80}" dt="2023-06-23T14:33:50.203" v="468" actId="1076"/>
          <ac:spMkLst>
            <pc:docMk/>
            <pc:sldMk cId="913780748" sldId="300"/>
            <ac:spMk id="20484" creationId="{00000000-0000-0000-0000-000000000000}"/>
          </ac:spMkLst>
        </pc:spChg>
        <pc:spChg chg="mod">
          <ac:chgData name="Cameron, Donald" userId="S::dcameron@qa.com::bb530afb-d76a-48dc-8f54-1f1d419657df" providerId="AD" clId="Web-{F41A6461-E503-8978-E9B1-000FCC569E80}" dt="2023-06-23T14:33:57.594" v="469" actId="1076"/>
          <ac:spMkLst>
            <pc:docMk/>
            <pc:sldMk cId="913780748" sldId="300"/>
            <ac:spMk id="20485" creationId="{00000000-0000-0000-0000-000000000000}"/>
          </ac:spMkLst>
        </pc:spChg>
      </pc:sldChg>
      <pc:sldChg chg="addSp delSp modSp">
        <pc:chgData name="Cameron, Donald" userId="S::dcameron@qa.com::bb530afb-d76a-48dc-8f54-1f1d419657df" providerId="AD" clId="Web-{F41A6461-E503-8978-E9B1-000FCC569E80}" dt="2023-06-23T14:40:54.652" v="559" actId="1076"/>
        <pc:sldMkLst>
          <pc:docMk/>
          <pc:sldMk cId="1557519623" sldId="301"/>
        </pc:sldMkLst>
        <pc:spChg chg="add del mod">
          <ac:chgData name="Cameron, Donald" userId="S::dcameron@qa.com::bb530afb-d76a-48dc-8f54-1f1d419657df" providerId="AD" clId="Web-{F41A6461-E503-8978-E9B1-000FCC569E80}" dt="2023-06-23T14:37:37.600" v="514"/>
          <ac:spMkLst>
            <pc:docMk/>
            <pc:sldMk cId="1557519623" sldId="301"/>
            <ac:spMk id="2" creationId="{95F44CC8-FA79-2203-D86E-DBCA136E45DD}"/>
          </ac:spMkLst>
        </pc:spChg>
        <pc:spChg chg="add mod">
          <ac:chgData name="Cameron, Donald" userId="S::dcameron@qa.com::bb530afb-d76a-48dc-8f54-1f1d419657df" providerId="AD" clId="Web-{F41A6461-E503-8978-E9B1-000FCC569E80}" dt="2023-06-23T14:40:25.057" v="556" actId="1076"/>
          <ac:spMkLst>
            <pc:docMk/>
            <pc:sldMk cId="1557519623" sldId="301"/>
            <ac:spMk id="4" creationId="{2DFC5F4A-DA81-5EFD-316B-2EBFE886ABDC}"/>
          </ac:spMkLst>
        </pc:spChg>
        <pc:spChg chg="add mod">
          <ac:chgData name="Cameron, Donald" userId="S::dcameron@qa.com::bb530afb-d76a-48dc-8f54-1f1d419657df" providerId="AD" clId="Web-{F41A6461-E503-8978-E9B1-000FCC569E80}" dt="2023-06-23T14:40:23.495" v="555" actId="1076"/>
          <ac:spMkLst>
            <pc:docMk/>
            <pc:sldMk cId="1557519623" sldId="301"/>
            <ac:spMk id="5" creationId="{0B378769-0A3A-9B29-9123-D554C253EAE1}"/>
          </ac:spMkLst>
        </pc:spChg>
        <pc:spChg chg="mod">
          <ac:chgData name="Cameron, Donald" userId="S::dcameron@qa.com::bb530afb-d76a-48dc-8f54-1f1d419657df" providerId="AD" clId="Web-{F41A6461-E503-8978-E9B1-000FCC569E80}" dt="2023-06-23T14:40:33.073" v="558" actId="20577"/>
          <ac:spMkLst>
            <pc:docMk/>
            <pc:sldMk cId="1557519623" sldId="301"/>
            <ac:spMk id="21507" creationId="{00000000-0000-0000-0000-000000000000}"/>
          </ac:spMkLst>
        </pc:spChg>
        <pc:spChg chg="mod">
          <ac:chgData name="Cameron, Donald" userId="S::dcameron@qa.com::bb530afb-d76a-48dc-8f54-1f1d419657df" providerId="AD" clId="Web-{F41A6461-E503-8978-E9B1-000FCC569E80}" dt="2023-06-23T14:40:54.652" v="559" actId="1076"/>
          <ac:spMkLst>
            <pc:docMk/>
            <pc:sldMk cId="1557519623" sldId="301"/>
            <ac:spMk id="21508" creationId="{00000000-0000-0000-0000-000000000000}"/>
          </ac:spMkLst>
        </pc:spChg>
      </pc:sldChg>
      <pc:sldChg chg="addSp delSp modSp mod modClrScheme chgLayout">
        <pc:chgData name="Cameron, Donald" userId="S::dcameron@qa.com::bb530afb-d76a-48dc-8f54-1f1d419657df" providerId="AD" clId="Web-{F41A6461-E503-8978-E9B1-000FCC569E80}" dt="2023-06-23T14:45:45.362" v="658" actId="1076"/>
        <pc:sldMkLst>
          <pc:docMk/>
          <pc:sldMk cId="1172707299" sldId="302"/>
        </pc:sldMkLst>
        <pc:spChg chg="del">
          <ac:chgData name="Cameron, Donald" userId="S::dcameron@qa.com::bb530afb-d76a-48dc-8f54-1f1d419657df" providerId="AD" clId="Web-{F41A6461-E503-8978-E9B1-000FCC569E80}" dt="2023-06-23T14:41:20.402" v="560"/>
          <ac:spMkLst>
            <pc:docMk/>
            <pc:sldMk cId="1172707299" sldId="302"/>
            <ac:spMk id="2" creationId="{7602012C-CD11-4993-A03E-60093F4E8420}"/>
          </ac:spMkLst>
        </pc:spChg>
        <pc:spChg chg="add del mod ord">
          <ac:chgData name="Cameron, Donald" userId="S::dcameron@qa.com::bb530afb-d76a-48dc-8f54-1f1d419657df" providerId="AD" clId="Web-{F41A6461-E503-8978-E9B1-000FCC569E80}" dt="2023-06-23T14:42:18.357" v="570"/>
          <ac:spMkLst>
            <pc:docMk/>
            <pc:sldMk cId="1172707299" sldId="302"/>
            <ac:spMk id="3" creationId="{E014A155-8B94-20A7-25D6-BD10CF37752E}"/>
          </ac:spMkLst>
        </pc:spChg>
        <pc:spChg chg="add del mod ord">
          <ac:chgData name="Cameron, Donald" userId="S::dcameron@qa.com::bb530afb-d76a-48dc-8f54-1f1d419657df" providerId="AD" clId="Web-{F41A6461-E503-8978-E9B1-000FCC569E80}" dt="2023-06-23T14:42:18.357" v="570"/>
          <ac:spMkLst>
            <pc:docMk/>
            <pc:sldMk cId="1172707299" sldId="302"/>
            <ac:spMk id="4" creationId="{B0A774E4-5467-D3E7-6A38-799717E1A189}"/>
          </ac:spMkLst>
        </pc:spChg>
        <pc:spChg chg="add mod ord">
          <ac:chgData name="Cameron, Donald" userId="S::dcameron@qa.com::bb530afb-d76a-48dc-8f54-1f1d419657df" providerId="AD" clId="Web-{F41A6461-E503-8978-E9B1-000FCC569E80}" dt="2023-06-23T14:43:21.281" v="580" actId="20577"/>
          <ac:spMkLst>
            <pc:docMk/>
            <pc:sldMk cId="1172707299" sldId="302"/>
            <ac:spMk id="5" creationId="{4031E15D-BBC3-D4F3-D816-AFC4BCC8593F}"/>
          </ac:spMkLst>
        </pc:spChg>
        <pc:spChg chg="add del mod ord">
          <ac:chgData name="Cameron, Donald" userId="S::dcameron@qa.com::bb530afb-d76a-48dc-8f54-1f1d419657df" providerId="AD" clId="Web-{F41A6461-E503-8978-E9B1-000FCC569E80}" dt="2023-06-23T14:42:32.264" v="572"/>
          <ac:spMkLst>
            <pc:docMk/>
            <pc:sldMk cId="1172707299" sldId="302"/>
            <ac:spMk id="6" creationId="{91A95AB7-0669-117B-5085-FF3B1BE4D25D}"/>
          </ac:spMkLst>
        </pc:spChg>
        <pc:spChg chg="add del mod ord">
          <ac:chgData name="Cameron, Donald" userId="S::dcameron@qa.com::bb530afb-d76a-48dc-8f54-1f1d419657df" providerId="AD" clId="Web-{F41A6461-E503-8978-E9B1-000FCC569E80}" dt="2023-06-23T14:43:55.875" v="631"/>
          <ac:spMkLst>
            <pc:docMk/>
            <pc:sldMk cId="1172707299" sldId="302"/>
            <ac:spMk id="7" creationId="{E1A0FDD1-8136-05F0-4D80-57CA7660FE6C}"/>
          </ac:spMkLst>
        </pc:spChg>
        <pc:spChg chg="del mod ord">
          <ac:chgData name="Cameron, Donald" userId="S::dcameron@qa.com::bb530afb-d76a-48dc-8f54-1f1d419657df" providerId="AD" clId="Web-{F41A6461-E503-8978-E9B1-000FCC569E80}" dt="2023-06-23T14:43:23.234" v="581"/>
          <ac:spMkLst>
            <pc:docMk/>
            <pc:sldMk cId="1172707299" sldId="302"/>
            <ac:spMk id="22530" creationId="{00000000-0000-0000-0000-000000000000}"/>
          </ac:spMkLst>
        </pc:spChg>
        <pc:graphicFrameChg chg="mod modGraphic">
          <ac:chgData name="Cameron, Donald" userId="S::dcameron@qa.com::bb530afb-d76a-48dc-8f54-1f1d419657df" providerId="AD" clId="Web-{F41A6461-E503-8978-E9B1-000FCC569E80}" dt="2023-06-23T14:45:45.362" v="658" actId="1076"/>
          <ac:graphicFrameMkLst>
            <pc:docMk/>
            <pc:sldMk cId="1172707299" sldId="302"/>
            <ac:graphicFrameMk id="940124" creationId="{00000000-0000-0000-0000-000000000000}"/>
          </ac:graphicFrameMkLst>
        </pc:graphicFrameChg>
      </pc:sldChg>
      <pc:sldChg chg="modSp">
        <pc:chgData name="Cameron, Donald" userId="S::dcameron@qa.com::bb530afb-d76a-48dc-8f54-1f1d419657df" providerId="AD" clId="Web-{F41A6461-E503-8978-E9B1-000FCC569E80}" dt="2023-06-23T14:57:48.710" v="911" actId="20577"/>
        <pc:sldMkLst>
          <pc:docMk/>
          <pc:sldMk cId="861050764" sldId="304"/>
        </pc:sldMkLst>
        <pc:spChg chg="mod">
          <ac:chgData name="Cameron, Donald" userId="S::dcameron@qa.com::bb530afb-d76a-48dc-8f54-1f1d419657df" providerId="AD" clId="Web-{F41A6461-E503-8978-E9B1-000FCC569E80}" dt="2023-06-23T14:57:48.710" v="911" actId="20577"/>
          <ac:spMkLst>
            <pc:docMk/>
            <pc:sldMk cId="861050764" sldId="304"/>
            <ac:spMk id="2" creationId="{A21A5108-BCF4-46AD-8F80-6891A2A8D9FF}"/>
          </ac:spMkLst>
        </pc:spChg>
      </pc:sldChg>
    </pc:docChg>
  </pc:docChgLst>
  <pc:docChgLst>
    <pc:chgData name="Cameron, Donald" userId="S::dcameron@qa.com::bb530afb-d76a-48dc-8f54-1f1d419657df" providerId="AD" clId="Web-{5BD864B9-AD18-26E8-6719-0F2FF2B733CA}"/>
    <pc:docChg chg="modSld">
      <pc:chgData name="Cameron, Donald" userId="S::dcameron@qa.com::bb530afb-d76a-48dc-8f54-1f1d419657df" providerId="AD" clId="Web-{5BD864B9-AD18-26E8-6719-0F2FF2B733CA}" dt="2023-08-22T15:53:57.356" v="6" actId="20577"/>
      <pc:docMkLst>
        <pc:docMk/>
      </pc:docMkLst>
      <pc:sldChg chg="modSp">
        <pc:chgData name="Cameron, Donald" userId="S::dcameron@qa.com::bb530afb-d76a-48dc-8f54-1f1d419657df" providerId="AD" clId="Web-{5BD864B9-AD18-26E8-6719-0F2FF2B733CA}" dt="2023-08-22T15:53:57.356" v="6" actId="20577"/>
        <pc:sldMkLst>
          <pc:docMk/>
          <pc:sldMk cId="3827392481" sldId="283"/>
        </pc:sldMkLst>
        <pc:spChg chg="mod">
          <ac:chgData name="Cameron, Donald" userId="S::dcameron@qa.com::bb530afb-d76a-48dc-8f54-1f1d419657df" providerId="AD" clId="Web-{5BD864B9-AD18-26E8-6719-0F2FF2B733CA}" dt="2023-08-22T15:53:57.356" v="6" actId="20577"/>
          <ac:spMkLst>
            <pc:docMk/>
            <pc:sldMk cId="3827392481" sldId="283"/>
            <ac:spMk id="861187" creationId="{00000000-0000-0000-0000-000000000000}"/>
          </ac:spMkLst>
        </pc:spChg>
      </pc:sldChg>
    </pc:docChg>
  </pc:docChgLst>
  <pc:docChgLst>
    <pc:chgData name="Smith, Andy" userId="cc1a6aaa-0ed5-4ed1-bf09-18e6d00004d9" providerId="ADAL" clId="{648EC311-E04B-4336-AF6F-7E9C626B96F1}"/>
    <pc:docChg chg="custSel modSld">
      <pc:chgData name="Smith, Andy" userId="cc1a6aaa-0ed5-4ed1-bf09-18e6d00004d9" providerId="ADAL" clId="{648EC311-E04B-4336-AF6F-7E9C626B96F1}" dt="2023-07-07T13:23:28.371" v="0" actId="478"/>
      <pc:docMkLst>
        <pc:docMk/>
      </pc:docMkLst>
      <pc:sldChg chg="delSp mod">
        <pc:chgData name="Smith, Andy" userId="cc1a6aaa-0ed5-4ed1-bf09-18e6d00004d9" providerId="ADAL" clId="{648EC311-E04B-4336-AF6F-7E9C626B96F1}" dt="2023-07-07T13:23:28.371" v="0" actId="478"/>
        <pc:sldMkLst>
          <pc:docMk/>
          <pc:sldMk cId="40981000" sldId="298"/>
        </pc:sldMkLst>
        <pc:graphicFrameChg chg="del">
          <ac:chgData name="Smith, Andy" userId="cc1a6aaa-0ed5-4ed1-bf09-18e6d00004d9" providerId="ADAL" clId="{648EC311-E04B-4336-AF6F-7E9C626B96F1}" dt="2023-07-07T13:23:28.371" v="0" actId="478"/>
          <ac:graphicFrameMkLst>
            <pc:docMk/>
            <pc:sldMk cId="40981000" sldId="298"/>
            <ac:graphicFrameMk id="18465" creationId="{00000000-0000-0000-0000-000000000000}"/>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879725" cy="49053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763964" y="1"/>
            <a:ext cx="2879725" cy="490538"/>
          </a:xfrm>
          <a:prstGeom prst="rect">
            <a:avLst/>
          </a:prstGeom>
        </p:spPr>
        <p:txBody>
          <a:bodyPr vert="horz" lIns="91440" tIns="45720" rIns="91440" bIns="45720" rtlCol="0"/>
          <a:lstStyle>
            <a:lvl1pPr algn="r">
              <a:defRPr sz="1200"/>
            </a:lvl1pPr>
          </a:lstStyle>
          <a:p>
            <a:fld id="{86D088FE-3E68-47FE-8BA4-634CD34BABBC}" type="datetimeFigureOut">
              <a:rPr lang="en-GB" smtClean="0"/>
              <a:t>22/08/2023</a:t>
            </a:fld>
            <a:endParaRPr lang="en-GB"/>
          </a:p>
        </p:txBody>
      </p:sp>
      <p:sp>
        <p:nvSpPr>
          <p:cNvPr id="4" name="Footer Placeholder 3"/>
          <p:cNvSpPr>
            <a:spLocks noGrp="1"/>
          </p:cNvSpPr>
          <p:nvPr>
            <p:ph type="ftr" sz="quarter" idx="2"/>
          </p:nvPr>
        </p:nvSpPr>
        <p:spPr>
          <a:xfrm>
            <a:off x="1" y="9285289"/>
            <a:ext cx="2879725" cy="490536"/>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763964" y="9285289"/>
            <a:ext cx="2879725" cy="490536"/>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879619" cy="490489"/>
          </a:xfrm>
          <a:prstGeom prst="rect">
            <a:avLst/>
          </a:prstGeom>
        </p:spPr>
        <p:txBody>
          <a:bodyPr vert="horz" lIns="91440" tIns="45720" rIns="91440" bIns="45720" rtlCol="0"/>
          <a:lstStyle>
            <a:lvl1pPr algn="l">
              <a:defRPr sz="1200">
                <a:latin typeface="Montserrat" panose="00000500000000000000" pitchFamily="2" charset="0"/>
              </a:defRPr>
            </a:lvl1pPr>
          </a:lstStyle>
          <a:p>
            <a:endParaRPr lang="en-GB" dirty="0"/>
          </a:p>
        </p:txBody>
      </p:sp>
      <p:sp>
        <p:nvSpPr>
          <p:cNvPr id="3" name="Date Placeholder 2"/>
          <p:cNvSpPr>
            <a:spLocks noGrp="1"/>
          </p:cNvSpPr>
          <p:nvPr>
            <p:ph type="dt" idx="1"/>
          </p:nvPr>
        </p:nvSpPr>
        <p:spPr>
          <a:xfrm>
            <a:off x="3764119" y="0"/>
            <a:ext cx="2879619" cy="490489"/>
          </a:xfrm>
          <a:prstGeom prst="rect">
            <a:avLst/>
          </a:prstGeom>
        </p:spPr>
        <p:txBody>
          <a:bodyPr vert="horz" lIns="91440" tIns="45720" rIns="91440" bIns="45720" rtlCol="0"/>
          <a:lstStyle>
            <a:lvl1pPr algn="r">
              <a:defRPr sz="1200">
                <a:latin typeface="Montserrat" panose="00000500000000000000" pitchFamily="2" charset="0"/>
              </a:defRPr>
            </a:lvl1pPr>
          </a:lstStyle>
          <a:p>
            <a:fld id="{1D6B66C6-1E92-0F4E-A300-9D4ED1F0C23F}" type="datetimeFigureOut">
              <a:rPr lang="en-GB" smtClean="0"/>
              <a:pPr/>
              <a:t>22/08/2023</a:t>
            </a:fld>
            <a:endParaRPr lang="en-GB"/>
          </a:p>
        </p:txBody>
      </p:sp>
      <p:sp>
        <p:nvSpPr>
          <p:cNvPr id="4" name="Slide Image Placeholder 3"/>
          <p:cNvSpPr>
            <a:spLocks noGrp="1" noRot="1" noChangeAspect="1"/>
          </p:cNvSpPr>
          <p:nvPr>
            <p:ph type="sldImg" idx="2"/>
          </p:nvPr>
        </p:nvSpPr>
        <p:spPr>
          <a:xfrm>
            <a:off x="388938" y="1220788"/>
            <a:ext cx="5867400" cy="330041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64528" y="4704617"/>
            <a:ext cx="5316220" cy="3849231"/>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1" y="9285339"/>
            <a:ext cx="2879619" cy="490488"/>
          </a:xfrm>
          <a:prstGeom prst="rect">
            <a:avLst/>
          </a:prstGeom>
        </p:spPr>
        <p:txBody>
          <a:bodyPr vert="horz" lIns="91440" tIns="45720" rIns="91440" bIns="45720" rtlCol="0" anchor="b"/>
          <a:lstStyle>
            <a:lvl1pPr algn="l">
              <a:defRPr sz="1200">
                <a:latin typeface="Montserrat" panose="00000500000000000000" pitchFamily="2" charset="0"/>
              </a:defRPr>
            </a:lvl1pPr>
          </a:lstStyle>
          <a:p>
            <a:endParaRPr lang="en-GB"/>
          </a:p>
        </p:txBody>
      </p:sp>
      <p:sp>
        <p:nvSpPr>
          <p:cNvPr id="7" name="Slide Number Placeholder 6"/>
          <p:cNvSpPr>
            <a:spLocks noGrp="1"/>
          </p:cNvSpPr>
          <p:nvPr>
            <p:ph type="sldNum" sz="quarter" idx="5"/>
          </p:nvPr>
        </p:nvSpPr>
        <p:spPr>
          <a:xfrm>
            <a:off x="3764119" y="9285339"/>
            <a:ext cx="2879619" cy="490488"/>
          </a:xfrm>
          <a:prstGeom prst="rect">
            <a:avLst/>
          </a:prstGeom>
        </p:spPr>
        <p:txBody>
          <a:bodyPr vert="horz" lIns="91440" tIns="45720" rIns="91440" bIns="45720" rtlCol="0" anchor="b"/>
          <a:lstStyle>
            <a:lvl1pPr algn="r">
              <a:defRPr sz="1200">
                <a:latin typeface="Montserrat" panose="00000500000000000000" pitchFamily="2" charset="0"/>
              </a:defRPr>
            </a:lvl1pPr>
          </a:lstStyle>
          <a:p>
            <a:fld id="{548901C6-1DA1-FB44-ABEE-06A0FEB7738E}" type="slidenum">
              <a:rPr lang="en-GB" smtClean="0"/>
              <a:pPr/>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ontserrat" panose="00000500000000000000" pitchFamily="2" charset="0"/>
        <a:ea typeface="+mn-ea"/>
        <a:cs typeface="+mn-cs"/>
      </a:defRPr>
    </a:lvl1pPr>
    <a:lvl2pPr marL="457200" algn="l" defTabSz="914400" rtl="0" eaLnBrk="1" latinLnBrk="0" hangingPunct="1">
      <a:defRPr sz="1200" kern="1200">
        <a:solidFill>
          <a:schemeClr val="tx1"/>
        </a:solidFill>
        <a:latin typeface="Montserrat" panose="00000500000000000000" pitchFamily="2" charset="0"/>
        <a:ea typeface="+mn-ea"/>
        <a:cs typeface="+mn-cs"/>
      </a:defRPr>
    </a:lvl2pPr>
    <a:lvl3pPr marL="914400" algn="l" defTabSz="914400" rtl="0" eaLnBrk="1" latinLnBrk="0" hangingPunct="1">
      <a:defRPr sz="1200" kern="1200">
        <a:solidFill>
          <a:schemeClr val="tx1"/>
        </a:solidFill>
        <a:latin typeface="Montserrat" panose="00000500000000000000" pitchFamily="2" charset="0"/>
        <a:ea typeface="+mn-ea"/>
        <a:cs typeface="+mn-cs"/>
      </a:defRPr>
    </a:lvl3pPr>
    <a:lvl4pPr marL="1371600" algn="l" defTabSz="914400" rtl="0" eaLnBrk="1" latinLnBrk="0" hangingPunct="1">
      <a:defRPr sz="1200" kern="1200">
        <a:solidFill>
          <a:schemeClr val="tx1"/>
        </a:solidFill>
        <a:latin typeface="Montserrat" panose="00000500000000000000" pitchFamily="2" charset="0"/>
        <a:ea typeface="+mn-ea"/>
        <a:cs typeface="+mn-cs"/>
      </a:defRPr>
    </a:lvl4pPr>
    <a:lvl5pPr marL="1828800" algn="l" defTabSz="914400" rtl="0" eaLnBrk="1" latinLnBrk="0" hangingPunct="1">
      <a:defRPr sz="1200" kern="1200">
        <a:solidFill>
          <a:schemeClr val="tx1"/>
        </a:solidFill>
        <a:latin typeface="Montserrat" panose="00000500000000000000"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xfrm>
            <a:off x="-171450" y="428625"/>
            <a:ext cx="7200900" cy="4051300"/>
          </a:xfrm>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latin typeface="Arial" charset="0"/>
              <a:cs typeface="Arial" charset="0"/>
            </a:endParaRPr>
          </a:p>
        </p:txBody>
      </p:sp>
    </p:spTree>
    <p:extLst>
      <p:ext uri="{BB962C8B-B14F-4D97-AF65-F5344CB8AC3E}">
        <p14:creationId xmlns:p14="http://schemas.microsoft.com/office/powerpoint/2010/main" val="25532513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2"/>
          <p:cNvSpPr>
            <a:spLocks noGrp="1" noRot="1" noChangeAspect="1" noChangeArrowheads="1" noTextEdit="1"/>
          </p:cNvSpPr>
          <p:nvPr>
            <p:ph type="sldImg"/>
          </p:nvPr>
        </p:nvSpPr>
        <p:spPr>
          <a:ln/>
        </p:spPr>
      </p:sp>
      <p:sp>
        <p:nvSpPr>
          <p:cNvPr id="3482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GB" dirty="0"/>
              <a:t>The </a:t>
            </a:r>
            <a:r>
              <a:rPr lang="en-GB" b="1" dirty="0">
                <a:latin typeface="Courier New" pitchFamily="49" charset="0"/>
              </a:rPr>
              <a:t>pop</a:t>
            </a:r>
            <a:r>
              <a:rPr lang="en-GB" dirty="0"/>
              <a:t> method removes the specified item from a list, the default being the last (rightmost) item. For example, use </a:t>
            </a:r>
            <a:r>
              <a:rPr lang="en-GB" dirty="0">
                <a:latin typeface="Courier New" pitchFamily="49" charset="0"/>
              </a:rPr>
              <a:t>cheese.pop(0)</a:t>
            </a:r>
            <a:r>
              <a:rPr lang="en-GB" dirty="0"/>
              <a:t> to remove the leftmost item from the list.</a:t>
            </a:r>
          </a:p>
          <a:p>
            <a:r>
              <a:rPr lang="en-GB" dirty="0"/>
              <a:t>An advantage of </a:t>
            </a:r>
            <a:r>
              <a:rPr lang="en-GB" b="1" dirty="0">
                <a:latin typeface="Courier New" pitchFamily="49" charset="0"/>
              </a:rPr>
              <a:t>pop</a:t>
            </a:r>
            <a:r>
              <a:rPr lang="en-GB" dirty="0"/>
              <a:t> over </a:t>
            </a:r>
            <a:r>
              <a:rPr lang="en-GB" b="1" dirty="0">
                <a:latin typeface="Courier New" pitchFamily="49" charset="0"/>
              </a:rPr>
              <a:t>del</a:t>
            </a:r>
            <a:r>
              <a:rPr lang="en-GB" dirty="0"/>
              <a:t> is that it returns the deleted item, on the other-hand </a:t>
            </a:r>
            <a:r>
              <a:rPr lang="en-GB" b="1" dirty="0">
                <a:latin typeface="Courier New" pitchFamily="49" charset="0"/>
              </a:rPr>
              <a:t>del</a:t>
            </a:r>
            <a:r>
              <a:rPr lang="en-GB" dirty="0"/>
              <a:t> may remove more than one. Deleting from the right-hand end of the list, which </a:t>
            </a:r>
            <a:r>
              <a:rPr lang="en-GB" b="1" dirty="0">
                <a:latin typeface="Courier New"/>
                <a:cs typeface="Courier New"/>
              </a:rPr>
              <a:t>pop</a:t>
            </a:r>
            <a:r>
              <a:rPr lang="en-GB" dirty="0"/>
              <a:t> does by default, is generally more efficient. Deleting from anywhere else, can mean that the internal representation of the list has to be rebuilt. </a:t>
            </a:r>
          </a:p>
        </p:txBody>
      </p:sp>
    </p:spTree>
    <p:extLst>
      <p:ext uri="{BB962C8B-B14F-4D97-AF65-F5344CB8AC3E}">
        <p14:creationId xmlns:p14="http://schemas.microsoft.com/office/powerpoint/2010/main" val="15397643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2"/>
          <p:cNvSpPr>
            <a:spLocks noGrp="1" noRot="1" noChangeAspect="1" noChangeArrowheads="1" noTextEdit="1"/>
          </p:cNvSpPr>
          <p:nvPr>
            <p:ph type="sldImg"/>
          </p:nvPr>
        </p:nvSpPr>
        <p:spPr>
          <a:ln/>
        </p:spPr>
      </p:sp>
      <p:sp>
        <p:nvSpPr>
          <p:cNvPr id="3584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GB" dirty="0"/>
              <a:t>Sometimes we might not know the position of an item, we might want a "search and destroy" method - which is exactly what </a:t>
            </a:r>
            <a:r>
              <a:rPr lang="en-GB" b="1" dirty="0">
                <a:latin typeface="Courier New" pitchFamily="49" charset="0"/>
              </a:rPr>
              <a:t>remove</a:t>
            </a:r>
            <a:r>
              <a:rPr lang="en-GB" dirty="0"/>
              <a:t> does. Note that data items in a list need not be unique, and </a:t>
            </a:r>
            <a:r>
              <a:rPr lang="en-GB" b="1" dirty="0">
                <a:latin typeface="Courier New" pitchFamily="49" charset="0"/>
              </a:rPr>
              <a:t>remove</a:t>
            </a:r>
            <a:r>
              <a:rPr lang="en-GB" dirty="0"/>
              <a:t> will find the leftmost occurrence of the value.</a:t>
            </a:r>
          </a:p>
        </p:txBody>
      </p:sp>
    </p:spTree>
    <p:extLst>
      <p:ext uri="{BB962C8B-B14F-4D97-AF65-F5344CB8AC3E}">
        <p14:creationId xmlns:p14="http://schemas.microsoft.com/office/powerpoint/2010/main" val="30986268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2"/>
          <p:cNvSpPr>
            <a:spLocks noGrp="1" noRot="1" noChangeAspect="1" noChangeArrowheads="1" noTextEdit="1"/>
          </p:cNvSpPr>
          <p:nvPr>
            <p:ph type="sldImg"/>
          </p:nvPr>
        </p:nvSpPr>
        <p:spPr>
          <a:ln/>
        </p:spPr>
      </p:sp>
      <p:sp>
        <p:nvSpPr>
          <p:cNvPr id="3687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GB" dirty="0"/>
              <a:t>The sort algorithm used by Python is the Adaptive Stable </a:t>
            </a:r>
            <a:r>
              <a:rPr lang="en-GB" dirty="0" err="1"/>
              <a:t>Mergesort</a:t>
            </a:r>
            <a:r>
              <a:rPr lang="en-GB" dirty="0"/>
              <a:t> (algorithm by Tim Peters).  </a:t>
            </a:r>
          </a:p>
          <a:p>
            <a:r>
              <a:rPr lang="en-GB" b="1" dirty="0">
                <a:latin typeface="Courier New" pitchFamily="49" charset="0"/>
              </a:rPr>
              <a:t>sorted</a:t>
            </a:r>
            <a:r>
              <a:rPr lang="en-GB" dirty="0"/>
              <a:t> was introduced in Python 2.4 and returns a sorted list. </a:t>
            </a:r>
            <a:r>
              <a:rPr lang="en-GB" b="1" dirty="0">
                <a:latin typeface="Courier New" pitchFamily="49" charset="0"/>
              </a:rPr>
              <a:t>sort</a:t>
            </a:r>
            <a:r>
              <a:rPr lang="en-GB" dirty="0"/>
              <a:t> alters the list in-place, it returns </a:t>
            </a:r>
            <a:r>
              <a:rPr lang="en-GB" dirty="0">
                <a:latin typeface="Courier New" pitchFamily="49" charset="0"/>
              </a:rPr>
              <a:t>None</a:t>
            </a:r>
            <a:r>
              <a:rPr lang="en-GB" dirty="0"/>
              <a:t>.</a:t>
            </a:r>
          </a:p>
          <a:p>
            <a:r>
              <a:rPr lang="en-GB" dirty="0"/>
              <a:t>The key is a single argument function to be called which returns the key value. This is often a </a:t>
            </a:r>
            <a:r>
              <a:rPr lang="en-GB" b="1" dirty="0">
                <a:latin typeface="Courier New" pitchFamily="49" charset="0"/>
              </a:rPr>
              <a:t>lambda</a:t>
            </a:r>
            <a:r>
              <a:rPr lang="en-GB" dirty="0"/>
              <a:t> function- an anonymous inline function, discussed later.</a:t>
            </a:r>
          </a:p>
          <a:p>
            <a:r>
              <a:rPr lang="en-GB" dirty="0"/>
              <a:t>The </a:t>
            </a:r>
            <a:r>
              <a:rPr lang="en-GB" b="1" dirty="0"/>
              <a:t>key</a:t>
            </a:r>
            <a:r>
              <a:rPr lang="en-GB" dirty="0"/>
              <a:t> function is called once for each element to be sorted, and determines the actual value to be compared. Note that in the second set of examples, with the numbers, the first result is from a textual comparison and the second is numeric. If the values had not been enclosed with quotes then the default comparison would have worked correctly.</a:t>
            </a:r>
          </a:p>
          <a:p>
            <a:r>
              <a:rPr lang="en-GB" dirty="0"/>
              <a:t>Old versions of Python </a:t>
            </a:r>
            <a:r>
              <a:rPr lang="en-GB" b="1" dirty="0">
                <a:latin typeface="Courier New" pitchFamily="49" charset="0"/>
              </a:rPr>
              <a:t>sort</a:t>
            </a:r>
            <a:r>
              <a:rPr lang="en-GB" dirty="0"/>
              <a:t> and </a:t>
            </a:r>
            <a:r>
              <a:rPr lang="en-GB" b="1" dirty="0">
                <a:latin typeface="Courier New" pitchFamily="49" charset="0"/>
              </a:rPr>
              <a:t>sorted</a:t>
            </a:r>
            <a:r>
              <a:rPr lang="en-GB" dirty="0"/>
              <a:t> also had a </a:t>
            </a:r>
            <a:r>
              <a:rPr lang="en-GB" dirty="0" err="1">
                <a:latin typeface="Courier New" pitchFamily="49" charset="0"/>
              </a:rPr>
              <a:t>cmp</a:t>
            </a:r>
            <a:r>
              <a:rPr lang="en-GB" dirty="0"/>
              <a:t> argument (and there was a </a:t>
            </a:r>
            <a:r>
              <a:rPr lang="en-GB" dirty="0" err="1">
                <a:latin typeface="Courier New" pitchFamily="49" charset="0"/>
              </a:rPr>
              <a:t>cmp</a:t>
            </a:r>
            <a:r>
              <a:rPr lang="en-GB" dirty="0"/>
              <a:t> built-in).</a:t>
            </a:r>
          </a:p>
          <a:p>
            <a:r>
              <a:rPr lang="en-GB" dirty="0"/>
              <a:t>The </a:t>
            </a:r>
            <a:r>
              <a:rPr lang="en-GB" dirty="0">
                <a:latin typeface="Courier New" pitchFamily="49" charset="0"/>
                <a:cs typeface="Courier New" pitchFamily="49" charset="0"/>
              </a:rPr>
              <a:t>sorted()</a:t>
            </a:r>
            <a:r>
              <a:rPr lang="en-GB" dirty="0"/>
              <a:t> built-in can sort anything which is iterable, which includes sequence types like </a:t>
            </a:r>
            <a:r>
              <a:rPr lang="en-GB" dirty="0" err="1"/>
              <a:t>tuples</a:t>
            </a:r>
            <a:r>
              <a:rPr lang="en-GB" dirty="0"/>
              <a:t> and strings, but always returns a list (remember that </a:t>
            </a:r>
            <a:r>
              <a:rPr lang="en-GB" dirty="0" err="1"/>
              <a:t>tuples</a:t>
            </a:r>
            <a:r>
              <a:rPr lang="en-GB" dirty="0"/>
              <a:t> and strings are immutable).</a:t>
            </a:r>
          </a:p>
          <a:p>
            <a:r>
              <a:rPr lang="en-GB" dirty="0"/>
              <a:t>A </a:t>
            </a:r>
            <a:r>
              <a:rPr lang="en-GB" dirty="0">
                <a:latin typeface="Courier New" pitchFamily="49" charset="0"/>
                <a:cs typeface="Courier New" pitchFamily="49" charset="0"/>
              </a:rPr>
              <a:t>sort()</a:t>
            </a:r>
            <a:r>
              <a:rPr lang="en-GB" dirty="0"/>
              <a:t> method should be described for all </a:t>
            </a:r>
            <a:r>
              <a:rPr lang="en-GB" i="1" dirty="0"/>
              <a:t>mutable</a:t>
            </a:r>
            <a:r>
              <a:rPr lang="en-GB" dirty="0"/>
              <a:t> sequence types. In the base types (those not requiring an external module) that only includes </a:t>
            </a:r>
            <a:r>
              <a:rPr lang="en-GB" b="1" dirty="0"/>
              <a:t>lists</a:t>
            </a:r>
            <a:r>
              <a:rPr lang="en-GB" dirty="0"/>
              <a:t> and </a:t>
            </a:r>
            <a:r>
              <a:rPr lang="en-GB" b="1" dirty="0" err="1"/>
              <a:t>bytearrays</a:t>
            </a:r>
            <a:r>
              <a:rPr lang="en-GB" dirty="0"/>
              <a:t>.</a:t>
            </a:r>
          </a:p>
          <a:p>
            <a:endParaRPr lang="en-GB" dirty="0"/>
          </a:p>
          <a:p>
            <a:endParaRPr lang="en-GB" dirty="0"/>
          </a:p>
        </p:txBody>
      </p:sp>
    </p:spTree>
    <p:extLst>
      <p:ext uri="{BB962C8B-B14F-4D97-AF65-F5344CB8AC3E}">
        <p14:creationId xmlns:p14="http://schemas.microsoft.com/office/powerpoint/2010/main" val="14674707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2"/>
          <p:cNvSpPr>
            <a:spLocks noGrp="1" noRot="1" noChangeAspect="1" noChangeArrowheads="1" noTextEdit="1"/>
          </p:cNvSpPr>
          <p:nvPr>
            <p:ph type="sldImg"/>
          </p:nvPr>
        </p:nvSpPr>
        <p:spPr>
          <a:ln/>
        </p:spPr>
      </p:sp>
      <p:sp>
        <p:nvSpPr>
          <p:cNvPr id="3789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GB" dirty="0"/>
              <a:t>A full table of list methods is shown on the next slide.</a:t>
            </a:r>
          </a:p>
          <a:p>
            <a:r>
              <a:rPr lang="en-GB" dirty="0"/>
              <a:t>The </a:t>
            </a:r>
            <a:r>
              <a:rPr lang="en-GB" dirty="0">
                <a:latin typeface="Courier New" pitchFamily="49" charset="0"/>
              </a:rPr>
              <a:t>index</a:t>
            </a:r>
            <a:r>
              <a:rPr lang="en-GB" dirty="0"/>
              <a:t> method returns the index position of the leftmost item found (counting from zero). Throws a ValueError exception if the item is not found.</a:t>
            </a:r>
          </a:p>
        </p:txBody>
      </p:sp>
    </p:spTree>
    <p:extLst>
      <p:ext uri="{BB962C8B-B14F-4D97-AF65-F5344CB8AC3E}">
        <p14:creationId xmlns:p14="http://schemas.microsoft.com/office/powerpoint/2010/main" val="38197702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2"/>
          <p:cNvSpPr>
            <a:spLocks noGrp="1" noRot="1" noChangeAspect="1" noChangeArrowheads="1" noTextEdit="1"/>
          </p:cNvSpPr>
          <p:nvPr>
            <p:ph type="sldImg"/>
          </p:nvPr>
        </p:nvSpPr>
        <p:spPr>
          <a:ln/>
        </p:spPr>
      </p:sp>
      <p:sp>
        <p:nvSpPr>
          <p:cNvPr id="3891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GB" dirty="0"/>
              <a:t>This slide is for reference. The clear() method</a:t>
            </a:r>
            <a:r>
              <a:rPr lang="en-GB" baseline="0" dirty="0"/>
              <a:t> was added at Python 3.3 and is not in Python 2.</a:t>
            </a:r>
            <a:endParaRPr lang="en-GB" dirty="0"/>
          </a:p>
        </p:txBody>
      </p:sp>
    </p:spTree>
    <p:extLst>
      <p:ext uri="{BB962C8B-B14F-4D97-AF65-F5344CB8AC3E}">
        <p14:creationId xmlns:p14="http://schemas.microsoft.com/office/powerpoint/2010/main" val="30720339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Rectangle 2"/>
          <p:cNvSpPr>
            <a:spLocks noGrp="1" noRot="1" noChangeAspect="1" noChangeArrowheads="1" noTextEdit="1"/>
          </p:cNvSpPr>
          <p:nvPr>
            <p:ph type="sldImg"/>
          </p:nvPr>
        </p:nvSpPr>
        <p:spPr>
          <a:ln/>
        </p:spPr>
      </p:sp>
      <p:sp>
        <p:nvSpPr>
          <p:cNvPr id="3994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GB" dirty="0"/>
              <a:t>Sets can be considered to be like lists only being unordered. Somewhat like one half (the keys) of a dictionary. Indeed, we shall see later that the </a:t>
            </a:r>
            <a:r>
              <a:rPr lang="en-GB" i="1" dirty="0" err="1"/>
              <a:t>dict</a:t>
            </a:r>
            <a:r>
              <a:rPr lang="en-GB" dirty="0" err="1"/>
              <a:t>.</a:t>
            </a:r>
            <a:r>
              <a:rPr lang="en-GB" b="1" dirty="0" err="1">
                <a:latin typeface="Courier New" pitchFamily="49" charset="0"/>
              </a:rPr>
              <a:t>keys</a:t>
            </a:r>
            <a:r>
              <a:rPr lang="en-GB" b="1" dirty="0">
                <a:latin typeface="Courier New" pitchFamily="49" charset="0"/>
              </a:rPr>
              <a:t>()</a:t>
            </a:r>
            <a:r>
              <a:rPr lang="en-GB" dirty="0"/>
              <a:t> method can be treated as a set. They are useful for lookup tables, where an associated value is not needed and only membership need be tested (using </a:t>
            </a:r>
            <a:r>
              <a:rPr lang="en-GB" b="1" dirty="0"/>
              <a:t>in</a:t>
            </a:r>
            <a:r>
              <a:rPr lang="en-GB" dirty="0"/>
              <a:t>), and for operations between sets, like intersection.</a:t>
            </a:r>
          </a:p>
          <a:p>
            <a:r>
              <a:rPr lang="en-GB" dirty="0"/>
              <a:t>Notice that any original order is lost.</a:t>
            </a:r>
          </a:p>
          <a:p>
            <a:endParaRPr lang="en-GB" dirty="0">
              <a:latin typeface="Montserrat"/>
            </a:endParaRPr>
          </a:p>
          <a:p>
            <a:r>
              <a:rPr lang="en-GB" dirty="0"/>
              <a:t>The method </a:t>
            </a:r>
            <a:r>
              <a:rPr lang="en-GB" b="1" dirty="0">
                <a:latin typeface="Courier New" pitchFamily="49" charset="0"/>
              </a:rPr>
              <a:t>add</a:t>
            </a:r>
            <a:r>
              <a:rPr lang="en-GB" dirty="0"/>
              <a:t> is used to add a single element. To add multiple elements, use </a:t>
            </a:r>
            <a:r>
              <a:rPr lang="en-GB" b="1" dirty="0">
                <a:latin typeface="Courier New" pitchFamily="49" charset="0"/>
              </a:rPr>
              <a:t>update</a:t>
            </a:r>
            <a:r>
              <a:rPr lang="en-GB" dirty="0"/>
              <a:t>.</a:t>
            </a:r>
          </a:p>
          <a:p>
            <a:r>
              <a:rPr lang="en-GB" dirty="0"/>
              <a:t>Note that the output shown is for Python 3, on Python 2.4 the set was shown inside </a:t>
            </a:r>
            <a:r>
              <a:rPr lang="en-GB" dirty="0">
                <a:latin typeface="Courier New" pitchFamily="49" charset="0"/>
              </a:rPr>
              <a:t>[]</a:t>
            </a:r>
            <a:r>
              <a:rPr lang="en-GB" dirty="0"/>
              <a:t> with the prefix 'set'.  </a:t>
            </a:r>
            <a:endParaRPr lang="en-GB" dirty="0">
              <a:latin typeface="Courier New" pitchFamily="49" charset="0"/>
            </a:endParaRPr>
          </a:p>
        </p:txBody>
      </p:sp>
    </p:spTree>
    <p:extLst>
      <p:ext uri="{BB962C8B-B14F-4D97-AF65-F5344CB8AC3E}">
        <p14:creationId xmlns:p14="http://schemas.microsoft.com/office/powerpoint/2010/main" val="39840009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Rectangle 2"/>
          <p:cNvSpPr>
            <a:spLocks noGrp="1" noRot="1" noChangeAspect="1" noChangeArrowheads="1" noTextEdit="1"/>
          </p:cNvSpPr>
          <p:nvPr>
            <p:ph type="sldImg"/>
          </p:nvPr>
        </p:nvSpPr>
        <p:spPr>
          <a:ln/>
        </p:spPr>
      </p:sp>
      <p:sp>
        <p:nvSpPr>
          <p:cNvPr id="3994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GB" dirty="0"/>
              <a:t>The method </a:t>
            </a:r>
            <a:r>
              <a:rPr lang="en-GB" b="1" dirty="0">
                <a:latin typeface="Courier New" pitchFamily="49" charset="0"/>
              </a:rPr>
              <a:t>add</a:t>
            </a:r>
            <a:r>
              <a:rPr lang="en-GB" dirty="0"/>
              <a:t> is used to add a single element.  </a:t>
            </a:r>
          </a:p>
          <a:p>
            <a:r>
              <a:rPr lang="en-GB" dirty="0"/>
              <a:t>To add multiple elements, use </a:t>
            </a:r>
            <a:r>
              <a:rPr lang="en-GB" b="1" dirty="0">
                <a:latin typeface="Courier New" pitchFamily="49" charset="0"/>
              </a:rPr>
              <a:t>update</a:t>
            </a:r>
            <a:r>
              <a:rPr lang="en-GB" dirty="0"/>
              <a:t>. There are three "updates", and alternative operators:</a:t>
            </a:r>
          </a:p>
          <a:p>
            <a:r>
              <a:rPr lang="en-GB" b="1" dirty="0">
                <a:latin typeface="Courier New" pitchFamily="49" charset="0"/>
                <a:cs typeface="Courier New" pitchFamily="49" charset="0"/>
              </a:rPr>
              <a:t>update</a:t>
            </a:r>
            <a:r>
              <a:rPr lang="en-GB" dirty="0"/>
              <a:t> 			</a:t>
            </a:r>
            <a:r>
              <a:rPr lang="en-GB" dirty="0">
                <a:latin typeface="Courier New" pitchFamily="49" charset="0"/>
                <a:cs typeface="Courier New" pitchFamily="49" charset="0"/>
              </a:rPr>
              <a:t>|=</a:t>
            </a:r>
            <a:r>
              <a:rPr lang="en-GB" dirty="0"/>
              <a:t>	Update the set from another</a:t>
            </a:r>
          </a:p>
          <a:p>
            <a:r>
              <a:rPr lang="en-GB" b="1" dirty="0" err="1">
                <a:latin typeface="Courier New" pitchFamily="49" charset="0"/>
                <a:cs typeface="Courier New" pitchFamily="49" charset="0"/>
              </a:rPr>
              <a:t>intersection_update</a:t>
            </a:r>
            <a:r>
              <a:rPr lang="en-GB" dirty="0"/>
              <a:t> 	</a:t>
            </a:r>
            <a:r>
              <a:rPr lang="en-GB" dirty="0">
                <a:latin typeface="Courier New" pitchFamily="49" charset="0"/>
                <a:cs typeface="Courier New" pitchFamily="49" charset="0"/>
              </a:rPr>
              <a:t>&amp;=</a:t>
            </a:r>
            <a:r>
              <a:rPr lang="en-GB" dirty="0"/>
              <a:t>	Update the set,  with common elements</a:t>
            </a:r>
          </a:p>
          <a:p>
            <a:r>
              <a:rPr lang="en-GB" b="1" dirty="0" err="1">
                <a:latin typeface="Courier New" pitchFamily="49" charset="0"/>
                <a:cs typeface="Courier New" pitchFamily="49" charset="0"/>
              </a:rPr>
              <a:t>difference_update</a:t>
            </a:r>
            <a:r>
              <a:rPr lang="en-GB" dirty="0"/>
              <a:t> 	</a:t>
            </a:r>
            <a:r>
              <a:rPr lang="en-GB" dirty="0">
                <a:latin typeface="Courier New" pitchFamily="49" charset="0"/>
                <a:cs typeface="Courier New" pitchFamily="49" charset="0"/>
              </a:rPr>
              <a:t>-=</a:t>
            </a:r>
            <a:r>
              <a:rPr lang="en-GB" dirty="0"/>
              <a:t>	Remove elements found in the other </a:t>
            </a:r>
          </a:p>
          <a:p>
            <a:endParaRPr lang="en-GB" dirty="0"/>
          </a:p>
          <a:p>
            <a:r>
              <a:rPr lang="en-GB" dirty="0" err="1"/>
              <a:t>Frozensets</a:t>
            </a:r>
            <a:r>
              <a:rPr lang="en-GB" dirty="0"/>
              <a:t> are immutable so do not have the </a:t>
            </a:r>
            <a:r>
              <a:rPr lang="en-GB" dirty="0">
                <a:latin typeface="Courier New" pitchFamily="49" charset="0"/>
                <a:cs typeface="Courier New" pitchFamily="49" charset="0"/>
              </a:rPr>
              <a:t>add</a:t>
            </a:r>
            <a:r>
              <a:rPr lang="en-GB" dirty="0">
                <a:cs typeface="Courier New" pitchFamily="49" charset="0"/>
              </a:rPr>
              <a:t>, </a:t>
            </a:r>
            <a:r>
              <a:rPr lang="en-GB" dirty="0">
                <a:latin typeface="Courier New" pitchFamily="49" charset="0"/>
                <a:cs typeface="Courier New" pitchFamily="49" charset="0"/>
              </a:rPr>
              <a:t>update</a:t>
            </a:r>
            <a:r>
              <a:rPr lang="en-GB" dirty="0">
                <a:cs typeface="Courier New" pitchFamily="49" charset="0"/>
              </a:rPr>
              <a:t>,</a:t>
            </a:r>
            <a:r>
              <a:rPr lang="en-GB" dirty="0"/>
              <a:t> or </a:t>
            </a:r>
            <a:r>
              <a:rPr lang="en-GB" dirty="0">
                <a:latin typeface="Courier New" pitchFamily="49" charset="0"/>
                <a:cs typeface="Courier New" pitchFamily="49" charset="0"/>
              </a:rPr>
              <a:t>remove</a:t>
            </a:r>
            <a:r>
              <a:rPr lang="en-GB" dirty="0"/>
              <a:t> methods, but they are </a:t>
            </a:r>
            <a:r>
              <a:rPr lang="en-GB" dirty="0" err="1"/>
              <a:t>hashable</a:t>
            </a:r>
            <a:r>
              <a:rPr lang="en-GB" dirty="0"/>
              <a:t> so can be used as entries in other sets.</a:t>
            </a:r>
          </a:p>
        </p:txBody>
      </p:sp>
    </p:spTree>
    <p:extLst>
      <p:ext uri="{BB962C8B-B14F-4D97-AF65-F5344CB8AC3E}">
        <p14:creationId xmlns:p14="http://schemas.microsoft.com/office/powerpoint/2010/main" val="6096568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Rectangle 2"/>
          <p:cNvSpPr>
            <a:spLocks noGrp="1" noRot="1" noChangeAspect="1" noChangeArrowheads="1" noTextEdit="1"/>
          </p:cNvSpPr>
          <p:nvPr>
            <p:ph type="sldImg"/>
          </p:nvPr>
        </p:nvSpPr>
        <p:spPr>
          <a:ln/>
        </p:spPr>
      </p:sp>
      <p:sp>
        <p:nvSpPr>
          <p:cNvPr id="4096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GB" dirty="0"/>
              <a:t>Sets can be used for a number of functions, including membership using </a:t>
            </a:r>
            <a:r>
              <a:rPr lang="en-GB" b="1" dirty="0">
                <a:latin typeface="Courier New" pitchFamily="49" charset="0"/>
              </a:rPr>
              <a:t>in</a:t>
            </a:r>
            <a:r>
              <a:rPr lang="en-GB" dirty="0"/>
              <a:t>. Here, we have used them to exploit their features.  </a:t>
            </a:r>
          </a:p>
          <a:p>
            <a:r>
              <a:rPr lang="en-GB" dirty="0"/>
              <a:t>Items in a set are unique, so putting a list into a set will automatically remove any duplicates - the only problem being that any original order is lost. One reason is to remove duplicates before a sort. Without sets, we would use a dictionary for this, but with some 'throw-away' value.</a:t>
            </a:r>
          </a:p>
          <a:p>
            <a:r>
              <a:rPr lang="en-GB" dirty="0"/>
              <a:t>We can apply various set operations, so taking a list and turning it into a set allow us to apply those operations to (what was) the list.</a:t>
            </a:r>
          </a:p>
          <a:p>
            <a:r>
              <a:rPr lang="en-GB" dirty="0"/>
              <a:t>Notice that when we remove one set from another, the items in set on the right does not have to be in the left. In the example, 'Brie' does not exist in the set built from cheese, and it is not an error to try to remove it.</a:t>
            </a:r>
          </a:p>
        </p:txBody>
      </p:sp>
    </p:spTree>
    <p:extLst>
      <p:ext uri="{BB962C8B-B14F-4D97-AF65-F5344CB8AC3E}">
        <p14:creationId xmlns:p14="http://schemas.microsoft.com/office/powerpoint/2010/main" val="20208302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Rectangle 2"/>
          <p:cNvSpPr>
            <a:spLocks noGrp="1" noRot="1" noChangeAspect="1" noChangeArrowheads="1" noTextEdit="1"/>
          </p:cNvSpPr>
          <p:nvPr>
            <p:ph type="sldImg"/>
          </p:nvPr>
        </p:nvSpPr>
        <p:spPr>
          <a:ln/>
        </p:spPr>
      </p:sp>
      <p:sp>
        <p:nvSpPr>
          <p:cNvPr id="4199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GB" dirty="0">
                <a:latin typeface="Montserrat"/>
              </a:rPr>
              <a:t>The set method versions can take any </a:t>
            </a:r>
            <a:r>
              <a:rPr lang="en-GB" dirty="0" err="1">
                <a:latin typeface="Montserrat"/>
              </a:rPr>
              <a:t>iterable</a:t>
            </a:r>
            <a:r>
              <a:rPr lang="en-GB" dirty="0">
                <a:latin typeface="Montserrat"/>
              </a:rPr>
              <a:t> as its parameter, so there is no need to convert to a set first.  </a:t>
            </a:r>
            <a:endParaRPr lang="en-GB" dirty="0"/>
          </a:p>
        </p:txBody>
      </p:sp>
    </p:spTree>
    <p:extLst>
      <p:ext uri="{BB962C8B-B14F-4D97-AF65-F5344CB8AC3E}">
        <p14:creationId xmlns:p14="http://schemas.microsoft.com/office/powerpoint/2010/main" val="14725740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4" name="Rectangle 3"/>
          <p:cNvSpPr>
            <a:spLocks noGrp="1" noChangeArrowheads="1"/>
          </p:cNvSpPr>
          <p:nvPr>
            <p:ph type="body" idx="1"/>
          </p:nvPr>
        </p:nvSpPr>
        <p:spPr/>
        <p:txBody>
          <a:bodyPr/>
          <a:lstStyle/>
          <a:p>
            <a:r>
              <a:rPr lang="en-GB" dirty="0">
                <a:latin typeface="Montserrat"/>
              </a:rPr>
              <a:t>Dictionaries are like sets but have keys referencing the objects. These are similar to associative arrays, hashes and hash tables in other languages and in general computing the keys are unordered. However, from Python 3.6 the keys are in insertion order in </a:t>
            </a:r>
            <a:r>
              <a:rPr lang="en-GB" dirty="0" err="1">
                <a:latin typeface="Montserrat"/>
              </a:rPr>
              <a:t>CPython</a:t>
            </a:r>
            <a:r>
              <a:rPr lang="en-GB" dirty="0">
                <a:latin typeface="Montserrat"/>
              </a:rPr>
              <a:t>, and from Python 3.7, it is now a language feature across all Python platforms.</a:t>
            </a:r>
          </a:p>
          <a:p>
            <a:endParaRPr lang="en-GB" dirty="0">
              <a:latin typeface="Montserrat"/>
            </a:endParaRPr>
          </a:p>
          <a:p>
            <a:r>
              <a:rPr lang="en-GB" dirty="0">
                <a:latin typeface="Montserrat"/>
              </a:rPr>
              <a:t>They are constructed from lists of </a:t>
            </a:r>
            <a:r>
              <a:rPr lang="en-GB" dirty="0" err="1">
                <a:latin typeface="Montserrat"/>
              </a:rPr>
              <a:t>key:object</a:t>
            </a:r>
            <a:r>
              <a:rPr lang="en-GB" dirty="0">
                <a:latin typeface="Montserrat"/>
              </a:rPr>
              <a:t> pairs, inside braces (curly brackets), although you may also assign them from the </a:t>
            </a:r>
            <a:r>
              <a:rPr lang="en-GB" dirty="0" err="1">
                <a:latin typeface="Montserrat"/>
              </a:rPr>
              <a:t>dict</a:t>
            </a:r>
            <a:r>
              <a:rPr lang="en-GB" dirty="0">
                <a:latin typeface="Montserrat"/>
              </a:rPr>
              <a:t> function, for example:</a:t>
            </a:r>
            <a:endParaRPr lang="en-GB">
              <a:latin typeface="Montserrat"/>
            </a:endParaRPr>
          </a:p>
          <a:p>
            <a:pPr lvl="1"/>
            <a:r>
              <a:rPr lang="en-GB" dirty="0" err="1"/>
              <a:t>mydict</a:t>
            </a:r>
            <a:r>
              <a:rPr lang="en-GB" dirty="0"/>
              <a:t> = </a:t>
            </a:r>
            <a:r>
              <a:rPr lang="en-GB" dirty="0" err="1"/>
              <a:t>dict</a:t>
            </a:r>
            <a:r>
              <a:rPr lang="en-GB" dirty="0"/>
              <a:t>(Sweden = 'Stockholm',  Norway = 'Oslo')</a:t>
            </a:r>
          </a:p>
          <a:p>
            <a:pPr lvl="1"/>
            <a:endParaRPr lang="en-GB" dirty="0">
              <a:latin typeface="Montserrat"/>
            </a:endParaRPr>
          </a:p>
          <a:p>
            <a:r>
              <a:rPr lang="en-GB" dirty="0"/>
              <a:t>This form can only be used if the keys are text strings, not if they are numbers.</a:t>
            </a:r>
          </a:p>
          <a:p>
            <a:endParaRPr lang="en-GB" dirty="0">
              <a:latin typeface="Montserrat"/>
            </a:endParaRPr>
          </a:p>
          <a:p>
            <a:r>
              <a:rPr lang="en-GB" dirty="0"/>
              <a:t>The value is an object of any valid class, including a list, tuple, or dictionary. No special syntax is required to access them.</a:t>
            </a:r>
          </a:p>
          <a:p>
            <a:r>
              <a:rPr lang="en-GB" dirty="0"/>
              <a:t>Dictionary </a:t>
            </a:r>
            <a:r>
              <a:rPr lang="en-GB" dirty="0" err="1"/>
              <a:t>key:value</a:t>
            </a:r>
            <a:r>
              <a:rPr lang="en-GB" dirty="0"/>
              <a:t> pairs are not ordered, as you would expect. A list of the keys may be extracted using the keys() method, and values with the values() method.  </a:t>
            </a:r>
          </a:p>
          <a:p>
            <a:r>
              <a:rPr lang="en-GB" dirty="0"/>
              <a:t>You can also create dictionaries with just keys, from a list.  </a:t>
            </a:r>
          </a:p>
          <a:p>
            <a:pPr lvl="1"/>
            <a:r>
              <a:rPr lang="en-GB" dirty="0" err="1"/>
              <a:t>mydict</a:t>
            </a:r>
            <a:r>
              <a:rPr lang="en-GB" dirty="0"/>
              <a:t> = {}.</a:t>
            </a:r>
            <a:r>
              <a:rPr lang="en-GB" dirty="0" err="1"/>
              <a:t>fromkeys</a:t>
            </a:r>
            <a:r>
              <a:rPr lang="en-GB" dirty="0"/>
              <a:t>(</a:t>
            </a:r>
            <a:r>
              <a:rPr lang="en-GB" dirty="0" err="1"/>
              <a:t>mylist</a:t>
            </a:r>
            <a:r>
              <a:rPr lang="en-GB" dirty="0"/>
              <a:t>)</a:t>
            </a:r>
          </a:p>
          <a:p>
            <a:r>
              <a:rPr lang="en-GB" dirty="0"/>
              <a:t>These can be used as look-up tables, or the values added later.  </a:t>
            </a:r>
          </a:p>
          <a:p>
            <a:r>
              <a:rPr lang="en-GB" dirty="0"/>
              <a:t>Dictionary keys can be any immutable type: strings, numbers, or tuples, but not mutable types, such as lists. To get a list of keys from an existing dictionary, then use the dictionary as a list:</a:t>
            </a:r>
          </a:p>
          <a:p>
            <a:pPr lvl="1"/>
            <a:r>
              <a:rPr lang="en-GB" dirty="0"/>
              <a:t>keys = list(</a:t>
            </a:r>
            <a:r>
              <a:rPr lang="en-GB" dirty="0" err="1"/>
              <a:t>mydict</a:t>
            </a:r>
            <a:r>
              <a:rPr lang="en-GB" dirty="0"/>
              <a:t>)</a:t>
            </a:r>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3790962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4" name="Rectangle 3"/>
          <p:cNvSpPr>
            <a:spLocks noGrp="1" noChangeArrowheads="1"/>
          </p:cNvSpPr>
          <p:nvPr>
            <p:ph type="body" idx="1"/>
          </p:nvPr>
        </p:nvSpPr>
        <p:spPr/>
        <p:txBody>
          <a:bodyPr/>
          <a:lstStyle/>
          <a:p>
            <a:r>
              <a:rPr lang="en-GB" dirty="0"/>
              <a:t>This chapter discusses more basic building blocks of a Python program - its container variable types - collectively known as collections.</a:t>
            </a:r>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3627164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8" name="Rectangle 3"/>
          <p:cNvSpPr>
            <a:spLocks noGrp="1" noChangeArrowheads="1"/>
          </p:cNvSpPr>
          <p:nvPr>
            <p:ph type="body" idx="1"/>
          </p:nvPr>
        </p:nvSpPr>
        <p:spPr/>
        <p:txBody>
          <a:bodyPr/>
          <a:lstStyle/>
          <a:p>
            <a:r>
              <a:rPr lang="en-GB" dirty="0"/>
              <a:t>Shown is a simple dictionary containing just two keys ('UK' and 'US'), and each has a list as its value. The dictionary may be extended dynamically merely by assigning a value to a new key, 'FR' in the example. Notice how any original order of the keys is lost, since Python dictionaries are not ordered.</a:t>
            </a:r>
          </a:p>
          <a:p>
            <a:r>
              <a:rPr lang="en-GB" dirty="0"/>
              <a:t>To access a "multi-dimensional" object, just add the key or index inside square brackets, as you would in most other languages. They can be literals (don't forget the quotes around keys) or variables.</a:t>
            </a:r>
          </a:p>
          <a:p>
            <a:r>
              <a:rPr lang="en-GB" dirty="0"/>
              <a:t>We show a way of iterating through a dictionary, we will be discussing this in more detail later.</a:t>
            </a:r>
          </a:p>
          <a:p>
            <a:endParaRPr lang="en-GB" dirty="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19382455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GB" dirty="0"/>
              <a:t>Deleting a key will delete the associated value as well. The value is not returned by the </a:t>
            </a:r>
            <a:r>
              <a:rPr lang="en-GB" dirty="0">
                <a:latin typeface="Courier New" pitchFamily="49" charset="0"/>
                <a:cs typeface="Courier New" pitchFamily="49" charset="0"/>
              </a:rPr>
              <a:t>del</a:t>
            </a:r>
            <a:r>
              <a:rPr lang="en-GB" dirty="0"/>
              <a:t> statement, but is returned by the </a:t>
            </a:r>
            <a:r>
              <a:rPr lang="en-GB" dirty="0">
                <a:latin typeface="Courier New" pitchFamily="49" charset="0"/>
                <a:cs typeface="Courier New" pitchFamily="49" charset="0"/>
              </a:rPr>
              <a:t>pop()</a:t>
            </a:r>
            <a:r>
              <a:rPr lang="en-GB" dirty="0"/>
              <a:t> method. Both can raise a </a:t>
            </a:r>
            <a:r>
              <a:rPr lang="en-GB" dirty="0" err="1">
                <a:latin typeface="Courier New" pitchFamily="49" charset="0"/>
                <a:cs typeface="Courier New" pitchFamily="49" charset="0"/>
              </a:rPr>
              <a:t>KeyError</a:t>
            </a:r>
            <a:r>
              <a:rPr lang="en-GB" dirty="0"/>
              <a:t> exception if the key does not exist, but </a:t>
            </a:r>
            <a:r>
              <a:rPr lang="en-GB" dirty="0">
                <a:latin typeface="Courier New" pitchFamily="49" charset="0"/>
                <a:cs typeface="Courier New" pitchFamily="49" charset="0"/>
              </a:rPr>
              <a:t>pop()</a:t>
            </a:r>
            <a:r>
              <a:rPr lang="en-GB" dirty="0"/>
              <a:t> can take an optional default value which is returned instead.</a:t>
            </a:r>
          </a:p>
          <a:p>
            <a:r>
              <a:rPr lang="en-GB" dirty="0"/>
              <a:t>The </a:t>
            </a:r>
            <a:r>
              <a:rPr lang="en-GB" dirty="0" err="1">
                <a:latin typeface="Courier New" pitchFamily="49" charset="0"/>
                <a:cs typeface="Courier New" pitchFamily="49" charset="0"/>
              </a:rPr>
              <a:t>popitem</a:t>
            </a:r>
            <a:r>
              <a:rPr lang="en-GB" dirty="0">
                <a:latin typeface="Courier New" pitchFamily="49" charset="0"/>
                <a:cs typeface="Courier New" pitchFamily="49" charset="0"/>
              </a:rPr>
              <a:t>()</a:t>
            </a:r>
            <a:r>
              <a:rPr lang="en-GB" dirty="0"/>
              <a:t> method removes an arbitrary key/value pair, in that the order of keys within a dictionary is not defined. It would be of use if we were iterating through a dictionary removing each key/value in turn.  </a:t>
            </a:r>
            <a:r>
              <a:rPr lang="en-GB" dirty="0" err="1">
                <a:latin typeface="Courier New" pitchFamily="49" charset="0"/>
                <a:cs typeface="Courier New" pitchFamily="49" charset="0"/>
              </a:rPr>
              <a:t>popitem</a:t>
            </a:r>
            <a:r>
              <a:rPr lang="en-GB" dirty="0">
                <a:latin typeface="Courier New" pitchFamily="49" charset="0"/>
                <a:cs typeface="Courier New" pitchFamily="49" charset="0"/>
              </a:rPr>
              <a:t>()</a:t>
            </a:r>
            <a:r>
              <a:rPr lang="en-GB" dirty="0"/>
              <a:t> returns the key/value pair deleted as a tuple, or raises a </a:t>
            </a:r>
            <a:r>
              <a:rPr lang="en-GB" dirty="0" err="1">
                <a:latin typeface="Courier New" pitchFamily="49" charset="0"/>
                <a:cs typeface="Courier New" pitchFamily="49" charset="0"/>
              </a:rPr>
              <a:t>KeyError</a:t>
            </a:r>
            <a:r>
              <a:rPr lang="en-GB" dirty="0"/>
              <a:t> exception if the dictionary is empty.</a:t>
            </a:r>
          </a:p>
        </p:txBody>
      </p:sp>
    </p:spTree>
    <p:extLst>
      <p:ext uri="{BB962C8B-B14F-4D97-AF65-F5344CB8AC3E}">
        <p14:creationId xmlns:p14="http://schemas.microsoft.com/office/powerpoint/2010/main" val="12392172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5" name="Rectangle 2"/>
          <p:cNvSpPr>
            <a:spLocks noGrp="1" noRot="1" noChangeAspect="1" noChangeArrowheads="1" noTextEdit="1"/>
          </p:cNvSpPr>
          <p:nvPr>
            <p:ph type="sldImg"/>
          </p:nvPr>
        </p:nvSpPr>
        <p:spPr>
          <a:ln/>
        </p:spPr>
      </p:sp>
      <p:sp>
        <p:nvSpPr>
          <p:cNvPr id="4608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GB" dirty="0"/>
              <a:t>Return values from </a:t>
            </a:r>
            <a:r>
              <a:rPr lang="en-GB" dirty="0">
                <a:latin typeface="Courier New" pitchFamily="49" charset="0"/>
                <a:cs typeface="Courier New" pitchFamily="49" charset="0"/>
              </a:rPr>
              <a:t>keys()</a:t>
            </a:r>
            <a:r>
              <a:rPr lang="en-GB" dirty="0"/>
              <a:t>, </a:t>
            </a:r>
            <a:r>
              <a:rPr lang="en-GB" dirty="0">
                <a:latin typeface="Courier New" pitchFamily="49" charset="0"/>
                <a:cs typeface="Courier New" pitchFamily="49" charset="0"/>
              </a:rPr>
              <a:t>values()</a:t>
            </a:r>
            <a:r>
              <a:rPr lang="en-GB" dirty="0"/>
              <a:t>, and </a:t>
            </a:r>
            <a:r>
              <a:rPr lang="en-GB" dirty="0">
                <a:latin typeface="Courier New" pitchFamily="49" charset="0"/>
                <a:cs typeface="Courier New" pitchFamily="49" charset="0"/>
              </a:rPr>
              <a:t>items()</a:t>
            </a:r>
            <a:r>
              <a:rPr lang="en-GB" dirty="0"/>
              <a:t> are </a:t>
            </a:r>
            <a:r>
              <a:rPr lang="en-GB" i="1" dirty="0"/>
              <a:t>view objects</a:t>
            </a:r>
            <a:r>
              <a:rPr lang="en-GB" dirty="0"/>
              <a:t>. These are discussed on the next slide.</a:t>
            </a:r>
          </a:p>
          <a:p>
            <a:r>
              <a:rPr lang="en-GB" dirty="0"/>
              <a:t>Note that </a:t>
            </a:r>
            <a:r>
              <a:rPr lang="en-GB" dirty="0">
                <a:latin typeface="Courier New" pitchFamily="49" charset="0"/>
                <a:cs typeface="Courier New" pitchFamily="49" charset="0"/>
              </a:rPr>
              <a:t>copy()</a:t>
            </a:r>
            <a:r>
              <a:rPr lang="en-GB" dirty="0"/>
              <a:t> returns a </a:t>
            </a:r>
            <a:r>
              <a:rPr lang="en-GB" i="1" dirty="0"/>
              <a:t>shallow</a:t>
            </a:r>
            <a:r>
              <a:rPr lang="en-GB" dirty="0"/>
              <a:t> copy of the dictionary, not a deep copy. See the </a:t>
            </a:r>
            <a:r>
              <a:rPr lang="en-GB" i="1" dirty="0"/>
              <a:t>Advanced Collections</a:t>
            </a:r>
            <a:r>
              <a:rPr lang="en-GB" dirty="0"/>
              <a:t> chapter for more on shallow and deep copies.</a:t>
            </a:r>
          </a:p>
          <a:p>
            <a:endParaRPr lang="en-GB" dirty="0"/>
          </a:p>
          <a:p>
            <a:r>
              <a:rPr lang="en-GB" dirty="0"/>
              <a:t>As we have said, Python dictionaries are </a:t>
            </a:r>
            <a:r>
              <a:rPr lang="en-GB" b="1" dirty="0"/>
              <a:t>unordered</a:t>
            </a:r>
            <a:r>
              <a:rPr lang="en-GB" dirty="0"/>
              <a:t>. However, this </a:t>
            </a:r>
            <a:r>
              <a:rPr lang="en-GB" i="1" dirty="0"/>
              <a:t>might</a:t>
            </a:r>
            <a:r>
              <a:rPr lang="en-GB" dirty="0"/>
              <a:t> be changing. Associated with other internal changes, in the C implementation of Python 3.6 the keys stay the order in which they were defined. To quote the documentation:  "</a:t>
            </a:r>
            <a:r>
              <a:rPr lang="en-US" i="1" dirty="0"/>
              <a:t>The order-preserving aspect of this new implementation is considered an implementation detail and should not be relied upon</a:t>
            </a:r>
            <a:r>
              <a:rPr lang="en-US" dirty="0"/>
              <a:t>".  </a:t>
            </a:r>
          </a:p>
          <a:p>
            <a:r>
              <a:rPr lang="en-US" dirty="0"/>
              <a:t>It is possible that this could become a language feature in the future, but until then, if you really need an ordered dictionary then it is safer to use </a:t>
            </a:r>
            <a:r>
              <a:rPr lang="en-US" dirty="0" err="1">
                <a:latin typeface="Courier New"/>
                <a:cs typeface="Courier New"/>
              </a:rPr>
              <a:t>OrderedDict</a:t>
            </a:r>
            <a:r>
              <a:rPr lang="en-US" dirty="0"/>
              <a:t> from the </a:t>
            </a:r>
            <a:r>
              <a:rPr lang="en-US" b="1" dirty="0"/>
              <a:t>collections</a:t>
            </a:r>
            <a:r>
              <a:rPr lang="en-US" dirty="0"/>
              <a:t> module in the standard library.</a:t>
            </a:r>
            <a:endParaRPr lang="en-GB" dirty="0"/>
          </a:p>
        </p:txBody>
      </p:sp>
    </p:spTree>
    <p:extLst>
      <p:ext uri="{BB962C8B-B14F-4D97-AF65-F5344CB8AC3E}">
        <p14:creationId xmlns:p14="http://schemas.microsoft.com/office/powerpoint/2010/main" val="13300361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9" name="Rectangle 2"/>
          <p:cNvSpPr>
            <a:spLocks noGrp="1" noRot="1" noChangeAspect="1" noChangeArrowheads="1" noTextEdit="1"/>
          </p:cNvSpPr>
          <p:nvPr>
            <p:ph type="sldImg"/>
          </p:nvPr>
        </p:nvSpPr>
        <p:spPr>
          <a:ln/>
        </p:spPr>
      </p:sp>
      <p:sp>
        <p:nvSpPr>
          <p:cNvPr id="4711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GB" dirty="0"/>
              <a:t>View objects, as returned by </a:t>
            </a:r>
            <a:r>
              <a:rPr lang="en-GB" b="1" dirty="0">
                <a:latin typeface="Courier New" pitchFamily="49" charset="0"/>
              </a:rPr>
              <a:t>items()</a:t>
            </a:r>
            <a:r>
              <a:rPr lang="en-GB" dirty="0"/>
              <a:t>, </a:t>
            </a:r>
            <a:r>
              <a:rPr lang="en-GB" b="1" dirty="0">
                <a:latin typeface="Courier New" pitchFamily="49" charset="0"/>
              </a:rPr>
              <a:t>keys()</a:t>
            </a:r>
            <a:r>
              <a:rPr lang="en-GB" dirty="0"/>
              <a:t>, and </a:t>
            </a:r>
            <a:r>
              <a:rPr lang="en-GB" b="1" dirty="0">
                <a:latin typeface="Courier New" pitchFamily="49" charset="0"/>
              </a:rPr>
              <a:t>values()</a:t>
            </a:r>
            <a:r>
              <a:rPr lang="en-GB" dirty="0"/>
              <a:t> methods, can be used in iteration and as objects to construct a list. The Set operations, </a:t>
            </a:r>
            <a:r>
              <a:rPr lang="en-GB" dirty="0">
                <a:latin typeface="Courier New" pitchFamily="49" charset="0"/>
              </a:rPr>
              <a:t>&amp;</a:t>
            </a:r>
            <a:r>
              <a:rPr lang="en-GB" dirty="0"/>
              <a:t>, </a:t>
            </a:r>
            <a:r>
              <a:rPr lang="en-GB" dirty="0">
                <a:latin typeface="Courier New" pitchFamily="49" charset="0"/>
              </a:rPr>
              <a:t>|</a:t>
            </a:r>
            <a:r>
              <a:rPr lang="en-GB" dirty="0"/>
              <a:t>, </a:t>
            </a:r>
            <a:r>
              <a:rPr lang="en-GB" dirty="0">
                <a:latin typeface="Courier New" pitchFamily="49" charset="0"/>
              </a:rPr>
              <a:t>^ </a:t>
            </a:r>
            <a:r>
              <a:rPr lang="en-GB" dirty="0"/>
              <a:t>and </a:t>
            </a:r>
            <a:r>
              <a:rPr lang="en-GB" dirty="0">
                <a:latin typeface="Courier New" pitchFamily="49" charset="0"/>
              </a:rPr>
              <a:t>-</a:t>
            </a:r>
            <a:r>
              <a:rPr lang="en-GB" dirty="0"/>
              <a:t>, may be used with a set on </a:t>
            </a:r>
            <a:r>
              <a:rPr lang="en-GB" b="1" dirty="0" err="1">
                <a:latin typeface="Courier New" pitchFamily="49" charset="0"/>
              </a:rPr>
              <a:t>dict_keys</a:t>
            </a:r>
            <a:r>
              <a:rPr lang="en-GB" dirty="0"/>
              <a:t> and </a:t>
            </a:r>
            <a:r>
              <a:rPr lang="en-GB" b="1" dirty="0" err="1">
                <a:latin typeface="Courier New" pitchFamily="49" charset="0"/>
              </a:rPr>
              <a:t>dict_items</a:t>
            </a:r>
            <a:r>
              <a:rPr lang="en-GB" dirty="0"/>
              <a:t> view objects, but not </a:t>
            </a:r>
            <a:r>
              <a:rPr lang="en-GB" b="1" dirty="0" err="1">
                <a:latin typeface="Courier New" pitchFamily="49" charset="0"/>
              </a:rPr>
              <a:t>dict_values</a:t>
            </a:r>
            <a:r>
              <a:rPr lang="en-GB" dirty="0"/>
              <a:t>.</a:t>
            </a:r>
          </a:p>
          <a:p>
            <a:r>
              <a:rPr lang="en-GB" dirty="0"/>
              <a:t>Dictionary view objects are new to Python 3, but have also been introduced into 2.7.</a:t>
            </a:r>
          </a:p>
        </p:txBody>
      </p:sp>
    </p:spTree>
    <p:extLst>
      <p:ext uri="{BB962C8B-B14F-4D97-AF65-F5344CB8AC3E}">
        <p14:creationId xmlns:p14="http://schemas.microsoft.com/office/powerpoint/2010/main" val="9547365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252201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2"/>
          <p:cNvSpPr>
            <a:spLocks noGrp="1" noChangeArrowheads="1"/>
          </p:cNvSpPr>
          <p:nvPr>
            <p:ph type="body" idx="1"/>
          </p:nvPr>
        </p:nvSpPr>
        <p:spPr/>
        <p:txBody>
          <a:bodyPr/>
          <a:lstStyle/>
          <a:p>
            <a:r>
              <a:rPr lang="en-GB" dirty="0"/>
              <a:t>Strings, Lists and Tuples are ordered collections of objects, also known as sequences. </a:t>
            </a:r>
          </a:p>
          <a:p>
            <a:r>
              <a:rPr lang="en-GB" dirty="0"/>
              <a:t>The types </a:t>
            </a:r>
            <a:r>
              <a:rPr lang="en-GB" dirty="0" err="1"/>
              <a:t>bytearray</a:t>
            </a:r>
            <a:r>
              <a:rPr lang="en-GB" dirty="0"/>
              <a:t> and bytes are used for raw binary data, and were introduced in Python 2.6. They are similar to strings, and can be accessed using the same methods as strings and lists, and may be indexed using []. They hold 8-bit signed integers in the range 0-255.</a:t>
            </a:r>
          </a:p>
          <a:p>
            <a:r>
              <a:rPr lang="en-GB" dirty="0">
                <a:latin typeface="Montserrat"/>
              </a:rPr>
              <a:t>Dictionaries are collections of objects accessed by key, and are similar to associative arrays in awk and PHP, and hashes in Perl and Ruby.  </a:t>
            </a:r>
            <a:endParaRPr lang="en-GB" dirty="0"/>
          </a:p>
          <a:p>
            <a:r>
              <a:rPr lang="en-GB" dirty="0"/>
              <a:t>Sets were introduced into Python 2.4.</a:t>
            </a:r>
          </a:p>
          <a:p>
            <a:r>
              <a:rPr lang="en-GB" dirty="0">
                <a:latin typeface="Montserrat"/>
              </a:rPr>
              <a:t>There is also a collections module in the Python Standard Library, this includes alternative base classes for the default containers, as well as some other types, such as deque, and in Python 3.1 the </a:t>
            </a:r>
            <a:r>
              <a:rPr lang="en-GB" err="1">
                <a:latin typeface="Montserrat"/>
              </a:rPr>
              <a:t>OrderedDict</a:t>
            </a:r>
            <a:r>
              <a:rPr lang="en-GB" dirty="0">
                <a:latin typeface="Montserrat"/>
              </a:rPr>
              <a:t> type was added.</a:t>
            </a:r>
          </a:p>
          <a:p>
            <a:r>
              <a:rPr lang="en-GB" dirty="0">
                <a:latin typeface="Montserrat"/>
              </a:rPr>
              <a:t>In Python 3.6, dictionaries in </a:t>
            </a:r>
            <a:r>
              <a:rPr lang="en-GB" dirty="0" err="1">
                <a:latin typeface="Montserrat"/>
              </a:rPr>
              <a:t>CPython</a:t>
            </a:r>
            <a:r>
              <a:rPr lang="en-GB" dirty="0">
                <a:latin typeface="Montserrat"/>
              </a:rPr>
              <a:t> are ordered in Insertion Order, and from Python 3.7 this is now a language feature.</a:t>
            </a:r>
            <a:endParaRPr lang="en-GB" dirty="0"/>
          </a:p>
          <a:p>
            <a:endParaRPr lang="en-GB" dirty="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2280136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example code produces the following output</a:t>
            </a:r>
          </a:p>
          <a:p>
            <a:pPr lvl="1"/>
            <a:r>
              <a:rPr lang="en-US" dirty="0">
                <a:latin typeface="Courier New"/>
                <a:cs typeface="Courier New"/>
              </a:rPr>
              <a:t>min: 3 max: 99</a:t>
            </a:r>
          </a:p>
          <a:p>
            <a:pPr lvl="1"/>
            <a:r>
              <a:rPr lang="en-US" dirty="0">
                <a:latin typeface="Courier New"/>
                <a:cs typeface="Courier New"/>
              </a:rPr>
              <a:t>sum: 270.142</a:t>
            </a:r>
          </a:p>
          <a:p>
            <a:pPr lvl="1"/>
            <a:r>
              <a:rPr lang="en-US" dirty="0">
                <a:latin typeface="Courier New"/>
                <a:cs typeface="Courier New"/>
              </a:rPr>
              <a:t>min: </a:t>
            </a:r>
            <a:r>
              <a:rPr lang="en-US" dirty="0" err="1">
                <a:latin typeface="Courier New"/>
                <a:cs typeface="Courier New"/>
              </a:rPr>
              <a:t>dave</a:t>
            </a:r>
            <a:r>
              <a:rPr lang="en-US" dirty="0">
                <a:latin typeface="Courier New"/>
                <a:cs typeface="Courier New"/>
              </a:rPr>
              <a:t> max: </a:t>
            </a:r>
            <a:r>
              <a:rPr lang="en-US" dirty="0" err="1">
                <a:latin typeface="Courier New"/>
                <a:cs typeface="Courier New"/>
              </a:rPr>
              <a:t>jim</a:t>
            </a:r>
            <a:endParaRPr lang="en-US" dirty="0">
              <a:latin typeface="Courier New"/>
              <a:cs typeface="Courier New"/>
            </a:endParaRPr>
          </a:p>
          <a:p>
            <a:r>
              <a:rPr lang="en-US" dirty="0"/>
              <a:t>Range objects can also be included in the list of sequence objects.</a:t>
            </a:r>
          </a:p>
          <a:p>
            <a:r>
              <a:rPr lang="en-US" b="1" dirty="0"/>
              <a:t>sum</a:t>
            </a:r>
            <a:r>
              <a:rPr lang="en-US" dirty="0"/>
              <a:t> supports an</a:t>
            </a:r>
            <a:r>
              <a:rPr lang="en-US" baseline="0" dirty="0"/>
              <a:t> optional second parameter, start, which gives the initial value of the sum (defaults to zero).</a:t>
            </a:r>
          </a:p>
          <a:p>
            <a:r>
              <a:rPr lang="en-US" dirty="0"/>
              <a:t>The </a:t>
            </a:r>
            <a:r>
              <a:rPr lang="en-US" b="1" dirty="0" err="1"/>
              <a:t>len</a:t>
            </a:r>
            <a:r>
              <a:rPr lang="en-US" dirty="0"/>
              <a:t> function returns the number of characters when used with a string, and the number of bytes when used with a bytes object. For example:</a:t>
            </a:r>
            <a:endParaRPr lang="en-US" baseline="0" dirty="0"/>
          </a:p>
          <a:p>
            <a:pPr lvl="1"/>
            <a:r>
              <a:rPr lang="en-US" dirty="0" err="1">
                <a:latin typeface="Courier New"/>
                <a:cs typeface="Courier New"/>
              </a:rPr>
              <a:t>mys</a:t>
            </a:r>
            <a:r>
              <a:rPr lang="en-US" dirty="0">
                <a:latin typeface="Courier New"/>
                <a:cs typeface="Courier New"/>
              </a:rPr>
              <a:t> = </a:t>
            </a:r>
            <a:r>
              <a:rPr lang="en-US" dirty="0" err="1">
                <a:latin typeface="Courier New"/>
                <a:cs typeface="Courier New"/>
              </a:rPr>
              <a:t>chr</a:t>
            </a:r>
            <a:r>
              <a:rPr lang="en-US" dirty="0">
                <a:latin typeface="Courier New"/>
                <a:cs typeface="Courier New"/>
              </a:rPr>
              <a:t>(0x20ac)</a:t>
            </a:r>
          </a:p>
          <a:p>
            <a:pPr lvl="1"/>
            <a:r>
              <a:rPr lang="en-US" dirty="0">
                <a:latin typeface="Courier New"/>
                <a:cs typeface="Courier New"/>
              </a:rPr>
              <a:t>print(</a:t>
            </a:r>
            <a:r>
              <a:rPr lang="en-US" dirty="0" err="1">
                <a:latin typeface="Courier New"/>
                <a:cs typeface="Courier New"/>
              </a:rPr>
              <a:t>mys</a:t>
            </a:r>
            <a:r>
              <a:rPr lang="en-US" dirty="0">
                <a:latin typeface="Courier New"/>
                <a:cs typeface="Courier New"/>
              </a:rPr>
              <a:t>, </a:t>
            </a:r>
            <a:r>
              <a:rPr lang="en-US" dirty="0" err="1">
                <a:latin typeface="Courier New"/>
                <a:cs typeface="Courier New"/>
              </a:rPr>
              <a:t>len</a:t>
            </a:r>
            <a:r>
              <a:rPr lang="en-US" dirty="0">
                <a:latin typeface="Courier New"/>
                <a:cs typeface="Courier New"/>
              </a:rPr>
              <a:t>(</a:t>
            </a:r>
            <a:r>
              <a:rPr lang="en-US" dirty="0" err="1">
                <a:latin typeface="Courier New"/>
                <a:cs typeface="Courier New"/>
              </a:rPr>
              <a:t>mys</a:t>
            </a:r>
            <a:r>
              <a:rPr lang="en-US" dirty="0">
                <a:latin typeface="Courier New"/>
                <a:cs typeface="Courier New"/>
              </a:rPr>
              <a:t>))</a:t>
            </a:r>
          </a:p>
          <a:p>
            <a:pPr lvl="1"/>
            <a:r>
              <a:rPr lang="en-US" dirty="0" err="1">
                <a:latin typeface="Courier New"/>
                <a:cs typeface="Courier New"/>
              </a:rPr>
              <a:t>myb</a:t>
            </a:r>
            <a:r>
              <a:rPr lang="en-US" dirty="0">
                <a:latin typeface="Courier New"/>
                <a:cs typeface="Courier New"/>
              </a:rPr>
              <a:t> = </a:t>
            </a:r>
            <a:r>
              <a:rPr lang="en-US" dirty="0" err="1">
                <a:latin typeface="Courier New"/>
                <a:cs typeface="Courier New"/>
              </a:rPr>
              <a:t>mys.encode</a:t>
            </a:r>
            <a:r>
              <a:rPr lang="en-US" dirty="0">
                <a:latin typeface="Courier New"/>
                <a:cs typeface="Courier New"/>
              </a:rPr>
              <a:t>()</a:t>
            </a:r>
          </a:p>
          <a:p>
            <a:pPr lvl="1"/>
            <a:r>
              <a:rPr lang="en-US" dirty="0">
                <a:latin typeface="Courier New"/>
                <a:cs typeface="Courier New"/>
              </a:rPr>
              <a:t>print(</a:t>
            </a:r>
            <a:r>
              <a:rPr lang="en-US" dirty="0" err="1">
                <a:latin typeface="Courier New"/>
                <a:cs typeface="Courier New"/>
              </a:rPr>
              <a:t>myb</a:t>
            </a:r>
            <a:r>
              <a:rPr lang="en-US" dirty="0">
                <a:latin typeface="Courier New"/>
                <a:cs typeface="Courier New"/>
              </a:rPr>
              <a:t>, </a:t>
            </a:r>
            <a:r>
              <a:rPr lang="en-US" dirty="0" err="1">
                <a:latin typeface="Courier New"/>
                <a:cs typeface="Courier New"/>
              </a:rPr>
              <a:t>len</a:t>
            </a:r>
            <a:r>
              <a:rPr lang="en-US" dirty="0">
                <a:latin typeface="Courier New"/>
                <a:cs typeface="Courier New"/>
              </a:rPr>
              <a:t>(</a:t>
            </a:r>
            <a:r>
              <a:rPr lang="en-US" dirty="0" err="1">
                <a:latin typeface="Courier New"/>
                <a:cs typeface="Courier New"/>
              </a:rPr>
              <a:t>myb</a:t>
            </a:r>
            <a:r>
              <a:rPr lang="en-US" dirty="0">
                <a:latin typeface="Courier New"/>
                <a:cs typeface="Courier New"/>
              </a:rPr>
              <a:t>))</a:t>
            </a:r>
          </a:p>
          <a:p>
            <a:r>
              <a:rPr lang="en-US" baseline="0" dirty="0"/>
              <a:t>Gives:</a:t>
            </a:r>
          </a:p>
          <a:p>
            <a:pPr lvl="1"/>
            <a:r>
              <a:rPr lang="en-US" dirty="0">
                <a:latin typeface="Courier New"/>
                <a:cs typeface="Courier New"/>
              </a:rPr>
              <a:t>€ 1</a:t>
            </a:r>
          </a:p>
          <a:p>
            <a:pPr lvl="1"/>
            <a:r>
              <a:rPr lang="fr-FR" dirty="0">
                <a:latin typeface="Courier New"/>
                <a:cs typeface="Courier New"/>
              </a:rPr>
              <a:t>b'\xe2\x82\</a:t>
            </a:r>
            <a:r>
              <a:rPr lang="fr-FR" dirty="0" err="1">
                <a:latin typeface="Courier New"/>
                <a:cs typeface="Courier New"/>
              </a:rPr>
              <a:t>xac</a:t>
            </a:r>
            <a:r>
              <a:rPr lang="fr-FR" dirty="0">
                <a:latin typeface="Courier New"/>
                <a:cs typeface="Courier New"/>
              </a:rPr>
              <a:t>' 3</a:t>
            </a:r>
          </a:p>
          <a:p>
            <a:endParaRPr lang="en-US" baseline="0" dirty="0"/>
          </a:p>
          <a:p>
            <a:endParaRPr lang="en-US" baseline="0" dirty="0"/>
          </a:p>
          <a:p>
            <a:endParaRPr lang="en-US" dirty="0"/>
          </a:p>
        </p:txBody>
      </p:sp>
    </p:spTree>
    <p:extLst>
      <p:ext uri="{BB962C8B-B14F-4D97-AF65-F5344CB8AC3E}">
        <p14:creationId xmlns:p14="http://schemas.microsoft.com/office/powerpoint/2010/main" val="2558903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2"/>
          <p:cNvSpPr>
            <a:spLocks noGrp="1" noRot="1" noChangeAspect="1" noChangeArrowheads="1" noTextEdit="1"/>
          </p:cNvSpPr>
          <p:nvPr>
            <p:ph type="sldImg"/>
          </p:nvPr>
        </p:nvSpPr>
        <p:spPr>
          <a:ln/>
        </p:spPr>
      </p:sp>
      <p:sp>
        <p:nvSpPr>
          <p:cNvPr id="2970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GB" dirty="0"/>
              <a:t>Tuples </a:t>
            </a:r>
            <a:r>
              <a:rPr lang="en-GB" i="1" dirty="0"/>
              <a:t>elements</a:t>
            </a:r>
            <a:r>
              <a:rPr lang="en-GB" dirty="0"/>
              <a:t> can be assigned as long as they are named variables. The example shown, swaps two variables (</a:t>
            </a:r>
            <a:r>
              <a:rPr lang="en-GB" dirty="0">
                <a:latin typeface="Courier New" pitchFamily="49" charset="0"/>
              </a:rPr>
              <a:t>a</a:t>
            </a:r>
            <a:r>
              <a:rPr lang="en-GB" dirty="0"/>
              <a:t> and </a:t>
            </a:r>
            <a:r>
              <a:rPr lang="en-GB" dirty="0">
                <a:latin typeface="Courier New" pitchFamily="49" charset="0"/>
              </a:rPr>
              <a:t>b</a:t>
            </a:r>
            <a:r>
              <a:rPr lang="en-GB" dirty="0"/>
              <a:t>) but many more variables could be involved. This is just a special case of assigning one tuple to another. Notice we are not altering a tuple, we are altering the values of the variables within. There must be the same number of variables on the left as there are values on the right. The parentheses are optional, so the example could also be written as:</a:t>
            </a:r>
          </a:p>
          <a:p>
            <a:pPr lvl="1"/>
            <a:r>
              <a:rPr lang="en-GB" dirty="0">
                <a:latin typeface="Courier New" pitchFamily="49" charset="0"/>
              </a:rPr>
              <a:t>(a, b) = (b, a)</a:t>
            </a:r>
          </a:p>
          <a:p>
            <a:r>
              <a:rPr lang="en-GB" dirty="0"/>
              <a:t>The second example of a tuple operation sets three variables and gives them values from a range. </a:t>
            </a:r>
            <a:r>
              <a:rPr lang="en-GB" dirty="0">
                <a:latin typeface="Courier New" pitchFamily="49" charset="0"/>
              </a:rPr>
              <a:t>Gouda</a:t>
            </a:r>
            <a:r>
              <a:rPr lang="en-GB" dirty="0"/>
              <a:t> will have the value 0, </a:t>
            </a:r>
            <a:r>
              <a:rPr lang="en-GB" dirty="0">
                <a:latin typeface="Courier New" pitchFamily="49" charset="0"/>
              </a:rPr>
              <a:t>Edam</a:t>
            </a:r>
            <a:r>
              <a:rPr lang="en-GB" dirty="0"/>
              <a:t> will be 1, and </a:t>
            </a:r>
            <a:r>
              <a:rPr lang="en-GB" dirty="0">
                <a:latin typeface="Courier New" pitchFamily="49" charset="0"/>
              </a:rPr>
              <a:t>Caithness</a:t>
            </a:r>
            <a:r>
              <a:rPr lang="en-GB" dirty="0"/>
              <a:t> 2.  </a:t>
            </a:r>
          </a:p>
          <a:p>
            <a:r>
              <a:rPr lang="en-GB" dirty="0"/>
              <a:t>In Python 2 the </a:t>
            </a:r>
            <a:r>
              <a:rPr lang="en-GB" b="1" dirty="0">
                <a:latin typeface="Courier New" pitchFamily="49" charset="0"/>
              </a:rPr>
              <a:t>range()</a:t>
            </a:r>
            <a:r>
              <a:rPr lang="en-GB" dirty="0"/>
              <a:t> function created a complete temporary list of integers in memory, so the </a:t>
            </a:r>
            <a:r>
              <a:rPr lang="en-GB" dirty="0" err="1">
                <a:latin typeface="Courier New" pitchFamily="49" charset="0"/>
              </a:rPr>
              <a:t>xrange</a:t>
            </a:r>
            <a:r>
              <a:rPr lang="en-GB" dirty="0">
                <a:latin typeface="Courier New" pitchFamily="49" charset="0"/>
              </a:rPr>
              <a:t>()</a:t>
            </a:r>
            <a:r>
              <a:rPr lang="en-GB" dirty="0"/>
              <a:t> function was used instead. In Python 3 </a:t>
            </a:r>
            <a:r>
              <a:rPr lang="en-GB" b="1" dirty="0">
                <a:latin typeface="Courier New" pitchFamily="49" charset="0"/>
              </a:rPr>
              <a:t>range()</a:t>
            </a:r>
            <a:r>
              <a:rPr lang="en-GB" dirty="0"/>
              <a:t> returns a </a:t>
            </a:r>
            <a:r>
              <a:rPr lang="en-GB" i="1" dirty="0"/>
              <a:t>lazy list</a:t>
            </a:r>
            <a:r>
              <a:rPr lang="en-GB" dirty="0"/>
              <a:t> (as </a:t>
            </a:r>
            <a:r>
              <a:rPr lang="en-GB" dirty="0" err="1">
                <a:latin typeface="Courier New" pitchFamily="49" charset="0"/>
              </a:rPr>
              <a:t>xrange</a:t>
            </a:r>
            <a:r>
              <a:rPr lang="en-GB" dirty="0">
                <a:latin typeface="Courier New" pitchFamily="49" charset="0"/>
              </a:rPr>
              <a:t>()</a:t>
            </a:r>
            <a:r>
              <a:rPr lang="en-GB" dirty="0"/>
              <a:t> did), which only generates the next value when it is needed.</a:t>
            </a:r>
          </a:p>
          <a:p>
            <a:r>
              <a:rPr lang="en-GB" dirty="0"/>
              <a:t>Tuples (and strings and lists) may be repeated using the </a:t>
            </a:r>
            <a:r>
              <a:rPr lang="en-GB" b="1" dirty="0">
                <a:latin typeface="Courier New" pitchFamily="49" charset="0"/>
              </a:rPr>
              <a:t>*</a:t>
            </a:r>
            <a:r>
              <a:rPr lang="en-GB" dirty="0"/>
              <a:t> operator. In this case, the tuple </a:t>
            </a:r>
            <a:r>
              <a:rPr lang="en-GB" dirty="0">
                <a:latin typeface="Courier New" pitchFamily="49" charset="0"/>
              </a:rPr>
              <a:t>another</a:t>
            </a:r>
            <a:r>
              <a:rPr lang="en-GB" dirty="0"/>
              <a:t> will have the values of </a:t>
            </a:r>
            <a:r>
              <a:rPr lang="en-GB" dirty="0" err="1">
                <a:latin typeface="Courier New" pitchFamily="49" charset="0"/>
              </a:rPr>
              <a:t>mytuple</a:t>
            </a:r>
            <a:r>
              <a:rPr lang="en-GB" dirty="0"/>
              <a:t> repeated 4 times. </a:t>
            </a:r>
          </a:p>
          <a:p>
            <a:r>
              <a:rPr lang="en-GB" dirty="0"/>
              <a:t>It is tempting to use parentheses around a single item, but this will not produce a tuple. A trailing comma is required.</a:t>
            </a:r>
          </a:p>
          <a:p>
            <a:endParaRPr lang="en-GB" dirty="0"/>
          </a:p>
        </p:txBody>
      </p:sp>
    </p:spTree>
    <p:extLst>
      <p:ext uri="{BB962C8B-B14F-4D97-AF65-F5344CB8AC3E}">
        <p14:creationId xmlns:p14="http://schemas.microsoft.com/office/powerpoint/2010/main" val="11584175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2"/>
          <p:cNvSpPr>
            <a:spLocks noGrp="1" noRot="1" noChangeAspect="1" noChangeArrowheads="1" noTextEdit="1"/>
          </p:cNvSpPr>
          <p:nvPr>
            <p:ph type="sldImg"/>
          </p:nvPr>
        </p:nvSpPr>
        <p:spPr>
          <a:ln/>
        </p:spPr>
      </p:sp>
      <p:sp>
        <p:nvSpPr>
          <p:cNvPr id="3072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GB" dirty="0"/>
              <a:t>Lists are objects containing a sequential collection of other objects, commonly called </a:t>
            </a:r>
            <a:r>
              <a:rPr lang="en-GB" i="1" dirty="0"/>
              <a:t>elements</a:t>
            </a:r>
            <a:r>
              <a:rPr lang="en-GB" dirty="0"/>
              <a:t>. Elements may be accessed by a position (counting from zero) specified within </a:t>
            </a:r>
            <a:r>
              <a:rPr lang="en-GB" b="1" dirty="0">
                <a:latin typeface="Courier New" pitchFamily="49" charset="0"/>
              </a:rPr>
              <a:t>[ ]</a:t>
            </a:r>
            <a:r>
              <a:rPr lang="en-GB" dirty="0"/>
              <a:t> which is probably familiar from other languages.</a:t>
            </a:r>
          </a:p>
          <a:p>
            <a:r>
              <a:rPr lang="en-GB" b="1" dirty="0"/>
              <a:t>Lists</a:t>
            </a:r>
            <a:r>
              <a:rPr lang="en-GB" dirty="0"/>
              <a:t> are </a:t>
            </a:r>
            <a:r>
              <a:rPr lang="en-GB" i="1" dirty="0"/>
              <a:t>Mutable</a:t>
            </a:r>
            <a:r>
              <a:rPr lang="en-GB" dirty="0"/>
              <a:t>, that is they may be changed, so they are similar to arrays in some languages. They are dynamic in that they may be extended or shrunk.  New items may be added anywhere with the list, and also removed (discussed in later slides).</a:t>
            </a:r>
          </a:p>
          <a:p>
            <a:r>
              <a:rPr lang="en-GB" dirty="0"/>
              <a:t>List may be concatenated (joined together) using the + operator.</a:t>
            </a:r>
          </a:p>
          <a:p>
            <a:r>
              <a:rPr lang="en-GB" b="1" dirty="0">
                <a:latin typeface="Courier New"/>
                <a:cs typeface="Courier New"/>
              </a:rPr>
              <a:t>*</a:t>
            </a:r>
            <a:r>
              <a:rPr lang="en-GB" dirty="0"/>
              <a:t>Python lists are similar to arrays in other languages</a:t>
            </a:r>
          </a:p>
          <a:p>
            <a:pPr lvl="1"/>
            <a:r>
              <a:rPr lang="en-GB" dirty="0"/>
              <a:t>Don't carry this analogy too far. Python lists are not like arrays in C.  That's a good thing in general programming, but carries a performance overhead – C arrays are very fast. So Python has a module called </a:t>
            </a:r>
            <a:r>
              <a:rPr lang="en-GB" b="1" dirty="0">
                <a:latin typeface="Courier New"/>
                <a:cs typeface="Courier New"/>
              </a:rPr>
              <a:t>array</a:t>
            </a:r>
            <a:r>
              <a:rPr lang="en-GB" dirty="0"/>
              <a:t> in the standard library which provides objects that are very similar to C arrays.</a:t>
            </a:r>
          </a:p>
          <a:p>
            <a:endParaRPr lang="en-GB" dirty="0"/>
          </a:p>
          <a:p>
            <a:endParaRPr lang="en-GB" dirty="0"/>
          </a:p>
        </p:txBody>
      </p:sp>
    </p:spTree>
    <p:extLst>
      <p:ext uri="{BB962C8B-B14F-4D97-AF65-F5344CB8AC3E}">
        <p14:creationId xmlns:p14="http://schemas.microsoft.com/office/powerpoint/2010/main" val="998150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0" name="Rectangle 3"/>
          <p:cNvSpPr>
            <a:spLocks noGrp="1" noChangeArrowheads="1"/>
          </p:cNvSpPr>
          <p:nvPr>
            <p:ph type="body" idx="1"/>
          </p:nvPr>
        </p:nvSpPr>
        <p:spPr/>
        <p:txBody>
          <a:bodyPr/>
          <a:lstStyle/>
          <a:p>
            <a:r>
              <a:rPr lang="en-GB" dirty="0"/>
              <a:t>Sequential composite objects like strings, tuples, and lists may be sliced. Often only one item is required, in which case the syntax uses the familiar square brackets with the index inside. Items are indexed from zero on the left, or -1 (with a negative count) from the right.</a:t>
            </a:r>
          </a:p>
          <a:p>
            <a:r>
              <a:rPr lang="en-GB" dirty="0"/>
              <a:t>To slice a range of elements we specify the start index, a colon, then end index plus one. That is, the slice is taken up to, but not including, the second index position.  </a:t>
            </a:r>
          </a:p>
          <a:p>
            <a:r>
              <a:rPr lang="en-GB" dirty="0"/>
              <a:t>If the start index is not given, then the default is zero (first element). For example, string[:-1] will give the characters up to, but not including, the last character in a string, effectively deleting it.</a:t>
            </a:r>
          </a:p>
          <a:p>
            <a:r>
              <a:rPr lang="en-GB" dirty="0"/>
              <a:t>Defaulting the second index slices to the end of the object. </a:t>
            </a:r>
          </a:p>
          <a:p>
            <a:r>
              <a:rPr lang="en-GB" dirty="0"/>
              <a:t>Python strings may be sliced in a similar way.</a:t>
            </a:r>
          </a:p>
          <a:p>
            <a:r>
              <a:rPr lang="en-GB" dirty="0"/>
              <a:t>The del statement can delete a slice, a comma separated list of elements, or the whole list. Notice that del is a statement, not a built-in function, so parentheses are not required around the name being deleted.</a:t>
            </a:r>
          </a:p>
          <a:p>
            <a:endParaRPr lang="en-GB" dirty="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5895204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GB" dirty="0"/>
              <a:t>PEP 3132 introduced a welcome simplification of the syntax when assigning to tuples - unpacking. In the past, if assigning to variables in a tuple, the number of items on the left of the assignment must be exactly equal to that on the right.  </a:t>
            </a:r>
          </a:p>
          <a:p>
            <a:r>
              <a:rPr lang="en-GB" dirty="0"/>
              <a:t>In Python 3, we can designate any variable on the left as a tuple by prefixing with an asterisk *. That will grab as many values as it can, as a list, while still populating the variables to its right (so it need not be the rightmost item). This avoids many nasty slices when we don't know the length of a tuple.</a:t>
            </a:r>
          </a:p>
          <a:p>
            <a:endParaRPr lang="en-GB" dirty="0"/>
          </a:p>
          <a:p>
            <a:r>
              <a:rPr lang="en-GB" dirty="0"/>
              <a:t>Another form of unpacking, also using a *, has been available for some time, including Python 2, in function arguments, which we shall see later.</a:t>
            </a:r>
          </a:p>
        </p:txBody>
      </p:sp>
      <p:sp>
        <p:nvSpPr>
          <p:cNvPr id="32771"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val="1817119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p:cNvSpPr>
            <a:spLocks noGrp="1" noRot="1" noChangeAspect="1" noChangeArrowheads="1" noTextEdit="1"/>
          </p:cNvSpPr>
          <p:nvPr>
            <p:ph type="sldImg"/>
          </p:nvPr>
        </p:nvSpPr>
        <p:spPr>
          <a:ln/>
        </p:spPr>
      </p:sp>
      <p:sp>
        <p:nvSpPr>
          <p:cNvPr id="3379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GB" dirty="0"/>
              <a:t>List may be extended in any direction from any position. In the first example, 'Cheshire' and 'Ilchester' and added to the front of the </a:t>
            </a:r>
            <a:r>
              <a:rPr lang="en-GB" dirty="0">
                <a:latin typeface="Courier New" pitchFamily="49" charset="0"/>
              </a:rPr>
              <a:t>cheese</a:t>
            </a:r>
            <a:r>
              <a:rPr lang="en-GB" dirty="0"/>
              <a:t> list. In the second, we show two ways of adding items to the end of a list, using the </a:t>
            </a:r>
            <a:r>
              <a:rPr lang="en-GB" b="1" dirty="0">
                <a:latin typeface="Courier New" pitchFamily="49" charset="0"/>
              </a:rPr>
              <a:t>+=</a:t>
            </a:r>
            <a:r>
              <a:rPr lang="en-GB" dirty="0"/>
              <a:t> operator and using the </a:t>
            </a:r>
            <a:r>
              <a:rPr lang="en-GB" b="1" dirty="0">
                <a:latin typeface="Courier New" pitchFamily="49" charset="0"/>
              </a:rPr>
              <a:t>extend</a:t>
            </a:r>
            <a:r>
              <a:rPr lang="en-GB" dirty="0"/>
              <a:t> method. In theory, </a:t>
            </a:r>
            <a:r>
              <a:rPr lang="en-GB" b="1" dirty="0">
                <a:latin typeface="Courier New" pitchFamily="49" charset="0"/>
              </a:rPr>
              <a:t>extend</a:t>
            </a:r>
            <a:r>
              <a:rPr lang="en-GB" dirty="0"/>
              <a:t> is more efficient, but it is unlikely that you would notice, or even be able to measure, a difference.</a:t>
            </a:r>
          </a:p>
          <a:p>
            <a:r>
              <a:rPr lang="en-GB" dirty="0"/>
              <a:t>The third example shows the </a:t>
            </a:r>
            <a:r>
              <a:rPr lang="en-GB" b="1" dirty="0">
                <a:latin typeface="Courier New" pitchFamily="49" charset="0"/>
              </a:rPr>
              <a:t>append</a:t>
            </a:r>
            <a:r>
              <a:rPr lang="en-GB" dirty="0"/>
              <a:t> method, which can only to used to add one item - but that is often enough.</a:t>
            </a:r>
          </a:p>
          <a:p>
            <a:r>
              <a:rPr lang="en-GB" dirty="0"/>
              <a:t>Finally, we show two ways of inserting an item at a specific position - using the </a:t>
            </a:r>
            <a:r>
              <a:rPr lang="en-GB" b="1" dirty="0">
                <a:latin typeface="Courier New" pitchFamily="49" charset="0"/>
              </a:rPr>
              <a:t>insert</a:t>
            </a:r>
            <a:r>
              <a:rPr lang="en-GB" dirty="0"/>
              <a:t> method (specifying the index position) and using a slice. Note that with </a:t>
            </a:r>
            <a:r>
              <a:rPr lang="en-GB" b="1" dirty="0">
                <a:latin typeface="Courier New" pitchFamily="49" charset="0"/>
              </a:rPr>
              <a:t>insert</a:t>
            </a:r>
            <a:r>
              <a:rPr lang="en-GB" dirty="0"/>
              <a:t> we can only insert one item, but using a slice we can insert as many items as we wish.</a:t>
            </a:r>
          </a:p>
        </p:txBody>
      </p:sp>
    </p:spTree>
    <p:extLst>
      <p:ext uri="{BB962C8B-B14F-4D97-AF65-F5344CB8AC3E}">
        <p14:creationId xmlns:p14="http://schemas.microsoft.com/office/powerpoint/2010/main" val="18036640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135880" y="0"/>
            <a:ext cx="705612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21280981"/>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21148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8688700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ts val="6000"/>
              </a:lnSpc>
              <a:defRPr sz="3600" spc="60" baseline="0">
                <a:solidFill>
                  <a:srgbClr val="004050"/>
                </a:solidFill>
              </a:defRPr>
            </a:lvl1pPr>
          </a:lstStyle>
          <a:p>
            <a:r>
              <a:rPr lang="en-US" noProof="0" dirty="0"/>
              <a:t>CLICK TO EDIT MASTER TITLE STYLE</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280405" y="399619"/>
            <a:ext cx="857393" cy="522401"/>
          </a:xfrm>
          <a:prstGeom prst="rect">
            <a:avLst/>
          </a:prstGeom>
        </p:spPr>
      </p:pic>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16144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488700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1" name="Group 20"/>
          <p:cNvGrpSpPr/>
          <p:nvPr userDrawn="1"/>
        </p:nvGrpSpPr>
        <p:grpSpPr>
          <a:xfrm>
            <a:off x="-6058" y="3531457"/>
            <a:ext cx="5797612" cy="2365031"/>
            <a:chOff x="-2229" y="2361812"/>
            <a:chExt cx="11067619" cy="4514835"/>
          </a:xfrm>
          <a:solidFill>
            <a:srgbClr val="28CFF9"/>
          </a:solidFill>
        </p:grpSpPr>
        <p:sp>
          <p:nvSpPr>
            <p:cNvPr id="22" name="Freeform 21">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3" name="Freeform 2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4" name="Freeform 23">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82210675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9472521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28947671"/>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id="{EBBB6D40-B4C9-8B4A-B2A6-126F64906376}"/>
              </a:ext>
            </a:extLst>
          </p:cNvPr>
          <p:cNvSpPr>
            <a:spLocks noGrp="1"/>
          </p:cNvSpPr>
          <p:nvPr userDrawn="1">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a:t>CLICK TO EDIT </a:t>
            </a:r>
            <a:br>
              <a:rPr lang="en-US" noProof="0" dirty="0"/>
            </a:br>
            <a:r>
              <a:rPr lang="en-US" noProof="0" dirty="0"/>
              <a:t>MASTER TITLE STYLE</a:t>
            </a:r>
            <a:endParaRPr lang="en-GB" noProof="0" dirty="0"/>
          </a:p>
        </p:txBody>
      </p:sp>
      <p:grpSp>
        <p:nvGrpSpPr>
          <p:cNvPr id="6" name="Group 5"/>
          <p:cNvGrpSpPr/>
          <p:nvPr userDrawn="1"/>
        </p:nvGrpSpPr>
        <p:grpSpPr>
          <a:xfrm>
            <a:off x="-2229" y="2361812"/>
            <a:ext cx="11067619" cy="4502135"/>
            <a:chOff x="-2229" y="2361812"/>
            <a:chExt cx="11067619" cy="4502135"/>
          </a:xfrm>
        </p:grpSpPr>
        <p:sp>
          <p:nvSpPr>
            <p:cNvPr id="10" name="Freeform 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2F450B4C-241D-A544-BBEF-175E01D6A139}"/>
                </a:ext>
              </a:extLst>
            </p:cNvPr>
            <p:cNvSpPr/>
            <p:nvPr userDrawn="1"/>
          </p:nvSpPr>
          <p:spPr>
            <a:xfrm flipV="1">
              <a:off x="-467"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235614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4" name="Group 3"/>
          <p:cNvGrpSpPr/>
          <p:nvPr userDrawn="1"/>
        </p:nvGrpSpPr>
        <p:grpSpPr>
          <a:xfrm>
            <a:off x="-1717" y="4568506"/>
            <a:ext cx="4628886" cy="1406446"/>
            <a:chOff x="-1717" y="4568506"/>
            <a:chExt cx="4628886" cy="1406446"/>
          </a:xfrm>
        </p:grpSpPr>
        <p:sp>
          <p:nvSpPr>
            <p:cNvPr id="11" name="Freeform 10">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9891891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8" name="Group 27"/>
          <p:cNvGrpSpPr/>
          <p:nvPr userDrawn="1"/>
        </p:nvGrpSpPr>
        <p:grpSpPr>
          <a:xfrm>
            <a:off x="-6058" y="3531457"/>
            <a:ext cx="5797612" cy="2365031"/>
            <a:chOff x="-2229" y="2361812"/>
            <a:chExt cx="11067619" cy="4514835"/>
          </a:xfrm>
        </p:grpSpPr>
        <p:sp>
          <p:nvSpPr>
            <p:cNvPr id="29" name="Freeform 28">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3622C"/>
            </a:solidFill>
            <a:ln w="6350" cap="flat">
              <a:noFill/>
              <a:prstDash val="solid"/>
              <a:miter/>
            </a:ln>
          </p:spPr>
          <p:txBody>
            <a:bodyPr rtlCol="0" anchor="ctr"/>
            <a:lstStyle/>
            <a:p>
              <a:endParaRPr lang="en-GB"/>
            </a:p>
          </p:txBody>
        </p:sp>
        <p:sp>
          <p:nvSpPr>
            <p:cNvPr id="31" name="Freeform 30">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4161484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875020" y="0"/>
            <a:ext cx="631698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86434422"/>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0086572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3771122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3996745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33" name="Group 32"/>
          <p:cNvGrpSpPr/>
          <p:nvPr userDrawn="1"/>
        </p:nvGrpSpPr>
        <p:grpSpPr>
          <a:xfrm>
            <a:off x="-1717" y="4568506"/>
            <a:ext cx="4628886" cy="1406446"/>
            <a:chOff x="-1717" y="4568506"/>
            <a:chExt cx="4628886" cy="1406446"/>
          </a:xfrm>
          <a:solidFill>
            <a:srgbClr val="F91258"/>
          </a:solidFill>
        </p:grpSpPr>
        <p:sp>
          <p:nvSpPr>
            <p:cNvPr id="34" name="Freeform 33">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sp>
          <p:nvSpPr>
            <p:cNvPr id="35" name="Freeform 34">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6" name="Freeform 35">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34578805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4" name="Group 23"/>
          <p:cNvGrpSpPr/>
          <p:nvPr userDrawn="1"/>
        </p:nvGrpSpPr>
        <p:grpSpPr>
          <a:xfrm>
            <a:off x="-6058" y="3531457"/>
            <a:ext cx="5797612" cy="2365031"/>
            <a:chOff x="-2229" y="2361812"/>
            <a:chExt cx="11067619" cy="4514835"/>
          </a:xfrm>
          <a:solidFill>
            <a:srgbClr val="7E007C"/>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59614847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46401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Tree>
    <p:extLst>
      <p:ext uri="{BB962C8B-B14F-4D97-AF65-F5344CB8AC3E}">
        <p14:creationId xmlns:p14="http://schemas.microsoft.com/office/powerpoint/2010/main" val="3175680889"/>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8" name="Text Placeholder 2">
            <a:extLst>
              <a:ext uri="{FF2B5EF4-FFF2-40B4-BE49-F238E27FC236}">
                <a16:creationId xmlns:a16="http://schemas.microsoft.com/office/drawing/2014/main"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212588995"/>
      </p:ext>
    </p:extLst>
  </p:cSld>
  <p:clrMapOvr>
    <a:masterClrMapping/>
  </p:clrMapOvr>
  <p:extLst>
    <p:ext uri="{DCECCB84-F9BA-43D5-87BE-67443E8EF086}">
      <p15:sldGuideLst xmlns:p15="http://schemas.microsoft.com/office/powerpoint/2012/main">
        <p15:guide id="1" orient="horz" pos="777" userDrawn="1">
          <p15:clr>
            <a:srgbClr val="FBAE40"/>
          </p15:clr>
        </p15:guide>
        <p15:guide id="2" pos="3840" userDrawn="1">
          <p15:clr>
            <a:srgbClr val="FBAE40"/>
          </p15:clr>
        </p15:guide>
        <p15:guide id="3" orient="horz" pos="2160" userDrawn="1">
          <p15:clr>
            <a:srgbClr val="FBAE40"/>
          </p15:clr>
        </p15:guide>
        <p15:guide id="4" orient="horz" pos="2260" userDrawn="1">
          <p15:clr>
            <a:srgbClr val="FBAE40"/>
          </p15:clr>
        </p15:guide>
        <p15:guide id="5" pos="394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3915446001"/>
      </p:ext>
    </p:extLst>
  </p:cSld>
  <p:clrMapOvr>
    <a:masterClrMapping/>
  </p:clrMapOvr>
  <p:extLst>
    <p:ext uri="{DCECCB84-F9BA-43D5-87BE-67443E8EF086}">
      <p15:sldGuideLst xmlns:p15="http://schemas.microsoft.com/office/powerpoint/2012/main">
        <p15:guide id="1" orient="horz" pos="777">
          <p15:clr>
            <a:srgbClr val="FBAE40"/>
          </p15:clr>
        </p15:guide>
        <p15:guide id="2" pos="38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4138968323"/>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7254240" y="0"/>
            <a:ext cx="493776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 name="Group 1"/>
          <p:cNvGrpSpPr/>
          <p:nvPr userDrawn="1"/>
        </p:nvGrpSpPr>
        <p:grpSpPr>
          <a:xfrm>
            <a:off x="-1420" y="3503895"/>
            <a:ext cx="6359624" cy="2437013"/>
            <a:chOff x="-1420" y="3503895"/>
            <a:chExt cx="6359624" cy="2437013"/>
          </a:xfrm>
          <a:solidFill>
            <a:srgbClr val="004050"/>
          </a:solidFill>
        </p:grpSpPr>
        <p:sp>
          <p:nvSpPr>
            <p:cNvPr id="36" name="Freeform 35">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37" name="Freeform 36">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40" name="Freeform 3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198876426"/>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12719566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263611775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16259445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8791353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663440" y="0"/>
            <a:ext cx="7528560" cy="6858000"/>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a:t>THANK YOU</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Hope you enjoyed this learning journey.</a:t>
            </a:r>
          </a:p>
        </p:txBody>
      </p:sp>
      <p:grpSp>
        <p:nvGrpSpPr>
          <p:cNvPr id="4" name="Group 3"/>
          <p:cNvGrpSpPr/>
          <p:nvPr userDrawn="1"/>
        </p:nvGrpSpPr>
        <p:grpSpPr>
          <a:xfrm>
            <a:off x="-1698" y="3508800"/>
            <a:ext cx="7016130" cy="2425241"/>
            <a:chOff x="683" y="3508800"/>
            <a:chExt cx="7016130" cy="2425241"/>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683" y="3508800"/>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userDrawn="1"/>
          </p:nvSpPr>
          <p:spPr>
            <a:xfrm>
              <a:off x="5439970" y="3509181"/>
              <a:ext cx="1576843" cy="2417447"/>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683" y="4907035"/>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88784966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QA Template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71466" y="2130432"/>
            <a:ext cx="11049077" cy="1470025"/>
          </a:xfrm>
        </p:spPr>
        <p:txBody>
          <a:bodyPr>
            <a:normAutofit/>
          </a:bodyPr>
          <a:lstStyle>
            <a:lvl1pPr algn="ctr">
              <a:defRPr sz="3600">
                <a:solidFill>
                  <a:srgbClr val="0070C0"/>
                </a:solidFill>
              </a:defRPr>
            </a:lvl1pPr>
          </a:lstStyle>
          <a:p>
            <a:r>
              <a:rPr lang="en-US"/>
              <a:t>Click to edit Master title style</a:t>
            </a:r>
            <a:endParaRPr lang="en-GB" dirty="0"/>
          </a:p>
        </p:txBody>
      </p:sp>
      <p:sp>
        <p:nvSpPr>
          <p:cNvPr id="3" name="Subtitle 2"/>
          <p:cNvSpPr>
            <a:spLocks noGrp="1"/>
          </p:cNvSpPr>
          <p:nvPr>
            <p:ph type="subTitle" idx="1"/>
          </p:nvPr>
        </p:nvSpPr>
        <p:spPr>
          <a:xfrm>
            <a:off x="1828800" y="3886200"/>
            <a:ext cx="8534400" cy="1752600"/>
          </a:xfrm>
        </p:spPr>
        <p:txBody>
          <a:bodyPr>
            <a:normAutofit/>
          </a:bodyPr>
          <a:lstStyle>
            <a:lvl1pPr marL="0" indent="0" algn="ctr">
              <a:buNone/>
              <a:defRPr sz="2400" b="1">
                <a:solidFill>
                  <a:srgbClr val="AAAAA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Tree>
    <p:extLst>
      <p:ext uri="{BB962C8B-B14F-4D97-AF65-F5344CB8AC3E}">
        <p14:creationId xmlns:p14="http://schemas.microsoft.com/office/powerpoint/2010/main" val="345335595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QA Template_Main Slide">
    <p:spTree>
      <p:nvGrpSpPr>
        <p:cNvPr id="1" name=""/>
        <p:cNvGrpSpPr/>
        <p:nvPr/>
      </p:nvGrpSpPr>
      <p:grpSpPr>
        <a:xfrm>
          <a:off x="0" y="0"/>
          <a:ext cx="0" cy="0"/>
          <a:chOff x="0" y="0"/>
          <a:chExt cx="0" cy="0"/>
        </a:xfrm>
      </p:grpSpPr>
      <p:sp>
        <p:nvSpPr>
          <p:cNvPr id="11" name="Text Placeholder 10"/>
          <p:cNvSpPr>
            <a:spLocks noGrp="1"/>
          </p:cNvSpPr>
          <p:nvPr>
            <p:ph type="body" sz="quarter" idx="15"/>
          </p:nvPr>
        </p:nvSpPr>
        <p:spPr>
          <a:xfrm>
            <a:off x="190463" y="928670"/>
            <a:ext cx="11715792" cy="5214974"/>
          </a:xfrm>
        </p:spPr>
        <p:txBody>
          <a:bodyPr/>
          <a:lstStyle>
            <a:lvl1pPr>
              <a:defRPr b="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itle 4"/>
          <p:cNvSpPr>
            <a:spLocks noGrp="1"/>
          </p:cNvSpPr>
          <p:nvPr>
            <p:ph type="title"/>
          </p:nvPr>
        </p:nvSpPr>
        <p:spPr>
          <a:xfrm>
            <a:off x="190459" y="357166"/>
            <a:ext cx="11715832"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a:t>Click to edit Master title style</a:t>
            </a:r>
            <a:endParaRPr lang="en-GB"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2992044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6644640" y="15240"/>
            <a:ext cx="5547360" cy="684276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16" name="Group 15"/>
          <p:cNvGrpSpPr/>
          <p:nvPr userDrawn="1"/>
        </p:nvGrpSpPr>
        <p:grpSpPr>
          <a:xfrm>
            <a:off x="-1420"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65610577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Tree>
    <p:extLst>
      <p:ext uri="{BB962C8B-B14F-4D97-AF65-F5344CB8AC3E}">
        <p14:creationId xmlns:p14="http://schemas.microsoft.com/office/powerpoint/2010/main" val="4276879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08881" y="-11575"/>
            <a:ext cx="8079261" cy="6875362"/>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404595973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a:t>CLICK TO EDIT </a:t>
            </a:r>
            <a:br>
              <a:rPr lang="en-US" noProof="0" dirty="0"/>
            </a:br>
            <a:r>
              <a:rPr lang="en-US" noProof="0" dirty="0"/>
              <a:t>MASTER TITLE STYLE</a:t>
            </a:r>
            <a:endParaRPr lang="en-GB" noProof="0" dirty="0"/>
          </a:p>
        </p:txBody>
      </p:sp>
      <p:grpSp>
        <p:nvGrpSpPr>
          <p:cNvPr id="27" name="Group 26"/>
          <p:cNvGrpSpPr/>
          <p:nvPr userDrawn="1"/>
        </p:nvGrpSpPr>
        <p:grpSpPr>
          <a:xfrm>
            <a:off x="-2229" y="2361812"/>
            <a:ext cx="11067619" cy="4502135"/>
            <a:chOff x="-2229" y="2361812"/>
            <a:chExt cx="11067619" cy="4502135"/>
          </a:xfrm>
          <a:solidFill>
            <a:srgbClr val="004050"/>
          </a:solidFill>
        </p:grpSpPr>
        <p:sp>
          <p:nvSpPr>
            <p:cNvPr id="28" name="Freeform 27">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9" name="Freeform 28">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2F450B4C-241D-A544-BBEF-175E01D6A139}"/>
                </a:ext>
              </a:extLst>
            </p:cNvPr>
            <p:cNvSpPr/>
            <p:nvPr userDrawn="1"/>
          </p:nvSpPr>
          <p:spPr>
            <a:xfrm flipV="1">
              <a:off x="-2229"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002921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9EDB8"/>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Tree>
    <p:extLst>
      <p:ext uri="{BB962C8B-B14F-4D97-AF65-F5344CB8AC3E}">
        <p14:creationId xmlns:p14="http://schemas.microsoft.com/office/powerpoint/2010/main" val="358994535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grpSp>
        <p:nvGrpSpPr>
          <p:cNvPr id="19" name="Group 18"/>
          <p:cNvGrpSpPr/>
          <p:nvPr userDrawn="1"/>
        </p:nvGrpSpPr>
        <p:grpSpPr>
          <a:xfrm>
            <a:off x="-6058" y="3531457"/>
            <a:ext cx="5797612" cy="2365031"/>
            <a:chOff x="-2229" y="2361812"/>
            <a:chExt cx="11067619" cy="4514835"/>
          </a:xfrm>
          <a:solidFill>
            <a:srgbClr val="09EDB8"/>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37035841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798" r:id="rId4"/>
    <p:sldLayoutId id="2147483806" r:id="rId5"/>
    <p:sldLayoutId id="2147483709" r:id="rId6"/>
    <p:sldLayoutId id="2147483822" r:id="rId7"/>
    <p:sldLayoutId id="2147483802" r:id="rId8"/>
    <p:sldLayoutId id="2147483792" r:id="rId9"/>
    <p:sldLayoutId id="2147483810" r:id="rId10"/>
    <p:sldLayoutId id="2147483804" r:id="rId11"/>
    <p:sldLayoutId id="2147483821" r:id="rId12"/>
    <p:sldLayoutId id="2147483824" r:id="rId13"/>
    <p:sldLayoutId id="2147483828" r:id="rId14"/>
    <p:sldLayoutId id="2147483853" r:id="rId15"/>
    <p:sldLayoutId id="2147483899" r:id="rId16"/>
    <p:sldLayoutId id="2147483832" r:id="rId17"/>
    <p:sldLayoutId id="2147483833" r:id="rId18"/>
    <p:sldLayoutId id="2147483836" r:id="rId19"/>
    <p:sldLayoutId id="2147483852" r:id="rId20"/>
    <p:sldLayoutId id="2147483900" r:id="rId21"/>
    <p:sldLayoutId id="2147483820" r:id="rId22"/>
    <p:sldLayoutId id="2147483842" r:id="rId23"/>
    <p:sldLayoutId id="2147483845" r:id="rId24"/>
    <p:sldLayoutId id="2147483851" r:id="rId25"/>
    <p:sldLayoutId id="2147483901" r:id="rId26"/>
    <p:sldLayoutId id="2147483650" r:id="rId27"/>
    <p:sldLayoutId id="2147483734" r:id="rId28"/>
    <p:sldLayoutId id="2147483796" r:id="rId29"/>
    <p:sldLayoutId id="2147483719" r:id="rId30"/>
    <p:sldLayoutId id="2147483721" r:id="rId31"/>
    <p:sldLayoutId id="2147483724" r:id="rId32"/>
    <p:sldLayoutId id="2147483797" r:id="rId33"/>
    <p:sldLayoutId id="2147483814" r:id="rId34"/>
    <p:sldLayoutId id="2147483902" r:id="rId35"/>
    <p:sldLayoutId id="2147483903" r:id="rId36"/>
  </p:sldLayoutIdLst>
  <p:hf hdr="0" dt="0"/>
  <p:txStyles>
    <p:titleStyle>
      <a:lvl1pPr algn="l" defTabSz="914400" rtl="0" eaLnBrk="1" latinLnBrk="0" hangingPunct="1">
        <a:lnSpc>
          <a:spcPct val="100000"/>
        </a:lnSpc>
        <a:spcBef>
          <a:spcPct val="0"/>
        </a:spcBef>
        <a:buNone/>
        <a:defRPr sz="3600" b="0" i="0" kern="1200" cap="none" baseline="0">
          <a:solidFill>
            <a:schemeClr val="tx1"/>
          </a:solidFill>
          <a:latin typeface="Krana Fat B" panose="00000B00000000000000" pitchFamily="50"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8"/>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8"/>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83"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Subtitle 2"/>
          <p:cNvSpPr>
            <a:spLocks noGrp="1"/>
          </p:cNvSpPr>
          <p:nvPr>
            <p:ph type="body" sz="quarter" idx="12"/>
          </p:nvPr>
        </p:nvSpPr>
        <p:spPr/>
        <p:txBody>
          <a:bodyPr/>
          <a:lstStyle/>
          <a:p>
            <a:r>
              <a:rPr lang="en-GB" sz="2000" dirty="0">
                <a:solidFill>
                  <a:srgbClr val="004050"/>
                </a:solidFill>
              </a:rPr>
              <a:t>Collections</a:t>
            </a:r>
            <a:endParaRPr lang="en-US" sz="2000" dirty="0">
              <a:solidFill>
                <a:srgbClr val="004050"/>
              </a:solidFill>
              <a:latin typeface="Arial" charset="0"/>
              <a:cs typeface="Arial" charset="0"/>
            </a:endParaRPr>
          </a:p>
        </p:txBody>
      </p:sp>
      <p:sp>
        <p:nvSpPr>
          <p:cNvPr id="4098" name="Title 1"/>
          <p:cNvSpPr>
            <a:spLocks noGrp="1"/>
          </p:cNvSpPr>
          <p:nvPr>
            <p:ph type="ctrTitle"/>
          </p:nvPr>
        </p:nvSpPr>
        <p:spPr/>
        <p:txBody>
          <a:bodyPr>
            <a:normAutofit/>
          </a:bodyPr>
          <a:lstStyle/>
          <a:p>
            <a:r>
              <a:rPr lang="en-GB" dirty="0">
                <a:solidFill>
                  <a:srgbClr val="004050"/>
                </a:solidFill>
              </a:rPr>
              <a:t>Python 3 Programming</a:t>
            </a:r>
            <a:endParaRPr lang="en-US" dirty="0">
              <a:solidFill>
                <a:srgbClr val="004050"/>
              </a:solidFill>
              <a:latin typeface="Arial" charset="0"/>
              <a:cs typeface="Arial" charset="0"/>
            </a:endParaRPr>
          </a:p>
        </p:txBody>
      </p:sp>
    </p:spTree>
    <p:extLst>
      <p:ext uri="{BB962C8B-B14F-4D97-AF65-F5344CB8AC3E}">
        <p14:creationId xmlns:p14="http://schemas.microsoft.com/office/powerpoint/2010/main" val="1396698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GB" dirty="0"/>
              <a:t>Removing items by position</a:t>
            </a:r>
          </a:p>
        </p:txBody>
      </p:sp>
      <p:sp>
        <p:nvSpPr>
          <p:cNvPr id="11267" name="Rectangle 3"/>
          <p:cNvSpPr>
            <a:spLocks noGrp="1" noChangeArrowheads="1"/>
          </p:cNvSpPr>
          <p:nvPr>
            <p:ph idx="1"/>
          </p:nvPr>
        </p:nvSpPr>
        <p:spPr/>
        <p:txBody>
          <a:bodyPr/>
          <a:lstStyle/>
          <a:p>
            <a:r>
              <a:rPr lang="en-GB" b="1" dirty="0"/>
              <a:t>Use </a:t>
            </a:r>
            <a:r>
              <a:rPr lang="en-GB" b="1" dirty="0">
                <a:latin typeface="Courier New" panose="02070309020205020404" pitchFamily="49" charset="0"/>
              </a:rPr>
              <a:t>pop(</a:t>
            </a:r>
            <a:r>
              <a:rPr lang="en-GB" b="1" i="1" dirty="0"/>
              <a:t>index</a:t>
            </a:r>
            <a:r>
              <a:rPr lang="en-GB" b="1" dirty="0">
                <a:latin typeface="Courier New" panose="02070309020205020404" pitchFamily="49" charset="0"/>
              </a:rPr>
              <a:t>)</a:t>
            </a:r>
          </a:p>
          <a:p>
            <a:pPr marL="457200" lvl="1" indent="-228600">
              <a:buFont typeface="Arial" panose="020B0604020202020204" pitchFamily="34" charset="0"/>
              <a:buChar char="•"/>
            </a:pPr>
            <a:r>
              <a:rPr lang="en-GB" sz="1800" dirty="0">
                <a:latin typeface="Montserrat"/>
              </a:rPr>
              <a:t>The index number is optional, default -1 (rightmost item)</a:t>
            </a:r>
          </a:p>
          <a:p>
            <a:pPr marL="457200" lvl="1" indent="-228600">
              <a:buFont typeface="Arial" panose="020B0604020202020204" pitchFamily="34" charset="0"/>
              <a:buChar char="•"/>
            </a:pPr>
            <a:r>
              <a:rPr lang="en-GB" sz="1800" dirty="0">
                <a:latin typeface="Montserrat"/>
              </a:rPr>
              <a:t>Returns the deleted item</a:t>
            </a:r>
          </a:p>
          <a:p>
            <a:pPr lvl="1"/>
            <a:endParaRPr lang="en-GB" dirty="0"/>
          </a:p>
          <a:p>
            <a:pPr lvl="1"/>
            <a:endParaRPr lang="en-GB" dirty="0"/>
          </a:p>
          <a:p>
            <a:pPr lvl="1"/>
            <a:endParaRPr lang="en-GB" dirty="0"/>
          </a:p>
          <a:p>
            <a:endParaRPr lang="en-GB" dirty="0"/>
          </a:p>
          <a:p>
            <a:endParaRPr lang="en-GB" dirty="0"/>
          </a:p>
          <a:p>
            <a:endParaRPr lang="en-GB" dirty="0"/>
          </a:p>
          <a:p>
            <a:endParaRPr lang="en-GB" dirty="0"/>
          </a:p>
          <a:p>
            <a:r>
              <a:rPr lang="en-GB" b="1" dirty="0"/>
              <a:t>Remember that</a:t>
            </a:r>
            <a:r>
              <a:rPr lang="en-GB" b="1" dirty="0">
                <a:latin typeface="Courier New" panose="02070309020205020404" pitchFamily="49" charset="0"/>
              </a:rPr>
              <a:t> del</a:t>
            </a:r>
            <a:r>
              <a:rPr lang="en-GB" b="1" dirty="0"/>
              <a:t> may also be used</a:t>
            </a:r>
          </a:p>
          <a:p>
            <a:pPr marL="457200" lvl="1" indent="-228600">
              <a:buFont typeface="Arial" panose="020B0604020202020204" pitchFamily="34" charset="0"/>
              <a:buChar char="•"/>
            </a:pPr>
            <a:r>
              <a:rPr lang="en-GB" sz="1800" dirty="0">
                <a:latin typeface="Montserrat"/>
              </a:rPr>
              <a:t>Does not return the deleted item</a:t>
            </a:r>
          </a:p>
          <a:p>
            <a:pPr marL="457200" lvl="1" indent="-228600">
              <a:buFont typeface="Arial" panose="020B0604020202020204" pitchFamily="34" charset="0"/>
              <a:buChar char="•"/>
            </a:pPr>
            <a:r>
              <a:rPr lang="en-GB" sz="1800" dirty="0">
                <a:latin typeface="Montserrat"/>
              </a:rPr>
              <a:t>May delete more than one item by using a slice</a:t>
            </a:r>
          </a:p>
        </p:txBody>
      </p:sp>
      <p:sp>
        <p:nvSpPr>
          <p:cNvPr id="11268" name="Text Box 6"/>
          <p:cNvSpPr txBox="1">
            <a:spLocks noChangeArrowheads="1"/>
          </p:cNvSpPr>
          <p:nvPr/>
        </p:nvSpPr>
        <p:spPr bwMode="auto">
          <a:xfrm>
            <a:off x="811745" y="2535186"/>
            <a:ext cx="6684963" cy="1597025"/>
          </a:xfrm>
          <a:prstGeom prst="rect">
            <a:avLst/>
          </a:prstGeom>
          <a:solidFill>
            <a:schemeClr val="tx2">
              <a:lumMod val="20000"/>
              <a:lumOff val="80000"/>
            </a:schemeClr>
          </a:solidFill>
          <a:ln w="9525">
            <a:solidFill>
              <a:schemeClr val="tx1"/>
            </a:solidFill>
            <a:miter lim="800000"/>
            <a:headEnd/>
            <a:tailEnd/>
          </a:ln>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cheese = ['Cheddar', 'Stilton', 'Cornish Yarg']</a:t>
            </a:r>
          </a:p>
          <a:p>
            <a:pPr>
              <a:spcBef>
                <a:spcPct val="0"/>
              </a:spcBef>
            </a:pPr>
            <a:r>
              <a:rPr lang="en-GB" sz="1800" dirty="0">
                <a:latin typeface="Courier New" panose="02070309020205020404" pitchFamily="49" charset="0"/>
              </a:rPr>
              <a:t>saved = cheese.pop(1)</a:t>
            </a:r>
          </a:p>
          <a:p>
            <a:pPr>
              <a:spcBef>
                <a:spcPct val="0"/>
              </a:spcBef>
            </a:pPr>
            <a:r>
              <a:rPr lang="en-GB" sz="1800" dirty="0">
                <a:latin typeface="Courier New" panose="02070309020205020404" pitchFamily="49" charset="0"/>
              </a:rPr>
              <a:t>print("Saved1:", saved,", Result:", cheese)</a:t>
            </a:r>
          </a:p>
          <a:p>
            <a:pPr>
              <a:spcBef>
                <a:spcPct val="0"/>
              </a:spcBef>
            </a:pPr>
            <a:endParaRPr lang="en-GB" sz="800" dirty="0">
              <a:latin typeface="Courier New" panose="02070309020205020404" pitchFamily="49" charset="0"/>
            </a:endParaRPr>
          </a:p>
          <a:p>
            <a:pPr>
              <a:spcBef>
                <a:spcPct val="0"/>
              </a:spcBef>
            </a:pPr>
            <a:r>
              <a:rPr lang="en-GB" sz="1800" dirty="0">
                <a:latin typeface="Courier New" panose="02070309020205020404" pitchFamily="49" charset="0"/>
              </a:rPr>
              <a:t>saved = cheese.pop()</a:t>
            </a:r>
          </a:p>
          <a:p>
            <a:pPr>
              <a:spcBef>
                <a:spcPct val="0"/>
              </a:spcBef>
            </a:pPr>
            <a:r>
              <a:rPr lang="en-GB" sz="1800" dirty="0">
                <a:latin typeface="Courier New" panose="02070309020205020404" pitchFamily="49" charset="0"/>
              </a:rPr>
              <a:t>print("Saved2:", saved,", Result:", cheese)</a:t>
            </a:r>
          </a:p>
        </p:txBody>
      </p:sp>
      <p:sp>
        <p:nvSpPr>
          <p:cNvPr id="11269" name="Text Box 7"/>
          <p:cNvSpPr txBox="1">
            <a:spLocks noChangeArrowheads="1"/>
          </p:cNvSpPr>
          <p:nvPr/>
        </p:nvSpPr>
        <p:spPr bwMode="auto">
          <a:xfrm>
            <a:off x="2119166" y="4133408"/>
            <a:ext cx="7576113" cy="646331"/>
          </a:xfrm>
          <a:prstGeom prst="rect">
            <a:avLst/>
          </a:prstGeom>
          <a:solidFill>
            <a:schemeClr val="accent2"/>
          </a:solidFill>
          <a:ln w="9525">
            <a:solidFill>
              <a:schemeClr val="tx1"/>
            </a:solidFill>
            <a:miter lim="800000"/>
            <a:headEnd/>
            <a:tailEnd/>
          </a:ln>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US" sz="1800" dirty="0">
                <a:latin typeface="Courier New" panose="02070309020205020404" pitchFamily="49" charset="0"/>
              </a:rPr>
              <a:t>Saved1: Stilton , Result: ['Cheddar', 'Cornish Yarg']</a:t>
            </a:r>
          </a:p>
          <a:p>
            <a:r>
              <a:rPr lang="en-US" sz="1800" dirty="0">
                <a:latin typeface="Courier New" panose="02070309020205020404" pitchFamily="49" charset="0"/>
              </a:rPr>
              <a:t>Saved2: Cornish Yarg , Result: ['Cheddar']</a:t>
            </a:r>
            <a:endParaRPr lang="en-GB" sz="1800" dirty="0">
              <a:latin typeface="Courier New" panose="02070309020205020404" pitchFamily="49" charset="0"/>
            </a:endParaRPr>
          </a:p>
        </p:txBody>
      </p:sp>
    </p:spTree>
    <p:extLst>
      <p:ext uri="{BB962C8B-B14F-4D97-AF65-F5344CB8AC3E}">
        <p14:creationId xmlns:p14="http://schemas.microsoft.com/office/powerpoint/2010/main" val="3971266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GB" dirty="0"/>
              <a:t>Removing list items by content</a:t>
            </a:r>
          </a:p>
        </p:txBody>
      </p:sp>
      <p:sp>
        <p:nvSpPr>
          <p:cNvPr id="12291" name="Rectangle 3"/>
          <p:cNvSpPr>
            <a:spLocks noGrp="1" noChangeArrowheads="1"/>
          </p:cNvSpPr>
          <p:nvPr>
            <p:ph idx="1"/>
          </p:nvPr>
        </p:nvSpPr>
        <p:spPr/>
        <p:txBody>
          <a:bodyPr/>
          <a:lstStyle/>
          <a:p>
            <a:r>
              <a:rPr lang="en-GB" b="1" dirty="0"/>
              <a:t>Use the </a:t>
            </a:r>
            <a:r>
              <a:rPr lang="en-GB" b="1" dirty="0">
                <a:latin typeface="Courier New" panose="02070309020205020404" pitchFamily="49" charset="0"/>
              </a:rPr>
              <a:t>remove</a:t>
            </a:r>
            <a:r>
              <a:rPr lang="en-GB" b="1" dirty="0"/>
              <a:t> method</a:t>
            </a:r>
          </a:p>
          <a:p>
            <a:pPr marL="457200" lvl="1" indent="-228600">
              <a:buFont typeface="Arial" panose="020B0604020202020204" pitchFamily="34" charset="0"/>
              <a:buChar char="•"/>
            </a:pPr>
            <a:r>
              <a:rPr lang="en-GB" sz="1800" dirty="0">
                <a:latin typeface="Montserrat"/>
              </a:rPr>
              <a:t>Removes the leftmost item matching the value</a:t>
            </a:r>
          </a:p>
          <a:p>
            <a:pPr lvl="1"/>
            <a:endParaRPr lang="en-GB" dirty="0"/>
          </a:p>
          <a:p>
            <a:pPr lvl="1"/>
            <a:endParaRPr lang="en-GB" sz="800" dirty="0"/>
          </a:p>
          <a:p>
            <a:pPr lvl="2"/>
            <a:endParaRPr lang="en-GB" dirty="0"/>
          </a:p>
          <a:p>
            <a:pPr lvl="2"/>
            <a:endParaRPr lang="en-GB" dirty="0"/>
          </a:p>
          <a:p>
            <a:pPr marL="914400" lvl="2" indent="0">
              <a:buNone/>
            </a:pPr>
            <a:endParaRPr lang="en-GB" dirty="0"/>
          </a:p>
          <a:p>
            <a:pPr marL="914400" lvl="2" indent="0">
              <a:buNone/>
            </a:pPr>
            <a:endParaRPr lang="en-GB" dirty="0"/>
          </a:p>
          <a:p>
            <a:r>
              <a:rPr lang="en-GB" b="1" dirty="0"/>
              <a:t>Raises an exception if the item is not found </a:t>
            </a:r>
          </a:p>
          <a:p>
            <a:pPr marL="400050" lvl="1" indent="-171450">
              <a:buFont typeface="Arial" panose="020B0604020202020204" pitchFamily="34" charset="0"/>
              <a:buChar char="•"/>
            </a:pPr>
            <a:r>
              <a:rPr lang="en-GB" sz="1800" dirty="0">
                <a:latin typeface="Montserrat"/>
              </a:rPr>
              <a:t>Exceptions will be handled later…</a:t>
            </a:r>
          </a:p>
        </p:txBody>
      </p:sp>
      <p:sp>
        <p:nvSpPr>
          <p:cNvPr id="12292" name="Text Box 4"/>
          <p:cNvSpPr txBox="1">
            <a:spLocks noChangeArrowheads="1"/>
          </p:cNvSpPr>
          <p:nvPr/>
        </p:nvSpPr>
        <p:spPr bwMode="auto">
          <a:xfrm>
            <a:off x="837494" y="2168012"/>
            <a:ext cx="6801862" cy="1200329"/>
          </a:xfrm>
          <a:prstGeom prst="rect">
            <a:avLst/>
          </a:prstGeom>
          <a:solidFill>
            <a:schemeClr val="tx2">
              <a:lumMod val="20000"/>
              <a:lumOff val="80000"/>
            </a:schemeClr>
          </a:solidFill>
          <a:ln w="9525">
            <a:solidFill>
              <a:schemeClr val="tx1"/>
            </a:solidFill>
            <a:miter lim="800000"/>
            <a:headEnd/>
            <a:tailEnd/>
          </a:ln>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cheese = ['Cheddar', 'Stilton', 'Cornish Yarg', </a:t>
            </a:r>
          </a:p>
          <a:p>
            <a:pPr>
              <a:spcBef>
                <a:spcPct val="0"/>
              </a:spcBef>
            </a:pPr>
            <a:r>
              <a:rPr lang="en-GB" sz="1800" dirty="0">
                <a:latin typeface="Courier New" panose="02070309020205020404" pitchFamily="49" charset="0"/>
              </a:rPr>
              <a:t>          'Oke', 'Devon Blue']</a:t>
            </a:r>
          </a:p>
          <a:p>
            <a:pPr>
              <a:spcBef>
                <a:spcPct val="0"/>
              </a:spcBef>
            </a:pPr>
            <a:r>
              <a:rPr lang="en-GB" sz="1800" dirty="0">
                <a:latin typeface="Courier New" panose="02070309020205020404" pitchFamily="49" charset="0"/>
              </a:rPr>
              <a:t>cheese.remove('</a:t>
            </a:r>
            <a:r>
              <a:rPr lang="en-GB" sz="1800" dirty="0" err="1">
                <a:latin typeface="Courier New" panose="02070309020205020404" pitchFamily="49" charset="0"/>
              </a:rPr>
              <a:t>Oke</a:t>
            </a:r>
            <a:r>
              <a:rPr lang="en-GB" sz="1800" dirty="0">
                <a:latin typeface="Courier New" panose="02070309020205020404" pitchFamily="49" charset="0"/>
              </a:rPr>
              <a:t>’)</a:t>
            </a:r>
          </a:p>
          <a:p>
            <a:pPr>
              <a:spcBef>
                <a:spcPct val="0"/>
              </a:spcBef>
            </a:pPr>
            <a:r>
              <a:rPr lang="en-GB" sz="1800" dirty="0">
                <a:latin typeface="Courier New" panose="02070309020205020404" pitchFamily="49" charset="0"/>
              </a:rPr>
              <a:t>print(cheese)</a:t>
            </a:r>
          </a:p>
        </p:txBody>
      </p:sp>
      <p:sp>
        <p:nvSpPr>
          <p:cNvPr id="12293" name="Text Box 5"/>
          <p:cNvSpPr txBox="1">
            <a:spLocks noChangeArrowheads="1"/>
          </p:cNvSpPr>
          <p:nvPr/>
        </p:nvSpPr>
        <p:spPr bwMode="auto">
          <a:xfrm>
            <a:off x="809272" y="5105078"/>
            <a:ext cx="6824662" cy="376237"/>
          </a:xfrm>
          <a:prstGeom prst="rect">
            <a:avLst/>
          </a:prstGeom>
          <a:solidFill>
            <a:schemeClr val="tx2">
              <a:lumMod val="20000"/>
              <a:lumOff val="80000"/>
            </a:schemeClr>
          </a:solidFill>
          <a:ln w="9525">
            <a:solidFill>
              <a:schemeClr val="tx1"/>
            </a:solidFill>
            <a:miter lim="800000"/>
            <a:headEnd/>
            <a:tailEnd/>
          </a:ln>
          <a:effec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800" dirty="0">
                <a:latin typeface="Courier New" panose="02070309020205020404" pitchFamily="49" charset="0"/>
              </a:rPr>
              <a:t>cheese.remove('Brie')</a:t>
            </a:r>
          </a:p>
        </p:txBody>
      </p:sp>
      <p:sp>
        <p:nvSpPr>
          <p:cNvPr id="12294" name="Text Box 6"/>
          <p:cNvSpPr txBox="1">
            <a:spLocks noChangeArrowheads="1"/>
          </p:cNvSpPr>
          <p:nvPr/>
        </p:nvSpPr>
        <p:spPr bwMode="auto">
          <a:xfrm>
            <a:off x="3095625" y="3255452"/>
            <a:ext cx="6603090" cy="338554"/>
          </a:xfrm>
          <a:prstGeom prst="rect">
            <a:avLst/>
          </a:prstGeom>
          <a:solidFill>
            <a:schemeClr val="accent2"/>
          </a:solidFill>
          <a:ln w="9525">
            <a:solidFill>
              <a:schemeClr val="tx1"/>
            </a:solidFill>
            <a:miter lim="800000"/>
            <a:headEnd/>
            <a:tailEnd/>
          </a:ln>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600" dirty="0">
                <a:latin typeface="Courier New" panose="02070309020205020404" pitchFamily="49" charset="0"/>
              </a:rPr>
              <a:t>['Cheddar', 'Stilton', 'Cornish Yarg', 'Devon Blue']</a:t>
            </a:r>
          </a:p>
        </p:txBody>
      </p:sp>
      <p:sp>
        <p:nvSpPr>
          <p:cNvPr id="12295" name="Text Box 7"/>
          <p:cNvSpPr txBox="1">
            <a:spLocks noChangeArrowheads="1"/>
          </p:cNvSpPr>
          <p:nvPr/>
        </p:nvSpPr>
        <p:spPr bwMode="auto">
          <a:xfrm>
            <a:off x="3101269" y="5467204"/>
            <a:ext cx="6565900" cy="1079500"/>
          </a:xfrm>
          <a:prstGeom prst="rect">
            <a:avLst/>
          </a:prstGeom>
          <a:solidFill>
            <a:schemeClr val="accent2"/>
          </a:solidFill>
          <a:ln w="9525">
            <a:solidFill>
              <a:schemeClr val="tx1"/>
            </a:solidFill>
            <a:miter lim="800000"/>
            <a:headEnd/>
            <a:tailEnd/>
          </a:ln>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600" dirty="0">
                <a:latin typeface="Courier New" panose="02070309020205020404" pitchFamily="49" charset="0"/>
              </a:rPr>
              <a:t>Traceback (most recent call last):</a:t>
            </a:r>
          </a:p>
          <a:p>
            <a:pPr>
              <a:spcBef>
                <a:spcPct val="0"/>
              </a:spcBef>
            </a:pPr>
            <a:r>
              <a:rPr lang="en-GB" sz="1600" dirty="0">
                <a:latin typeface="Courier New" panose="02070309020205020404" pitchFamily="49" charset="0"/>
              </a:rPr>
              <a:t>  File "...", line 57, in &lt;module&gt;</a:t>
            </a:r>
          </a:p>
          <a:p>
            <a:pPr>
              <a:spcBef>
                <a:spcPct val="0"/>
              </a:spcBef>
            </a:pPr>
            <a:r>
              <a:rPr lang="en-GB" sz="1600" dirty="0">
                <a:latin typeface="Courier New" panose="02070309020205020404" pitchFamily="49" charset="0"/>
              </a:rPr>
              <a:t>    cheese.remove ('Brie')</a:t>
            </a:r>
          </a:p>
          <a:p>
            <a:pPr>
              <a:spcBef>
                <a:spcPct val="0"/>
              </a:spcBef>
            </a:pPr>
            <a:r>
              <a:rPr lang="en-GB" sz="1600" dirty="0">
                <a:latin typeface="Courier New" panose="02070309020205020404" pitchFamily="49" charset="0"/>
              </a:rPr>
              <a:t>ValueError: list.remove(x): x not in list</a:t>
            </a:r>
          </a:p>
        </p:txBody>
      </p:sp>
    </p:spTree>
    <p:extLst>
      <p:ext uri="{BB962C8B-B14F-4D97-AF65-F5344CB8AC3E}">
        <p14:creationId xmlns:p14="http://schemas.microsoft.com/office/powerpoint/2010/main" val="1732963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GB" dirty="0"/>
              <a:t>Sorting</a:t>
            </a:r>
          </a:p>
        </p:txBody>
      </p:sp>
      <p:sp>
        <p:nvSpPr>
          <p:cNvPr id="13315" name="Rectangle 3"/>
          <p:cNvSpPr>
            <a:spLocks noGrp="1" noChangeArrowheads="1"/>
          </p:cNvSpPr>
          <p:nvPr>
            <p:ph idx="1"/>
          </p:nvPr>
        </p:nvSpPr>
        <p:spPr/>
        <p:txBody>
          <a:bodyPr/>
          <a:lstStyle/>
          <a:p>
            <a:r>
              <a:rPr lang="en-GB" b="1" dirty="0">
                <a:latin typeface="Courier New" panose="02070309020205020404" pitchFamily="49" charset="0"/>
              </a:rPr>
              <a:t>sorted</a:t>
            </a:r>
            <a:r>
              <a:rPr lang="en-GB" b="1" dirty="0"/>
              <a:t> built-in and </a:t>
            </a:r>
            <a:r>
              <a:rPr lang="en-GB" b="1" dirty="0">
                <a:latin typeface="Courier New" panose="02070309020205020404" pitchFamily="49" charset="0"/>
              </a:rPr>
              <a:t>sort</a:t>
            </a:r>
            <a:r>
              <a:rPr lang="en-GB" b="1" dirty="0"/>
              <a:t> method</a:t>
            </a:r>
          </a:p>
          <a:p>
            <a:pPr marL="457200" lvl="1" indent="-228600">
              <a:buFont typeface="Arial" panose="020B0604020202020204" pitchFamily="34" charset="0"/>
              <a:buChar char="•"/>
            </a:pPr>
            <a:r>
              <a:rPr lang="en-GB" sz="1800" dirty="0">
                <a:latin typeface="Courier New" panose="02070309020205020404" pitchFamily="49" charset="0"/>
              </a:rPr>
              <a:t>sorted</a:t>
            </a:r>
            <a:r>
              <a:rPr lang="en-GB" sz="1800" dirty="0"/>
              <a:t> can sort any </a:t>
            </a:r>
            <a:r>
              <a:rPr lang="en-GB" sz="1800" i="1" dirty="0"/>
              <a:t>iterable</a:t>
            </a:r>
            <a:r>
              <a:rPr lang="en-GB" sz="1800" dirty="0"/>
              <a:t> (often a s</a:t>
            </a:r>
            <a:r>
              <a:rPr lang="en-GB" sz="1800" i="1" dirty="0"/>
              <a:t>equence</a:t>
            </a:r>
            <a:r>
              <a:rPr lang="en-GB" sz="1800" dirty="0"/>
              <a:t>) </a:t>
            </a:r>
          </a:p>
          <a:p>
            <a:pPr marL="457200" lvl="1" indent="-228600">
              <a:buFont typeface="Arial" panose="020B0604020202020204" pitchFamily="34" charset="0"/>
              <a:buChar char="•"/>
            </a:pPr>
            <a:r>
              <a:rPr lang="en-GB" sz="1800" dirty="0">
                <a:latin typeface="Courier New" panose="02070309020205020404" pitchFamily="49" charset="0"/>
              </a:rPr>
              <a:t>sorted</a:t>
            </a:r>
            <a:r>
              <a:rPr lang="en-GB" sz="1800" dirty="0"/>
              <a:t> returns a sorted list - regardless of the original type</a:t>
            </a:r>
          </a:p>
          <a:p>
            <a:pPr marL="457200" lvl="1" indent="-228600">
              <a:buFont typeface="Arial" panose="020B0604020202020204" pitchFamily="34" charset="0"/>
              <a:buChar char="•"/>
            </a:pPr>
            <a:r>
              <a:rPr lang="en-GB" sz="1800" dirty="0">
                <a:latin typeface="Courier New" panose="02070309020205020404" pitchFamily="49" charset="0"/>
              </a:rPr>
              <a:t>sort</a:t>
            </a:r>
            <a:r>
              <a:rPr lang="en-GB" sz="1800" dirty="0"/>
              <a:t> sorts a list in-place</a:t>
            </a:r>
          </a:p>
          <a:p>
            <a:pPr marL="88900" lvl="1" indent="0">
              <a:buNone/>
            </a:pPr>
            <a:r>
              <a:rPr lang="en-GB" b="1" dirty="0">
                <a:latin typeface="Montserrat"/>
              </a:rPr>
              <a:t>Both have the following optional named parameters</a:t>
            </a:r>
          </a:p>
          <a:p>
            <a:pPr marL="88900" lvl="2" indent="0">
              <a:buNone/>
            </a:pPr>
            <a:r>
              <a:rPr lang="en-GB" sz="1800" dirty="0"/>
              <a:t>	key=</a:t>
            </a:r>
            <a:r>
              <a:rPr lang="en-GB" sz="1800" i="1" dirty="0"/>
              <a:t>sort_key		</a:t>
            </a:r>
            <a:r>
              <a:rPr lang="en-GB" sz="1800" dirty="0"/>
              <a:t>Function which takes a single argument</a:t>
            </a:r>
            <a:r>
              <a:rPr lang="en-GB" sz="1800" i="1" dirty="0"/>
              <a:t>	</a:t>
            </a:r>
          </a:p>
          <a:p>
            <a:pPr marL="88900" lvl="2" indent="0">
              <a:buNone/>
            </a:pPr>
            <a:r>
              <a:rPr lang="en-GB" sz="1800" dirty="0"/>
              <a:t>	reverse=True		Default is False</a:t>
            </a:r>
          </a:p>
        </p:txBody>
      </p:sp>
      <p:sp>
        <p:nvSpPr>
          <p:cNvPr id="13316" name="Text Box 4"/>
          <p:cNvSpPr txBox="1">
            <a:spLocks noChangeArrowheads="1"/>
          </p:cNvSpPr>
          <p:nvPr/>
        </p:nvSpPr>
        <p:spPr bwMode="auto">
          <a:xfrm>
            <a:off x="788909" y="4067546"/>
            <a:ext cx="7297190" cy="923330"/>
          </a:xfrm>
          <a:prstGeom prst="rect">
            <a:avLst/>
          </a:prstGeom>
          <a:solidFill>
            <a:schemeClr val="tx2">
              <a:lumMod val="20000"/>
              <a:lumOff val="80000"/>
            </a:schemeClr>
          </a:solidFill>
          <a:ln w="9525">
            <a:solidFill>
              <a:schemeClr val="tx1"/>
            </a:solidFill>
            <a:miter lim="800000"/>
            <a:headEnd/>
            <a:tailEnd/>
          </a:ln>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cheese = ['Cornish </a:t>
            </a:r>
            <a:r>
              <a:rPr lang="en-GB" sz="1800" dirty="0" err="1">
                <a:latin typeface="Courier New" panose="02070309020205020404" pitchFamily="49" charset="0"/>
              </a:rPr>
              <a:t>Yarg</a:t>
            </a:r>
            <a:r>
              <a:rPr lang="en-GB" sz="1800" dirty="0">
                <a:latin typeface="Courier New" panose="02070309020205020404" pitchFamily="49" charset="0"/>
              </a:rPr>
              <a:t>', '</a:t>
            </a:r>
            <a:r>
              <a:rPr lang="en-GB" sz="1800" dirty="0" err="1">
                <a:latin typeface="Courier New" panose="02070309020205020404" pitchFamily="49" charset="0"/>
              </a:rPr>
              <a:t>Oke</a:t>
            </a:r>
            <a:r>
              <a:rPr lang="en-GB" sz="1800" dirty="0">
                <a:latin typeface="Courier New" panose="02070309020205020404" pitchFamily="49" charset="0"/>
              </a:rPr>
              <a:t>', 'Edam', 'Stilton']</a:t>
            </a:r>
          </a:p>
          <a:p>
            <a:pPr>
              <a:spcBef>
                <a:spcPct val="0"/>
              </a:spcBef>
            </a:pPr>
            <a:r>
              <a:rPr lang="en-GB" sz="1800" dirty="0" err="1">
                <a:latin typeface="Courier New" panose="02070309020205020404" pitchFamily="49" charset="0"/>
              </a:rPr>
              <a:t>cheese.sort</a:t>
            </a:r>
            <a:r>
              <a:rPr lang="en-GB" sz="1800" dirty="0">
                <a:latin typeface="Courier New" panose="02070309020205020404" pitchFamily="49" charset="0"/>
              </a:rPr>
              <a:t>(key=</a:t>
            </a:r>
            <a:r>
              <a:rPr lang="en-GB" sz="1800" dirty="0" err="1">
                <a:latin typeface="Courier New" panose="02070309020205020404" pitchFamily="49" charset="0"/>
              </a:rPr>
              <a:t>len</a:t>
            </a:r>
            <a:r>
              <a:rPr lang="en-GB" sz="1800" dirty="0">
                <a:latin typeface="Courier New" panose="02070309020205020404" pitchFamily="49" charset="0"/>
              </a:rPr>
              <a:t>)</a:t>
            </a:r>
          </a:p>
          <a:p>
            <a:pPr>
              <a:spcBef>
                <a:spcPct val="0"/>
              </a:spcBef>
            </a:pPr>
            <a:r>
              <a:rPr lang="en-GB" sz="1800" dirty="0">
                <a:latin typeface="Courier New" panose="02070309020205020404" pitchFamily="49" charset="0"/>
              </a:rPr>
              <a:t>print(cheese)</a:t>
            </a:r>
          </a:p>
        </p:txBody>
      </p:sp>
      <p:sp>
        <p:nvSpPr>
          <p:cNvPr id="13317" name="Text Box 5"/>
          <p:cNvSpPr txBox="1">
            <a:spLocks noChangeArrowheads="1"/>
          </p:cNvSpPr>
          <p:nvPr/>
        </p:nvSpPr>
        <p:spPr bwMode="auto">
          <a:xfrm>
            <a:off x="3206750" y="4722447"/>
            <a:ext cx="5416550" cy="346075"/>
          </a:xfrm>
          <a:prstGeom prst="rect">
            <a:avLst/>
          </a:prstGeom>
          <a:solidFill>
            <a:schemeClr val="accent2"/>
          </a:solidFill>
          <a:ln w="9525">
            <a:solidFill>
              <a:schemeClr val="tx1"/>
            </a:solidFill>
            <a:miter lim="800000"/>
            <a:headEnd/>
            <a:tailEnd/>
          </a:ln>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US" sz="1600" dirty="0">
                <a:latin typeface="Courier New" panose="02070309020205020404" pitchFamily="49" charset="0"/>
              </a:rPr>
              <a:t>['Oke', 'Edam', 'Stilton', 'Cornish Yarg']</a:t>
            </a:r>
          </a:p>
        </p:txBody>
      </p:sp>
      <p:sp>
        <p:nvSpPr>
          <p:cNvPr id="13318" name="Text Box 6"/>
          <p:cNvSpPr txBox="1">
            <a:spLocks noChangeArrowheads="1"/>
          </p:cNvSpPr>
          <p:nvPr/>
        </p:nvSpPr>
        <p:spPr bwMode="auto">
          <a:xfrm>
            <a:off x="786087" y="5192984"/>
            <a:ext cx="7271790" cy="923330"/>
          </a:xfrm>
          <a:prstGeom prst="rect">
            <a:avLst/>
          </a:prstGeom>
          <a:solidFill>
            <a:schemeClr val="tx2">
              <a:lumMod val="20000"/>
              <a:lumOff val="80000"/>
            </a:schemeClr>
          </a:solidFill>
          <a:ln w="9525">
            <a:solidFill>
              <a:schemeClr val="tx1"/>
            </a:solidFill>
            <a:miter lim="800000"/>
            <a:headEnd/>
            <a:tailEnd/>
          </a:ln>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nums = ['1001', '34', '3', '77', '42', '9', '87']</a:t>
            </a:r>
          </a:p>
          <a:p>
            <a:pPr>
              <a:spcBef>
                <a:spcPct val="0"/>
              </a:spcBef>
            </a:pPr>
            <a:r>
              <a:rPr lang="en-GB" sz="1800" dirty="0" err="1">
                <a:latin typeface="Courier New" panose="02070309020205020404" pitchFamily="49" charset="0"/>
              </a:rPr>
              <a:t>newstr</a:t>
            </a:r>
            <a:r>
              <a:rPr lang="en-GB" sz="1800" dirty="0">
                <a:latin typeface="Courier New" panose="02070309020205020404" pitchFamily="49" charset="0"/>
              </a:rPr>
              <a:t> = sorted(</a:t>
            </a:r>
            <a:r>
              <a:rPr lang="en-GB" sz="1800" dirty="0" err="1">
                <a:latin typeface="Courier New" panose="02070309020205020404" pitchFamily="49" charset="0"/>
              </a:rPr>
              <a:t>nums</a:t>
            </a:r>
            <a:r>
              <a:rPr lang="en-GB" sz="1800" dirty="0">
                <a:latin typeface="Courier New" panose="02070309020205020404" pitchFamily="49" charset="0"/>
              </a:rPr>
              <a:t>)</a:t>
            </a:r>
          </a:p>
          <a:p>
            <a:pPr>
              <a:spcBef>
                <a:spcPct val="0"/>
              </a:spcBef>
            </a:pPr>
            <a:r>
              <a:rPr lang="en-GB" sz="1800" dirty="0" err="1">
                <a:latin typeface="Courier New" panose="02070309020205020404" pitchFamily="49" charset="0"/>
              </a:rPr>
              <a:t>newnum</a:t>
            </a:r>
            <a:r>
              <a:rPr lang="en-GB" sz="1800" dirty="0">
                <a:latin typeface="Courier New" panose="02070309020205020404" pitchFamily="49" charset="0"/>
              </a:rPr>
              <a:t> = sorted(</a:t>
            </a:r>
            <a:r>
              <a:rPr lang="en-GB" sz="1800" dirty="0" err="1">
                <a:latin typeface="Courier New" panose="02070309020205020404" pitchFamily="49" charset="0"/>
              </a:rPr>
              <a:t>nums</a:t>
            </a:r>
            <a:r>
              <a:rPr lang="en-GB" sz="1800" dirty="0">
                <a:latin typeface="Courier New" panose="02070309020205020404" pitchFamily="49" charset="0"/>
              </a:rPr>
              <a:t>, key=int)</a:t>
            </a:r>
          </a:p>
        </p:txBody>
      </p:sp>
      <p:sp>
        <p:nvSpPr>
          <p:cNvPr id="13319" name="Text Box 7"/>
          <p:cNvSpPr txBox="1">
            <a:spLocks noChangeArrowheads="1"/>
          </p:cNvSpPr>
          <p:nvPr/>
        </p:nvSpPr>
        <p:spPr bwMode="auto">
          <a:xfrm>
            <a:off x="3206750" y="6071305"/>
            <a:ext cx="6396037" cy="584200"/>
          </a:xfrm>
          <a:prstGeom prst="rect">
            <a:avLst/>
          </a:prstGeom>
          <a:solidFill>
            <a:schemeClr val="accent2"/>
          </a:solidFill>
          <a:ln w="9525">
            <a:solidFill>
              <a:schemeClr val="tx1"/>
            </a:solidFill>
            <a:miter lim="800000"/>
            <a:headEnd/>
            <a:tailEnd/>
          </a:ln>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600" dirty="0" err="1">
                <a:latin typeface="Courier New" panose="02070309020205020404" pitchFamily="49" charset="0"/>
              </a:rPr>
              <a:t>newstr</a:t>
            </a:r>
            <a:r>
              <a:rPr lang="en-GB" sz="1600" dirty="0">
                <a:latin typeface="Courier New" panose="02070309020205020404" pitchFamily="49" charset="0"/>
              </a:rPr>
              <a:t>: ['1001', '3', '34', '42', '77', '87', '9']</a:t>
            </a:r>
          </a:p>
          <a:p>
            <a:pPr>
              <a:spcBef>
                <a:spcPct val="0"/>
              </a:spcBef>
            </a:pPr>
            <a:r>
              <a:rPr lang="en-GB" sz="1600" dirty="0" err="1">
                <a:latin typeface="Courier New" panose="02070309020205020404" pitchFamily="49" charset="0"/>
              </a:rPr>
              <a:t>newnum</a:t>
            </a:r>
            <a:r>
              <a:rPr lang="en-GB" sz="1600" dirty="0">
                <a:latin typeface="Courier New" panose="02070309020205020404" pitchFamily="49" charset="0"/>
              </a:rPr>
              <a:t>: ['3', '9', '34', '42', '77', '87', '1001']</a:t>
            </a:r>
          </a:p>
        </p:txBody>
      </p:sp>
    </p:spTree>
    <p:extLst>
      <p:ext uri="{BB962C8B-B14F-4D97-AF65-F5344CB8AC3E}">
        <p14:creationId xmlns:p14="http://schemas.microsoft.com/office/powerpoint/2010/main" val="1385173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GB" dirty="0"/>
              <a:t>Miscellaneous list methods</a:t>
            </a:r>
          </a:p>
        </p:txBody>
      </p:sp>
      <p:sp>
        <p:nvSpPr>
          <p:cNvPr id="14339" name="Rectangle 3"/>
          <p:cNvSpPr>
            <a:spLocks noGrp="1" noChangeArrowheads="1"/>
          </p:cNvSpPr>
          <p:nvPr>
            <p:ph idx="1"/>
          </p:nvPr>
        </p:nvSpPr>
        <p:spPr/>
        <p:txBody>
          <a:bodyPr/>
          <a:lstStyle/>
          <a:p>
            <a:pPr marL="457200"/>
            <a:r>
              <a:rPr lang="en-GB" dirty="0"/>
              <a:t>Count </a:t>
            </a:r>
            <a:endParaRPr lang="en-US"/>
          </a:p>
          <a:p>
            <a:pPr marL="457200"/>
            <a:endParaRPr lang="en-GB" sz="800" dirty="0"/>
          </a:p>
          <a:p>
            <a:pPr marL="457200" lvl="1" indent="0"/>
            <a:endParaRPr lang="en-GB" dirty="0"/>
          </a:p>
          <a:p>
            <a:pPr marL="457200"/>
            <a:r>
              <a:rPr lang="en-GB" dirty="0"/>
              <a:t>Index</a:t>
            </a:r>
          </a:p>
          <a:p>
            <a:pPr marL="457200"/>
            <a:endParaRPr lang="en-GB" dirty="0"/>
          </a:p>
          <a:p>
            <a:pPr marL="457200" lvl="1" indent="0"/>
            <a:endParaRPr lang="en-GB" dirty="0"/>
          </a:p>
          <a:p>
            <a:pPr marL="457200"/>
            <a:r>
              <a:rPr lang="en-GB" dirty="0"/>
              <a:t>Reverse</a:t>
            </a:r>
          </a:p>
          <a:p>
            <a:endParaRPr lang="en-GB" dirty="0"/>
          </a:p>
        </p:txBody>
      </p:sp>
      <p:sp>
        <p:nvSpPr>
          <p:cNvPr id="14340" name="Text Box 4"/>
          <p:cNvSpPr txBox="1">
            <a:spLocks noChangeArrowheads="1"/>
          </p:cNvSpPr>
          <p:nvPr/>
        </p:nvSpPr>
        <p:spPr bwMode="auto">
          <a:xfrm>
            <a:off x="2157414" y="1346035"/>
            <a:ext cx="7907337" cy="406400"/>
          </a:xfrm>
          <a:prstGeom prst="rect">
            <a:avLst/>
          </a:prstGeom>
          <a:solidFill>
            <a:schemeClr val="bg2">
              <a:lumMod val="20000"/>
              <a:lumOff val="80000"/>
            </a:schemeClr>
          </a:solidFill>
          <a:ln w="9525">
            <a:solidFill>
              <a:schemeClr val="tx1"/>
            </a:solidFill>
            <a:miter lim="800000"/>
            <a:headEnd/>
            <a:tailEnd/>
          </a:ln>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10000"/>
              </a:spcBef>
            </a:pPr>
            <a:r>
              <a:rPr lang="en-GB" sz="2000" i="1" dirty="0" err="1"/>
              <a:t>list</a:t>
            </a:r>
            <a:r>
              <a:rPr lang="en-GB" sz="2000" dirty="0" err="1">
                <a:latin typeface="Courier New" panose="02070309020205020404" pitchFamily="49" charset="0"/>
              </a:rPr>
              <a:t>.count</a:t>
            </a:r>
            <a:r>
              <a:rPr lang="en-GB" sz="2000" dirty="0">
                <a:latin typeface="Courier New" panose="02070309020205020404" pitchFamily="49" charset="0"/>
              </a:rPr>
              <a:t>('</a:t>
            </a:r>
            <a:r>
              <a:rPr lang="en-GB" sz="2000" i="1" dirty="0"/>
              <a:t>value</a:t>
            </a:r>
            <a:r>
              <a:rPr lang="en-GB" sz="2000" dirty="0">
                <a:latin typeface="Courier New" panose="02070309020205020404" pitchFamily="49" charset="0"/>
              </a:rPr>
              <a:t>')	</a:t>
            </a:r>
            <a:r>
              <a:rPr lang="en-GB" sz="2000" dirty="0"/>
              <a:t>Return the number of occurrences of '</a:t>
            </a:r>
            <a:r>
              <a:rPr lang="en-GB" sz="2000" i="1" dirty="0"/>
              <a:t>value</a:t>
            </a:r>
            <a:r>
              <a:rPr lang="en-GB" sz="2000" dirty="0"/>
              <a:t>'</a:t>
            </a:r>
          </a:p>
        </p:txBody>
      </p:sp>
      <p:sp>
        <p:nvSpPr>
          <p:cNvPr id="14341" name="Text Box 5"/>
          <p:cNvSpPr txBox="1">
            <a:spLocks noChangeArrowheads="1"/>
          </p:cNvSpPr>
          <p:nvPr/>
        </p:nvSpPr>
        <p:spPr bwMode="auto">
          <a:xfrm>
            <a:off x="2135542" y="2364923"/>
            <a:ext cx="7934325" cy="406400"/>
          </a:xfrm>
          <a:prstGeom prst="rect">
            <a:avLst/>
          </a:prstGeom>
          <a:solidFill>
            <a:schemeClr val="bg2">
              <a:lumMod val="20000"/>
              <a:lumOff val="80000"/>
            </a:schemeClr>
          </a:solidFill>
          <a:ln w="9525">
            <a:solidFill>
              <a:schemeClr val="tx1"/>
            </a:solidFill>
            <a:miter lim="800000"/>
            <a:headEnd/>
            <a:tailEnd/>
          </a:ln>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10000"/>
              </a:spcBef>
            </a:pPr>
            <a:r>
              <a:rPr lang="en-GB" sz="2000" i="1" dirty="0" err="1"/>
              <a:t>list</a:t>
            </a:r>
            <a:r>
              <a:rPr lang="en-GB" sz="2000" dirty="0" err="1"/>
              <a:t>.</a:t>
            </a:r>
            <a:r>
              <a:rPr lang="en-GB" sz="2000" dirty="0" err="1">
                <a:latin typeface="Courier New" panose="02070309020205020404" pitchFamily="49" charset="0"/>
              </a:rPr>
              <a:t>index</a:t>
            </a:r>
            <a:r>
              <a:rPr lang="en-GB" sz="2000" dirty="0">
                <a:latin typeface="Courier New" panose="02070309020205020404" pitchFamily="49" charset="0"/>
              </a:rPr>
              <a:t>('</a:t>
            </a:r>
            <a:r>
              <a:rPr lang="en-GB" sz="2000" i="1" dirty="0"/>
              <a:t>value</a:t>
            </a:r>
            <a:r>
              <a:rPr lang="en-GB" sz="2000" dirty="0">
                <a:latin typeface="Courier New" panose="02070309020205020404" pitchFamily="49" charset="0"/>
              </a:rPr>
              <a:t>')	</a:t>
            </a:r>
            <a:r>
              <a:rPr lang="en-GB" sz="2000" dirty="0"/>
              <a:t>Return index position of leftmost '</a:t>
            </a:r>
            <a:r>
              <a:rPr lang="en-GB" sz="2000" i="1" dirty="0"/>
              <a:t>value</a:t>
            </a:r>
            <a:r>
              <a:rPr lang="en-GB" sz="2000" dirty="0"/>
              <a:t>' </a:t>
            </a:r>
          </a:p>
        </p:txBody>
      </p:sp>
      <p:sp>
        <p:nvSpPr>
          <p:cNvPr id="14342" name="Text Box 6"/>
          <p:cNvSpPr txBox="1">
            <a:spLocks noChangeArrowheads="1"/>
          </p:cNvSpPr>
          <p:nvPr/>
        </p:nvSpPr>
        <p:spPr bwMode="auto">
          <a:xfrm>
            <a:off x="2159001" y="3506893"/>
            <a:ext cx="7934325" cy="406400"/>
          </a:xfrm>
          <a:prstGeom prst="rect">
            <a:avLst/>
          </a:prstGeom>
          <a:solidFill>
            <a:schemeClr val="bg2">
              <a:lumMod val="20000"/>
              <a:lumOff val="80000"/>
            </a:schemeClr>
          </a:solidFill>
          <a:ln w="9525">
            <a:solidFill>
              <a:schemeClr val="tx1"/>
            </a:solidFill>
            <a:miter lim="800000"/>
            <a:headEnd/>
            <a:tailEnd/>
          </a:ln>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10000"/>
              </a:spcBef>
            </a:pPr>
            <a:r>
              <a:rPr lang="en-GB" sz="2000" i="1" dirty="0" err="1"/>
              <a:t>list</a:t>
            </a:r>
            <a:r>
              <a:rPr lang="en-GB" sz="2000" dirty="0" err="1"/>
              <a:t>.</a:t>
            </a:r>
            <a:r>
              <a:rPr lang="en-GB" sz="2000" dirty="0" err="1">
                <a:latin typeface="Courier New" panose="02070309020205020404" pitchFamily="49" charset="0"/>
              </a:rPr>
              <a:t>reverse</a:t>
            </a:r>
            <a:r>
              <a:rPr lang="en-GB" sz="2000" dirty="0">
                <a:latin typeface="Courier New" panose="02070309020205020404" pitchFamily="49" charset="0"/>
              </a:rPr>
              <a:t>()		</a:t>
            </a:r>
            <a:r>
              <a:rPr lang="en-GB" sz="2000" dirty="0"/>
              <a:t>Reverse a list in place</a:t>
            </a:r>
          </a:p>
        </p:txBody>
      </p:sp>
      <p:sp>
        <p:nvSpPr>
          <p:cNvPr id="14343" name="Text Box 7"/>
          <p:cNvSpPr txBox="1">
            <a:spLocks noChangeArrowheads="1"/>
          </p:cNvSpPr>
          <p:nvPr/>
        </p:nvSpPr>
        <p:spPr bwMode="auto">
          <a:xfrm>
            <a:off x="2163764" y="4129590"/>
            <a:ext cx="7894109" cy="1474787"/>
          </a:xfrm>
          <a:prstGeom prst="rect">
            <a:avLst/>
          </a:prstGeom>
          <a:solidFill>
            <a:schemeClr val="tx2">
              <a:lumMod val="20000"/>
              <a:lumOff val="80000"/>
            </a:schemeClr>
          </a:solidFill>
          <a:ln w="9525">
            <a:solidFill>
              <a:schemeClr val="tx1"/>
            </a:solidFill>
            <a:miter lim="800000"/>
            <a:headEnd/>
            <a:tailEnd/>
          </a:ln>
          <a:effec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cheese = ['Cheddar', 'Cheshire', 'Stilton', 'Cheshire']</a:t>
            </a:r>
          </a:p>
          <a:p>
            <a:pPr>
              <a:spcBef>
                <a:spcPct val="0"/>
              </a:spcBef>
            </a:pPr>
            <a:r>
              <a:rPr lang="en-GB" sz="1800" dirty="0">
                <a:latin typeface="Courier New" panose="02070309020205020404" pitchFamily="49" charset="0"/>
              </a:rPr>
              <a:t>print(</a:t>
            </a:r>
            <a:r>
              <a:rPr lang="en-GB" sz="1800" dirty="0" err="1">
                <a:latin typeface="Courier New" panose="02070309020205020404" pitchFamily="49" charset="0"/>
              </a:rPr>
              <a:t>cheese.count</a:t>
            </a:r>
            <a:r>
              <a:rPr lang="en-GB" sz="1800" dirty="0">
                <a:latin typeface="Courier New" panose="02070309020205020404" pitchFamily="49" charset="0"/>
              </a:rPr>
              <a:t>('Cheshire'))</a:t>
            </a:r>
          </a:p>
          <a:p>
            <a:pPr>
              <a:spcBef>
                <a:spcPct val="0"/>
              </a:spcBef>
            </a:pPr>
            <a:r>
              <a:rPr lang="en-GB" sz="1800" dirty="0">
                <a:latin typeface="Courier New" panose="02070309020205020404" pitchFamily="49" charset="0"/>
              </a:rPr>
              <a:t>print(</a:t>
            </a:r>
            <a:r>
              <a:rPr lang="en-GB" sz="1800" dirty="0" err="1">
                <a:latin typeface="Courier New" panose="02070309020205020404" pitchFamily="49" charset="0"/>
              </a:rPr>
              <a:t>cheese.index</a:t>
            </a:r>
            <a:r>
              <a:rPr lang="en-GB" sz="1800" dirty="0">
                <a:latin typeface="Courier New" panose="02070309020205020404" pitchFamily="49" charset="0"/>
              </a:rPr>
              <a:t>('Cheshire'))</a:t>
            </a:r>
          </a:p>
          <a:p>
            <a:pPr>
              <a:spcBef>
                <a:spcPct val="0"/>
              </a:spcBef>
            </a:pPr>
            <a:r>
              <a:rPr lang="en-GB" sz="1800" dirty="0" err="1">
                <a:latin typeface="Courier New" panose="02070309020205020404" pitchFamily="49" charset="0"/>
              </a:rPr>
              <a:t>cheese.reverse</a:t>
            </a:r>
            <a:r>
              <a:rPr lang="en-GB" sz="1800" dirty="0">
                <a:latin typeface="Courier New" panose="02070309020205020404" pitchFamily="49" charset="0"/>
              </a:rPr>
              <a:t>()</a:t>
            </a:r>
          </a:p>
          <a:p>
            <a:pPr>
              <a:spcBef>
                <a:spcPct val="0"/>
              </a:spcBef>
            </a:pPr>
            <a:r>
              <a:rPr lang="en-GB" sz="1800" dirty="0">
                <a:latin typeface="Courier New" panose="02070309020205020404" pitchFamily="49" charset="0"/>
              </a:rPr>
              <a:t>print(cheese)</a:t>
            </a:r>
          </a:p>
        </p:txBody>
      </p:sp>
      <p:sp>
        <p:nvSpPr>
          <p:cNvPr id="14344" name="Text Box 8"/>
          <p:cNvSpPr txBox="1">
            <a:spLocks noChangeArrowheads="1"/>
          </p:cNvSpPr>
          <p:nvPr/>
        </p:nvSpPr>
        <p:spPr bwMode="auto">
          <a:xfrm>
            <a:off x="4670425" y="5346496"/>
            <a:ext cx="5816600" cy="835025"/>
          </a:xfrm>
          <a:prstGeom prst="rect">
            <a:avLst/>
          </a:prstGeom>
          <a:solidFill>
            <a:schemeClr val="accent2"/>
          </a:solidFill>
          <a:ln w="9525">
            <a:solidFill>
              <a:schemeClr val="tx1"/>
            </a:solidFill>
            <a:miter lim="800000"/>
            <a:headEnd/>
            <a:tailEnd/>
          </a:ln>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600" dirty="0">
                <a:latin typeface="Courier New" panose="02070309020205020404" pitchFamily="49" charset="0"/>
              </a:rPr>
              <a:t>2</a:t>
            </a:r>
          </a:p>
          <a:p>
            <a:pPr>
              <a:spcBef>
                <a:spcPct val="0"/>
              </a:spcBef>
            </a:pPr>
            <a:r>
              <a:rPr lang="en-GB" sz="1600" dirty="0">
                <a:latin typeface="Courier New" panose="02070309020205020404" pitchFamily="49" charset="0"/>
              </a:rPr>
              <a:t>1</a:t>
            </a:r>
          </a:p>
          <a:p>
            <a:pPr>
              <a:spcBef>
                <a:spcPct val="0"/>
              </a:spcBef>
            </a:pPr>
            <a:r>
              <a:rPr lang="en-GB" sz="1600" dirty="0">
                <a:latin typeface="Courier New" panose="02070309020205020404" pitchFamily="49" charset="0"/>
              </a:rPr>
              <a:t>['Cheshire', 'Stilton', 'Cheshire', 'Cheddar']</a:t>
            </a:r>
          </a:p>
        </p:txBody>
      </p:sp>
    </p:spTree>
    <p:extLst>
      <p:ext uri="{BB962C8B-B14F-4D97-AF65-F5344CB8AC3E}">
        <p14:creationId xmlns:p14="http://schemas.microsoft.com/office/powerpoint/2010/main" val="1956040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CD4D501-7282-31CB-D7E3-18883E784F01}"/>
              </a:ext>
            </a:extLst>
          </p:cNvPr>
          <p:cNvSpPr>
            <a:spLocks noGrp="1"/>
          </p:cNvSpPr>
          <p:nvPr>
            <p:ph type="body" sz="quarter" idx="10"/>
          </p:nvPr>
        </p:nvSpPr>
        <p:spPr/>
        <p:txBody>
          <a:bodyPr/>
          <a:lstStyle/>
          <a:p>
            <a:r>
              <a:rPr lang="en-GB" dirty="0">
                <a:latin typeface="Krana Fat B"/>
              </a:rPr>
              <a:t>List Methods</a:t>
            </a:r>
            <a:endParaRPr lang="en-GB" dirty="0"/>
          </a:p>
        </p:txBody>
      </p:sp>
      <p:graphicFrame>
        <p:nvGraphicFramePr>
          <p:cNvPr id="948268" name="Group 44"/>
          <p:cNvGraphicFramePr>
            <a:graphicFrameLocks noGrp="1"/>
          </p:cNvGraphicFramePr>
          <p:nvPr>
            <p:extLst>
              <p:ext uri="{D42A27DB-BD31-4B8C-83A1-F6EECF244321}">
                <p14:modId xmlns:p14="http://schemas.microsoft.com/office/powerpoint/2010/main" val="2502217250"/>
              </p:ext>
            </p:extLst>
          </p:nvPr>
        </p:nvGraphicFramePr>
        <p:xfrm>
          <a:off x="4610630" y="1338837"/>
          <a:ext cx="7397035" cy="5066035"/>
        </p:xfrm>
        <a:graphic>
          <a:graphicData uri="http://schemas.openxmlformats.org/drawingml/2006/table">
            <a:tbl>
              <a:tblPr/>
              <a:tblGrid>
                <a:gridCol w="3169288">
                  <a:extLst>
                    <a:ext uri="{9D8B030D-6E8A-4147-A177-3AD203B41FA5}">
                      <a16:colId xmlns:a16="http://schemas.microsoft.com/office/drawing/2014/main" val="20000"/>
                    </a:ext>
                  </a:extLst>
                </a:gridCol>
                <a:gridCol w="4227747">
                  <a:extLst>
                    <a:ext uri="{9D8B030D-6E8A-4147-A177-3AD203B41FA5}">
                      <a16:colId xmlns:a16="http://schemas.microsoft.com/office/drawing/2014/main" val="20001"/>
                    </a:ext>
                  </a:extLst>
                </a:gridCol>
              </a:tblGrid>
              <a:tr h="420648">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GB" sz="1800" b="0" i="1" u="none" strike="noStrike" cap="none" normalizeH="0" baseline="0" dirty="0" err="1">
                          <a:ln>
                            <a:noFill/>
                          </a:ln>
                          <a:solidFill>
                            <a:schemeClr val="tx1"/>
                          </a:solidFill>
                          <a:effectLst/>
                          <a:latin typeface="Arial" charset="0"/>
                        </a:rPr>
                        <a:t>list</a:t>
                      </a:r>
                      <a:r>
                        <a:rPr kumimoji="0" lang="en-GB" sz="1800" b="0" i="0" u="none" strike="noStrike" cap="none" normalizeH="0" baseline="0" dirty="0" err="1">
                          <a:ln>
                            <a:noFill/>
                          </a:ln>
                          <a:solidFill>
                            <a:schemeClr val="tx1"/>
                          </a:solidFill>
                          <a:effectLst/>
                          <a:latin typeface="Arial" charset="0"/>
                        </a:rPr>
                        <a:t>.append</a:t>
                      </a:r>
                      <a:r>
                        <a:rPr kumimoji="0" lang="en-GB" sz="1800" b="0" i="0" u="none" strike="noStrike" cap="none" normalizeH="0" baseline="0" dirty="0">
                          <a:ln>
                            <a:noFill/>
                          </a:ln>
                          <a:solidFill>
                            <a:schemeClr val="tx1"/>
                          </a:solidFill>
                          <a:effectLst/>
                          <a:latin typeface="Arial" charset="0"/>
                        </a:rPr>
                        <a:t>(</a:t>
                      </a:r>
                      <a:r>
                        <a:rPr kumimoji="0" lang="en-GB" sz="1800" b="0" i="1" u="none" strike="noStrike" cap="none" normalizeH="0" baseline="0" dirty="0">
                          <a:ln>
                            <a:noFill/>
                          </a:ln>
                          <a:solidFill>
                            <a:schemeClr val="tx1"/>
                          </a:solidFill>
                          <a:effectLst/>
                          <a:latin typeface="Arial" charset="0"/>
                        </a:rPr>
                        <a:t>item</a:t>
                      </a:r>
                      <a:r>
                        <a:rPr kumimoji="0" lang="en-GB" sz="1800" b="0" i="0" u="none" strike="noStrike" cap="none" normalizeH="0" baseline="0" dirty="0">
                          <a:ln>
                            <a:noFill/>
                          </a:ln>
                          <a:solidFill>
                            <a:schemeClr val="tx1"/>
                          </a:solidFill>
                          <a:effectLst/>
                          <a:latin typeface="Arial" charset="0"/>
                        </a:rPr>
                        <a:t>)		</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1800" b="0" i="0" u="none" strike="noStrike" cap="none" normalizeH="0" baseline="0" dirty="0">
                          <a:ln>
                            <a:noFill/>
                          </a:ln>
                          <a:solidFill>
                            <a:schemeClr val="tx1"/>
                          </a:solidFill>
                          <a:effectLst/>
                          <a:latin typeface="Arial" charset="0"/>
                        </a:rPr>
                        <a:t>Append </a:t>
                      </a:r>
                      <a:r>
                        <a:rPr kumimoji="0" lang="en-GB" sz="1800" b="0" i="1" u="none" strike="noStrike" cap="none" normalizeH="0" baseline="0" dirty="0">
                          <a:ln>
                            <a:noFill/>
                          </a:ln>
                          <a:solidFill>
                            <a:schemeClr val="tx1"/>
                          </a:solidFill>
                          <a:effectLst/>
                          <a:latin typeface="Arial" charset="0"/>
                        </a:rPr>
                        <a:t>item</a:t>
                      </a:r>
                      <a:r>
                        <a:rPr kumimoji="0" lang="en-GB" sz="1800" b="0" i="0" u="none" strike="noStrike" cap="none" normalizeH="0" baseline="0" dirty="0">
                          <a:ln>
                            <a:noFill/>
                          </a:ln>
                          <a:solidFill>
                            <a:schemeClr val="tx1"/>
                          </a:solidFill>
                          <a:effectLst/>
                          <a:latin typeface="Arial" charset="0"/>
                        </a:rPr>
                        <a:t> to the end of </a:t>
                      </a:r>
                      <a:r>
                        <a:rPr kumimoji="0" lang="en-GB" sz="1800" b="0" i="1" u="none" strike="noStrike" cap="none" normalizeH="0" baseline="0" dirty="0">
                          <a:ln>
                            <a:noFill/>
                          </a:ln>
                          <a:solidFill>
                            <a:schemeClr val="tx1"/>
                          </a:solidFill>
                          <a:effectLst/>
                          <a:latin typeface="Arial" charset="0"/>
                        </a:rPr>
                        <a:t>list</a:t>
                      </a:r>
                      <a:endParaRPr kumimoji="0" lang="en-GB" sz="1800" b="1" i="1" u="none" strike="noStrike" cap="none" normalizeH="0" baseline="0" dirty="0">
                        <a:ln>
                          <a:noFill/>
                        </a:ln>
                        <a:solidFill>
                          <a:srgbClr val="134183"/>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0"/>
                  </a:ext>
                </a:extLst>
              </a:tr>
              <a:tr h="420648">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defRPr/>
                      </a:pPr>
                      <a:r>
                        <a:rPr kumimoji="0" lang="en-GB" sz="1800" b="0" i="1" u="none" strike="noStrike" cap="none" normalizeH="0" baseline="0" dirty="0" err="1">
                          <a:ln>
                            <a:noFill/>
                          </a:ln>
                          <a:solidFill>
                            <a:schemeClr val="tx1"/>
                          </a:solidFill>
                          <a:effectLst/>
                          <a:latin typeface="Arial" charset="0"/>
                        </a:rPr>
                        <a:t>list</a:t>
                      </a:r>
                      <a:r>
                        <a:rPr kumimoji="0" lang="en-GB" sz="1800" b="0" i="0" u="none" strike="noStrike" cap="none" normalizeH="0" baseline="0" dirty="0" err="1">
                          <a:ln>
                            <a:noFill/>
                          </a:ln>
                          <a:solidFill>
                            <a:schemeClr val="tx1"/>
                          </a:solidFill>
                          <a:effectLst/>
                          <a:latin typeface="Arial" charset="0"/>
                        </a:rPr>
                        <a:t>.clear</a:t>
                      </a:r>
                      <a:r>
                        <a:rPr kumimoji="0" lang="en-GB" sz="1800" b="0" i="0" u="none" strike="noStrike" cap="none" normalizeH="0" baseline="0" dirty="0">
                          <a:ln>
                            <a:noFill/>
                          </a:ln>
                          <a:solidFill>
                            <a:schemeClr val="tx1"/>
                          </a:solidFill>
                          <a:effectLst/>
                          <a:latin typeface="Arial" charset="0"/>
                        </a:rPr>
                        <a:t>()</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GB" sz="1800" b="0" i="0" u="none" strike="noStrike" cap="none" normalizeH="0" baseline="0" dirty="0">
                          <a:ln>
                            <a:noFill/>
                          </a:ln>
                          <a:solidFill>
                            <a:schemeClr val="tx1"/>
                          </a:solidFill>
                          <a:effectLst/>
                          <a:latin typeface="Arial" charset="0"/>
                        </a:rPr>
                        <a:t>Remove all items from </a:t>
                      </a:r>
                      <a:r>
                        <a:rPr kumimoji="0" lang="en-GB" sz="1800" b="0" i="1" u="none" strike="noStrike" cap="none" normalizeH="0" baseline="0" dirty="0">
                          <a:ln>
                            <a:noFill/>
                          </a:ln>
                          <a:solidFill>
                            <a:schemeClr val="tx1"/>
                          </a:solidFill>
                          <a:effectLst/>
                          <a:latin typeface="Arial" charset="0"/>
                        </a:rPr>
                        <a:t>list </a:t>
                      </a:r>
                      <a:r>
                        <a:rPr kumimoji="0" lang="en-GB" sz="1800" b="0" i="0" u="none" strike="noStrike" cap="none" normalizeH="0" baseline="0" dirty="0">
                          <a:ln>
                            <a:noFill/>
                          </a:ln>
                          <a:solidFill>
                            <a:schemeClr val="tx1"/>
                          </a:solidFill>
                          <a:effectLst/>
                          <a:latin typeface="Arial" charset="0"/>
                        </a:rPr>
                        <a:t>(3.3) </a:t>
                      </a:r>
                      <a:endParaRPr kumimoji="0" lang="en-GB" sz="1800" b="1" i="1" u="none" strike="noStrike" cap="none" normalizeH="0" baseline="0" dirty="0">
                        <a:ln>
                          <a:noFill/>
                        </a:ln>
                        <a:solidFill>
                          <a:srgbClr val="134183"/>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1"/>
                  </a:ext>
                </a:extLst>
              </a:tr>
              <a:tr h="420648">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GB" sz="1800" b="0" i="1" u="none" strike="noStrike" cap="none" normalizeH="0" baseline="0" dirty="0" err="1">
                          <a:ln>
                            <a:noFill/>
                          </a:ln>
                          <a:solidFill>
                            <a:schemeClr val="tx1"/>
                          </a:solidFill>
                          <a:effectLst/>
                          <a:latin typeface="Arial" charset="0"/>
                        </a:rPr>
                        <a:t>list</a:t>
                      </a:r>
                      <a:r>
                        <a:rPr kumimoji="0" lang="en-GB" sz="1800" b="0" i="0" u="none" strike="noStrike" cap="none" normalizeH="0" baseline="0" dirty="0" err="1">
                          <a:ln>
                            <a:noFill/>
                          </a:ln>
                          <a:solidFill>
                            <a:schemeClr val="tx1"/>
                          </a:solidFill>
                          <a:effectLst/>
                          <a:latin typeface="Arial" charset="0"/>
                        </a:rPr>
                        <a:t>.count</a:t>
                      </a:r>
                      <a:r>
                        <a:rPr kumimoji="0" lang="en-GB" sz="1800" b="0" i="0" u="none" strike="noStrike" cap="none" normalizeH="0" baseline="0" dirty="0">
                          <a:ln>
                            <a:noFill/>
                          </a:ln>
                          <a:solidFill>
                            <a:schemeClr val="tx1"/>
                          </a:solidFill>
                          <a:effectLst/>
                          <a:latin typeface="Arial" charset="0"/>
                        </a:rPr>
                        <a:t>(</a:t>
                      </a:r>
                      <a:r>
                        <a:rPr kumimoji="0" lang="en-GB" sz="1800" b="0" i="1" u="none" strike="noStrike" cap="none" normalizeH="0" baseline="0" dirty="0">
                          <a:ln>
                            <a:noFill/>
                          </a:ln>
                          <a:solidFill>
                            <a:schemeClr val="tx1"/>
                          </a:solidFill>
                          <a:effectLst/>
                          <a:latin typeface="Arial" charset="0"/>
                        </a:rPr>
                        <a:t>item</a:t>
                      </a:r>
                      <a:r>
                        <a:rPr kumimoji="0" lang="en-GB" sz="1800" b="0" i="0" u="none" strike="noStrike" cap="none" normalizeH="0" baseline="0" dirty="0">
                          <a:ln>
                            <a:noFill/>
                          </a:ln>
                          <a:solidFill>
                            <a:schemeClr val="tx1"/>
                          </a:solidFill>
                          <a:effectLst/>
                          <a:latin typeface="Arial" charset="0"/>
                        </a:rPr>
                        <a:t>)</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1800" b="0" i="0" u="none" strike="noStrike" cap="none" normalizeH="0" baseline="0" dirty="0">
                          <a:ln>
                            <a:noFill/>
                          </a:ln>
                          <a:solidFill>
                            <a:schemeClr val="tx1"/>
                          </a:solidFill>
                          <a:effectLst/>
                          <a:latin typeface="Arial" charset="0"/>
                        </a:rPr>
                        <a:t>Return number of occurrences of </a:t>
                      </a:r>
                      <a:r>
                        <a:rPr kumimoji="0" lang="en-GB" sz="1800" b="0" i="1" u="none" strike="noStrike" cap="none" normalizeH="0" baseline="0" dirty="0">
                          <a:ln>
                            <a:noFill/>
                          </a:ln>
                          <a:solidFill>
                            <a:schemeClr val="tx1"/>
                          </a:solidFill>
                          <a:effectLst/>
                          <a:latin typeface="Arial" charset="0"/>
                        </a:rPr>
                        <a:t>item</a:t>
                      </a:r>
                      <a:r>
                        <a:rPr kumimoji="0" lang="en-GB" sz="1800" b="0" i="0" u="none" strike="noStrike" cap="none" normalizeH="0" baseline="0" dirty="0">
                          <a:ln>
                            <a:noFill/>
                          </a:ln>
                          <a:solidFill>
                            <a:schemeClr val="tx1"/>
                          </a:solidFill>
                          <a:effectLst/>
                          <a:latin typeface="Arial" charset="0"/>
                        </a:rPr>
                        <a:t> </a:t>
                      </a:r>
                      <a:endParaRPr kumimoji="0" lang="en-GB" sz="1800" b="1" i="0" u="none" strike="noStrike" cap="none" normalizeH="0" baseline="0" dirty="0">
                        <a:ln>
                          <a:noFill/>
                        </a:ln>
                        <a:solidFill>
                          <a:srgbClr val="134183"/>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2"/>
                  </a:ext>
                </a:extLst>
              </a:tr>
              <a:tr h="420648">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GB" sz="1800" b="0" i="1" u="none" strike="noStrike" cap="none" normalizeH="0" baseline="0" dirty="0" err="1">
                          <a:ln>
                            <a:noFill/>
                          </a:ln>
                          <a:solidFill>
                            <a:schemeClr val="tx1"/>
                          </a:solidFill>
                          <a:effectLst/>
                          <a:latin typeface="Arial" charset="0"/>
                        </a:rPr>
                        <a:t>list</a:t>
                      </a:r>
                      <a:r>
                        <a:rPr kumimoji="0" lang="en-GB" sz="1800" b="0" i="0" u="none" strike="noStrike" cap="none" normalizeH="0" baseline="0" dirty="0" err="1">
                          <a:ln>
                            <a:noFill/>
                          </a:ln>
                          <a:solidFill>
                            <a:schemeClr val="tx1"/>
                          </a:solidFill>
                          <a:effectLst/>
                          <a:latin typeface="Arial" charset="0"/>
                        </a:rPr>
                        <a:t>.extend</a:t>
                      </a:r>
                      <a:r>
                        <a:rPr kumimoji="0" lang="en-GB" sz="1800" b="0" i="0" u="none" strike="noStrike" cap="none" normalizeH="0" baseline="0" dirty="0">
                          <a:ln>
                            <a:noFill/>
                          </a:ln>
                          <a:solidFill>
                            <a:schemeClr val="tx1"/>
                          </a:solidFill>
                          <a:effectLst/>
                          <a:latin typeface="Arial" charset="0"/>
                        </a:rPr>
                        <a:t>(</a:t>
                      </a:r>
                      <a:r>
                        <a:rPr kumimoji="0" lang="en-GB" sz="1800" b="0" i="1" u="none" strike="noStrike" cap="none" normalizeH="0" baseline="0" dirty="0">
                          <a:ln>
                            <a:noFill/>
                          </a:ln>
                          <a:solidFill>
                            <a:schemeClr val="tx1"/>
                          </a:solidFill>
                          <a:effectLst/>
                          <a:latin typeface="Arial" charset="0"/>
                        </a:rPr>
                        <a:t>items</a:t>
                      </a:r>
                      <a:r>
                        <a:rPr kumimoji="0" lang="en-GB" sz="1800" b="0" i="0" u="none" strike="noStrike" cap="none" normalizeH="0" baseline="0" dirty="0">
                          <a:ln>
                            <a:noFill/>
                          </a:ln>
                          <a:solidFill>
                            <a:schemeClr val="tx1"/>
                          </a:solidFill>
                          <a:effectLst/>
                          <a:latin typeface="Arial" charset="0"/>
                        </a:rPr>
                        <a:t>)</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1800" b="0" i="0" u="none" strike="noStrike" cap="none" normalizeH="0" baseline="0" dirty="0">
                          <a:ln>
                            <a:noFill/>
                          </a:ln>
                          <a:solidFill>
                            <a:schemeClr val="tx1"/>
                          </a:solidFill>
                          <a:effectLst/>
                          <a:latin typeface="Arial"/>
                        </a:rPr>
                        <a:t>Append </a:t>
                      </a:r>
                      <a:r>
                        <a:rPr kumimoji="0" lang="en-GB" sz="1800" b="0" i="1" u="none" strike="noStrike" cap="none" normalizeH="0" baseline="0" dirty="0">
                          <a:ln>
                            <a:noFill/>
                          </a:ln>
                          <a:solidFill>
                            <a:schemeClr val="tx1"/>
                          </a:solidFill>
                          <a:effectLst/>
                          <a:latin typeface="Arial"/>
                        </a:rPr>
                        <a:t>items</a:t>
                      </a:r>
                      <a:r>
                        <a:rPr kumimoji="0" lang="en-GB" sz="1800" b="0" i="0" u="none" strike="noStrike" cap="none" normalizeH="0" baseline="0" dirty="0">
                          <a:ln>
                            <a:noFill/>
                          </a:ln>
                          <a:solidFill>
                            <a:schemeClr val="tx1"/>
                          </a:solidFill>
                          <a:effectLst/>
                          <a:latin typeface="Arial"/>
                        </a:rPr>
                        <a:t> to the end of </a:t>
                      </a:r>
                      <a:r>
                        <a:rPr kumimoji="0" lang="en-GB" sz="1800" b="0" i="1" u="none" strike="noStrike" cap="none" normalizeH="0" baseline="0" dirty="0">
                          <a:ln>
                            <a:noFill/>
                          </a:ln>
                          <a:solidFill>
                            <a:schemeClr val="tx1"/>
                          </a:solidFill>
                          <a:effectLst/>
                          <a:latin typeface="Arial"/>
                        </a:rPr>
                        <a:t>list </a:t>
                      </a:r>
                      <a:r>
                        <a:rPr kumimoji="0" lang="en-GB" sz="1800" b="0" i="0" u="none" strike="noStrike" cap="none" normalizeH="0" baseline="0" dirty="0">
                          <a:ln>
                            <a:noFill/>
                          </a:ln>
                          <a:solidFill>
                            <a:schemeClr val="tx1"/>
                          </a:solidFill>
                          <a:effectLst/>
                          <a:latin typeface="Arial"/>
                        </a:rPr>
                        <a:t>(as +=)</a:t>
                      </a:r>
                      <a:endParaRPr kumimoji="0" lang="en-GB" sz="1800" b="1" i="0" u="none" strike="noStrike" cap="none" normalizeH="0" baseline="0" dirty="0">
                        <a:ln>
                          <a:noFill/>
                        </a:ln>
                        <a:solidFill>
                          <a:srgbClr val="134183"/>
                        </a:solidFill>
                        <a:effectLst/>
                        <a:latin typeface="Arial"/>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3"/>
                  </a:ext>
                </a:extLst>
              </a:tr>
              <a:tr h="420648">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GB" sz="1800" b="0" i="1" u="none" strike="noStrike" cap="none" normalizeH="0" baseline="0" dirty="0" err="1">
                          <a:ln>
                            <a:noFill/>
                          </a:ln>
                          <a:solidFill>
                            <a:schemeClr val="tx1"/>
                          </a:solidFill>
                          <a:effectLst/>
                          <a:latin typeface="Arial" charset="0"/>
                        </a:rPr>
                        <a:t>list</a:t>
                      </a:r>
                      <a:r>
                        <a:rPr kumimoji="0" lang="en-GB" sz="1800" b="0" i="0" u="none" strike="noStrike" cap="none" normalizeH="0" baseline="0" dirty="0" err="1">
                          <a:ln>
                            <a:noFill/>
                          </a:ln>
                          <a:solidFill>
                            <a:schemeClr val="tx1"/>
                          </a:solidFill>
                          <a:effectLst/>
                          <a:latin typeface="Arial" charset="0"/>
                        </a:rPr>
                        <a:t>.index</a:t>
                      </a:r>
                      <a:r>
                        <a:rPr kumimoji="0" lang="en-GB" sz="1800" b="0" i="0" u="none" strike="noStrike" cap="none" normalizeH="0" baseline="0" dirty="0">
                          <a:ln>
                            <a:noFill/>
                          </a:ln>
                          <a:solidFill>
                            <a:schemeClr val="tx1"/>
                          </a:solidFill>
                          <a:effectLst/>
                          <a:latin typeface="Arial" charset="0"/>
                        </a:rPr>
                        <a:t>(</a:t>
                      </a:r>
                      <a:r>
                        <a:rPr kumimoji="0" lang="en-GB" sz="1800" b="0" i="1" u="none" strike="noStrike" cap="none" normalizeH="0" baseline="0" dirty="0">
                          <a:ln>
                            <a:noFill/>
                          </a:ln>
                          <a:solidFill>
                            <a:schemeClr val="tx1"/>
                          </a:solidFill>
                          <a:effectLst/>
                          <a:latin typeface="Arial" charset="0"/>
                        </a:rPr>
                        <a:t>item, start, end</a:t>
                      </a:r>
                      <a:r>
                        <a:rPr kumimoji="0" lang="en-GB" sz="1800" b="0" i="0" u="none" strike="noStrike" cap="none" normalizeH="0" baseline="0" dirty="0">
                          <a:ln>
                            <a:noFill/>
                          </a:ln>
                          <a:solidFill>
                            <a:schemeClr val="tx1"/>
                          </a:solidFill>
                          <a:effectLst/>
                          <a:latin typeface="Arial" charset="0"/>
                        </a:rPr>
                        <a:t>)</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1800" b="0" i="0" u="none" strike="noStrike" cap="none" normalizeH="0" baseline="0" dirty="0">
                          <a:ln>
                            <a:noFill/>
                          </a:ln>
                          <a:solidFill>
                            <a:schemeClr val="tx1"/>
                          </a:solidFill>
                          <a:effectLst/>
                          <a:latin typeface="Arial" charset="0"/>
                        </a:rPr>
                        <a:t>Return the position of </a:t>
                      </a:r>
                      <a:r>
                        <a:rPr kumimoji="0" lang="en-GB" sz="1800" b="0" i="1" u="none" strike="noStrike" cap="none" normalizeH="0" baseline="0" dirty="0">
                          <a:ln>
                            <a:noFill/>
                          </a:ln>
                          <a:solidFill>
                            <a:schemeClr val="tx1"/>
                          </a:solidFill>
                          <a:effectLst/>
                          <a:latin typeface="Arial" charset="0"/>
                        </a:rPr>
                        <a:t>item</a:t>
                      </a:r>
                      <a:r>
                        <a:rPr kumimoji="0" lang="en-GB" sz="1800" b="0" i="0" u="none" strike="noStrike" cap="none" normalizeH="0" baseline="0" dirty="0">
                          <a:ln>
                            <a:noFill/>
                          </a:ln>
                          <a:solidFill>
                            <a:schemeClr val="tx1"/>
                          </a:solidFill>
                          <a:effectLst/>
                          <a:latin typeface="Arial" charset="0"/>
                        </a:rPr>
                        <a:t> in the </a:t>
                      </a:r>
                      <a:r>
                        <a:rPr kumimoji="0" lang="en-GB" sz="1800" b="0" i="1" u="none" strike="noStrike" cap="none" normalizeH="0" baseline="0" dirty="0">
                          <a:ln>
                            <a:noFill/>
                          </a:ln>
                          <a:solidFill>
                            <a:schemeClr val="tx1"/>
                          </a:solidFill>
                          <a:effectLst/>
                          <a:latin typeface="Arial" charset="0"/>
                        </a:rPr>
                        <a:t>list</a:t>
                      </a:r>
                      <a:endParaRPr kumimoji="0" lang="en-GB" sz="1800" b="1" i="1" u="none" strike="noStrike" cap="none" normalizeH="0" baseline="0" dirty="0">
                        <a:ln>
                          <a:noFill/>
                        </a:ln>
                        <a:solidFill>
                          <a:srgbClr val="134183"/>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4"/>
                  </a:ext>
                </a:extLst>
              </a:tr>
              <a:tr h="420648">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GB" sz="1800" b="0" i="1" u="none" strike="noStrike" cap="none" normalizeH="0" baseline="0" dirty="0" err="1">
                          <a:ln>
                            <a:noFill/>
                          </a:ln>
                          <a:solidFill>
                            <a:schemeClr val="tx1"/>
                          </a:solidFill>
                          <a:effectLst/>
                          <a:latin typeface="Arial" charset="0"/>
                        </a:rPr>
                        <a:t>list</a:t>
                      </a:r>
                      <a:r>
                        <a:rPr kumimoji="0" lang="en-GB" sz="1800" b="0" i="0" u="none" strike="noStrike" cap="none" normalizeH="0" baseline="0" dirty="0" err="1">
                          <a:ln>
                            <a:noFill/>
                          </a:ln>
                          <a:solidFill>
                            <a:schemeClr val="tx1"/>
                          </a:solidFill>
                          <a:effectLst/>
                          <a:latin typeface="Arial" charset="0"/>
                        </a:rPr>
                        <a:t>.insert</a:t>
                      </a:r>
                      <a:r>
                        <a:rPr kumimoji="0" lang="en-GB" sz="1800" b="0" i="0" u="none" strike="noStrike" cap="none" normalizeH="0" baseline="0" dirty="0">
                          <a:ln>
                            <a:noFill/>
                          </a:ln>
                          <a:solidFill>
                            <a:schemeClr val="tx1"/>
                          </a:solidFill>
                          <a:effectLst/>
                          <a:latin typeface="Arial" charset="0"/>
                        </a:rPr>
                        <a:t>(</a:t>
                      </a:r>
                      <a:r>
                        <a:rPr kumimoji="0" lang="en-GB" sz="1800" b="0" i="1" u="none" strike="noStrike" cap="none" normalizeH="0" baseline="0" dirty="0">
                          <a:ln>
                            <a:noFill/>
                          </a:ln>
                          <a:solidFill>
                            <a:schemeClr val="tx1"/>
                          </a:solidFill>
                          <a:effectLst/>
                          <a:latin typeface="Arial" charset="0"/>
                        </a:rPr>
                        <a:t>position</a:t>
                      </a:r>
                      <a:r>
                        <a:rPr kumimoji="0" lang="en-GB" sz="1800" b="0" i="0" u="none" strike="noStrike" cap="none" normalizeH="0" baseline="0" dirty="0">
                          <a:ln>
                            <a:noFill/>
                          </a:ln>
                          <a:solidFill>
                            <a:schemeClr val="tx1"/>
                          </a:solidFill>
                          <a:effectLst/>
                          <a:latin typeface="Arial" charset="0"/>
                        </a:rPr>
                        <a:t>, </a:t>
                      </a:r>
                      <a:r>
                        <a:rPr kumimoji="0" lang="en-GB" sz="1800" b="0" i="1" u="none" strike="noStrike" cap="none" normalizeH="0" baseline="0" dirty="0">
                          <a:ln>
                            <a:noFill/>
                          </a:ln>
                          <a:solidFill>
                            <a:schemeClr val="tx1"/>
                          </a:solidFill>
                          <a:effectLst/>
                          <a:latin typeface="Arial" charset="0"/>
                        </a:rPr>
                        <a:t>item</a:t>
                      </a:r>
                      <a:r>
                        <a:rPr kumimoji="0" lang="en-GB" sz="1800" b="0" i="0" u="none" strike="noStrike" cap="none" normalizeH="0" baseline="0" dirty="0">
                          <a:ln>
                            <a:noFill/>
                          </a:ln>
                          <a:solidFill>
                            <a:schemeClr val="tx1"/>
                          </a:solidFill>
                          <a:effectLst/>
                          <a:latin typeface="Arial" charset="0"/>
                        </a:rPr>
                        <a:t>)</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1800" b="0" i="0" u="none" strike="noStrike" cap="none" normalizeH="0" baseline="0" dirty="0">
                          <a:ln>
                            <a:noFill/>
                          </a:ln>
                          <a:solidFill>
                            <a:schemeClr val="tx1"/>
                          </a:solidFill>
                          <a:effectLst/>
                          <a:latin typeface="Arial" charset="0"/>
                        </a:rPr>
                        <a:t>Insert </a:t>
                      </a:r>
                      <a:r>
                        <a:rPr kumimoji="0" lang="en-GB" sz="1800" b="0" i="1" u="none" strike="noStrike" cap="none" normalizeH="0" baseline="0" dirty="0">
                          <a:ln>
                            <a:noFill/>
                          </a:ln>
                          <a:solidFill>
                            <a:schemeClr val="tx1"/>
                          </a:solidFill>
                          <a:effectLst/>
                          <a:latin typeface="Arial" charset="0"/>
                        </a:rPr>
                        <a:t>item</a:t>
                      </a:r>
                      <a:r>
                        <a:rPr kumimoji="0" lang="en-GB" sz="1800" b="0" i="0" u="none" strike="noStrike" cap="none" normalizeH="0" baseline="0" dirty="0">
                          <a:ln>
                            <a:noFill/>
                          </a:ln>
                          <a:solidFill>
                            <a:schemeClr val="tx1"/>
                          </a:solidFill>
                          <a:effectLst/>
                          <a:latin typeface="Arial" charset="0"/>
                        </a:rPr>
                        <a:t> at </a:t>
                      </a:r>
                      <a:r>
                        <a:rPr kumimoji="0" lang="en-GB" sz="1800" b="0" i="1" u="none" strike="noStrike" cap="none" normalizeH="0" baseline="0" dirty="0">
                          <a:ln>
                            <a:noFill/>
                          </a:ln>
                          <a:solidFill>
                            <a:schemeClr val="tx1"/>
                          </a:solidFill>
                          <a:effectLst/>
                          <a:latin typeface="Arial" charset="0"/>
                        </a:rPr>
                        <a:t>position</a:t>
                      </a:r>
                      <a:r>
                        <a:rPr kumimoji="0" lang="en-GB" sz="1800" b="0" i="0" u="none" strike="noStrike" cap="none" normalizeH="0" baseline="0" dirty="0">
                          <a:ln>
                            <a:noFill/>
                          </a:ln>
                          <a:solidFill>
                            <a:schemeClr val="tx1"/>
                          </a:solidFill>
                          <a:effectLst/>
                          <a:latin typeface="Arial" charset="0"/>
                        </a:rPr>
                        <a:t> in </a:t>
                      </a:r>
                      <a:r>
                        <a:rPr kumimoji="0" lang="en-GB" sz="1800" b="0" i="1" u="none" strike="noStrike" cap="none" normalizeH="0" baseline="0" dirty="0">
                          <a:ln>
                            <a:noFill/>
                          </a:ln>
                          <a:solidFill>
                            <a:schemeClr val="tx1"/>
                          </a:solidFill>
                          <a:effectLst/>
                          <a:latin typeface="Arial" charset="0"/>
                        </a:rPr>
                        <a:t>list</a:t>
                      </a:r>
                      <a:endParaRPr kumimoji="0" lang="en-GB" sz="1800" b="1" i="1" u="none" strike="noStrike" cap="none" normalizeH="0" baseline="0" dirty="0">
                        <a:ln>
                          <a:noFill/>
                        </a:ln>
                        <a:solidFill>
                          <a:srgbClr val="134183"/>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5"/>
                  </a:ext>
                </a:extLst>
              </a:tr>
              <a:tr h="420648">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GB" sz="1800" b="0" i="1" u="none" strike="noStrike" cap="none" normalizeH="0" baseline="0" dirty="0" err="1">
                          <a:ln>
                            <a:noFill/>
                          </a:ln>
                          <a:solidFill>
                            <a:schemeClr val="tx1"/>
                          </a:solidFill>
                          <a:effectLst/>
                          <a:latin typeface="Arial" charset="0"/>
                        </a:rPr>
                        <a:t>list</a:t>
                      </a:r>
                      <a:r>
                        <a:rPr kumimoji="0" lang="en-GB" sz="1800" b="0" i="0" u="none" strike="noStrike" cap="none" normalizeH="0" baseline="0" dirty="0" err="1">
                          <a:ln>
                            <a:noFill/>
                          </a:ln>
                          <a:solidFill>
                            <a:schemeClr val="tx1"/>
                          </a:solidFill>
                          <a:effectLst/>
                          <a:latin typeface="Arial" charset="0"/>
                        </a:rPr>
                        <a:t>.pop</a:t>
                      </a:r>
                      <a:r>
                        <a:rPr kumimoji="0" lang="en-GB" sz="1800" b="0" i="0" u="none" strike="noStrike" cap="none" normalizeH="0" baseline="0" dirty="0">
                          <a:ln>
                            <a:noFill/>
                          </a:ln>
                          <a:solidFill>
                            <a:schemeClr val="tx1"/>
                          </a:solidFill>
                          <a:effectLst/>
                          <a:latin typeface="Arial" charset="0"/>
                        </a:rPr>
                        <a:t>()</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GB" sz="1800" b="0" i="0" u="none" strike="noStrike" cap="none" normalizeH="0" baseline="0" dirty="0">
                          <a:ln>
                            <a:noFill/>
                          </a:ln>
                          <a:solidFill>
                            <a:schemeClr val="tx1"/>
                          </a:solidFill>
                          <a:effectLst/>
                          <a:latin typeface="Arial" charset="0"/>
                        </a:rPr>
                        <a:t>Remove and return last item in </a:t>
                      </a:r>
                      <a:r>
                        <a:rPr kumimoji="0" lang="en-GB" sz="1800" b="0" i="1" u="none" strike="noStrike" cap="none" normalizeH="0" baseline="0" dirty="0">
                          <a:ln>
                            <a:noFill/>
                          </a:ln>
                          <a:solidFill>
                            <a:schemeClr val="tx1"/>
                          </a:solidFill>
                          <a:effectLst/>
                          <a:latin typeface="Arial" charset="0"/>
                        </a:rPr>
                        <a:t>list</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6"/>
                  </a:ext>
                </a:extLst>
              </a:tr>
              <a:tr h="420648">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GB" sz="1800" b="0" i="1" u="none" strike="noStrike" cap="none" normalizeH="0" baseline="0">
                          <a:ln>
                            <a:noFill/>
                          </a:ln>
                          <a:solidFill>
                            <a:schemeClr val="tx1"/>
                          </a:solidFill>
                          <a:effectLst/>
                          <a:latin typeface="Arial" charset="0"/>
                        </a:rPr>
                        <a:t>list</a:t>
                      </a:r>
                      <a:r>
                        <a:rPr kumimoji="0" lang="en-GB" sz="1800" b="0" i="0" u="none" strike="noStrike" cap="none" normalizeH="0" baseline="0">
                          <a:ln>
                            <a:noFill/>
                          </a:ln>
                          <a:solidFill>
                            <a:schemeClr val="tx1"/>
                          </a:solidFill>
                          <a:effectLst/>
                          <a:latin typeface="Arial" charset="0"/>
                        </a:rPr>
                        <a:t>.pop(</a:t>
                      </a:r>
                      <a:r>
                        <a:rPr kumimoji="0" lang="en-GB" sz="1800" b="0" i="1" u="none" strike="noStrike" cap="none" normalizeH="0" baseline="0">
                          <a:ln>
                            <a:noFill/>
                          </a:ln>
                          <a:solidFill>
                            <a:schemeClr val="tx1"/>
                          </a:solidFill>
                          <a:effectLst/>
                          <a:latin typeface="Arial" charset="0"/>
                        </a:rPr>
                        <a:t>position</a:t>
                      </a:r>
                      <a:r>
                        <a:rPr kumimoji="0" lang="en-GB" sz="1800" b="0" i="0" u="none" strike="noStrike" cap="none" normalizeH="0" baseline="0">
                          <a:ln>
                            <a:noFill/>
                          </a:ln>
                          <a:solidFill>
                            <a:schemeClr val="tx1"/>
                          </a:solidFill>
                          <a:effectLst/>
                          <a:latin typeface="Arial" charset="0"/>
                        </a:rPr>
                        <a:t>)</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1800" b="0" i="0" u="none" strike="noStrike" cap="none" normalizeH="0" baseline="0" dirty="0">
                          <a:ln>
                            <a:noFill/>
                          </a:ln>
                          <a:solidFill>
                            <a:schemeClr val="tx1"/>
                          </a:solidFill>
                          <a:effectLst/>
                          <a:latin typeface="Arial" charset="0"/>
                        </a:rPr>
                        <a:t>Remove and return item at </a:t>
                      </a:r>
                      <a:r>
                        <a:rPr kumimoji="0" lang="en-GB" sz="1800" b="0" i="1" u="none" strike="noStrike" cap="none" normalizeH="0" baseline="0" dirty="0">
                          <a:ln>
                            <a:noFill/>
                          </a:ln>
                          <a:solidFill>
                            <a:schemeClr val="tx1"/>
                          </a:solidFill>
                          <a:effectLst/>
                          <a:latin typeface="Arial" charset="0"/>
                        </a:rPr>
                        <a:t>position</a:t>
                      </a:r>
                      <a:r>
                        <a:rPr kumimoji="0" lang="en-GB" sz="1800" b="0" i="0" u="none" strike="noStrike" cap="none" normalizeH="0" baseline="0" dirty="0">
                          <a:ln>
                            <a:noFill/>
                          </a:ln>
                          <a:solidFill>
                            <a:schemeClr val="tx1"/>
                          </a:solidFill>
                          <a:effectLst/>
                          <a:latin typeface="Arial" charset="0"/>
                        </a:rPr>
                        <a:t> in </a:t>
                      </a:r>
                      <a:r>
                        <a:rPr kumimoji="0" lang="en-GB" sz="1800" b="0" i="1" u="none" strike="noStrike" cap="none" normalizeH="0" baseline="0" dirty="0">
                          <a:ln>
                            <a:noFill/>
                          </a:ln>
                          <a:solidFill>
                            <a:schemeClr val="tx1"/>
                          </a:solidFill>
                          <a:effectLst/>
                          <a:latin typeface="Arial" charset="0"/>
                        </a:rPr>
                        <a:t>list</a:t>
                      </a:r>
                      <a:endParaRPr kumimoji="0" lang="en-GB" sz="1800" b="1" i="0" u="none" strike="noStrike" cap="none" normalizeH="0" baseline="0" dirty="0">
                        <a:ln>
                          <a:noFill/>
                        </a:ln>
                        <a:solidFill>
                          <a:srgbClr val="134183"/>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7"/>
                  </a:ext>
                </a:extLst>
              </a:tr>
              <a:tr h="420648">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GB" sz="1800" b="0" i="1" u="none" strike="noStrike" cap="none" normalizeH="0" baseline="0">
                          <a:ln>
                            <a:noFill/>
                          </a:ln>
                          <a:solidFill>
                            <a:schemeClr val="tx1"/>
                          </a:solidFill>
                          <a:effectLst/>
                          <a:latin typeface="Arial" charset="0"/>
                        </a:rPr>
                        <a:t>list</a:t>
                      </a:r>
                      <a:r>
                        <a:rPr kumimoji="0" lang="en-GB" sz="1800" b="0" i="0" u="none" strike="noStrike" cap="none" normalizeH="0" baseline="0">
                          <a:ln>
                            <a:noFill/>
                          </a:ln>
                          <a:solidFill>
                            <a:schemeClr val="tx1"/>
                          </a:solidFill>
                          <a:effectLst/>
                          <a:latin typeface="Arial" charset="0"/>
                        </a:rPr>
                        <a:t>.remove(</a:t>
                      </a:r>
                      <a:r>
                        <a:rPr kumimoji="0" lang="en-GB" sz="1800" b="0" i="1" u="none" strike="noStrike" cap="none" normalizeH="0" baseline="0">
                          <a:ln>
                            <a:noFill/>
                          </a:ln>
                          <a:solidFill>
                            <a:schemeClr val="tx1"/>
                          </a:solidFill>
                          <a:effectLst/>
                          <a:latin typeface="Arial" charset="0"/>
                        </a:rPr>
                        <a:t>item</a:t>
                      </a:r>
                      <a:r>
                        <a:rPr kumimoji="0" lang="en-GB" sz="1800" b="0" i="0" u="none" strike="noStrike" cap="none" normalizeH="0" baseline="0">
                          <a:ln>
                            <a:noFill/>
                          </a:ln>
                          <a:solidFill>
                            <a:schemeClr val="tx1"/>
                          </a:solidFill>
                          <a:effectLst/>
                          <a:latin typeface="Arial" charset="0"/>
                        </a:rPr>
                        <a:t>)</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1800" b="0" i="0" u="none" strike="noStrike" cap="none" normalizeH="0" baseline="0" dirty="0">
                          <a:ln>
                            <a:noFill/>
                          </a:ln>
                          <a:solidFill>
                            <a:schemeClr val="tx1"/>
                          </a:solidFill>
                          <a:effectLst/>
                          <a:latin typeface="Arial" charset="0"/>
                        </a:rPr>
                        <a:t>Remove the first </a:t>
                      </a:r>
                      <a:r>
                        <a:rPr kumimoji="0" lang="en-GB" sz="1800" b="0" i="1" u="none" strike="noStrike" cap="none" normalizeH="0" baseline="0" dirty="0">
                          <a:ln>
                            <a:noFill/>
                          </a:ln>
                          <a:solidFill>
                            <a:schemeClr val="tx1"/>
                          </a:solidFill>
                          <a:effectLst/>
                          <a:latin typeface="Arial" charset="0"/>
                        </a:rPr>
                        <a:t>item</a:t>
                      </a:r>
                      <a:r>
                        <a:rPr kumimoji="0" lang="en-GB" sz="1800" b="0" i="0" u="none" strike="noStrike" cap="none" normalizeH="0" baseline="0" dirty="0">
                          <a:ln>
                            <a:noFill/>
                          </a:ln>
                          <a:solidFill>
                            <a:schemeClr val="tx1"/>
                          </a:solidFill>
                          <a:effectLst/>
                          <a:latin typeface="Arial" charset="0"/>
                        </a:rPr>
                        <a:t> from the </a:t>
                      </a:r>
                      <a:r>
                        <a:rPr kumimoji="0" lang="en-GB" sz="1800" b="0" i="1" u="none" strike="noStrike" cap="none" normalizeH="0" baseline="0" dirty="0">
                          <a:ln>
                            <a:noFill/>
                          </a:ln>
                          <a:solidFill>
                            <a:schemeClr val="tx1"/>
                          </a:solidFill>
                          <a:effectLst/>
                          <a:latin typeface="Arial" charset="0"/>
                        </a:rPr>
                        <a:t>list</a:t>
                      </a:r>
                      <a:endParaRPr kumimoji="0" lang="en-GB" sz="1800" b="1" i="1" u="none" strike="noStrike" cap="none" normalizeH="0" baseline="0" dirty="0">
                        <a:ln>
                          <a:noFill/>
                        </a:ln>
                        <a:solidFill>
                          <a:srgbClr val="134183"/>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8"/>
                  </a:ext>
                </a:extLst>
              </a:tr>
              <a:tr h="42064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1800" b="0" i="1" u="none" strike="noStrike" cap="none" normalizeH="0" baseline="0">
                          <a:ln>
                            <a:noFill/>
                          </a:ln>
                          <a:solidFill>
                            <a:schemeClr val="tx1"/>
                          </a:solidFill>
                          <a:effectLst/>
                          <a:latin typeface="Arial" charset="0"/>
                        </a:rPr>
                        <a:t>list</a:t>
                      </a:r>
                      <a:r>
                        <a:rPr kumimoji="0" lang="en-GB" sz="1800" b="0" i="0" u="none" strike="noStrike" cap="none" normalizeH="0" baseline="0">
                          <a:ln>
                            <a:noFill/>
                          </a:ln>
                          <a:solidFill>
                            <a:schemeClr val="tx1"/>
                          </a:solidFill>
                          <a:effectLst/>
                          <a:latin typeface="Arial" charset="0"/>
                        </a:rPr>
                        <a:t>.reverse() </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GB" sz="1800" b="0" i="0" u="none" strike="noStrike" cap="none" normalizeH="0" baseline="0" dirty="0">
                          <a:ln>
                            <a:noFill/>
                          </a:ln>
                          <a:solidFill>
                            <a:schemeClr val="tx1"/>
                          </a:solidFill>
                          <a:effectLst/>
                          <a:latin typeface="Arial" charset="0"/>
                        </a:rPr>
                        <a:t>Reverse the </a:t>
                      </a:r>
                      <a:r>
                        <a:rPr kumimoji="0" lang="en-GB" sz="1800" b="0" i="1" u="none" strike="noStrike" cap="none" normalizeH="0" baseline="0" dirty="0">
                          <a:ln>
                            <a:noFill/>
                          </a:ln>
                          <a:solidFill>
                            <a:schemeClr val="tx1"/>
                          </a:solidFill>
                          <a:effectLst/>
                          <a:latin typeface="Arial" charset="0"/>
                        </a:rPr>
                        <a:t>list</a:t>
                      </a:r>
                      <a:r>
                        <a:rPr kumimoji="0" lang="en-GB" sz="1800" b="0" i="0" u="none" strike="noStrike" cap="none" normalizeH="0" baseline="0" dirty="0">
                          <a:ln>
                            <a:noFill/>
                          </a:ln>
                          <a:solidFill>
                            <a:schemeClr val="tx1"/>
                          </a:solidFill>
                          <a:effectLst/>
                          <a:latin typeface="Arial" charset="0"/>
                        </a:rPr>
                        <a:t> in-place</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9"/>
                  </a:ext>
                </a:extLst>
              </a:tr>
              <a:tr h="640117">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GB" sz="1800" b="0" i="1" u="none" strike="noStrike" cap="none" normalizeH="0" baseline="0">
                          <a:ln>
                            <a:noFill/>
                          </a:ln>
                          <a:solidFill>
                            <a:schemeClr val="tx1"/>
                          </a:solidFill>
                          <a:effectLst/>
                          <a:latin typeface="Arial" charset="0"/>
                        </a:rPr>
                        <a:t>list</a:t>
                      </a:r>
                      <a:r>
                        <a:rPr kumimoji="0" lang="en-GB" sz="1800" b="0" i="0" u="none" strike="noStrike" cap="none" normalizeH="0" baseline="0">
                          <a:ln>
                            <a:noFill/>
                          </a:ln>
                          <a:solidFill>
                            <a:schemeClr val="tx1"/>
                          </a:solidFill>
                          <a:effectLst/>
                          <a:latin typeface="Arial" charset="0"/>
                        </a:rPr>
                        <a:t>.sort(</a:t>
                      </a:r>
                      <a:r>
                        <a:rPr kumimoji="0" lang="en-GB" sz="1800" b="0" i="1" u="none" strike="noStrike" cap="none" normalizeH="0" baseline="0">
                          <a:ln>
                            <a:noFill/>
                          </a:ln>
                          <a:solidFill>
                            <a:schemeClr val="tx1"/>
                          </a:solidFill>
                          <a:effectLst/>
                          <a:latin typeface="Arial" charset="0"/>
                        </a:rPr>
                        <a:t>…</a:t>
                      </a:r>
                      <a:r>
                        <a:rPr kumimoji="0" lang="en-GB" sz="1800" b="0" i="0" u="none" strike="noStrike" cap="none" normalizeH="0" baseline="0">
                          <a:ln>
                            <a:noFill/>
                          </a:ln>
                          <a:solidFill>
                            <a:schemeClr val="tx1"/>
                          </a:solidFill>
                          <a:effectLst/>
                          <a:latin typeface="Arial" charset="0"/>
                        </a:rPr>
                        <a:t>)</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1800" b="0" i="0" u="none" strike="noStrike" cap="none" normalizeH="0" baseline="0" dirty="0">
                          <a:ln>
                            <a:noFill/>
                          </a:ln>
                          <a:solidFill>
                            <a:schemeClr val="tx1"/>
                          </a:solidFill>
                          <a:effectLst/>
                          <a:latin typeface="Arial" charset="0"/>
                        </a:rPr>
                        <a:t>Sort the </a:t>
                      </a:r>
                      <a:r>
                        <a:rPr kumimoji="0" lang="en-GB" sz="1800" b="0" i="1" u="none" strike="noStrike" cap="none" normalizeH="0" baseline="0" dirty="0">
                          <a:ln>
                            <a:noFill/>
                          </a:ln>
                          <a:solidFill>
                            <a:schemeClr val="tx1"/>
                          </a:solidFill>
                          <a:effectLst/>
                          <a:latin typeface="Arial" charset="0"/>
                        </a:rPr>
                        <a:t>list</a:t>
                      </a:r>
                      <a:r>
                        <a:rPr kumimoji="0" lang="en-GB" sz="1800" b="0" i="0" u="none" strike="noStrike" cap="none" normalizeH="0" baseline="0" dirty="0">
                          <a:ln>
                            <a:noFill/>
                          </a:ln>
                          <a:solidFill>
                            <a:schemeClr val="tx1"/>
                          </a:solidFill>
                          <a:effectLst/>
                          <a:latin typeface="Arial" charset="0"/>
                        </a:rPr>
                        <a:t> in-place - arguments are the same as </a:t>
                      </a:r>
                      <a:r>
                        <a:rPr kumimoji="0" lang="en-GB" sz="1800" b="0" i="0" u="none" strike="noStrike" cap="none" normalizeH="0" baseline="0" dirty="0">
                          <a:ln>
                            <a:noFill/>
                          </a:ln>
                          <a:solidFill>
                            <a:schemeClr val="tx1"/>
                          </a:solidFill>
                          <a:effectLst/>
                          <a:latin typeface="Courier New" panose="02070309020205020404" pitchFamily="49" charset="0"/>
                        </a:rPr>
                        <a:t>sorted()</a:t>
                      </a:r>
                      <a:endParaRPr kumimoji="0" lang="en-GB" sz="1800" b="1" i="0" u="none" strike="noStrike" cap="none" normalizeH="0" baseline="0" dirty="0">
                        <a:ln>
                          <a:noFill/>
                        </a:ln>
                        <a:solidFill>
                          <a:srgbClr val="134183"/>
                        </a:solidFill>
                        <a:effectLst/>
                        <a:latin typeface="Courier New" panose="02070309020205020404" pitchFamily="49" charset="0"/>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569343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Text Box 4"/>
          <p:cNvSpPr txBox="1">
            <a:spLocks noChangeArrowheads="1"/>
          </p:cNvSpPr>
          <p:nvPr/>
        </p:nvSpPr>
        <p:spPr bwMode="auto">
          <a:xfrm>
            <a:off x="767764" y="3289091"/>
            <a:ext cx="5398137" cy="2110042"/>
          </a:xfrm>
          <a:prstGeom prst="rect">
            <a:avLst/>
          </a:prstGeom>
          <a:solidFill>
            <a:schemeClr val="tx2">
              <a:lumMod val="20000"/>
              <a:lumOff val="80000"/>
            </a:schemeClr>
          </a:solidFill>
          <a:ln w="9525">
            <a:solidFill>
              <a:schemeClr val="tx1"/>
            </a:solidFill>
            <a:miter lim="800000"/>
            <a:headEnd/>
            <a:tailEnd/>
          </a:ln>
          <a:effec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s1 = {5, 6, 7, 8, 5}</a:t>
            </a:r>
          </a:p>
          <a:p>
            <a:pPr>
              <a:spcBef>
                <a:spcPct val="0"/>
              </a:spcBef>
            </a:pPr>
            <a:r>
              <a:rPr lang="en-GB" sz="1800" dirty="0">
                <a:latin typeface="Courier New" panose="02070309020205020404" pitchFamily="49" charset="0"/>
              </a:rPr>
              <a:t>print(s1)</a:t>
            </a:r>
          </a:p>
          <a:p>
            <a:pPr>
              <a:spcBef>
                <a:spcPct val="0"/>
              </a:spcBef>
            </a:pPr>
            <a:endParaRPr lang="en-GB" dirty="0">
              <a:latin typeface="Courier New" panose="02070309020205020404" pitchFamily="49" charset="0"/>
            </a:endParaRPr>
          </a:p>
          <a:p>
            <a:pPr>
              <a:spcBef>
                <a:spcPct val="0"/>
              </a:spcBef>
            </a:pPr>
            <a:r>
              <a:rPr lang="en-GB" sz="1800" dirty="0">
                <a:latin typeface="Courier New" panose="02070309020205020404" pitchFamily="49" charset="0"/>
              </a:rPr>
              <a:t>s2 = set([9, 10, 11, 12, 9])</a:t>
            </a:r>
          </a:p>
          <a:p>
            <a:pPr>
              <a:spcBef>
                <a:spcPct val="0"/>
              </a:spcBef>
            </a:pPr>
            <a:r>
              <a:rPr lang="en-GB" sz="1800" dirty="0">
                <a:latin typeface="Courier New" panose="02070309020205020404" pitchFamily="49" charset="0"/>
              </a:rPr>
              <a:t>print(s2)</a:t>
            </a:r>
          </a:p>
          <a:p>
            <a:pPr>
              <a:spcBef>
                <a:spcPct val="0"/>
              </a:spcBef>
            </a:pPr>
            <a:endParaRPr lang="en-GB" dirty="0">
              <a:latin typeface="Courier New" panose="02070309020205020404" pitchFamily="49" charset="0"/>
            </a:endParaRPr>
          </a:p>
          <a:p>
            <a:pPr>
              <a:spcBef>
                <a:spcPct val="0"/>
              </a:spcBef>
            </a:pPr>
            <a:r>
              <a:rPr lang="en-GB" sz="1800" dirty="0">
                <a:latin typeface="Courier New" panose="02070309020205020404" pitchFamily="49" charset="0"/>
              </a:rPr>
              <a:t>s3 = </a:t>
            </a:r>
            <a:r>
              <a:rPr lang="en-GB" sz="1800" dirty="0" err="1">
                <a:latin typeface="Courier New" panose="02070309020205020404" pitchFamily="49" charset="0"/>
              </a:rPr>
              <a:t>frozenset</a:t>
            </a:r>
            <a:r>
              <a:rPr lang="en-GB" sz="1800" dirty="0">
                <a:latin typeface="Courier New" panose="02070309020205020404" pitchFamily="49" charset="0"/>
              </a:rPr>
              <a:t>([9, 10, 11, 12, 9])</a:t>
            </a:r>
          </a:p>
          <a:p>
            <a:pPr>
              <a:spcBef>
                <a:spcPct val="0"/>
              </a:spcBef>
            </a:pPr>
            <a:r>
              <a:rPr lang="en-GB" sz="1800" dirty="0">
                <a:latin typeface="Courier New" panose="02070309020205020404" pitchFamily="49" charset="0"/>
              </a:rPr>
              <a:t>print(s3)</a:t>
            </a:r>
          </a:p>
        </p:txBody>
      </p:sp>
      <p:sp>
        <p:nvSpPr>
          <p:cNvPr id="16386" name="Rectangle 2"/>
          <p:cNvSpPr>
            <a:spLocks noGrp="1" noChangeArrowheads="1"/>
          </p:cNvSpPr>
          <p:nvPr>
            <p:ph type="title"/>
          </p:nvPr>
        </p:nvSpPr>
        <p:spPr/>
        <p:txBody>
          <a:bodyPr/>
          <a:lstStyle/>
          <a:p>
            <a:pPr eaLnBrk="1" hangingPunct="1"/>
            <a:r>
              <a:rPr lang="en-GB" dirty="0"/>
              <a:t>Sets</a:t>
            </a:r>
          </a:p>
        </p:txBody>
      </p:sp>
      <p:sp>
        <p:nvSpPr>
          <p:cNvPr id="16387" name="Rectangle 3"/>
          <p:cNvSpPr>
            <a:spLocks noGrp="1" noChangeArrowheads="1"/>
          </p:cNvSpPr>
          <p:nvPr>
            <p:ph type="body" sz="quarter" idx="4294967295"/>
          </p:nvPr>
        </p:nvSpPr>
        <p:spPr>
          <a:xfrm>
            <a:off x="335538" y="1363227"/>
            <a:ext cx="8681741" cy="4932715"/>
          </a:xfrm>
        </p:spPr>
        <p:txBody>
          <a:bodyPr/>
          <a:lstStyle/>
          <a:p>
            <a:r>
              <a:rPr lang="en-GB" b="1" dirty="0"/>
              <a:t>A set is an </a:t>
            </a:r>
            <a:r>
              <a:rPr lang="en-GB" b="1" i="1" dirty="0"/>
              <a:t>unordered</a:t>
            </a:r>
            <a:r>
              <a:rPr lang="en-GB" b="1" dirty="0"/>
              <a:t> container of object references</a:t>
            </a:r>
          </a:p>
          <a:p>
            <a:pPr marL="457200" lvl="1" indent="-228600">
              <a:buFont typeface="Arial" panose="020B0604020202020204" pitchFamily="34" charset="0"/>
              <a:buChar char="•"/>
            </a:pPr>
            <a:r>
              <a:rPr lang="en-GB" sz="1800" dirty="0">
                <a:latin typeface="Montserrat"/>
              </a:rPr>
              <a:t>A set is </a:t>
            </a:r>
            <a:r>
              <a:rPr lang="en-GB" sz="1800" i="1" dirty="0">
                <a:latin typeface="Montserrat"/>
              </a:rPr>
              <a:t>mutable</a:t>
            </a:r>
            <a:r>
              <a:rPr lang="en-GB" sz="1800" dirty="0">
                <a:latin typeface="Montserrat"/>
              </a:rPr>
              <a:t>, a </a:t>
            </a:r>
            <a:r>
              <a:rPr lang="en-GB" sz="1800" err="1">
                <a:latin typeface="Montserrat"/>
              </a:rPr>
              <a:t>frozenset</a:t>
            </a:r>
            <a:r>
              <a:rPr lang="en-GB" sz="1800" dirty="0">
                <a:latin typeface="Montserrat"/>
              </a:rPr>
              <a:t> is </a:t>
            </a:r>
            <a:r>
              <a:rPr lang="en-GB" sz="1800" i="1" dirty="0">
                <a:latin typeface="Montserrat"/>
              </a:rPr>
              <a:t>immutable</a:t>
            </a:r>
          </a:p>
          <a:p>
            <a:pPr marL="457200" lvl="1" indent="-228600">
              <a:buFont typeface="Arial" panose="020B0604020202020204" pitchFamily="34" charset="0"/>
              <a:buChar char="•"/>
            </a:pPr>
            <a:r>
              <a:rPr lang="en-GB" sz="1800" dirty="0"/>
              <a:t>Set items are unique</a:t>
            </a:r>
          </a:p>
          <a:p>
            <a:r>
              <a:rPr lang="en-GB" b="1" dirty="0"/>
              <a:t>Creating a set</a:t>
            </a:r>
          </a:p>
          <a:p>
            <a:pPr marL="457200" lvl="1" indent="-228600">
              <a:buFont typeface="Arial" panose="020B0604020202020204" pitchFamily="34" charset="0"/>
              <a:buChar char="•"/>
            </a:pPr>
            <a:r>
              <a:rPr lang="en-GB" sz="1800" dirty="0">
                <a:latin typeface="Montserrat"/>
              </a:rPr>
              <a:t>Any </a:t>
            </a:r>
            <a:r>
              <a:rPr lang="en-GB" sz="1800" err="1">
                <a:latin typeface="Montserrat"/>
              </a:rPr>
              <a:t>iterable</a:t>
            </a:r>
            <a:r>
              <a:rPr lang="en-GB" sz="1800" dirty="0">
                <a:latin typeface="Montserrat"/>
              </a:rPr>
              <a:t> type may be used</a:t>
            </a:r>
            <a:endParaRPr lang="en-GB" sz="1800">
              <a:latin typeface="Montserrat"/>
            </a:endParaRPr>
          </a:p>
        </p:txBody>
      </p:sp>
      <p:sp>
        <p:nvSpPr>
          <p:cNvPr id="16389" name="Text Box 6"/>
          <p:cNvSpPr txBox="1">
            <a:spLocks noChangeArrowheads="1"/>
          </p:cNvSpPr>
          <p:nvPr/>
        </p:nvSpPr>
        <p:spPr bwMode="auto">
          <a:xfrm>
            <a:off x="3370232" y="5263621"/>
            <a:ext cx="3810659" cy="923330"/>
          </a:xfrm>
          <a:prstGeom prst="rect">
            <a:avLst/>
          </a:prstGeom>
          <a:solidFill>
            <a:schemeClr val="accent2"/>
          </a:solidFill>
          <a:ln w="9525">
            <a:solidFill>
              <a:schemeClr val="tx1"/>
            </a:solidFill>
            <a:miter lim="800000"/>
            <a:headEnd/>
            <a:tailEnd/>
          </a:ln>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{8, 5, 6, 7}</a:t>
            </a:r>
          </a:p>
          <a:p>
            <a:pPr>
              <a:spcBef>
                <a:spcPct val="0"/>
              </a:spcBef>
            </a:pPr>
            <a:r>
              <a:rPr lang="en-GB" sz="1800" dirty="0">
                <a:latin typeface="Courier New" panose="02070309020205020404" pitchFamily="49" charset="0"/>
              </a:rPr>
              <a:t>{9, 10, 11, 12}</a:t>
            </a:r>
          </a:p>
          <a:p>
            <a:pPr>
              <a:spcBef>
                <a:spcPct val="0"/>
              </a:spcBef>
            </a:pPr>
            <a:r>
              <a:rPr lang="de-DE" sz="1800" dirty="0">
                <a:latin typeface="Courier New" panose="02070309020205020404" pitchFamily="49" charset="0"/>
              </a:rPr>
              <a:t>frozenset({9, 10, 11, 12})</a:t>
            </a:r>
          </a:p>
        </p:txBody>
      </p:sp>
    </p:spTree>
    <p:extLst>
      <p:ext uri="{BB962C8B-B14F-4D97-AF65-F5344CB8AC3E}">
        <p14:creationId xmlns:p14="http://schemas.microsoft.com/office/powerpoint/2010/main" val="3704741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GB" dirty="0"/>
              <a:t>Set methods</a:t>
            </a:r>
          </a:p>
        </p:txBody>
      </p:sp>
      <p:sp>
        <p:nvSpPr>
          <p:cNvPr id="16387" name="Rectangle 3"/>
          <p:cNvSpPr>
            <a:spLocks noGrp="1" noChangeArrowheads="1"/>
          </p:cNvSpPr>
          <p:nvPr>
            <p:ph idx="1"/>
          </p:nvPr>
        </p:nvSpPr>
        <p:spPr/>
        <p:txBody>
          <a:bodyPr/>
          <a:lstStyle/>
          <a:p>
            <a:r>
              <a:rPr lang="en-GB" b="1" dirty="0"/>
              <a:t>Add using the </a:t>
            </a:r>
            <a:r>
              <a:rPr lang="en-GB" b="1" dirty="0">
                <a:latin typeface="Courier New" panose="02070309020205020404" pitchFamily="49" charset="0"/>
              </a:rPr>
              <a:t>add</a:t>
            </a:r>
            <a:r>
              <a:rPr lang="en-GB" b="1" dirty="0"/>
              <a:t> method, remove using </a:t>
            </a:r>
            <a:r>
              <a:rPr lang="en-GB" b="1" dirty="0">
                <a:latin typeface="Courier New" panose="02070309020205020404" pitchFamily="49" charset="0"/>
              </a:rPr>
              <a:t>remove</a:t>
            </a:r>
          </a:p>
          <a:p>
            <a:endParaRPr lang="en-GB" b="0" dirty="0">
              <a:latin typeface="Courier New" panose="02070309020205020404" pitchFamily="49" charset="0"/>
            </a:endParaRPr>
          </a:p>
          <a:p>
            <a:endParaRPr lang="en-GB" b="0" dirty="0">
              <a:latin typeface="Courier New" panose="02070309020205020404" pitchFamily="49" charset="0"/>
            </a:endParaRPr>
          </a:p>
          <a:p>
            <a:endParaRPr lang="en-GB" b="0" dirty="0">
              <a:latin typeface="Courier New" panose="02070309020205020404" pitchFamily="49" charset="0"/>
            </a:endParaRPr>
          </a:p>
          <a:p>
            <a:endParaRPr lang="en-GB" b="0" dirty="0">
              <a:latin typeface="Courier New" panose="02070309020205020404" pitchFamily="49" charset="0"/>
            </a:endParaRPr>
          </a:p>
          <a:p>
            <a:endParaRPr lang="en-GB" b="0" dirty="0">
              <a:latin typeface="Courier New" panose="02070309020205020404" pitchFamily="49" charset="0"/>
            </a:endParaRPr>
          </a:p>
          <a:p>
            <a:endParaRPr lang="en-GB" b="0" dirty="0">
              <a:latin typeface="Courier New" panose="02070309020205020404" pitchFamily="49" charset="0"/>
            </a:endParaRPr>
          </a:p>
          <a:p>
            <a:endParaRPr lang="en-GB" b="0" dirty="0">
              <a:latin typeface="Courier New" panose="02070309020205020404" pitchFamily="49" charset="0"/>
            </a:endParaRPr>
          </a:p>
          <a:p>
            <a:r>
              <a:rPr lang="en-GB" b="1" dirty="0"/>
              <a:t>Other set methods:</a:t>
            </a:r>
          </a:p>
          <a:p>
            <a:pPr marL="457200" lvl="1" indent="-228600">
              <a:buFont typeface="Arial" panose="020B0604020202020204" pitchFamily="34" charset="0"/>
              <a:buChar char="•"/>
            </a:pPr>
            <a:r>
              <a:rPr lang="en-GB" sz="1800" dirty="0">
                <a:latin typeface="Courier New"/>
                <a:cs typeface="Courier New"/>
              </a:rPr>
              <a:t>Len			</a:t>
            </a:r>
            <a:r>
              <a:rPr lang="en-GB" sz="1800" dirty="0">
                <a:latin typeface="Montserrat"/>
              </a:rPr>
              <a:t>Return the number of elements in the set</a:t>
            </a:r>
          </a:p>
          <a:p>
            <a:pPr marL="457200" lvl="1" indent="-228600">
              <a:buFont typeface="Arial" panose="020B0604020202020204" pitchFamily="34" charset="0"/>
              <a:buChar char="•"/>
            </a:pPr>
            <a:r>
              <a:rPr lang="en-GB" sz="1800" dirty="0">
                <a:latin typeface="Courier New"/>
                <a:cs typeface="Courier New"/>
              </a:rPr>
              <a:t>discard</a:t>
            </a:r>
            <a:r>
              <a:rPr lang="en-GB" sz="1800" dirty="0">
                <a:latin typeface="Montserrat"/>
              </a:rPr>
              <a:t>		Remove element </a:t>
            </a:r>
            <a:r>
              <a:rPr lang="en-GB" sz="1800" i="1" dirty="0">
                <a:latin typeface="Montserrat"/>
              </a:rPr>
              <a:t>if present</a:t>
            </a:r>
          </a:p>
          <a:p>
            <a:pPr marL="457200" lvl="1" indent="-228600">
              <a:buFont typeface="Arial" panose="020B0604020202020204" pitchFamily="34" charset="0"/>
              <a:buChar char="•"/>
            </a:pPr>
            <a:r>
              <a:rPr lang="en-GB" sz="1800" dirty="0">
                <a:latin typeface="Courier New"/>
                <a:cs typeface="Courier New"/>
              </a:rPr>
              <a:t>pop</a:t>
            </a:r>
            <a:r>
              <a:rPr lang="en-GB" sz="1800" dirty="0">
                <a:latin typeface="Montserrat"/>
              </a:rPr>
              <a:t>			Remove and return the next element from the set</a:t>
            </a:r>
          </a:p>
          <a:p>
            <a:pPr marL="457200" lvl="1" indent="-228600">
              <a:buFont typeface="Arial" panose="020B0604020202020204" pitchFamily="34" charset="0"/>
              <a:buChar char="•"/>
            </a:pPr>
            <a:r>
              <a:rPr lang="en-GB" sz="1800" dirty="0">
                <a:latin typeface="Courier New"/>
                <a:cs typeface="Courier New"/>
              </a:rPr>
              <a:t>clear </a:t>
            </a:r>
            <a:r>
              <a:rPr lang="en-GB" sz="1800" dirty="0">
                <a:latin typeface="Montserrat"/>
              </a:rPr>
              <a:t>		Remove all elements</a:t>
            </a:r>
          </a:p>
          <a:p>
            <a:endParaRPr lang="en-GB" b="0" dirty="0">
              <a:latin typeface="Courier New" panose="02070309020205020404" pitchFamily="49" charset="0"/>
            </a:endParaRPr>
          </a:p>
          <a:p>
            <a:endParaRPr lang="en-GB" dirty="0"/>
          </a:p>
          <a:p>
            <a:endParaRPr lang="en-GB" dirty="0"/>
          </a:p>
          <a:p>
            <a:endParaRPr lang="en-GB" dirty="0"/>
          </a:p>
        </p:txBody>
      </p:sp>
      <p:sp>
        <p:nvSpPr>
          <p:cNvPr id="16388" name="Text Box 4"/>
          <p:cNvSpPr txBox="1">
            <a:spLocks noChangeArrowheads="1"/>
          </p:cNvSpPr>
          <p:nvPr/>
        </p:nvSpPr>
        <p:spPr bwMode="auto">
          <a:xfrm>
            <a:off x="792828" y="1797228"/>
            <a:ext cx="5626736" cy="1908215"/>
          </a:xfrm>
          <a:prstGeom prst="rect">
            <a:avLst/>
          </a:prstGeom>
          <a:solidFill>
            <a:schemeClr val="tx2">
              <a:lumMod val="20000"/>
              <a:lumOff val="80000"/>
            </a:schemeClr>
          </a:solidFill>
          <a:ln w="9525">
            <a:solidFill>
              <a:schemeClr val="tx1"/>
            </a:solidFill>
            <a:miter lim="800000"/>
            <a:headEnd/>
            <a:tailEnd/>
          </a:ln>
          <a:effec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s4 = {23, 42, 66, 123}</a:t>
            </a:r>
          </a:p>
          <a:p>
            <a:pPr>
              <a:spcBef>
                <a:spcPct val="0"/>
              </a:spcBef>
            </a:pPr>
            <a:r>
              <a:rPr lang="en-GB" sz="1800" dirty="0">
                <a:latin typeface="Courier New" panose="02070309020205020404" pitchFamily="49" charset="0"/>
              </a:rPr>
              <a:t>s5 = {56, 27, 42}</a:t>
            </a:r>
          </a:p>
          <a:p>
            <a:pPr>
              <a:spcBef>
                <a:spcPct val="0"/>
              </a:spcBef>
            </a:pPr>
            <a:r>
              <a:rPr lang="en-GB" sz="1800" dirty="0">
                <a:latin typeface="Courier New" panose="02070309020205020404" pitchFamily="49" charset="0"/>
              </a:rPr>
              <a:t>print("{:20} {:20}".format(s4, s5))</a:t>
            </a:r>
          </a:p>
          <a:p>
            <a:pPr>
              <a:spcBef>
                <a:spcPct val="0"/>
              </a:spcBef>
            </a:pPr>
            <a:endParaRPr lang="en-GB" dirty="0">
              <a:latin typeface="Courier New" panose="02070309020205020404" pitchFamily="49" charset="0"/>
            </a:endParaRPr>
          </a:p>
          <a:p>
            <a:pPr>
              <a:spcBef>
                <a:spcPct val="0"/>
              </a:spcBef>
            </a:pPr>
            <a:r>
              <a:rPr lang="en-GB" sz="1800" dirty="0">
                <a:latin typeface="Courier New" panose="02070309020205020404" pitchFamily="49" charset="0"/>
              </a:rPr>
              <a:t>s4.</a:t>
            </a:r>
            <a:r>
              <a:rPr lang="en-GB" sz="1800" b="1" dirty="0">
                <a:latin typeface="Courier New" panose="02070309020205020404" pitchFamily="49" charset="0"/>
              </a:rPr>
              <a:t>remove</a:t>
            </a:r>
            <a:r>
              <a:rPr lang="en-GB" sz="1800" dirty="0">
                <a:latin typeface="Courier New" panose="02070309020205020404" pitchFamily="49" charset="0"/>
              </a:rPr>
              <a:t>(123)</a:t>
            </a:r>
          </a:p>
          <a:p>
            <a:pPr>
              <a:spcBef>
                <a:spcPct val="0"/>
              </a:spcBef>
            </a:pPr>
            <a:r>
              <a:rPr lang="en-GB" sz="1800" dirty="0">
                <a:latin typeface="Courier New" panose="02070309020205020404" pitchFamily="49" charset="0"/>
              </a:rPr>
              <a:t>s5.</a:t>
            </a:r>
            <a:r>
              <a:rPr lang="en-GB" sz="1800" b="1" dirty="0">
                <a:latin typeface="Courier New" panose="02070309020205020404" pitchFamily="49" charset="0"/>
              </a:rPr>
              <a:t>add</a:t>
            </a:r>
            <a:r>
              <a:rPr lang="en-GB" sz="1800" dirty="0">
                <a:latin typeface="Courier New" panose="02070309020205020404" pitchFamily="49" charset="0"/>
              </a:rPr>
              <a:t>(123)</a:t>
            </a:r>
          </a:p>
          <a:p>
            <a:pPr>
              <a:spcBef>
                <a:spcPct val="0"/>
              </a:spcBef>
            </a:pPr>
            <a:r>
              <a:rPr lang="en-GB" sz="1800" dirty="0">
                <a:latin typeface="Courier New" panose="02070309020205020404" pitchFamily="49" charset="0"/>
              </a:rPr>
              <a:t>print("{:20} {:20}".format(s4, s5))</a:t>
            </a:r>
          </a:p>
        </p:txBody>
      </p:sp>
      <p:sp>
        <p:nvSpPr>
          <p:cNvPr id="16389" name="Text Box 6"/>
          <p:cNvSpPr txBox="1">
            <a:spLocks noChangeArrowheads="1"/>
          </p:cNvSpPr>
          <p:nvPr/>
        </p:nvSpPr>
        <p:spPr bwMode="auto">
          <a:xfrm>
            <a:off x="3775529" y="3663110"/>
            <a:ext cx="4875053" cy="584775"/>
          </a:xfrm>
          <a:prstGeom prst="rect">
            <a:avLst/>
          </a:prstGeom>
          <a:solidFill>
            <a:schemeClr val="accent2"/>
          </a:solidFill>
          <a:ln w="9525">
            <a:solidFill>
              <a:schemeClr val="tx1"/>
            </a:solidFill>
            <a:miter lim="800000"/>
            <a:headEnd/>
            <a:tailEnd/>
          </a:ln>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600" dirty="0">
                <a:latin typeface="Courier New" panose="02070309020205020404" pitchFamily="49" charset="0"/>
              </a:rPr>
              <a:t>{66, 123, 42, 23}    {56, 42, 27}</a:t>
            </a:r>
          </a:p>
          <a:p>
            <a:pPr>
              <a:spcBef>
                <a:spcPct val="0"/>
              </a:spcBef>
            </a:pPr>
            <a:r>
              <a:rPr lang="en-GB" sz="1600" dirty="0">
                <a:latin typeface="Courier New" panose="02070309020205020404" pitchFamily="49" charset="0"/>
              </a:rPr>
              <a:t>{66, 42, 23}         {56, 123, 42, 27}</a:t>
            </a:r>
          </a:p>
        </p:txBody>
      </p:sp>
    </p:spTree>
    <p:extLst>
      <p:ext uri="{BB962C8B-B14F-4D97-AF65-F5344CB8AC3E}">
        <p14:creationId xmlns:p14="http://schemas.microsoft.com/office/powerpoint/2010/main" val="1778653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GB" dirty="0"/>
              <a:t>Exploiting sets</a:t>
            </a:r>
          </a:p>
        </p:txBody>
      </p:sp>
      <p:sp>
        <p:nvSpPr>
          <p:cNvPr id="17411" name="Rectangle 3"/>
          <p:cNvSpPr>
            <a:spLocks noGrp="1" noChangeArrowheads="1"/>
          </p:cNvSpPr>
          <p:nvPr>
            <p:ph idx="1"/>
          </p:nvPr>
        </p:nvSpPr>
        <p:spPr/>
        <p:txBody>
          <a:bodyPr/>
          <a:lstStyle/>
          <a:p>
            <a:r>
              <a:rPr lang="en-GB" b="1" dirty="0"/>
              <a:t>How do I remove duplicates from a list?</a:t>
            </a:r>
          </a:p>
          <a:p>
            <a:pPr marL="457200" lvl="1" indent="-228600">
              <a:buFont typeface="Arial" panose="020B0604020202020204" pitchFamily="34" charset="0"/>
              <a:buChar char="•"/>
            </a:pPr>
            <a:r>
              <a:rPr lang="en-GB" sz="1800" dirty="0">
                <a:latin typeface="Montserrat"/>
              </a:rPr>
              <a:t>But we lose the original order</a:t>
            </a:r>
          </a:p>
          <a:p>
            <a:pPr lvl="1"/>
            <a:endParaRPr lang="en-GB" dirty="0"/>
          </a:p>
          <a:p>
            <a:pPr lvl="1"/>
            <a:endParaRPr lang="en-GB" dirty="0"/>
          </a:p>
          <a:p>
            <a:pPr lvl="1"/>
            <a:endParaRPr lang="en-GB" dirty="0"/>
          </a:p>
          <a:p>
            <a:pPr lvl="1"/>
            <a:endParaRPr lang="en-GB" dirty="0"/>
          </a:p>
          <a:p>
            <a:pPr lvl="1"/>
            <a:endParaRPr lang="en-GB" dirty="0"/>
          </a:p>
          <a:p>
            <a:r>
              <a:rPr lang="en-GB" b="1" dirty="0"/>
              <a:t>How do I remove several items from a list?</a:t>
            </a:r>
          </a:p>
          <a:p>
            <a:pPr marL="457200" lvl="1" indent="-228600">
              <a:buFont typeface="Arial,Sans-Serif"/>
              <a:buChar char="•"/>
            </a:pPr>
            <a:r>
              <a:rPr lang="en-GB" sz="1800" dirty="0">
                <a:latin typeface="Arial"/>
                <a:cs typeface="Arial"/>
              </a:rPr>
              <a:t>Subtract sets and convert back into a list, of course.</a:t>
            </a:r>
          </a:p>
          <a:p>
            <a:endParaRPr lang="en-GB" b="1" dirty="0"/>
          </a:p>
        </p:txBody>
      </p:sp>
      <p:sp>
        <p:nvSpPr>
          <p:cNvPr id="17412" name="Text Box 4"/>
          <p:cNvSpPr txBox="1">
            <a:spLocks noChangeArrowheads="1"/>
          </p:cNvSpPr>
          <p:nvPr/>
        </p:nvSpPr>
        <p:spPr bwMode="auto">
          <a:xfrm>
            <a:off x="824691" y="2177641"/>
            <a:ext cx="6823075" cy="925513"/>
          </a:xfrm>
          <a:prstGeom prst="rect">
            <a:avLst/>
          </a:prstGeom>
          <a:solidFill>
            <a:schemeClr val="tx2">
              <a:lumMod val="20000"/>
              <a:lumOff val="80000"/>
            </a:schemeClr>
          </a:solidFill>
          <a:ln w="9525">
            <a:solidFill>
              <a:schemeClr val="tx1"/>
            </a:solidFill>
            <a:miter lim="800000"/>
            <a:headEnd/>
            <a:tailEnd/>
          </a:ln>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cheese = ['Cheddar', 'Stilton', 'Cornish Yarg', </a:t>
            </a:r>
          </a:p>
          <a:p>
            <a:pPr>
              <a:spcBef>
                <a:spcPct val="0"/>
              </a:spcBef>
            </a:pPr>
            <a:r>
              <a:rPr lang="en-GB" sz="1800" dirty="0">
                <a:latin typeface="Courier New" panose="02070309020205020404" pitchFamily="49" charset="0"/>
              </a:rPr>
              <a:t>          '</a:t>
            </a:r>
            <a:r>
              <a:rPr lang="en-GB" sz="1800" dirty="0" err="1">
                <a:latin typeface="Courier New" panose="02070309020205020404" pitchFamily="49" charset="0"/>
              </a:rPr>
              <a:t>Oke</a:t>
            </a:r>
            <a:r>
              <a:rPr lang="en-GB" sz="1800" dirty="0">
                <a:latin typeface="Courier New" panose="02070309020205020404" pitchFamily="49" charset="0"/>
              </a:rPr>
              <a:t>', 'Stilton', 'Cheshire']</a:t>
            </a:r>
          </a:p>
          <a:p>
            <a:pPr>
              <a:spcBef>
                <a:spcPct val="0"/>
              </a:spcBef>
            </a:pPr>
            <a:r>
              <a:rPr lang="en-GB" sz="1800" dirty="0">
                <a:latin typeface="Courier New" panose="02070309020205020404" pitchFamily="49" charset="0"/>
              </a:rPr>
              <a:t>cheese = </a:t>
            </a:r>
            <a:r>
              <a:rPr lang="en-GB" sz="1800" b="1" dirty="0">
                <a:latin typeface="Courier New" panose="02070309020205020404" pitchFamily="49" charset="0"/>
              </a:rPr>
              <a:t>list</a:t>
            </a:r>
            <a:r>
              <a:rPr lang="en-GB" sz="1800" dirty="0">
                <a:latin typeface="Courier New" panose="02070309020205020404" pitchFamily="49" charset="0"/>
              </a:rPr>
              <a:t>(</a:t>
            </a:r>
            <a:r>
              <a:rPr lang="en-GB" sz="1800" b="1" dirty="0">
                <a:latin typeface="Courier New" panose="02070309020205020404" pitchFamily="49" charset="0"/>
              </a:rPr>
              <a:t>set</a:t>
            </a:r>
            <a:r>
              <a:rPr lang="en-GB" sz="1800" dirty="0">
                <a:latin typeface="Courier New" panose="02070309020205020404" pitchFamily="49" charset="0"/>
              </a:rPr>
              <a:t>(cheese))  </a:t>
            </a:r>
          </a:p>
        </p:txBody>
      </p:sp>
      <p:sp>
        <p:nvSpPr>
          <p:cNvPr id="17413" name="Text Box 5"/>
          <p:cNvSpPr txBox="1">
            <a:spLocks noChangeArrowheads="1"/>
          </p:cNvSpPr>
          <p:nvPr/>
        </p:nvSpPr>
        <p:spPr bwMode="auto">
          <a:xfrm>
            <a:off x="2829425" y="3099039"/>
            <a:ext cx="8066087" cy="376238"/>
          </a:xfrm>
          <a:prstGeom prst="rect">
            <a:avLst/>
          </a:prstGeom>
          <a:solidFill>
            <a:schemeClr val="accent2"/>
          </a:solidFill>
          <a:ln w="9525">
            <a:solidFill>
              <a:schemeClr val="tx1"/>
            </a:solidFill>
            <a:miter lim="800000"/>
            <a:headEnd/>
            <a:tailEnd/>
          </a:ln>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800" dirty="0">
                <a:latin typeface="Courier New" panose="02070309020205020404" pitchFamily="49" charset="0"/>
              </a:rPr>
              <a:t>['Cornish Yarg', 'Cheshire', 'Cheddar', 'Stilton', '</a:t>
            </a:r>
            <a:r>
              <a:rPr lang="en-GB" sz="1800" dirty="0" err="1">
                <a:latin typeface="Courier New" panose="02070309020205020404" pitchFamily="49" charset="0"/>
              </a:rPr>
              <a:t>Oke</a:t>
            </a:r>
            <a:r>
              <a:rPr lang="en-GB" sz="1800" dirty="0">
                <a:latin typeface="Courier New" panose="02070309020205020404" pitchFamily="49" charset="0"/>
              </a:rPr>
              <a:t>']</a:t>
            </a:r>
          </a:p>
        </p:txBody>
      </p:sp>
      <p:sp>
        <p:nvSpPr>
          <p:cNvPr id="17414" name="Text Box 7"/>
          <p:cNvSpPr txBox="1">
            <a:spLocks noChangeArrowheads="1"/>
          </p:cNvSpPr>
          <p:nvPr/>
        </p:nvSpPr>
        <p:spPr bwMode="auto">
          <a:xfrm>
            <a:off x="869732" y="4960909"/>
            <a:ext cx="7766870" cy="923330"/>
          </a:xfrm>
          <a:prstGeom prst="rect">
            <a:avLst/>
          </a:prstGeom>
          <a:solidFill>
            <a:schemeClr val="tx2">
              <a:lumMod val="20000"/>
              <a:lumOff val="80000"/>
            </a:schemeClr>
          </a:solidFill>
          <a:ln w="9525">
            <a:solidFill>
              <a:schemeClr val="tx1"/>
            </a:solidFill>
            <a:miter lim="800000"/>
            <a:headEnd/>
            <a:tailEnd/>
          </a:ln>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cheese = ['Cheddar', 'Stilton', 'Cornish Yarg', </a:t>
            </a:r>
          </a:p>
          <a:p>
            <a:pPr>
              <a:spcBef>
                <a:spcPct val="0"/>
              </a:spcBef>
            </a:pPr>
            <a:r>
              <a:rPr lang="en-GB" sz="1800" dirty="0">
                <a:latin typeface="Courier New" panose="02070309020205020404" pitchFamily="49" charset="0"/>
              </a:rPr>
              <a:t>          '</a:t>
            </a:r>
            <a:r>
              <a:rPr lang="en-GB" sz="1800" dirty="0" err="1">
                <a:latin typeface="Courier New" panose="02070309020205020404" pitchFamily="49" charset="0"/>
              </a:rPr>
              <a:t>Oke</a:t>
            </a:r>
            <a:r>
              <a:rPr lang="en-GB" sz="1800" dirty="0">
                <a:latin typeface="Courier New" panose="02070309020205020404" pitchFamily="49" charset="0"/>
              </a:rPr>
              <a:t>', 'Stilton', 'Cheshire']</a:t>
            </a:r>
          </a:p>
          <a:p>
            <a:pPr>
              <a:spcBef>
                <a:spcPct val="0"/>
              </a:spcBef>
            </a:pPr>
            <a:r>
              <a:rPr lang="en-GB" sz="1800" dirty="0">
                <a:latin typeface="Courier New" panose="02070309020205020404" pitchFamily="49" charset="0"/>
              </a:rPr>
              <a:t>cheese = list(set(cheese) - {'Stilton', '</a:t>
            </a:r>
            <a:r>
              <a:rPr lang="en-GB" sz="1800" dirty="0" err="1">
                <a:latin typeface="Courier New" panose="02070309020205020404" pitchFamily="49" charset="0"/>
              </a:rPr>
              <a:t>Oke</a:t>
            </a:r>
            <a:r>
              <a:rPr lang="en-GB" sz="1800" dirty="0">
                <a:latin typeface="Courier New" panose="02070309020205020404" pitchFamily="49" charset="0"/>
              </a:rPr>
              <a:t>', 'Brie'})</a:t>
            </a:r>
          </a:p>
        </p:txBody>
      </p:sp>
      <p:sp>
        <p:nvSpPr>
          <p:cNvPr id="17415" name="Text Box 8"/>
          <p:cNvSpPr txBox="1">
            <a:spLocks noChangeArrowheads="1"/>
          </p:cNvSpPr>
          <p:nvPr/>
        </p:nvSpPr>
        <p:spPr bwMode="auto">
          <a:xfrm>
            <a:off x="2561922" y="3597320"/>
            <a:ext cx="6274475"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600" dirty="0">
                <a:latin typeface="+mn-lt"/>
              </a:rPr>
              <a:t>list() is required, otherwise 'cheese' would now refer to a set</a:t>
            </a:r>
          </a:p>
        </p:txBody>
      </p:sp>
      <p:sp>
        <p:nvSpPr>
          <p:cNvPr id="17417" name="Text Box 10"/>
          <p:cNvSpPr txBox="1">
            <a:spLocks noChangeArrowheads="1"/>
          </p:cNvSpPr>
          <p:nvPr/>
        </p:nvSpPr>
        <p:spPr bwMode="auto">
          <a:xfrm>
            <a:off x="2824828" y="5873017"/>
            <a:ext cx="6829425" cy="376237"/>
          </a:xfrm>
          <a:prstGeom prst="rect">
            <a:avLst/>
          </a:prstGeom>
          <a:solidFill>
            <a:schemeClr val="accent2"/>
          </a:solidFill>
          <a:ln w="9525">
            <a:solidFill>
              <a:schemeClr val="tx1"/>
            </a:solidFill>
            <a:miter lim="800000"/>
            <a:headEnd/>
            <a:tailEnd/>
          </a:ln>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800" dirty="0">
                <a:latin typeface="Courier New" panose="02070309020205020404" pitchFamily="49" charset="0"/>
              </a:rPr>
              <a:t>['Cornish Yarg', 'Cheshire', 'Cheddar']</a:t>
            </a:r>
          </a:p>
        </p:txBody>
      </p:sp>
      <p:cxnSp>
        <p:nvCxnSpPr>
          <p:cNvPr id="10" name="Straight Connector 9">
            <a:extLst>
              <a:ext uri="{FF2B5EF4-FFF2-40B4-BE49-F238E27FC236}">
                <a16:creationId xmlns:a16="http://schemas.microsoft.com/office/drawing/2014/main" id="{549B7A49-2F65-4493-8E37-5E44CE7F8813}"/>
              </a:ext>
            </a:extLst>
          </p:cNvPr>
          <p:cNvCxnSpPr>
            <a:cxnSpLocks/>
          </p:cNvCxnSpPr>
          <p:nvPr/>
        </p:nvCxnSpPr>
        <p:spPr>
          <a:xfrm>
            <a:off x="2184537" y="3033058"/>
            <a:ext cx="461211" cy="0"/>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id="{6D79C297-2F3E-433B-AA7F-CDFE568E4126}"/>
              </a:ext>
            </a:extLst>
          </p:cNvPr>
          <p:cNvCxnSpPr>
            <a:cxnSpLocks/>
          </p:cNvCxnSpPr>
          <p:nvPr/>
        </p:nvCxnSpPr>
        <p:spPr>
          <a:xfrm flipH="1">
            <a:off x="2412429" y="3031517"/>
            <a:ext cx="2799" cy="734610"/>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cxnSp>
        <p:nvCxnSpPr>
          <p:cNvPr id="15" name="Straight Connector 14">
            <a:extLst>
              <a:ext uri="{FF2B5EF4-FFF2-40B4-BE49-F238E27FC236}">
                <a16:creationId xmlns:a16="http://schemas.microsoft.com/office/drawing/2014/main" id="{7AA783B5-5B38-4B76-8A5B-B18D3162E4C7}"/>
              </a:ext>
            </a:extLst>
          </p:cNvPr>
          <p:cNvCxnSpPr>
            <a:cxnSpLocks/>
          </p:cNvCxnSpPr>
          <p:nvPr/>
        </p:nvCxnSpPr>
        <p:spPr>
          <a:xfrm>
            <a:off x="2433117" y="3766087"/>
            <a:ext cx="207211" cy="0"/>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070294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body" sz="quarter" idx="10"/>
          </p:nvPr>
        </p:nvSpPr>
        <p:spPr/>
        <p:txBody>
          <a:bodyPr/>
          <a:lstStyle/>
          <a:p>
            <a:r>
              <a:rPr lang="en-GB" b="1" dirty="0">
                <a:latin typeface="Krana Fat B"/>
              </a:rPr>
              <a:t>Set operators and methods</a:t>
            </a:r>
            <a:endParaRPr lang="en-US" dirty="0"/>
          </a:p>
          <a:p>
            <a:pPr lvl="1"/>
            <a:endParaRPr lang="en-GB" sz="1800" dirty="0"/>
          </a:p>
        </p:txBody>
      </p:sp>
      <p:graphicFrame>
        <p:nvGraphicFramePr>
          <p:cNvPr id="922705" name="Group 81"/>
          <p:cNvGraphicFramePr>
            <a:graphicFrameLocks noGrp="1"/>
          </p:cNvGraphicFramePr>
          <p:nvPr>
            <p:ph type="pic" sz="quarter" idx="4294967295"/>
            <p:extLst>
              <p:ext uri="{D42A27DB-BD31-4B8C-83A1-F6EECF244321}">
                <p14:modId xmlns:p14="http://schemas.microsoft.com/office/powerpoint/2010/main" val="1536350876"/>
              </p:ext>
            </p:extLst>
          </p:nvPr>
        </p:nvGraphicFramePr>
        <p:xfrm>
          <a:off x="4359639" y="1461540"/>
          <a:ext cx="7586403" cy="2308279"/>
        </p:xfrm>
        <a:graphic>
          <a:graphicData uri="http://schemas.openxmlformats.org/drawingml/2006/table">
            <a:tbl>
              <a:tblPr/>
              <a:tblGrid>
                <a:gridCol w="1199212">
                  <a:extLst>
                    <a:ext uri="{9D8B030D-6E8A-4147-A177-3AD203B41FA5}">
                      <a16:colId xmlns:a16="http://schemas.microsoft.com/office/drawing/2014/main" val="20000"/>
                    </a:ext>
                  </a:extLst>
                </a:gridCol>
                <a:gridCol w="3197901">
                  <a:extLst>
                    <a:ext uri="{9D8B030D-6E8A-4147-A177-3AD203B41FA5}">
                      <a16:colId xmlns:a16="http://schemas.microsoft.com/office/drawing/2014/main" val="20001"/>
                    </a:ext>
                  </a:extLst>
                </a:gridCol>
                <a:gridCol w="3189290">
                  <a:extLst>
                    <a:ext uri="{9D8B030D-6E8A-4147-A177-3AD203B41FA5}">
                      <a16:colId xmlns:a16="http://schemas.microsoft.com/office/drawing/2014/main" val="20002"/>
                    </a:ext>
                  </a:extLst>
                </a:gridCol>
              </a:tblGrid>
              <a:tr h="397375">
                <a:tc>
                  <a:txBody>
                    <a:bodyPr/>
                    <a:lstStyle/>
                    <a:p>
                      <a:pPr marL="0" marR="0" lvl="0" indent="0" algn="ctr" defTabSz="914400" rtl="0" eaLnBrk="0" fontAlgn="base" latinLnBrk="0" hangingPunct="0">
                        <a:lnSpc>
                          <a:spcPct val="120000"/>
                        </a:lnSpc>
                        <a:spcBef>
                          <a:spcPct val="60000"/>
                        </a:spcBef>
                        <a:spcAft>
                          <a:spcPct val="0"/>
                        </a:spcAft>
                        <a:buClr>
                          <a:schemeClr val="bg2"/>
                        </a:buClr>
                        <a:buSzTx/>
                        <a:buFontTx/>
                        <a:buNone/>
                        <a:tabLst/>
                      </a:pPr>
                      <a:r>
                        <a:rPr kumimoji="0" lang="en-GB"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Operator</a:t>
                      </a:r>
                    </a:p>
                  </a:txBody>
                  <a:tcPr marL="134217" marR="1342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20000"/>
                        </a:lnSpc>
                        <a:spcBef>
                          <a:spcPct val="60000"/>
                        </a:spcBef>
                        <a:spcAft>
                          <a:spcPct val="0"/>
                        </a:spcAft>
                        <a:buClr>
                          <a:schemeClr val="bg2"/>
                        </a:buClr>
                        <a:buSzTx/>
                        <a:buFontTx/>
                        <a:buNone/>
                        <a:tabLst/>
                      </a:pPr>
                      <a:r>
                        <a:rPr kumimoji="0" lang="en-GB"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Method</a:t>
                      </a:r>
                    </a:p>
                  </a:txBody>
                  <a:tcPr marL="134217" marR="1342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GB"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Returns a new set containing</a:t>
                      </a:r>
                    </a:p>
                  </a:txBody>
                  <a:tcPr marL="134217" marR="1342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0"/>
                  </a:ext>
                </a:extLst>
              </a:tr>
              <a:tr h="364260">
                <a:tc>
                  <a:txBody>
                    <a:bodyPr/>
                    <a:lstStyle/>
                    <a:p>
                      <a:pPr marL="0" marR="0" lvl="0" indent="0" algn="ctr" defTabSz="914400" rtl="0" eaLnBrk="0" fontAlgn="base" latinLnBrk="0" hangingPunct="0">
                        <a:lnSpc>
                          <a:spcPct val="120000"/>
                        </a:lnSpc>
                        <a:spcBef>
                          <a:spcPct val="60000"/>
                        </a:spcBef>
                        <a:spcAft>
                          <a:spcPct val="0"/>
                        </a:spcAft>
                        <a:buClr>
                          <a:schemeClr val="bg2"/>
                        </a:buClr>
                        <a:buSzTx/>
                        <a:buFontTx/>
                        <a:buNone/>
                        <a:tabLst/>
                      </a:pPr>
                      <a:r>
                        <a:rPr kumimoji="0" lang="en-GB" sz="2000" b="1" i="0" u="none" strike="noStrike" cap="none" normalizeH="0" baseline="0" dirty="0">
                          <a:ln>
                            <a:noFill/>
                          </a:ln>
                          <a:solidFill>
                            <a:srgbClr val="FF0000"/>
                          </a:solidFill>
                          <a:effectLst/>
                          <a:latin typeface="Courier New"/>
                        </a:rPr>
                        <a:t>&amp;</a:t>
                      </a:r>
                    </a:p>
                  </a:txBody>
                  <a:tcPr marL="134217" marR="1342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GB" sz="1400" b="1" i="0" u="none" strike="noStrike" cap="none" normalizeH="0" baseline="0" dirty="0">
                          <a:ln>
                            <a:noFill/>
                          </a:ln>
                          <a:solidFill>
                            <a:schemeClr val="tx1"/>
                          </a:solidFill>
                          <a:effectLst/>
                          <a:latin typeface="Courier New"/>
                        </a:rPr>
                        <a:t>s6.</a:t>
                      </a:r>
                      <a:r>
                        <a:rPr kumimoji="0" lang="en-GB" sz="1400" b="1" i="0" u="none" strike="noStrike" cap="none" normalizeH="0" baseline="0" dirty="0">
                          <a:ln>
                            <a:noFill/>
                          </a:ln>
                          <a:solidFill>
                            <a:srgbClr val="FF0000"/>
                          </a:solidFill>
                          <a:effectLst/>
                          <a:latin typeface="Courier New"/>
                        </a:rPr>
                        <a:t>intersection</a:t>
                      </a:r>
                      <a:r>
                        <a:rPr kumimoji="0" lang="en-GB" sz="1400" b="1" i="0" u="none" strike="noStrike" cap="none" normalizeH="0" baseline="0" dirty="0">
                          <a:ln>
                            <a:noFill/>
                          </a:ln>
                          <a:solidFill>
                            <a:schemeClr val="tx1"/>
                          </a:solidFill>
                          <a:effectLst/>
                          <a:latin typeface="Courier New"/>
                        </a:rPr>
                        <a:t>(s7)</a:t>
                      </a:r>
                    </a:p>
                  </a:txBody>
                  <a:tcPr marL="134217" marR="1342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GB" sz="1400" b="1" i="0" u="none" strike="noStrike" cap="none" normalizeH="0" baseline="0" dirty="0">
                          <a:ln>
                            <a:noFill/>
                          </a:ln>
                          <a:solidFill>
                            <a:schemeClr val="tx1"/>
                          </a:solidFill>
                          <a:effectLst/>
                          <a:latin typeface="Montserrat"/>
                        </a:rPr>
                        <a:t>Each item that is in both sets</a:t>
                      </a:r>
                    </a:p>
                  </a:txBody>
                  <a:tcPr marL="134217" marR="1342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1"/>
                  </a:ext>
                </a:extLst>
              </a:tr>
              <a:tr h="364260">
                <a:tc>
                  <a:txBody>
                    <a:bodyPr/>
                    <a:lstStyle/>
                    <a:p>
                      <a:pPr marL="0" marR="0" lvl="0" indent="0" algn="ctr" defTabSz="914400" rtl="0" eaLnBrk="0" fontAlgn="base" latinLnBrk="0" hangingPunct="0">
                        <a:lnSpc>
                          <a:spcPct val="120000"/>
                        </a:lnSpc>
                        <a:spcBef>
                          <a:spcPct val="60000"/>
                        </a:spcBef>
                        <a:spcAft>
                          <a:spcPct val="0"/>
                        </a:spcAft>
                        <a:buClr>
                          <a:schemeClr val="bg2"/>
                        </a:buClr>
                        <a:buSzTx/>
                        <a:buFontTx/>
                        <a:buNone/>
                        <a:tabLst/>
                      </a:pPr>
                      <a:r>
                        <a:rPr kumimoji="0" lang="en-GB" sz="2000" b="1" i="0" u="none" strike="noStrike" cap="none" normalizeH="0" baseline="0" dirty="0">
                          <a:ln>
                            <a:noFill/>
                          </a:ln>
                          <a:solidFill>
                            <a:srgbClr val="0070C0"/>
                          </a:solidFill>
                          <a:effectLst/>
                          <a:latin typeface="Courier New"/>
                        </a:rPr>
                        <a:t>|</a:t>
                      </a:r>
                    </a:p>
                  </a:txBody>
                  <a:tcPr marL="134217" marR="1342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GB" sz="1400" b="1" i="0" u="none" strike="noStrike" cap="none" normalizeH="0" baseline="0" dirty="0">
                          <a:ln>
                            <a:noFill/>
                          </a:ln>
                          <a:solidFill>
                            <a:schemeClr val="tx1"/>
                          </a:solidFill>
                          <a:effectLst/>
                          <a:latin typeface="Courier New"/>
                        </a:rPr>
                        <a:t>s6.</a:t>
                      </a:r>
                      <a:r>
                        <a:rPr kumimoji="0" lang="en-GB" sz="1400" b="1" i="0" u="none" strike="noStrike" cap="none" normalizeH="0" baseline="0" dirty="0">
                          <a:ln>
                            <a:noFill/>
                          </a:ln>
                          <a:solidFill>
                            <a:srgbClr val="0070C0"/>
                          </a:solidFill>
                          <a:effectLst/>
                          <a:latin typeface="Courier New"/>
                        </a:rPr>
                        <a:t>union</a:t>
                      </a:r>
                      <a:r>
                        <a:rPr kumimoji="0" lang="en-GB" sz="1400" b="1" i="0" u="none" strike="noStrike" cap="none" normalizeH="0" baseline="0" dirty="0">
                          <a:ln>
                            <a:noFill/>
                          </a:ln>
                          <a:solidFill>
                            <a:schemeClr val="tx1"/>
                          </a:solidFill>
                          <a:effectLst/>
                          <a:latin typeface="Courier New"/>
                        </a:rPr>
                        <a:t>(s7)</a:t>
                      </a:r>
                    </a:p>
                  </a:txBody>
                  <a:tcPr marL="134217" marR="1342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GB" sz="1400" b="1" i="0" u="none" strike="noStrike" cap="none" normalizeH="0" baseline="0" dirty="0">
                          <a:ln>
                            <a:noFill/>
                          </a:ln>
                          <a:solidFill>
                            <a:schemeClr val="tx1"/>
                          </a:solidFill>
                          <a:effectLst/>
                          <a:latin typeface="Montserrat"/>
                        </a:rPr>
                        <a:t>All items in both sets</a:t>
                      </a:r>
                    </a:p>
                  </a:txBody>
                  <a:tcPr marL="134217" marR="1342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2"/>
                  </a:ext>
                </a:extLst>
              </a:tr>
              <a:tr h="364260">
                <a:tc>
                  <a:txBody>
                    <a:bodyPr/>
                    <a:lstStyle/>
                    <a:p>
                      <a:pPr marL="0" marR="0" lvl="0" indent="0" algn="ctr" defTabSz="914400" rtl="0" eaLnBrk="0" fontAlgn="base" latinLnBrk="0" hangingPunct="0">
                        <a:lnSpc>
                          <a:spcPct val="120000"/>
                        </a:lnSpc>
                        <a:spcBef>
                          <a:spcPct val="60000"/>
                        </a:spcBef>
                        <a:spcAft>
                          <a:spcPct val="0"/>
                        </a:spcAft>
                        <a:buClr>
                          <a:schemeClr val="bg2"/>
                        </a:buClr>
                        <a:buSzTx/>
                        <a:buFontTx/>
                        <a:buNone/>
                        <a:tabLst/>
                      </a:pPr>
                      <a:r>
                        <a:rPr kumimoji="0" lang="en-GB" sz="2000" b="1" i="0" u="none" strike="noStrike" cap="none" normalizeH="0" baseline="0" dirty="0">
                          <a:ln>
                            <a:noFill/>
                          </a:ln>
                          <a:solidFill>
                            <a:srgbClr val="00B050"/>
                          </a:solidFill>
                          <a:effectLst/>
                          <a:latin typeface="Courier New"/>
                        </a:rPr>
                        <a:t>-</a:t>
                      </a:r>
                    </a:p>
                  </a:txBody>
                  <a:tcPr marL="134217" marR="1342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GB" sz="1400" b="1" i="0" u="none" strike="noStrike" cap="none" normalizeH="0" baseline="0" dirty="0">
                          <a:ln>
                            <a:noFill/>
                          </a:ln>
                          <a:solidFill>
                            <a:schemeClr val="tx1"/>
                          </a:solidFill>
                          <a:effectLst/>
                          <a:latin typeface="Courier New"/>
                        </a:rPr>
                        <a:t>s6.</a:t>
                      </a:r>
                      <a:r>
                        <a:rPr kumimoji="0" lang="en-GB" sz="1400" b="1" i="0" u="none" strike="noStrike" cap="none" normalizeH="0" baseline="0" dirty="0">
                          <a:ln>
                            <a:noFill/>
                          </a:ln>
                          <a:solidFill>
                            <a:srgbClr val="00B050"/>
                          </a:solidFill>
                          <a:effectLst/>
                          <a:latin typeface="Courier New"/>
                        </a:rPr>
                        <a:t>difference</a:t>
                      </a:r>
                      <a:r>
                        <a:rPr kumimoji="0" lang="en-GB" sz="1400" b="1" i="0" u="none" strike="noStrike" cap="none" normalizeH="0" baseline="0" dirty="0">
                          <a:ln>
                            <a:noFill/>
                          </a:ln>
                          <a:solidFill>
                            <a:schemeClr val="tx1"/>
                          </a:solidFill>
                          <a:effectLst/>
                          <a:latin typeface="Courier New"/>
                        </a:rPr>
                        <a:t>(s7)</a:t>
                      </a:r>
                    </a:p>
                  </a:txBody>
                  <a:tcPr marL="134217" marR="1342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GB" sz="1400" b="1" i="0" u="none" strike="noStrike" cap="none" normalizeH="0" baseline="0" dirty="0">
                          <a:ln>
                            <a:noFill/>
                          </a:ln>
                          <a:solidFill>
                            <a:schemeClr val="tx1"/>
                          </a:solidFill>
                          <a:effectLst/>
                          <a:latin typeface="Montserrat"/>
                        </a:rPr>
                        <a:t>Items in s6 not in s7</a:t>
                      </a:r>
                    </a:p>
                  </a:txBody>
                  <a:tcPr marL="134217" marR="1342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3"/>
                  </a:ext>
                </a:extLst>
              </a:tr>
              <a:tr h="585024">
                <a:tc>
                  <a:txBody>
                    <a:bodyPr/>
                    <a:lstStyle/>
                    <a:p>
                      <a:pPr marL="0" marR="0" lvl="0" indent="0" algn="ctr" defTabSz="914400" rtl="0" eaLnBrk="0" fontAlgn="base" latinLnBrk="0" hangingPunct="0">
                        <a:lnSpc>
                          <a:spcPct val="120000"/>
                        </a:lnSpc>
                        <a:spcBef>
                          <a:spcPct val="60000"/>
                        </a:spcBef>
                        <a:spcAft>
                          <a:spcPct val="0"/>
                        </a:spcAft>
                        <a:buClr>
                          <a:schemeClr val="bg2"/>
                        </a:buClr>
                        <a:buSzTx/>
                        <a:buFontTx/>
                        <a:buNone/>
                        <a:tabLst/>
                      </a:pPr>
                      <a:r>
                        <a:rPr kumimoji="0" lang="en-GB" sz="2000" b="1" i="0" u="none" strike="noStrike" cap="none" normalizeH="0" baseline="0" dirty="0">
                          <a:ln>
                            <a:noFill/>
                          </a:ln>
                          <a:solidFill>
                            <a:srgbClr val="7030A0"/>
                          </a:solidFill>
                          <a:effectLst/>
                          <a:latin typeface="Courier New"/>
                        </a:rPr>
                        <a:t>^</a:t>
                      </a:r>
                    </a:p>
                  </a:txBody>
                  <a:tcPr marL="134217" marR="1342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0" fontAlgn="base" latinLnBrk="0" hangingPunct="0">
                        <a:lnSpc>
                          <a:spcPct val="100000"/>
                        </a:lnSpc>
                        <a:spcBef>
                          <a:spcPct val="0"/>
                        </a:spcBef>
                        <a:spcAft>
                          <a:spcPct val="0"/>
                        </a:spcAft>
                        <a:buClr>
                          <a:schemeClr val="bg2"/>
                        </a:buClr>
                        <a:buSzTx/>
                        <a:buFontTx/>
                        <a:buNone/>
                        <a:tabLst/>
                      </a:pPr>
                      <a:r>
                        <a:rPr kumimoji="0" lang="en-GB" sz="1400" b="1" i="0" u="none" strike="noStrike" cap="none" normalizeH="0" baseline="0" dirty="0">
                          <a:ln>
                            <a:noFill/>
                          </a:ln>
                          <a:solidFill>
                            <a:schemeClr val="tx1"/>
                          </a:solidFill>
                          <a:effectLst/>
                          <a:latin typeface="Courier New"/>
                        </a:rPr>
                        <a:t>s6.</a:t>
                      </a:r>
                      <a:r>
                        <a:rPr kumimoji="0" lang="en-GB" sz="1400" b="1" i="0" u="none" strike="noStrike" cap="none" normalizeH="0" baseline="0" dirty="0">
                          <a:ln>
                            <a:noFill/>
                          </a:ln>
                          <a:solidFill>
                            <a:srgbClr val="7030A0"/>
                          </a:solidFill>
                          <a:effectLst/>
                          <a:latin typeface="Courier New"/>
                        </a:rPr>
                        <a:t>symmetric_difference</a:t>
                      </a:r>
                      <a:r>
                        <a:rPr kumimoji="0" lang="en-GB" sz="1400" b="1" i="0" u="none" strike="noStrike" cap="none" normalizeH="0" baseline="0" dirty="0">
                          <a:ln>
                            <a:noFill/>
                          </a:ln>
                          <a:solidFill>
                            <a:schemeClr val="tx1"/>
                          </a:solidFill>
                          <a:effectLst/>
                          <a:latin typeface="Courier New"/>
                        </a:rPr>
                        <a:t>(s7)</a:t>
                      </a:r>
                    </a:p>
                  </a:txBody>
                  <a:tcPr marL="134217" marR="1342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GB" sz="1400" b="1" i="0" u="none" strike="noStrike" cap="none" normalizeH="0" baseline="0" dirty="0">
                          <a:ln>
                            <a:noFill/>
                          </a:ln>
                          <a:solidFill>
                            <a:schemeClr val="tx1"/>
                          </a:solidFill>
                          <a:effectLst/>
                          <a:latin typeface="Montserrat"/>
                        </a:rPr>
                        <a:t>Items that occur in one set only</a:t>
                      </a:r>
                    </a:p>
                  </a:txBody>
                  <a:tcPr marL="134217" marR="1342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4"/>
                  </a:ext>
                </a:extLst>
              </a:tr>
            </a:tbl>
          </a:graphicData>
        </a:graphic>
      </p:graphicFrame>
      <p:sp>
        <p:nvSpPr>
          <p:cNvPr id="18462" name="Text Box 5"/>
          <p:cNvSpPr txBox="1">
            <a:spLocks noChangeArrowheads="1"/>
          </p:cNvSpPr>
          <p:nvPr/>
        </p:nvSpPr>
        <p:spPr bwMode="auto">
          <a:xfrm>
            <a:off x="5564528" y="4056154"/>
            <a:ext cx="3446462" cy="2215991"/>
          </a:xfrm>
          <a:prstGeom prst="rect">
            <a:avLst/>
          </a:prstGeom>
          <a:solidFill>
            <a:schemeClr val="tx2">
              <a:lumMod val="20000"/>
              <a:lumOff val="80000"/>
            </a:schemeClr>
          </a:solidFill>
          <a:ln w="9525">
            <a:solidFill>
              <a:schemeClr val="tx1"/>
            </a:solidFill>
            <a:miter lim="800000"/>
            <a:headEnd/>
            <a:tailEnd/>
          </a:ln>
          <a:effec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s6 = {23, 42, 66, 123}</a:t>
            </a:r>
          </a:p>
          <a:p>
            <a:pPr>
              <a:spcBef>
                <a:spcPct val="0"/>
              </a:spcBef>
            </a:pPr>
            <a:r>
              <a:rPr lang="en-GB" sz="1800" dirty="0">
                <a:latin typeface="Courier New" panose="02070309020205020404" pitchFamily="49" charset="0"/>
              </a:rPr>
              <a:t>s7 = {123, 56, 27, 42}</a:t>
            </a:r>
          </a:p>
          <a:p>
            <a:pPr>
              <a:spcBef>
                <a:spcPct val="0"/>
              </a:spcBef>
            </a:pPr>
            <a:endParaRPr lang="en-GB" dirty="0">
              <a:latin typeface="Courier New" panose="02070309020205020404" pitchFamily="49" charset="0"/>
            </a:endParaRPr>
          </a:p>
          <a:p>
            <a:pPr>
              <a:spcBef>
                <a:spcPts val="600"/>
              </a:spcBef>
            </a:pPr>
            <a:r>
              <a:rPr lang="en-GB" sz="1800" dirty="0">
                <a:latin typeface="Courier New" panose="02070309020205020404" pitchFamily="49" charset="0"/>
              </a:rPr>
              <a:t>print(s6 </a:t>
            </a:r>
            <a:r>
              <a:rPr lang="en-GB" sz="1800" dirty="0">
                <a:solidFill>
                  <a:srgbClr val="FF0000"/>
                </a:solidFill>
                <a:latin typeface="Courier New" panose="02070309020205020404" pitchFamily="49" charset="0"/>
              </a:rPr>
              <a:t>&amp;</a:t>
            </a:r>
            <a:r>
              <a:rPr lang="en-GB" sz="1800" dirty="0">
                <a:latin typeface="Courier New" panose="02070309020205020404" pitchFamily="49" charset="0"/>
              </a:rPr>
              <a:t> s7)</a:t>
            </a:r>
          </a:p>
          <a:p>
            <a:pPr>
              <a:spcBef>
                <a:spcPts val="600"/>
              </a:spcBef>
            </a:pPr>
            <a:r>
              <a:rPr lang="en-GB" sz="1800" dirty="0">
                <a:latin typeface="Courier New" panose="02070309020205020404" pitchFamily="49" charset="0"/>
              </a:rPr>
              <a:t>print(s6 </a:t>
            </a:r>
            <a:r>
              <a:rPr lang="en-GB" sz="1800" dirty="0">
                <a:solidFill>
                  <a:srgbClr val="0070C0"/>
                </a:solidFill>
                <a:latin typeface="Courier New" panose="02070309020205020404" pitchFamily="49" charset="0"/>
              </a:rPr>
              <a:t>|</a:t>
            </a:r>
            <a:r>
              <a:rPr lang="en-GB" sz="1800" dirty="0">
                <a:latin typeface="Courier New" panose="02070309020205020404" pitchFamily="49" charset="0"/>
              </a:rPr>
              <a:t> s7)</a:t>
            </a:r>
          </a:p>
          <a:p>
            <a:pPr>
              <a:spcBef>
                <a:spcPts val="600"/>
              </a:spcBef>
            </a:pPr>
            <a:r>
              <a:rPr lang="en-GB" sz="1800" dirty="0">
                <a:latin typeface="Courier New" panose="02070309020205020404" pitchFamily="49" charset="0"/>
              </a:rPr>
              <a:t>print(s6 </a:t>
            </a:r>
            <a:r>
              <a:rPr lang="en-GB" sz="1800" dirty="0">
                <a:solidFill>
                  <a:srgbClr val="00B050"/>
                </a:solidFill>
                <a:latin typeface="Courier New" panose="02070309020205020404" pitchFamily="49" charset="0"/>
              </a:rPr>
              <a:t>-</a:t>
            </a:r>
            <a:r>
              <a:rPr lang="en-GB" sz="1800" dirty="0">
                <a:latin typeface="Courier New" panose="02070309020205020404" pitchFamily="49" charset="0"/>
              </a:rPr>
              <a:t> s7)</a:t>
            </a:r>
          </a:p>
          <a:p>
            <a:pPr>
              <a:spcBef>
                <a:spcPts val="600"/>
              </a:spcBef>
            </a:pPr>
            <a:r>
              <a:rPr lang="en-GB" sz="1800" dirty="0">
                <a:latin typeface="Courier New" panose="02070309020205020404" pitchFamily="49" charset="0"/>
              </a:rPr>
              <a:t>print(s6 </a:t>
            </a:r>
            <a:r>
              <a:rPr lang="en-GB" sz="1800" dirty="0">
                <a:solidFill>
                  <a:srgbClr val="7030A0"/>
                </a:solidFill>
                <a:latin typeface="Courier New" panose="02070309020205020404" pitchFamily="49" charset="0"/>
              </a:rPr>
              <a:t>^</a:t>
            </a:r>
            <a:r>
              <a:rPr lang="en-GB" sz="1800" dirty="0">
                <a:latin typeface="Courier New" panose="02070309020205020404" pitchFamily="49" charset="0"/>
              </a:rPr>
              <a:t> s7)</a:t>
            </a:r>
          </a:p>
        </p:txBody>
      </p:sp>
      <p:sp>
        <p:nvSpPr>
          <p:cNvPr id="18463" name="Text Box 7"/>
          <p:cNvSpPr txBox="1">
            <a:spLocks noChangeArrowheads="1"/>
          </p:cNvSpPr>
          <p:nvPr/>
        </p:nvSpPr>
        <p:spPr bwMode="auto">
          <a:xfrm>
            <a:off x="7837357" y="5336613"/>
            <a:ext cx="3671198" cy="1431161"/>
          </a:xfrm>
          <a:prstGeom prst="rect">
            <a:avLst/>
          </a:prstGeom>
          <a:solidFill>
            <a:schemeClr val="accent2"/>
          </a:solidFill>
          <a:ln w="9525">
            <a:solidFill>
              <a:schemeClr val="tx1"/>
            </a:solidFill>
            <a:miter lim="800000"/>
            <a:headEnd/>
            <a:tailEnd/>
          </a:ln>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ts val="600"/>
              </a:spcBef>
            </a:pPr>
            <a:r>
              <a:rPr lang="en-GB" sz="1800" dirty="0">
                <a:latin typeface="Courier New" panose="02070309020205020404" pitchFamily="49" charset="0"/>
              </a:rPr>
              <a:t>{42, 123}</a:t>
            </a:r>
          </a:p>
          <a:p>
            <a:pPr>
              <a:spcBef>
                <a:spcPts val="600"/>
              </a:spcBef>
            </a:pPr>
            <a:r>
              <a:rPr lang="en-GB" sz="1800" dirty="0">
                <a:latin typeface="Courier New" panose="02070309020205020404" pitchFamily="49" charset="0"/>
              </a:rPr>
              <a:t>{66, 27, 42, 23, 56, 123}</a:t>
            </a:r>
          </a:p>
          <a:p>
            <a:pPr>
              <a:spcBef>
                <a:spcPts val="600"/>
              </a:spcBef>
            </a:pPr>
            <a:r>
              <a:rPr lang="en-GB" sz="1800" dirty="0">
                <a:latin typeface="Courier New" panose="02070309020205020404" pitchFamily="49" charset="0"/>
              </a:rPr>
              <a:t>{66, 23}</a:t>
            </a:r>
          </a:p>
          <a:p>
            <a:pPr>
              <a:spcBef>
                <a:spcPts val="600"/>
              </a:spcBef>
            </a:pPr>
            <a:r>
              <a:rPr lang="en-GB" sz="1800" dirty="0">
                <a:latin typeface="Courier New" panose="02070309020205020404" pitchFamily="49" charset="0"/>
              </a:rPr>
              <a:t>{66, 23, 56, 27}</a:t>
            </a:r>
          </a:p>
        </p:txBody>
      </p:sp>
      <p:pic>
        <p:nvPicPr>
          <p:cNvPr id="11" name="Picture 11" descr="A picture containing icon&#10;&#10;Description automatically generated">
            <a:extLst>
              <a:ext uri="{FF2B5EF4-FFF2-40B4-BE49-F238E27FC236}">
                <a16:creationId xmlns:a16="http://schemas.microsoft.com/office/drawing/2014/main" id="{321DF04F-2304-34C6-2F48-2920FAE55541}"/>
              </a:ext>
            </a:extLst>
          </p:cNvPr>
          <p:cNvPicPr>
            <a:picLocks noChangeAspect="1"/>
          </p:cNvPicPr>
          <p:nvPr/>
        </p:nvPicPr>
        <p:blipFill>
          <a:blip r:embed="rId3"/>
          <a:stretch>
            <a:fillRect/>
          </a:stretch>
        </p:blipFill>
        <p:spPr>
          <a:xfrm>
            <a:off x="4749383" y="80459"/>
            <a:ext cx="6753068" cy="7209246"/>
          </a:xfrm>
          <a:prstGeom prst="rect">
            <a:avLst/>
          </a:prstGeom>
        </p:spPr>
      </p:pic>
    </p:spTree>
    <p:extLst>
      <p:ext uri="{BB962C8B-B14F-4D97-AF65-F5344CB8AC3E}">
        <p14:creationId xmlns:p14="http://schemas.microsoft.com/office/powerpoint/2010/main" val="409810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GB" dirty="0"/>
              <a:t>Python dictionaries</a:t>
            </a:r>
          </a:p>
        </p:txBody>
      </p:sp>
      <p:sp>
        <p:nvSpPr>
          <p:cNvPr id="19459" name="Rectangle 3"/>
          <p:cNvSpPr>
            <a:spLocks noGrp="1" noChangeArrowheads="1"/>
          </p:cNvSpPr>
          <p:nvPr>
            <p:ph idx="1"/>
          </p:nvPr>
        </p:nvSpPr>
        <p:spPr/>
        <p:txBody>
          <a:bodyPr/>
          <a:lstStyle/>
          <a:p>
            <a:r>
              <a:rPr lang="en-GB" b="1" dirty="0">
                <a:latin typeface="Montserrat"/>
              </a:rPr>
              <a:t>A dictionary is an </a:t>
            </a:r>
            <a:r>
              <a:rPr lang="en-GB" b="1" i="1" dirty="0">
                <a:latin typeface="Montserrat"/>
              </a:rPr>
              <a:t>ordered (Python 3.6) </a:t>
            </a:r>
            <a:r>
              <a:rPr lang="en-GB" b="1" dirty="0">
                <a:latin typeface="Montserrat"/>
              </a:rPr>
              <a:t>container of objects</a:t>
            </a:r>
            <a:endParaRPr lang="en-GB" dirty="0">
              <a:latin typeface="Montserrat"/>
            </a:endParaRPr>
          </a:p>
          <a:p>
            <a:pPr marL="457200" indent="-228600">
              <a:buFont typeface="Arial"/>
              <a:buChar char="•"/>
            </a:pPr>
            <a:r>
              <a:rPr lang="en-GB" sz="1800" dirty="0">
                <a:latin typeface="Montserrat"/>
              </a:rPr>
              <a:t>Like sets but objects are accessed by keys</a:t>
            </a:r>
            <a:endParaRPr lang="en-GB" sz="1800" dirty="0"/>
          </a:p>
          <a:p>
            <a:pPr marL="457200" lvl="1" indent="-228600">
              <a:buFont typeface="Arial" panose="020B0604020202020204" pitchFamily="34" charset="0"/>
              <a:buChar char="•"/>
            </a:pPr>
            <a:r>
              <a:rPr lang="en-GB" sz="1800" dirty="0">
                <a:latin typeface="Montserrat"/>
              </a:rPr>
              <a:t>Constructed using { } or the built-in </a:t>
            </a:r>
            <a:r>
              <a:rPr lang="en-GB" sz="1800" dirty="0" err="1">
                <a:latin typeface="Montserrat"/>
              </a:rPr>
              <a:t>dict</a:t>
            </a:r>
            <a:r>
              <a:rPr lang="en-GB" sz="1800" dirty="0">
                <a:latin typeface="Montserrat"/>
              </a:rPr>
              <a:t>() function:</a:t>
            </a:r>
          </a:p>
          <a:p>
            <a:pPr marL="457200" lvl="1" indent="-228600">
              <a:buFont typeface="Arial" panose="020B0604020202020204" pitchFamily="34" charset="0"/>
              <a:buChar char="•"/>
            </a:pPr>
            <a:endParaRPr lang="en-GB" sz="1800" dirty="0">
              <a:latin typeface="Montserrat"/>
            </a:endParaRPr>
          </a:p>
          <a:p>
            <a:pPr marL="228600" lvl="1" indent="0">
              <a:buNone/>
            </a:pPr>
            <a:endParaRPr lang="en-GB" sz="1800" dirty="0"/>
          </a:p>
          <a:p>
            <a:pPr marL="457200" lvl="1" indent="-228600">
              <a:buFont typeface="Arial" panose="020B0604020202020204" pitchFamily="34" charset="0"/>
              <a:buChar char="•"/>
            </a:pPr>
            <a:endParaRPr lang="en-GB" sz="1800" dirty="0">
              <a:latin typeface="Montserrat"/>
            </a:endParaRPr>
          </a:p>
          <a:p>
            <a:pPr marL="457200" lvl="1" indent="-228600">
              <a:buFont typeface="Arial" panose="020B0604020202020204" pitchFamily="34" charset="0"/>
              <a:buChar char="•"/>
            </a:pPr>
            <a:r>
              <a:rPr lang="en-GB" sz="1800" dirty="0">
                <a:latin typeface="Montserrat"/>
              </a:rPr>
              <a:t>The key is usually a text string, or anything that yields a text string</a:t>
            </a:r>
            <a:endParaRPr lang="en-GB" sz="1800" i="1" dirty="0"/>
          </a:p>
        </p:txBody>
      </p:sp>
      <p:sp>
        <p:nvSpPr>
          <p:cNvPr id="19460" name="Text Box 4"/>
          <p:cNvSpPr txBox="1">
            <a:spLocks noChangeArrowheads="1"/>
          </p:cNvSpPr>
          <p:nvPr/>
        </p:nvSpPr>
        <p:spPr bwMode="auto">
          <a:xfrm>
            <a:off x="801655" y="4449195"/>
            <a:ext cx="8510270" cy="2154436"/>
          </a:xfrm>
          <a:prstGeom prst="rect">
            <a:avLst/>
          </a:prstGeom>
          <a:solidFill>
            <a:schemeClr val="tx2">
              <a:lumMod val="20000"/>
              <a:lumOff val="80000"/>
            </a:schemeClr>
          </a:solidFill>
          <a:ln w="12700">
            <a:solidFill>
              <a:schemeClr val="tx1"/>
            </a:solidFill>
            <a:miter lim="800000"/>
            <a:headEnd/>
            <a:tailEnd/>
          </a:ln>
          <a:effectLst/>
        </p:spPr>
        <p:txBody>
          <a:bodyPr wrap="square">
            <a:spAutoFit/>
          </a:bodyPr>
          <a:lstStyle>
            <a:lvl1pPr defTabSz="739775">
              <a:defRPr sz="1000">
                <a:solidFill>
                  <a:schemeClr val="tx1"/>
                </a:solidFill>
                <a:latin typeface="Arial" charset="0"/>
              </a:defRPr>
            </a:lvl1pPr>
            <a:lvl2pPr marL="742950" indent="-285750" defTabSz="739775">
              <a:defRPr sz="1000">
                <a:solidFill>
                  <a:schemeClr val="tx1"/>
                </a:solidFill>
                <a:latin typeface="Arial" charset="0"/>
              </a:defRPr>
            </a:lvl2pPr>
            <a:lvl3pPr marL="1143000" indent="-228600" defTabSz="739775">
              <a:defRPr sz="1000">
                <a:solidFill>
                  <a:schemeClr val="tx1"/>
                </a:solidFill>
                <a:latin typeface="Arial" charset="0"/>
              </a:defRPr>
            </a:lvl3pPr>
            <a:lvl4pPr marL="1600200" indent="-228600" defTabSz="739775">
              <a:defRPr sz="1000">
                <a:solidFill>
                  <a:schemeClr val="tx1"/>
                </a:solidFill>
                <a:latin typeface="Arial" charset="0"/>
              </a:defRPr>
            </a:lvl4pPr>
            <a:lvl5pPr marL="2057400" indent="-228600" defTabSz="739775">
              <a:defRPr sz="1000">
                <a:solidFill>
                  <a:schemeClr val="tx1"/>
                </a:solidFill>
                <a:latin typeface="Arial" charset="0"/>
              </a:defRPr>
            </a:lvl5pPr>
            <a:lvl6pPr marL="2514600" indent="-228600" defTabSz="739775" eaLnBrk="0" fontAlgn="base" hangingPunct="0">
              <a:spcBef>
                <a:spcPct val="50000"/>
              </a:spcBef>
              <a:spcAft>
                <a:spcPct val="0"/>
              </a:spcAft>
              <a:defRPr sz="1000">
                <a:solidFill>
                  <a:schemeClr val="tx1"/>
                </a:solidFill>
                <a:latin typeface="Arial" charset="0"/>
              </a:defRPr>
            </a:lvl6pPr>
            <a:lvl7pPr marL="2971800" indent="-228600" defTabSz="739775" eaLnBrk="0" fontAlgn="base" hangingPunct="0">
              <a:spcBef>
                <a:spcPct val="50000"/>
              </a:spcBef>
              <a:spcAft>
                <a:spcPct val="0"/>
              </a:spcAft>
              <a:defRPr sz="1000">
                <a:solidFill>
                  <a:schemeClr val="tx1"/>
                </a:solidFill>
                <a:latin typeface="Arial" charset="0"/>
              </a:defRPr>
            </a:lvl7pPr>
            <a:lvl8pPr marL="3429000" indent="-228600" defTabSz="739775" eaLnBrk="0" fontAlgn="base" hangingPunct="0">
              <a:spcBef>
                <a:spcPct val="50000"/>
              </a:spcBef>
              <a:spcAft>
                <a:spcPct val="0"/>
              </a:spcAft>
              <a:defRPr sz="1000">
                <a:solidFill>
                  <a:schemeClr val="tx1"/>
                </a:solidFill>
                <a:latin typeface="Arial" charset="0"/>
              </a:defRPr>
            </a:lvl8pPr>
            <a:lvl9pPr marL="3886200" indent="-228600" defTabSz="739775"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err="1">
                <a:latin typeface="Courier New" panose="02070309020205020404" pitchFamily="49" charset="0"/>
              </a:rPr>
              <a:t>mydict</a:t>
            </a:r>
            <a:r>
              <a:rPr lang="en-GB" sz="1800" dirty="0">
                <a:latin typeface="Courier New" panose="02070309020205020404" pitchFamily="49" charset="0"/>
              </a:rPr>
              <a:t> = {'</a:t>
            </a:r>
            <a:r>
              <a:rPr lang="en-GB" sz="1800" dirty="0" err="1">
                <a:latin typeface="Courier New" panose="02070309020205020404" pitchFamily="49" charset="0"/>
              </a:rPr>
              <a:t>Australia':'Canberra</a:t>
            </a:r>
            <a:r>
              <a:rPr lang="en-GB" sz="1800" dirty="0">
                <a:latin typeface="Courier New" panose="02070309020205020404" pitchFamily="49" charset="0"/>
              </a:rPr>
              <a:t>', '</a:t>
            </a:r>
            <a:r>
              <a:rPr lang="en-GB" sz="1800" dirty="0" err="1">
                <a:latin typeface="Courier New" panose="02070309020205020404" pitchFamily="49" charset="0"/>
              </a:rPr>
              <a:t>Eire':'Dublin</a:t>
            </a:r>
            <a:r>
              <a:rPr lang="en-GB" sz="1800" dirty="0">
                <a:latin typeface="Courier New" panose="02070309020205020404" pitchFamily="49" charset="0"/>
              </a:rPr>
              <a:t>',</a:t>
            </a:r>
          </a:p>
          <a:p>
            <a:pPr>
              <a:spcBef>
                <a:spcPct val="0"/>
              </a:spcBef>
            </a:pPr>
            <a:r>
              <a:rPr lang="en-GB" sz="1800" dirty="0">
                <a:latin typeface="Courier New" panose="02070309020205020404" pitchFamily="49" charset="0"/>
              </a:rPr>
              <a:t>          '</a:t>
            </a:r>
            <a:r>
              <a:rPr lang="en-GB" sz="1800" dirty="0" err="1">
                <a:latin typeface="Courier New" panose="02070309020205020404" pitchFamily="49" charset="0"/>
              </a:rPr>
              <a:t>France':'Paris</a:t>
            </a:r>
            <a:r>
              <a:rPr lang="en-GB" sz="1800" dirty="0">
                <a:latin typeface="Courier New" panose="02070309020205020404" pitchFamily="49" charset="0"/>
              </a:rPr>
              <a:t>’, '</a:t>
            </a:r>
            <a:r>
              <a:rPr lang="en-GB" sz="1800" dirty="0" err="1">
                <a:latin typeface="Courier New" panose="02070309020205020404" pitchFamily="49" charset="0"/>
              </a:rPr>
              <a:t>Finland':'Helsinki</a:t>
            </a:r>
            <a:r>
              <a:rPr lang="en-GB" sz="1800" dirty="0">
                <a:latin typeface="Courier New" panose="02070309020205020404" pitchFamily="49" charset="0"/>
              </a:rPr>
              <a:t>', </a:t>
            </a:r>
          </a:p>
          <a:p>
            <a:pPr>
              <a:spcBef>
                <a:spcPct val="0"/>
              </a:spcBef>
            </a:pPr>
            <a:r>
              <a:rPr lang="en-GB" sz="1800" dirty="0">
                <a:latin typeface="Courier New" panose="02070309020205020404" pitchFamily="49" charset="0"/>
              </a:rPr>
              <a:t>          '</a:t>
            </a:r>
            <a:r>
              <a:rPr lang="en-GB" sz="1800" dirty="0" err="1">
                <a:latin typeface="Courier New" panose="02070309020205020404" pitchFamily="49" charset="0"/>
              </a:rPr>
              <a:t>UK':'London</a:t>
            </a:r>
            <a:r>
              <a:rPr lang="en-GB" sz="1800" dirty="0">
                <a:latin typeface="Courier New" panose="02070309020205020404" pitchFamily="49" charset="0"/>
              </a:rPr>
              <a:t>’, '</a:t>
            </a:r>
            <a:r>
              <a:rPr lang="en-GB" sz="1800" dirty="0" err="1">
                <a:latin typeface="Courier New" panose="02070309020205020404" pitchFamily="49" charset="0"/>
              </a:rPr>
              <a:t>US':'Washington</a:t>
            </a:r>
            <a:r>
              <a:rPr lang="en-GB" sz="1800" dirty="0">
                <a:latin typeface="Courier New" panose="02070309020205020404" pitchFamily="49" charset="0"/>
              </a:rPr>
              <a:t>’</a:t>
            </a:r>
          </a:p>
          <a:p>
            <a:pPr>
              <a:spcBef>
                <a:spcPct val="0"/>
              </a:spcBef>
            </a:pPr>
            <a:r>
              <a:rPr lang="en-GB" sz="1800" dirty="0">
                <a:latin typeface="Courier New" panose="02070309020205020404" pitchFamily="49" charset="0"/>
              </a:rPr>
              <a:t>}</a:t>
            </a:r>
          </a:p>
          <a:p>
            <a:pPr>
              <a:spcBef>
                <a:spcPct val="0"/>
              </a:spcBef>
            </a:pPr>
            <a:r>
              <a:rPr lang="en-GB" sz="1800" dirty="0">
                <a:latin typeface="Courier New" panose="02070309020205020404" pitchFamily="49" charset="0"/>
              </a:rPr>
              <a:t>print(</a:t>
            </a:r>
            <a:r>
              <a:rPr lang="en-GB" sz="1800" dirty="0" err="1">
                <a:latin typeface="Courier New" panose="02070309020205020404" pitchFamily="49" charset="0"/>
              </a:rPr>
              <a:t>mydict</a:t>
            </a:r>
            <a:r>
              <a:rPr lang="en-GB" sz="1800" dirty="0">
                <a:latin typeface="Courier New" panose="02070309020205020404" pitchFamily="49" charset="0"/>
              </a:rPr>
              <a:t>['UK'])</a:t>
            </a:r>
          </a:p>
          <a:p>
            <a:pPr>
              <a:spcBef>
                <a:spcPct val="0"/>
              </a:spcBef>
            </a:pPr>
            <a:endParaRPr lang="en-GB" sz="800" dirty="0">
              <a:latin typeface="Courier New" panose="02070309020205020404" pitchFamily="49" charset="0"/>
            </a:endParaRPr>
          </a:p>
          <a:p>
            <a:pPr>
              <a:spcBef>
                <a:spcPct val="0"/>
              </a:spcBef>
            </a:pPr>
            <a:r>
              <a:rPr lang="en-GB" sz="1800" dirty="0">
                <a:latin typeface="Courier New" panose="02070309020205020404" pitchFamily="49" charset="0"/>
              </a:rPr>
              <a:t>country = 'Iceland'</a:t>
            </a:r>
          </a:p>
          <a:p>
            <a:pPr>
              <a:spcBef>
                <a:spcPct val="0"/>
              </a:spcBef>
            </a:pPr>
            <a:r>
              <a:rPr lang="en-GB" sz="1800" dirty="0" err="1">
                <a:latin typeface="Courier New" panose="02070309020205020404" pitchFamily="49" charset="0"/>
              </a:rPr>
              <a:t>mydict</a:t>
            </a:r>
            <a:r>
              <a:rPr lang="en-GB" sz="1800" dirty="0">
                <a:latin typeface="Courier New" panose="02070309020205020404" pitchFamily="49" charset="0"/>
              </a:rPr>
              <a:t>[country] = 'Reykjavik'</a:t>
            </a:r>
          </a:p>
        </p:txBody>
      </p:sp>
      <p:sp>
        <p:nvSpPr>
          <p:cNvPr id="2" name="TextBox 1">
            <a:extLst>
              <a:ext uri="{FF2B5EF4-FFF2-40B4-BE49-F238E27FC236}">
                <a16:creationId xmlns:a16="http://schemas.microsoft.com/office/drawing/2014/main" id="{0EEC108F-8A9C-305F-01F6-E8B9AA0607B7}"/>
              </a:ext>
            </a:extLst>
          </p:cNvPr>
          <p:cNvSpPr txBox="1"/>
          <p:nvPr/>
        </p:nvSpPr>
        <p:spPr>
          <a:xfrm>
            <a:off x="799476" y="2455890"/>
            <a:ext cx="8221217"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spAutoFit/>
          </a:bodyPr>
          <a:lstStyle/>
          <a:p>
            <a:r>
              <a:rPr lang="en-GB" i="1" dirty="0" err="1">
                <a:latin typeface="Courier New"/>
                <a:ea typeface="+mn-lt"/>
                <a:cs typeface="+mn-lt"/>
              </a:rPr>
              <a:t>varname</a:t>
            </a:r>
            <a:r>
              <a:rPr lang="en-GB" b="1" dirty="0">
                <a:latin typeface="Courier New"/>
                <a:cs typeface="Courier New"/>
              </a:rPr>
              <a:t> = {</a:t>
            </a:r>
            <a:r>
              <a:rPr lang="en-GB" i="1" dirty="0">
                <a:latin typeface="Courier New"/>
                <a:ea typeface="+mn-lt"/>
                <a:cs typeface="+mn-lt"/>
              </a:rPr>
              <a:t>key1</a:t>
            </a:r>
            <a:r>
              <a:rPr lang="en-GB" b="1" dirty="0">
                <a:latin typeface="Courier New"/>
                <a:cs typeface="Courier New"/>
              </a:rPr>
              <a:t>:</a:t>
            </a:r>
            <a:r>
              <a:rPr lang="en-GB" i="1" dirty="0">
                <a:latin typeface="Courier New"/>
                <a:ea typeface="+mn-lt"/>
                <a:cs typeface="+mn-lt"/>
              </a:rPr>
              <a:t>object1</a:t>
            </a:r>
            <a:r>
              <a:rPr lang="en-GB" b="1" dirty="0">
                <a:latin typeface="Courier New"/>
                <a:cs typeface="Courier New"/>
              </a:rPr>
              <a:t>,</a:t>
            </a:r>
            <a:r>
              <a:rPr lang="en-GB" b="1" dirty="0">
                <a:latin typeface="Courier New"/>
                <a:ea typeface="+mn-lt"/>
                <a:cs typeface="Courier New"/>
              </a:rPr>
              <a:t> </a:t>
            </a:r>
            <a:r>
              <a:rPr lang="en-GB" i="1" dirty="0">
                <a:latin typeface="Courier New"/>
                <a:ea typeface="+mn-lt"/>
                <a:cs typeface="+mn-lt"/>
              </a:rPr>
              <a:t>key2</a:t>
            </a:r>
            <a:r>
              <a:rPr lang="en-GB" b="1" dirty="0">
                <a:latin typeface="Courier New"/>
                <a:cs typeface="Courier New"/>
              </a:rPr>
              <a:t>:</a:t>
            </a:r>
            <a:r>
              <a:rPr lang="en-GB" i="1" dirty="0">
                <a:latin typeface="Courier New"/>
                <a:ea typeface="+mn-lt"/>
                <a:cs typeface="+mn-lt"/>
              </a:rPr>
              <a:t>object2</a:t>
            </a:r>
            <a:r>
              <a:rPr lang="en-GB" b="1" dirty="0">
                <a:latin typeface="Courier New"/>
                <a:cs typeface="Courier New"/>
              </a:rPr>
              <a:t>,</a:t>
            </a:r>
            <a:r>
              <a:rPr lang="en-GB" b="1" dirty="0">
                <a:latin typeface="Courier New"/>
                <a:ea typeface="+mn-lt"/>
                <a:cs typeface="Courier New"/>
              </a:rPr>
              <a:t> </a:t>
            </a:r>
            <a:r>
              <a:rPr lang="en-GB" i="1" dirty="0">
                <a:latin typeface="Courier New"/>
                <a:ea typeface="+mn-lt"/>
                <a:cs typeface="+mn-lt"/>
              </a:rPr>
              <a:t>key3</a:t>
            </a:r>
            <a:r>
              <a:rPr lang="en-GB" b="1" dirty="0">
                <a:latin typeface="Courier New"/>
                <a:cs typeface="Courier New"/>
              </a:rPr>
              <a:t>:</a:t>
            </a:r>
            <a:r>
              <a:rPr lang="en-GB" i="1" dirty="0">
                <a:latin typeface="Courier New"/>
                <a:ea typeface="+mn-lt"/>
                <a:cs typeface="+mn-lt"/>
              </a:rPr>
              <a:t>object3</a:t>
            </a:r>
            <a:r>
              <a:rPr lang="en-GB" b="1" dirty="0">
                <a:latin typeface="Courier New"/>
                <a:cs typeface="Courier New"/>
              </a:rPr>
              <a:t>,…}</a:t>
            </a:r>
            <a:endParaRPr lang="en-GB">
              <a:latin typeface="Courier New"/>
              <a:cs typeface="Courier New"/>
            </a:endParaRPr>
          </a:p>
        </p:txBody>
      </p:sp>
      <p:sp>
        <p:nvSpPr>
          <p:cNvPr id="3" name="TextBox 2">
            <a:extLst>
              <a:ext uri="{FF2B5EF4-FFF2-40B4-BE49-F238E27FC236}">
                <a16:creationId xmlns:a16="http://schemas.microsoft.com/office/drawing/2014/main" id="{EF7FDBBB-C33B-F2E3-B083-74F0DE4A06DD}"/>
              </a:ext>
            </a:extLst>
          </p:cNvPr>
          <p:cNvSpPr txBox="1"/>
          <p:nvPr/>
        </p:nvSpPr>
        <p:spPr>
          <a:xfrm>
            <a:off x="799475" y="2946653"/>
            <a:ext cx="8216589" cy="323165"/>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45720" tIns="45720" rIns="45720" bIns="0" numCol="1" spcCol="0" rtlCol="0" fromWordArt="0" anchor="t" anchorCtr="0" forceAA="0" compatLnSpc="1">
            <a:prstTxWarp prst="textNoShape">
              <a:avLst/>
            </a:prstTxWarp>
            <a:spAutoFit/>
          </a:bodyPr>
          <a:lstStyle/>
          <a:p>
            <a:r>
              <a:rPr lang="en-GB" i="1" dirty="0" err="1">
                <a:latin typeface="Courier New"/>
                <a:ea typeface="+mn-lt"/>
                <a:cs typeface="+mn-lt"/>
              </a:rPr>
              <a:t>varname</a:t>
            </a:r>
            <a:r>
              <a:rPr lang="en-GB" b="1" dirty="0">
                <a:latin typeface="Courier New"/>
                <a:cs typeface="Courier New"/>
              </a:rPr>
              <a:t> = </a:t>
            </a:r>
            <a:r>
              <a:rPr lang="en-GB" b="1" dirty="0" err="1">
                <a:latin typeface="Courier New"/>
                <a:cs typeface="Courier New"/>
              </a:rPr>
              <a:t>dict</a:t>
            </a:r>
            <a:r>
              <a:rPr lang="en-GB" b="1" dirty="0">
                <a:latin typeface="Courier New"/>
                <a:ea typeface="+mn-lt"/>
                <a:cs typeface="Courier New"/>
              </a:rPr>
              <a:t>(</a:t>
            </a:r>
            <a:r>
              <a:rPr lang="en-GB" i="1" dirty="0">
                <a:latin typeface="Courier New"/>
                <a:ea typeface="+mn-lt"/>
                <a:cs typeface="+mn-lt"/>
              </a:rPr>
              <a:t>key1</a:t>
            </a:r>
            <a:r>
              <a:rPr lang="en-GB" b="1" dirty="0">
                <a:latin typeface="Courier New"/>
                <a:ea typeface="+mn-lt"/>
                <a:cs typeface="Courier New"/>
              </a:rPr>
              <a:t>=</a:t>
            </a:r>
            <a:r>
              <a:rPr lang="en-GB" i="1" dirty="0">
                <a:latin typeface="Courier New"/>
                <a:ea typeface="+mn-lt"/>
                <a:cs typeface="+mn-lt"/>
              </a:rPr>
              <a:t>object1</a:t>
            </a:r>
            <a:r>
              <a:rPr lang="en-GB" b="1" dirty="0">
                <a:latin typeface="Courier New"/>
                <a:cs typeface="Courier New"/>
              </a:rPr>
              <a:t>,</a:t>
            </a:r>
            <a:r>
              <a:rPr lang="en-GB" b="1" dirty="0">
                <a:latin typeface="Courier New"/>
                <a:ea typeface="+mn-lt"/>
                <a:cs typeface="Courier New"/>
              </a:rPr>
              <a:t> </a:t>
            </a:r>
            <a:r>
              <a:rPr lang="en-GB" i="1" dirty="0">
                <a:latin typeface="Courier New"/>
                <a:ea typeface="+mn-lt"/>
                <a:cs typeface="+mn-lt"/>
              </a:rPr>
              <a:t>key2</a:t>
            </a:r>
            <a:r>
              <a:rPr lang="en-GB" b="1" dirty="0">
                <a:latin typeface="Courier New"/>
                <a:cs typeface="Courier New"/>
              </a:rPr>
              <a:t>=</a:t>
            </a:r>
            <a:r>
              <a:rPr lang="en-GB" i="1" dirty="0">
                <a:latin typeface="Courier New"/>
                <a:ea typeface="+mn-lt"/>
                <a:cs typeface="+mn-lt"/>
              </a:rPr>
              <a:t>object2</a:t>
            </a:r>
            <a:r>
              <a:rPr lang="en-GB" b="1" dirty="0">
                <a:latin typeface="Courier New"/>
                <a:cs typeface="Courier New"/>
              </a:rPr>
              <a:t>,</a:t>
            </a:r>
            <a:r>
              <a:rPr lang="en-GB" b="1" dirty="0">
                <a:latin typeface="Courier New"/>
                <a:ea typeface="+mn-lt"/>
                <a:cs typeface="Courier New"/>
              </a:rPr>
              <a:t> </a:t>
            </a:r>
            <a:r>
              <a:rPr lang="en-GB" i="1" dirty="0">
                <a:latin typeface="Courier New"/>
                <a:ea typeface="+mn-lt"/>
                <a:cs typeface="+mn-lt"/>
              </a:rPr>
              <a:t>key3</a:t>
            </a:r>
            <a:r>
              <a:rPr lang="en-GB" b="1" dirty="0">
                <a:latin typeface="Courier New"/>
                <a:cs typeface="Courier New"/>
              </a:rPr>
              <a:t>=</a:t>
            </a:r>
            <a:r>
              <a:rPr lang="en-GB" i="1" dirty="0">
                <a:latin typeface="Courier New"/>
                <a:ea typeface="+mn-lt"/>
                <a:cs typeface="+mn-lt"/>
              </a:rPr>
              <a:t>object3</a:t>
            </a:r>
            <a:r>
              <a:rPr lang="en-GB" b="1" dirty="0">
                <a:latin typeface="Courier New"/>
                <a:cs typeface="Courier New"/>
              </a:rPr>
              <a:t>,…)</a:t>
            </a:r>
            <a:endParaRPr lang="en-GB" dirty="0">
              <a:latin typeface="Courier New"/>
              <a:cs typeface="Courier New"/>
            </a:endParaRPr>
          </a:p>
        </p:txBody>
      </p:sp>
      <p:sp>
        <p:nvSpPr>
          <p:cNvPr id="4" name="TextBox 3">
            <a:extLst>
              <a:ext uri="{FF2B5EF4-FFF2-40B4-BE49-F238E27FC236}">
                <a16:creationId xmlns:a16="http://schemas.microsoft.com/office/drawing/2014/main" id="{B20ECC70-BC23-800C-DDA8-C42A8B1F23E9}"/>
              </a:ext>
            </a:extLst>
          </p:cNvPr>
          <p:cNvSpPr txBox="1"/>
          <p:nvPr/>
        </p:nvSpPr>
        <p:spPr>
          <a:xfrm>
            <a:off x="799474" y="3954459"/>
            <a:ext cx="3226719" cy="338554"/>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spAutoFit/>
          </a:bodyPr>
          <a:lstStyle/>
          <a:p>
            <a:r>
              <a:rPr lang="en-GB" sz="1600" i="1" err="1">
                <a:latin typeface="Courier New"/>
                <a:ea typeface="+mn-lt"/>
                <a:cs typeface="+mn-lt"/>
              </a:rPr>
              <a:t>varname</a:t>
            </a:r>
            <a:r>
              <a:rPr lang="en-GB" sz="1600" b="1" dirty="0">
                <a:latin typeface="Courier New"/>
                <a:cs typeface="Courier New"/>
              </a:rPr>
              <a:t>[</a:t>
            </a:r>
            <a:r>
              <a:rPr lang="en-GB" sz="1600" i="1" dirty="0">
                <a:latin typeface="Courier New"/>
                <a:ea typeface="+mn-lt"/>
                <a:cs typeface="+mn-lt"/>
              </a:rPr>
              <a:t>key</a:t>
            </a:r>
            <a:r>
              <a:rPr lang="en-GB" sz="1600" b="1" dirty="0">
                <a:latin typeface="Courier New"/>
                <a:cs typeface="Courier New"/>
              </a:rPr>
              <a:t>]</a:t>
            </a:r>
            <a:r>
              <a:rPr lang="en-GB" sz="1600" b="1" dirty="0">
                <a:latin typeface="Courier New"/>
                <a:ea typeface="+mn-lt"/>
                <a:cs typeface="Courier New"/>
              </a:rPr>
              <a:t> </a:t>
            </a:r>
            <a:r>
              <a:rPr lang="en-GB" sz="1600" b="1" dirty="0">
                <a:latin typeface="Courier New"/>
                <a:cs typeface="Courier New"/>
              </a:rPr>
              <a:t>= </a:t>
            </a:r>
            <a:r>
              <a:rPr lang="en-GB" sz="1600" i="1" dirty="0">
                <a:latin typeface="Courier New"/>
                <a:ea typeface="+mn-lt"/>
                <a:cs typeface="+mn-lt"/>
              </a:rPr>
              <a:t>object</a:t>
            </a:r>
            <a:endParaRPr lang="en-GB" sz="1600">
              <a:latin typeface="Courier New"/>
              <a:ea typeface="+mn-lt"/>
              <a:cs typeface="+mn-lt"/>
            </a:endParaRPr>
          </a:p>
        </p:txBody>
      </p:sp>
    </p:spTree>
    <p:extLst>
      <p:ext uri="{BB962C8B-B14F-4D97-AF65-F5344CB8AC3E}">
        <p14:creationId xmlns:p14="http://schemas.microsoft.com/office/powerpoint/2010/main" val="2821195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sz="quarter" idx="10"/>
          </p:nvPr>
        </p:nvSpPr>
        <p:spPr/>
        <p:txBody>
          <a:bodyPr>
            <a:normAutofit/>
          </a:bodyPr>
          <a:lstStyle/>
          <a:p>
            <a:r>
              <a:rPr lang="en-GB" dirty="0"/>
              <a:t>Collections</a:t>
            </a:r>
          </a:p>
        </p:txBody>
      </p:sp>
      <p:sp>
        <p:nvSpPr>
          <p:cNvPr id="2" name="Text Placeholder 1">
            <a:extLst>
              <a:ext uri="{FF2B5EF4-FFF2-40B4-BE49-F238E27FC236}">
                <a16:creationId xmlns:a16="http://schemas.microsoft.com/office/drawing/2014/main" id="{E8B145C4-2840-49E5-AA51-7065F6790FEE}"/>
              </a:ext>
            </a:extLst>
          </p:cNvPr>
          <p:cNvSpPr>
            <a:spLocks noGrp="1"/>
          </p:cNvSpPr>
          <p:nvPr>
            <p:ph type="body" sz="quarter" idx="15"/>
          </p:nvPr>
        </p:nvSpPr>
        <p:spPr>
          <a:xfrm>
            <a:off x="5037138" y="1019784"/>
            <a:ext cx="5803900" cy="4094163"/>
          </a:xfrm>
        </p:spPr>
        <p:txBody>
          <a:bodyPr/>
          <a:lstStyle/>
          <a:p>
            <a:r>
              <a:rPr lang="en-GB" b="1" dirty="0"/>
              <a:t>Contents</a:t>
            </a:r>
          </a:p>
          <a:p>
            <a:pPr lvl="1">
              <a:spcBef>
                <a:spcPts val="480"/>
              </a:spcBef>
              <a:spcAft>
                <a:spcPts val="0"/>
              </a:spcAft>
            </a:pPr>
            <a:r>
              <a:rPr lang="en-GB" dirty="0"/>
              <a:t>Python types – reminder</a:t>
            </a:r>
          </a:p>
          <a:p>
            <a:pPr lvl="1">
              <a:spcBef>
                <a:spcPts val="480"/>
              </a:spcBef>
              <a:spcAft>
                <a:spcPts val="0"/>
              </a:spcAft>
            </a:pPr>
            <a:r>
              <a:rPr lang="en-GB" dirty="0"/>
              <a:t>Generic built-in functions</a:t>
            </a:r>
          </a:p>
          <a:p>
            <a:pPr lvl="1">
              <a:spcBef>
                <a:spcPts val="480"/>
              </a:spcBef>
              <a:spcAft>
                <a:spcPts val="0"/>
              </a:spcAft>
            </a:pPr>
            <a:r>
              <a:rPr lang="en-GB" dirty="0"/>
              <a:t>Useful tuple operations</a:t>
            </a:r>
          </a:p>
          <a:p>
            <a:pPr lvl="1">
              <a:spcBef>
                <a:spcPts val="480"/>
              </a:spcBef>
              <a:spcAft>
                <a:spcPts val="0"/>
              </a:spcAft>
            </a:pPr>
            <a:r>
              <a:rPr lang="en-GB" dirty="0"/>
              <a:t>Python lists</a:t>
            </a:r>
          </a:p>
          <a:p>
            <a:pPr lvl="2">
              <a:spcBef>
                <a:spcPts val="480"/>
              </a:spcBef>
              <a:spcAft>
                <a:spcPts val="0"/>
              </a:spcAft>
            </a:pPr>
            <a:r>
              <a:rPr lang="en-GB" dirty="0"/>
              <a:t>Tuple and list slicing</a:t>
            </a:r>
          </a:p>
          <a:p>
            <a:pPr lvl="2">
              <a:spcBef>
                <a:spcPts val="480"/>
              </a:spcBef>
              <a:spcAft>
                <a:spcPts val="0"/>
              </a:spcAft>
            </a:pPr>
            <a:r>
              <a:rPr lang="en-GB" dirty="0"/>
              <a:t>Adding items to a list</a:t>
            </a:r>
          </a:p>
          <a:p>
            <a:pPr lvl="2">
              <a:spcBef>
                <a:spcPts val="480"/>
              </a:spcBef>
              <a:spcAft>
                <a:spcPts val="0"/>
              </a:spcAft>
            </a:pPr>
            <a:r>
              <a:rPr lang="en-GB" dirty="0"/>
              <a:t>Removing items from a list</a:t>
            </a:r>
          </a:p>
          <a:p>
            <a:pPr lvl="2">
              <a:spcBef>
                <a:spcPts val="480"/>
              </a:spcBef>
              <a:spcAft>
                <a:spcPts val="0"/>
              </a:spcAft>
            </a:pPr>
            <a:r>
              <a:rPr lang="en-GB" dirty="0"/>
              <a:t>Sorting</a:t>
            </a:r>
          </a:p>
          <a:p>
            <a:pPr lvl="2">
              <a:spcBef>
                <a:spcPts val="480"/>
              </a:spcBef>
              <a:spcAft>
                <a:spcPts val="0"/>
              </a:spcAft>
            </a:pPr>
            <a:r>
              <a:rPr lang="en-GB" dirty="0"/>
              <a:t>List methods</a:t>
            </a:r>
          </a:p>
          <a:p>
            <a:pPr lvl="1">
              <a:spcBef>
                <a:spcPts val="480"/>
              </a:spcBef>
              <a:spcAft>
                <a:spcPts val="0"/>
              </a:spcAft>
            </a:pPr>
            <a:r>
              <a:rPr lang="en-GB" dirty="0"/>
              <a:t>Sets</a:t>
            </a:r>
          </a:p>
          <a:p>
            <a:pPr lvl="2">
              <a:spcBef>
                <a:spcPts val="480"/>
              </a:spcBef>
              <a:spcAft>
                <a:spcPts val="0"/>
              </a:spcAft>
            </a:pPr>
            <a:r>
              <a:rPr lang="en-GB" dirty="0"/>
              <a:t>Set operators</a:t>
            </a:r>
          </a:p>
          <a:p>
            <a:pPr lvl="1">
              <a:spcBef>
                <a:spcPts val="480"/>
              </a:spcBef>
              <a:spcAft>
                <a:spcPts val="0"/>
              </a:spcAft>
            </a:pPr>
            <a:r>
              <a:rPr lang="en-GB" dirty="0"/>
              <a:t>Python dictionaries</a:t>
            </a:r>
          </a:p>
          <a:p>
            <a:pPr lvl="2">
              <a:spcBef>
                <a:spcPts val="480"/>
              </a:spcBef>
              <a:spcAft>
                <a:spcPts val="0"/>
              </a:spcAft>
            </a:pPr>
            <a:r>
              <a:rPr lang="en-GB" dirty="0"/>
              <a:t>Dictionary methods</a:t>
            </a:r>
          </a:p>
          <a:p>
            <a:pPr lvl="2">
              <a:spcBef>
                <a:spcPts val="480"/>
              </a:spcBef>
              <a:spcAft>
                <a:spcPts val="0"/>
              </a:spcAft>
            </a:pPr>
            <a:r>
              <a:rPr lang="en-GB" dirty="0"/>
              <a:t>View objects</a:t>
            </a:r>
          </a:p>
        </p:txBody>
      </p:sp>
    </p:spTree>
    <p:extLst>
      <p:ext uri="{BB962C8B-B14F-4D97-AF65-F5344CB8AC3E}">
        <p14:creationId xmlns:p14="http://schemas.microsoft.com/office/powerpoint/2010/main" val="2611783068"/>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GB" dirty="0"/>
              <a:t>Dictionary values</a:t>
            </a:r>
          </a:p>
        </p:txBody>
      </p:sp>
      <p:sp>
        <p:nvSpPr>
          <p:cNvPr id="20483" name="Rectangle 3"/>
          <p:cNvSpPr>
            <a:spLocks noGrp="1" noChangeArrowheads="1"/>
          </p:cNvSpPr>
          <p:nvPr>
            <p:ph idx="1"/>
          </p:nvPr>
        </p:nvSpPr>
        <p:spPr/>
        <p:txBody>
          <a:bodyPr/>
          <a:lstStyle/>
          <a:p>
            <a:r>
              <a:rPr lang="en-GB" b="1" dirty="0"/>
              <a:t>Objects stored can be of any type</a:t>
            </a:r>
          </a:p>
          <a:p>
            <a:pPr marL="457200" lvl="1" indent="-228600">
              <a:buFont typeface="Arial" panose="020B0604020202020204" pitchFamily="34" charset="0"/>
              <a:buChar char="•"/>
            </a:pPr>
            <a:r>
              <a:rPr lang="en-GB" sz="1800" dirty="0">
                <a:latin typeface="Montserrat"/>
              </a:rPr>
              <a:t>Lists, tuples, other dictionaries, etc…</a:t>
            </a:r>
          </a:p>
          <a:p>
            <a:pPr marL="457200" lvl="1" indent="-228600">
              <a:buFont typeface="Arial" panose="020B0604020202020204" pitchFamily="34" charset="0"/>
              <a:buChar char="•"/>
            </a:pPr>
            <a:r>
              <a:rPr lang="en-GB" sz="1800" dirty="0">
                <a:latin typeface="Montserrat"/>
              </a:rPr>
              <a:t>Can be accessed using multiple indexes or keys in [ ]</a:t>
            </a:r>
            <a:endParaRPr lang="en-GB" sz="1800">
              <a:latin typeface="Montserrat"/>
              <a:cs typeface="Courier New" panose="02070309020205020404" pitchFamily="49" charset="0"/>
            </a:endParaRPr>
          </a:p>
          <a:p>
            <a:pPr marL="457200" lvl="1" indent="-228600">
              <a:buFont typeface="Arial" panose="020B0604020202020204" pitchFamily="34" charset="0"/>
              <a:buChar char="•"/>
            </a:pPr>
            <a:r>
              <a:rPr lang="en-GB" sz="1800" dirty="0">
                <a:latin typeface="Montserrat"/>
              </a:rPr>
              <a:t>Add a new value just by assigning to it</a:t>
            </a:r>
          </a:p>
        </p:txBody>
      </p:sp>
      <p:sp>
        <p:nvSpPr>
          <p:cNvPr id="20484" name="Text Box 4"/>
          <p:cNvSpPr txBox="1">
            <a:spLocks noChangeArrowheads="1"/>
          </p:cNvSpPr>
          <p:nvPr/>
        </p:nvSpPr>
        <p:spPr bwMode="auto">
          <a:xfrm>
            <a:off x="796014" y="2882621"/>
            <a:ext cx="8731878" cy="2554545"/>
          </a:xfrm>
          <a:prstGeom prst="rect">
            <a:avLst/>
          </a:prstGeom>
          <a:solidFill>
            <a:schemeClr val="tx2">
              <a:lumMod val="20000"/>
              <a:lumOff val="80000"/>
            </a:schemeClr>
          </a:solidFill>
          <a:ln w="12700">
            <a:solidFill>
              <a:schemeClr val="tx1"/>
            </a:solidFill>
            <a:miter lim="800000"/>
            <a:headEnd/>
            <a:tailEnd/>
          </a:ln>
          <a:effectLst/>
        </p:spPr>
        <p:txBody>
          <a:bodyPr wrap="none">
            <a:spAutoFit/>
          </a:bodyPr>
          <a:lstStyle>
            <a:lvl1pPr defTabSz="739775">
              <a:defRPr sz="1000">
                <a:solidFill>
                  <a:schemeClr val="tx1"/>
                </a:solidFill>
                <a:latin typeface="Arial" charset="0"/>
              </a:defRPr>
            </a:lvl1pPr>
            <a:lvl2pPr marL="742950" indent="-285750" defTabSz="739775">
              <a:defRPr sz="1000">
                <a:solidFill>
                  <a:schemeClr val="tx1"/>
                </a:solidFill>
                <a:latin typeface="Arial" charset="0"/>
              </a:defRPr>
            </a:lvl2pPr>
            <a:lvl3pPr marL="1143000" indent="-228600" defTabSz="739775">
              <a:defRPr sz="1000">
                <a:solidFill>
                  <a:schemeClr val="tx1"/>
                </a:solidFill>
                <a:latin typeface="Arial" charset="0"/>
              </a:defRPr>
            </a:lvl3pPr>
            <a:lvl4pPr marL="1600200" indent="-228600" defTabSz="739775">
              <a:defRPr sz="1000">
                <a:solidFill>
                  <a:schemeClr val="tx1"/>
                </a:solidFill>
                <a:latin typeface="Arial" charset="0"/>
              </a:defRPr>
            </a:lvl4pPr>
            <a:lvl5pPr marL="2057400" indent="-228600" defTabSz="739775">
              <a:defRPr sz="1000">
                <a:solidFill>
                  <a:schemeClr val="tx1"/>
                </a:solidFill>
                <a:latin typeface="Arial" charset="0"/>
              </a:defRPr>
            </a:lvl5pPr>
            <a:lvl6pPr marL="2514600" indent="-228600" defTabSz="739775" eaLnBrk="0" fontAlgn="base" hangingPunct="0">
              <a:spcBef>
                <a:spcPct val="50000"/>
              </a:spcBef>
              <a:spcAft>
                <a:spcPct val="0"/>
              </a:spcAft>
              <a:defRPr sz="1000">
                <a:solidFill>
                  <a:schemeClr val="tx1"/>
                </a:solidFill>
                <a:latin typeface="Arial" charset="0"/>
              </a:defRPr>
            </a:lvl6pPr>
            <a:lvl7pPr marL="2971800" indent="-228600" defTabSz="739775" eaLnBrk="0" fontAlgn="base" hangingPunct="0">
              <a:spcBef>
                <a:spcPct val="50000"/>
              </a:spcBef>
              <a:spcAft>
                <a:spcPct val="0"/>
              </a:spcAft>
              <a:defRPr sz="1000">
                <a:solidFill>
                  <a:schemeClr val="tx1"/>
                </a:solidFill>
                <a:latin typeface="Arial" charset="0"/>
              </a:defRPr>
            </a:lvl7pPr>
            <a:lvl8pPr marL="3429000" indent="-228600" defTabSz="739775" eaLnBrk="0" fontAlgn="base" hangingPunct="0">
              <a:spcBef>
                <a:spcPct val="50000"/>
              </a:spcBef>
              <a:spcAft>
                <a:spcPct val="0"/>
              </a:spcAft>
              <a:defRPr sz="1000">
                <a:solidFill>
                  <a:schemeClr val="tx1"/>
                </a:solidFill>
                <a:latin typeface="Arial" charset="0"/>
              </a:defRPr>
            </a:lvl8pPr>
            <a:lvl9pPr marL="3886200" indent="-228600" defTabSz="739775"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err="1">
                <a:latin typeface="Courier New" panose="02070309020205020404" pitchFamily="49" charset="0"/>
              </a:rPr>
              <a:t>mydict</a:t>
            </a:r>
            <a:r>
              <a:rPr lang="en-GB" sz="1800" dirty="0">
                <a:latin typeface="Courier New" panose="02070309020205020404" pitchFamily="49" charset="0"/>
              </a:rPr>
              <a:t> = {'UK':['London’, 'Wigan’, 'Macclesfield’, 'Bolton'], </a:t>
            </a:r>
          </a:p>
          <a:p>
            <a:pPr>
              <a:spcBef>
                <a:spcPct val="0"/>
              </a:spcBef>
            </a:pPr>
            <a:r>
              <a:rPr lang="en-GB" sz="1800" dirty="0">
                <a:latin typeface="Courier New" panose="02070309020205020404" pitchFamily="49" charset="0"/>
              </a:rPr>
              <a:t>          'US':['Miami’, 'Springfield’, 'New York’, 'Boston']}</a:t>
            </a:r>
          </a:p>
          <a:p>
            <a:pPr>
              <a:spcBef>
                <a:spcPct val="0"/>
              </a:spcBef>
            </a:pPr>
            <a:r>
              <a:rPr lang="en-GB" sz="1800" dirty="0">
                <a:latin typeface="Courier New" panose="02070309020205020404" pitchFamily="49" charset="0"/>
              </a:rPr>
              <a:t>print(</a:t>
            </a:r>
            <a:r>
              <a:rPr lang="en-GB" sz="1800" dirty="0" err="1">
                <a:latin typeface="Courier New" panose="02070309020205020404" pitchFamily="49" charset="0"/>
              </a:rPr>
              <a:t>mydict</a:t>
            </a:r>
            <a:r>
              <a:rPr lang="en-GB" sz="1800" dirty="0">
                <a:latin typeface="Courier New" panose="02070309020205020404" pitchFamily="49" charset="0"/>
              </a:rPr>
              <a:t>['UK'][2])</a:t>
            </a:r>
          </a:p>
          <a:p>
            <a:pPr>
              <a:spcBef>
                <a:spcPct val="0"/>
              </a:spcBef>
            </a:pPr>
            <a:endParaRPr lang="en-GB" sz="800" dirty="0">
              <a:latin typeface="Courier New" panose="02070309020205020404" pitchFamily="49" charset="0"/>
            </a:endParaRPr>
          </a:p>
          <a:p>
            <a:pPr>
              <a:spcBef>
                <a:spcPct val="0"/>
              </a:spcBef>
            </a:pPr>
            <a:r>
              <a:rPr lang="en-GB" sz="1800" dirty="0">
                <a:latin typeface="Courier New" panose="02070309020205020404" pitchFamily="49" charset="0"/>
              </a:rPr>
              <a:t>homer = 1</a:t>
            </a:r>
          </a:p>
          <a:p>
            <a:pPr>
              <a:spcBef>
                <a:spcPct val="0"/>
              </a:spcBef>
            </a:pPr>
            <a:r>
              <a:rPr lang="en-GB" sz="1800" dirty="0">
                <a:latin typeface="Courier New" panose="02070309020205020404" pitchFamily="49" charset="0"/>
              </a:rPr>
              <a:t>print(</a:t>
            </a:r>
            <a:r>
              <a:rPr lang="en-GB" sz="1800" dirty="0" err="1">
                <a:latin typeface="Courier New" panose="02070309020205020404" pitchFamily="49" charset="0"/>
              </a:rPr>
              <a:t>mydict</a:t>
            </a:r>
            <a:r>
              <a:rPr lang="en-GB" sz="1800" dirty="0">
                <a:latin typeface="Courier New" panose="02070309020205020404" pitchFamily="49" charset="0"/>
              </a:rPr>
              <a:t>['US'][homer])</a:t>
            </a:r>
          </a:p>
          <a:p>
            <a:pPr>
              <a:spcBef>
                <a:spcPct val="0"/>
              </a:spcBef>
            </a:pPr>
            <a:endParaRPr lang="en-GB" sz="800" dirty="0">
              <a:latin typeface="Courier New" panose="02070309020205020404" pitchFamily="49" charset="0"/>
            </a:endParaRPr>
          </a:p>
          <a:p>
            <a:pPr>
              <a:spcBef>
                <a:spcPct val="0"/>
              </a:spcBef>
            </a:pPr>
            <a:r>
              <a:rPr lang="en-GB" sz="1800" dirty="0" err="1">
                <a:latin typeface="Courier New" panose="02070309020205020404" pitchFamily="49" charset="0"/>
              </a:rPr>
              <a:t>mydict</a:t>
            </a:r>
            <a:r>
              <a:rPr lang="en-GB" sz="1800" dirty="0">
                <a:latin typeface="Courier New" panose="02070309020205020404" pitchFamily="49" charset="0"/>
              </a:rPr>
              <a:t>['FR'] = ['Paris', 'Lyon', 'Bordeaux', 'Toulouse']</a:t>
            </a:r>
          </a:p>
          <a:p>
            <a:pPr>
              <a:spcBef>
                <a:spcPct val="0"/>
              </a:spcBef>
            </a:pPr>
            <a:r>
              <a:rPr lang="en-GB" sz="1800" dirty="0">
                <a:latin typeface="Courier New" panose="02070309020205020404" pitchFamily="49" charset="0"/>
              </a:rPr>
              <a:t>for country in </a:t>
            </a:r>
            <a:r>
              <a:rPr lang="en-GB" sz="1800" dirty="0" err="1">
                <a:latin typeface="Courier New" panose="02070309020205020404" pitchFamily="49" charset="0"/>
              </a:rPr>
              <a:t>mydict.keys</a:t>
            </a:r>
            <a:r>
              <a:rPr lang="en-GB" sz="1800" dirty="0">
                <a:latin typeface="Courier New" panose="02070309020205020404" pitchFamily="49" charset="0"/>
              </a:rPr>
              <a:t>():</a:t>
            </a:r>
          </a:p>
          <a:p>
            <a:pPr>
              <a:spcBef>
                <a:spcPct val="0"/>
              </a:spcBef>
            </a:pPr>
            <a:r>
              <a:rPr lang="en-GB" sz="1800" dirty="0">
                <a:latin typeface="Courier New" panose="02070309020205020404" pitchFamily="49" charset="0"/>
              </a:rPr>
              <a:t>    print(country, ': ', </a:t>
            </a:r>
            <a:r>
              <a:rPr lang="en-GB" sz="1800" dirty="0" err="1">
                <a:latin typeface="Courier New" panose="02070309020205020404" pitchFamily="49" charset="0"/>
              </a:rPr>
              <a:t>mydict</a:t>
            </a:r>
            <a:r>
              <a:rPr lang="en-GB" sz="1800" dirty="0">
                <a:latin typeface="Courier New" panose="02070309020205020404" pitchFamily="49" charset="0"/>
              </a:rPr>
              <a:t>[country])</a:t>
            </a:r>
          </a:p>
        </p:txBody>
      </p:sp>
      <p:sp>
        <p:nvSpPr>
          <p:cNvPr id="20485" name="Text Box 5"/>
          <p:cNvSpPr txBox="1">
            <a:spLocks noChangeArrowheads="1"/>
          </p:cNvSpPr>
          <p:nvPr/>
        </p:nvSpPr>
        <p:spPr bwMode="auto">
          <a:xfrm>
            <a:off x="2922755" y="5429372"/>
            <a:ext cx="6603090" cy="830997"/>
          </a:xfrm>
          <a:prstGeom prst="rect">
            <a:avLst/>
          </a:prstGeom>
          <a:solidFill>
            <a:schemeClr val="accent2"/>
          </a:solidFill>
          <a:ln w="9525">
            <a:solidFill>
              <a:schemeClr val="tx1"/>
            </a:solidFill>
            <a:miter lim="800000"/>
            <a:headEnd/>
            <a:tailEnd/>
          </a:ln>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600" dirty="0">
                <a:latin typeface="Courier New" panose="02070309020205020404" pitchFamily="49" charset="0"/>
                <a:cs typeface="Courier New" panose="02070309020205020404" pitchFamily="49" charset="0"/>
              </a:rPr>
              <a:t>FR :  ['Paris', 'Lyon', 'Bordeaux', 'Toulouse']</a:t>
            </a:r>
          </a:p>
          <a:p>
            <a:pPr>
              <a:spcBef>
                <a:spcPct val="0"/>
              </a:spcBef>
            </a:pPr>
            <a:r>
              <a:rPr lang="en-GB" sz="1600" dirty="0">
                <a:latin typeface="Courier New" panose="02070309020205020404" pitchFamily="49" charset="0"/>
                <a:cs typeface="Courier New" panose="02070309020205020404" pitchFamily="49" charset="0"/>
              </a:rPr>
              <a:t>US :  ['Miami', 'Springfield', 'New York', 'Boston']</a:t>
            </a:r>
          </a:p>
          <a:p>
            <a:pPr>
              <a:spcBef>
                <a:spcPct val="0"/>
              </a:spcBef>
            </a:pPr>
            <a:r>
              <a:rPr lang="en-GB" sz="1600" dirty="0">
                <a:latin typeface="Courier New" panose="02070309020205020404" pitchFamily="49" charset="0"/>
                <a:cs typeface="Courier New" panose="02070309020205020404" pitchFamily="49" charset="0"/>
              </a:rPr>
              <a:t>UK :  ['London', 'Wigan', 'Macclesfield', 'Bolton']</a:t>
            </a:r>
          </a:p>
        </p:txBody>
      </p:sp>
    </p:spTree>
    <p:extLst>
      <p:ext uri="{BB962C8B-B14F-4D97-AF65-F5344CB8AC3E}">
        <p14:creationId xmlns:p14="http://schemas.microsoft.com/office/powerpoint/2010/main" val="9137807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GB" dirty="0"/>
              <a:t>Removing items from a dictionary</a:t>
            </a:r>
          </a:p>
        </p:txBody>
      </p:sp>
      <p:sp>
        <p:nvSpPr>
          <p:cNvPr id="21507" name="Content Placeholder 2"/>
          <p:cNvSpPr>
            <a:spLocks noGrp="1"/>
          </p:cNvSpPr>
          <p:nvPr>
            <p:ph idx="1"/>
          </p:nvPr>
        </p:nvSpPr>
        <p:spPr>
          <a:xfrm>
            <a:off x="341272" y="1368256"/>
            <a:ext cx="11516239" cy="5362744"/>
          </a:xfrm>
        </p:spPr>
        <p:txBody>
          <a:bodyPr>
            <a:normAutofit/>
          </a:bodyPr>
          <a:lstStyle/>
          <a:p>
            <a:r>
              <a:rPr lang="en-GB" b="1" dirty="0"/>
              <a:t>To remove a single key/value pair:</a:t>
            </a:r>
          </a:p>
          <a:p>
            <a:pPr marL="228600" lvl="1" indent="0">
              <a:buNone/>
            </a:pPr>
            <a:r>
              <a:rPr lang="en-GB" sz="1800" dirty="0">
                <a:latin typeface="Courier New"/>
                <a:cs typeface="Courier New"/>
              </a:rPr>
              <a:t>  </a:t>
            </a:r>
          </a:p>
          <a:p>
            <a:pPr marL="457200" lvl="2" indent="-228600">
              <a:buFont typeface="Arial" panose="020B0604020202020204" pitchFamily="34" charset="0"/>
              <a:buChar char="•"/>
            </a:pPr>
            <a:r>
              <a:rPr lang="en-GB" sz="1800" dirty="0">
                <a:latin typeface="Montserrat"/>
              </a:rPr>
              <a:t>It will Raise a </a:t>
            </a:r>
            <a:r>
              <a:rPr lang="en-GB" sz="1800" i="1" err="1">
                <a:latin typeface="Montserrat"/>
              </a:rPr>
              <a:t>KeyError</a:t>
            </a:r>
            <a:r>
              <a:rPr lang="en-GB" sz="1800" i="1" dirty="0">
                <a:latin typeface="Montserrat"/>
              </a:rPr>
              <a:t> </a:t>
            </a:r>
            <a:r>
              <a:rPr lang="en-GB" sz="1800" dirty="0">
                <a:latin typeface="Montserrat"/>
              </a:rPr>
              <a:t>exception if the key does not exist</a:t>
            </a:r>
          </a:p>
          <a:p>
            <a:pPr marL="228600" lvl="1" indent="0">
              <a:buNone/>
            </a:pPr>
            <a:r>
              <a:rPr lang="en-GB" sz="1800" i="1" dirty="0">
                <a:latin typeface="Montserrat"/>
              </a:rPr>
              <a:t> </a:t>
            </a:r>
            <a:r>
              <a:rPr lang="en-GB" sz="1800" dirty="0">
                <a:latin typeface="Courier New"/>
                <a:cs typeface="Courier New"/>
              </a:rPr>
              <a:t> </a:t>
            </a:r>
          </a:p>
          <a:p>
            <a:pPr marL="457200" lvl="2" indent="-228600">
              <a:buFont typeface="Arial" panose="020B0604020202020204" pitchFamily="34" charset="0"/>
              <a:buChar char="•"/>
            </a:pPr>
            <a:r>
              <a:rPr lang="en-GB" sz="1800" dirty="0">
                <a:latin typeface="Montserrat"/>
              </a:rPr>
              <a:t>Returns </a:t>
            </a:r>
            <a:r>
              <a:rPr lang="en-GB" sz="1800" i="1" dirty="0">
                <a:latin typeface="Montserrat"/>
              </a:rPr>
              <a:t>default</a:t>
            </a:r>
            <a:r>
              <a:rPr lang="en-GB" sz="1800" dirty="0">
                <a:latin typeface="Montserrat"/>
              </a:rPr>
              <a:t> if the key does not exist</a:t>
            </a:r>
          </a:p>
          <a:p>
            <a:pPr lvl="2"/>
            <a:endParaRPr lang="en-GB" dirty="0"/>
          </a:p>
          <a:p>
            <a:pPr lvl="2"/>
            <a:endParaRPr lang="en-GB" dirty="0"/>
          </a:p>
          <a:p>
            <a:pPr lvl="1"/>
            <a:endParaRPr lang="en-GB" dirty="0"/>
          </a:p>
          <a:p>
            <a:endParaRPr lang="en-GB" dirty="0"/>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GB" dirty="0"/>
          </a:p>
          <a:p>
            <a:pPr marL="88900" lvl="1" indent="0">
              <a:buNone/>
            </a:pPr>
            <a:r>
              <a:rPr lang="en-GB" b="1" dirty="0">
                <a:latin typeface="Montserrat"/>
              </a:rPr>
              <a:t>Also:</a:t>
            </a:r>
          </a:p>
          <a:p>
            <a:pPr marL="457200" lvl="2" indent="-228600">
              <a:buFont typeface="Arial" panose="020B0604020202020204" pitchFamily="34" charset="0"/>
              <a:buChar char="•"/>
            </a:pPr>
            <a:r>
              <a:rPr lang="en-GB" sz="1800" i="1" err="1">
                <a:latin typeface="Montserrat"/>
              </a:rPr>
              <a:t>dict</a:t>
            </a:r>
            <a:r>
              <a:rPr lang="en-GB" sz="1800" err="1">
                <a:latin typeface="Montserrat"/>
              </a:rPr>
              <a:t>.</a:t>
            </a:r>
            <a:r>
              <a:rPr lang="en-GB" sz="1800" err="1">
                <a:latin typeface="Courier New"/>
                <a:cs typeface="Courier New"/>
              </a:rPr>
              <a:t>popitem</a:t>
            </a:r>
            <a:r>
              <a:rPr lang="en-GB" sz="1800" dirty="0">
                <a:latin typeface="Courier New"/>
                <a:cs typeface="Courier New"/>
              </a:rPr>
              <a:t>()</a:t>
            </a:r>
            <a:r>
              <a:rPr lang="en-GB" sz="1800" dirty="0">
                <a:latin typeface="Montserrat"/>
              </a:rPr>
              <a:t> removes the next key/value pair used in iteration</a:t>
            </a:r>
          </a:p>
          <a:p>
            <a:pPr marL="457200" lvl="2" indent="-228600">
              <a:buFont typeface="Arial" panose="020B0604020202020204" pitchFamily="34" charset="0"/>
              <a:buChar char="•"/>
            </a:pPr>
            <a:r>
              <a:rPr lang="en-GB" sz="1800" i="1" err="1">
                <a:latin typeface="Montserrat"/>
              </a:rPr>
              <a:t>dict</a:t>
            </a:r>
            <a:r>
              <a:rPr lang="en-GB" sz="1800" err="1">
                <a:latin typeface="Montserrat"/>
              </a:rPr>
              <a:t>.</a:t>
            </a:r>
            <a:r>
              <a:rPr lang="en-GB" sz="1800" err="1">
                <a:latin typeface="Courier New"/>
                <a:cs typeface="Courier New"/>
              </a:rPr>
              <a:t>clear</a:t>
            </a:r>
            <a:r>
              <a:rPr lang="en-GB" sz="1800" dirty="0">
                <a:latin typeface="Courier New"/>
                <a:cs typeface="Courier New"/>
              </a:rPr>
              <a:t>()</a:t>
            </a:r>
            <a:r>
              <a:rPr lang="en-GB" sz="1800" dirty="0">
                <a:latin typeface="Montserrat"/>
              </a:rPr>
              <a:t> removes all key/value pairs from the dictionary</a:t>
            </a:r>
          </a:p>
        </p:txBody>
      </p:sp>
      <p:sp>
        <p:nvSpPr>
          <p:cNvPr id="21508" name="TextBox 3"/>
          <p:cNvSpPr txBox="1">
            <a:spLocks noChangeArrowheads="1"/>
          </p:cNvSpPr>
          <p:nvPr/>
        </p:nvSpPr>
        <p:spPr bwMode="auto">
          <a:xfrm>
            <a:off x="592586" y="3255268"/>
            <a:ext cx="5368925" cy="2185987"/>
          </a:xfrm>
          <a:prstGeom prst="rect">
            <a:avLst/>
          </a:prstGeom>
          <a:solidFill>
            <a:schemeClr val="tx2">
              <a:lumMod val="20000"/>
              <a:lumOff val="80000"/>
            </a:schemeClr>
          </a:solidFill>
          <a:ln w="9525">
            <a:solidFill>
              <a:schemeClr val="tx1"/>
            </a:solidFill>
            <a:miter lim="800000"/>
            <a:headEnd/>
            <a:tailEnd/>
          </a:ln>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&gt;&gt;&gt; </a:t>
            </a:r>
            <a:r>
              <a:rPr lang="en-GB" sz="1800" dirty="0" err="1">
                <a:latin typeface="Courier New" panose="02070309020205020404" pitchFamily="49" charset="0"/>
              </a:rPr>
              <a:t>fred</a:t>
            </a:r>
            <a:r>
              <a:rPr lang="en-GB" sz="1800" dirty="0">
                <a:latin typeface="Courier New" panose="02070309020205020404" pitchFamily="49" charset="0"/>
              </a:rPr>
              <a:t>={}</a:t>
            </a:r>
          </a:p>
          <a:p>
            <a:pPr>
              <a:spcBef>
                <a:spcPct val="0"/>
              </a:spcBef>
            </a:pPr>
            <a:r>
              <a:rPr lang="en-GB" sz="1800" dirty="0">
                <a:latin typeface="Courier New" panose="02070309020205020404" pitchFamily="49" charset="0"/>
              </a:rPr>
              <a:t>&gt;&gt;&gt; del </a:t>
            </a:r>
            <a:r>
              <a:rPr lang="en-GB" sz="1800" dirty="0" err="1">
                <a:latin typeface="Courier New" panose="02070309020205020404" pitchFamily="49" charset="0"/>
              </a:rPr>
              <a:t>fred</a:t>
            </a:r>
            <a:r>
              <a:rPr lang="en-GB" sz="1800" dirty="0">
                <a:latin typeface="Courier New" panose="02070309020205020404" pitchFamily="49" charset="0"/>
              </a:rPr>
              <a:t>['dob'] </a:t>
            </a:r>
          </a:p>
          <a:p>
            <a:pPr>
              <a:spcBef>
                <a:spcPct val="0"/>
              </a:spcBef>
            </a:pPr>
            <a:r>
              <a:rPr lang="en-GB" sz="1600" dirty="0">
                <a:solidFill>
                  <a:srgbClr val="FF0000"/>
                </a:solidFill>
                <a:latin typeface="Courier New" panose="02070309020205020404" pitchFamily="49" charset="0"/>
              </a:rPr>
              <a:t>Traceback (most recent call last):</a:t>
            </a:r>
          </a:p>
          <a:p>
            <a:pPr>
              <a:spcBef>
                <a:spcPct val="0"/>
              </a:spcBef>
            </a:pPr>
            <a:r>
              <a:rPr lang="en-GB" sz="1600" dirty="0">
                <a:solidFill>
                  <a:srgbClr val="FF0000"/>
                </a:solidFill>
                <a:latin typeface="Courier New" panose="02070309020205020404" pitchFamily="49" charset="0"/>
              </a:rPr>
              <a:t>  File "&lt;pyshell#11&gt;", line 1, in &lt;module&gt;</a:t>
            </a:r>
          </a:p>
          <a:p>
            <a:pPr>
              <a:spcBef>
                <a:spcPct val="0"/>
              </a:spcBef>
            </a:pPr>
            <a:r>
              <a:rPr lang="en-GB" sz="1600" dirty="0">
                <a:solidFill>
                  <a:srgbClr val="FF0000"/>
                </a:solidFill>
                <a:latin typeface="Courier New" panose="02070309020205020404" pitchFamily="49" charset="0"/>
              </a:rPr>
              <a:t>    del </a:t>
            </a:r>
            <a:r>
              <a:rPr lang="en-GB" sz="1600" dirty="0" err="1">
                <a:solidFill>
                  <a:srgbClr val="FF0000"/>
                </a:solidFill>
                <a:latin typeface="Courier New" panose="02070309020205020404" pitchFamily="49" charset="0"/>
              </a:rPr>
              <a:t>fred</a:t>
            </a:r>
            <a:r>
              <a:rPr lang="en-GB" sz="1600" dirty="0">
                <a:solidFill>
                  <a:srgbClr val="FF0000"/>
                </a:solidFill>
                <a:latin typeface="Courier New" panose="02070309020205020404" pitchFamily="49" charset="0"/>
              </a:rPr>
              <a:t>['dob'] </a:t>
            </a:r>
          </a:p>
          <a:p>
            <a:pPr>
              <a:spcBef>
                <a:spcPct val="0"/>
              </a:spcBef>
            </a:pPr>
            <a:r>
              <a:rPr lang="en-GB" sz="1600" dirty="0" err="1">
                <a:solidFill>
                  <a:srgbClr val="FF0000"/>
                </a:solidFill>
                <a:latin typeface="Courier New" panose="02070309020205020404" pitchFamily="49" charset="0"/>
              </a:rPr>
              <a:t>KeyError</a:t>
            </a:r>
            <a:r>
              <a:rPr lang="en-GB" sz="1600" dirty="0">
                <a:solidFill>
                  <a:srgbClr val="FF0000"/>
                </a:solidFill>
                <a:latin typeface="Courier New" panose="02070309020205020404" pitchFamily="49" charset="0"/>
              </a:rPr>
              <a:t>: 'dob'</a:t>
            </a:r>
          </a:p>
          <a:p>
            <a:pPr>
              <a:spcBef>
                <a:spcPct val="0"/>
              </a:spcBef>
            </a:pPr>
            <a:r>
              <a:rPr lang="en-GB" sz="1800" dirty="0">
                <a:latin typeface="Courier New" panose="02070309020205020404" pitchFamily="49" charset="0"/>
              </a:rPr>
              <a:t>&gt;&gt;&gt; fred.pop('dob', False)</a:t>
            </a:r>
          </a:p>
          <a:p>
            <a:pPr>
              <a:spcBef>
                <a:spcPct val="0"/>
              </a:spcBef>
            </a:pPr>
            <a:r>
              <a:rPr lang="en-GB" sz="1800" dirty="0">
                <a:latin typeface="Courier New" panose="02070309020205020404" pitchFamily="49" charset="0"/>
              </a:rPr>
              <a:t>False</a:t>
            </a:r>
          </a:p>
        </p:txBody>
      </p:sp>
      <p:sp>
        <p:nvSpPr>
          <p:cNvPr id="4" name="TextBox 3">
            <a:extLst>
              <a:ext uri="{FF2B5EF4-FFF2-40B4-BE49-F238E27FC236}">
                <a16:creationId xmlns:a16="http://schemas.microsoft.com/office/drawing/2014/main" id="{2DFC5F4A-DA81-5EFD-316B-2EBFE886ABDC}"/>
              </a:ext>
            </a:extLst>
          </p:cNvPr>
          <p:cNvSpPr txBox="1"/>
          <p:nvPr/>
        </p:nvSpPr>
        <p:spPr>
          <a:xfrm>
            <a:off x="590539" y="1717620"/>
            <a:ext cx="1948526"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spAutoFit/>
          </a:bodyPr>
          <a:lstStyle/>
          <a:p>
            <a:r>
              <a:rPr lang="en-GB" dirty="0">
                <a:solidFill>
                  <a:schemeClr val="tx1"/>
                </a:solidFill>
                <a:latin typeface="Courier New"/>
                <a:ea typeface="+mn-lt"/>
                <a:cs typeface="Courier New"/>
              </a:rPr>
              <a:t>del</a:t>
            </a:r>
            <a:r>
              <a:rPr lang="en-GB" dirty="0">
                <a:solidFill>
                  <a:schemeClr val="tx1"/>
                </a:solidFill>
                <a:latin typeface="Courier New"/>
                <a:cs typeface="Courier New"/>
              </a:rPr>
              <a:t> </a:t>
            </a:r>
            <a:r>
              <a:rPr lang="en-GB" i="1" dirty="0" err="1">
                <a:solidFill>
                  <a:schemeClr val="tx1"/>
                </a:solidFill>
                <a:latin typeface="Courier New"/>
                <a:ea typeface="+mn-lt"/>
                <a:cs typeface="Courier New"/>
              </a:rPr>
              <a:t>dict</a:t>
            </a:r>
            <a:r>
              <a:rPr lang="en-GB" dirty="0">
                <a:solidFill>
                  <a:schemeClr val="tx1"/>
                </a:solidFill>
                <a:latin typeface="Courier New"/>
                <a:cs typeface="Courier New"/>
              </a:rPr>
              <a:t>[</a:t>
            </a:r>
            <a:r>
              <a:rPr lang="en-GB" i="1" dirty="0">
                <a:solidFill>
                  <a:schemeClr val="tx1"/>
                </a:solidFill>
                <a:latin typeface="Courier New"/>
                <a:ea typeface="+mn-lt"/>
                <a:cs typeface="Courier New"/>
              </a:rPr>
              <a:t>key</a:t>
            </a:r>
            <a:r>
              <a:rPr lang="en-GB" dirty="0">
                <a:solidFill>
                  <a:schemeClr val="tx1"/>
                </a:solidFill>
                <a:latin typeface="Courier New"/>
                <a:cs typeface="Courier New"/>
              </a:rPr>
              <a:t>]</a:t>
            </a:r>
            <a:endParaRPr lang="en-US" dirty="0">
              <a:solidFill>
                <a:schemeClr val="tx1"/>
              </a:solidFill>
            </a:endParaRPr>
          </a:p>
        </p:txBody>
      </p:sp>
      <p:sp>
        <p:nvSpPr>
          <p:cNvPr id="5" name="TextBox 4">
            <a:extLst>
              <a:ext uri="{FF2B5EF4-FFF2-40B4-BE49-F238E27FC236}">
                <a16:creationId xmlns:a16="http://schemas.microsoft.com/office/drawing/2014/main" id="{0B378769-0A3A-9B29-9123-D554C253EAE1}"/>
              </a:ext>
            </a:extLst>
          </p:cNvPr>
          <p:cNvSpPr txBox="1"/>
          <p:nvPr/>
        </p:nvSpPr>
        <p:spPr>
          <a:xfrm>
            <a:off x="590538" y="2430459"/>
            <a:ext cx="3398783"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spAutoFit/>
          </a:bodyPr>
          <a:lstStyle/>
          <a:p>
            <a:r>
              <a:rPr lang="en-GB" dirty="0" err="1">
                <a:solidFill>
                  <a:schemeClr val="tx1"/>
                </a:solidFill>
                <a:latin typeface="Courier New"/>
                <a:ea typeface="+mn-lt"/>
                <a:cs typeface="Courier New"/>
              </a:rPr>
              <a:t>dict</a:t>
            </a:r>
            <a:r>
              <a:rPr lang="en-GB" dirty="0" err="1">
                <a:solidFill>
                  <a:schemeClr val="tx1"/>
                </a:solidFill>
                <a:latin typeface="Courier New"/>
                <a:cs typeface="Courier New"/>
              </a:rPr>
              <a:t>.pop</a:t>
            </a:r>
            <a:r>
              <a:rPr lang="en-GB" dirty="0">
                <a:solidFill>
                  <a:schemeClr val="tx1"/>
                </a:solidFill>
                <a:latin typeface="Courier New"/>
                <a:cs typeface="Courier New"/>
              </a:rPr>
              <a:t>(</a:t>
            </a:r>
            <a:r>
              <a:rPr lang="en-GB" dirty="0">
                <a:solidFill>
                  <a:schemeClr val="tx1"/>
                </a:solidFill>
                <a:latin typeface="Courier New"/>
                <a:ea typeface="+mn-lt"/>
                <a:cs typeface="Courier New"/>
              </a:rPr>
              <a:t>key</a:t>
            </a:r>
            <a:r>
              <a:rPr lang="en-GB" dirty="0">
                <a:solidFill>
                  <a:schemeClr val="tx1"/>
                </a:solidFill>
                <a:latin typeface="Courier New"/>
                <a:cs typeface="Courier New"/>
              </a:rPr>
              <a:t>[,default])</a:t>
            </a:r>
            <a:endParaRPr lang="en-US" dirty="0"/>
          </a:p>
        </p:txBody>
      </p:sp>
    </p:spTree>
    <p:extLst>
      <p:ext uri="{BB962C8B-B14F-4D97-AF65-F5344CB8AC3E}">
        <p14:creationId xmlns:p14="http://schemas.microsoft.com/office/powerpoint/2010/main" val="15575196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031E15D-BBC3-D4F3-D816-AFC4BCC8593F}"/>
              </a:ext>
            </a:extLst>
          </p:cNvPr>
          <p:cNvSpPr>
            <a:spLocks noGrp="1"/>
          </p:cNvSpPr>
          <p:nvPr>
            <p:ph type="body" sz="quarter" idx="10"/>
          </p:nvPr>
        </p:nvSpPr>
        <p:spPr/>
        <p:txBody>
          <a:bodyPr/>
          <a:lstStyle/>
          <a:p>
            <a:r>
              <a:rPr lang="en-GB" dirty="0">
                <a:latin typeface="Krana Fat B"/>
              </a:rPr>
              <a:t>Dictionary methods</a:t>
            </a:r>
          </a:p>
          <a:p>
            <a:endParaRPr lang="en-GB" dirty="0"/>
          </a:p>
        </p:txBody>
      </p:sp>
      <p:graphicFrame>
        <p:nvGraphicFramePr>
          <p:cNvPr id="940124" name="Group 92"/>
          <p:cNvGraphicFramePr>
            <a:graphicFrameLocks noGrp="1"/>
          </p:cNvGraphicFramePr>
          <p:nvPr>
            <p:extLst>
              <p:ext uri="{D42A27DB-BD31-4B8C-83A1-F6EECF244321}">
                <p14:modId xmlns:p14="http://schemas.microsoft.com/office/powerpoint/2010/main" val="2098848777"/>
              </p:ext>
            </p:extLst>
          </p:nvPr>
        </p:nvGraphicFramePr>
        <p:xfrm>
          <a:off x="4608870" y="823451"/>
          <a:ext cx="7475773" cy="5615791"/>
        </p:xfrm>
        <a:graphic>
          <a:graphicData uri="http://schemas.openxmlformats.org/drawingml/2006/table">
            <a:tbl>
              <a:tblPr/>
              <a:tblGrid>
                <a:gridCol w="4141669">
                  <a:extLst>
                    <a:ext uri="{9D8B030D-6E8A-4147-A177-3AD203B41FA5}">
                      <a16:colId xmlns:a16="http://schemas.microsoft.com/office/drawing/2014/main" val="20000"/>
                    </a:ext>
                  </a:extLst>
                </a:gridCol>
                <a:gridCol w="3334104">
                  <a:extLst>
                    <a:ext uri="{9D8B030D-6E8A-4147-A177-3AD203B41FA5}">
                      <a16:colId xmlns:a16="http://schemas.microsoft.com/office/drawing/2014/main" val="20001"/>
                    </a:ext>
                  </a:extLst>
                </a:gridCol>
              </a:tblGrid>
              <a:tr h="371109">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GB" sz="1600" b="0" i="1" u="none" strike="noStrike" cap="none" normalizeH="0" baseline="0" err="1">
                          <a:ln>
                            <a:noFill/>
                          </a:ln>
                          <a:solidFill>
                            <a:schemeClr val="tx1"/>
                          </a:solidFill>
                          <a:effectLst/>
                          <a:latin typeface="Courier New"/>
                        </a:rPr>
                        <a:t>dict</a:t>
                      </a:r>
                      <a:r>
                        <a:rPr kumimoji="0" lang="en-GB" sz="1600" b="0" i="0" u="none" strike="noStrike" cap="none" normalizeH="0" baseline="0" err="1">
                          <a:ln>
                            <a:noFill/>
                          </a:ln>
                          <a:solidFill>
                            <a:schemeClr val="tx1"/>
                          </a:solidFill>
                          <a:effectLst/>
                          <a:latin typeface="Courier New"/>
                        </a:rPr>
                        <a:t>.clear</a:t>
                      </a:r>
                      <a:r>
                        <a:rPr kumimoji="0" lang="en-GB" sz="1600" b="0" i="0" u="none" strike="noStrike" cap="none" normalizeH="0" baseline="0" dirty="0">
                          <a:ln>
                            <a:noFill/>
                          </a:ln>
                          <a:solidFill>
                            <a:schemeClr val="tx1"/>
                          </a:solidFill>
                          <a:effectLst/>
                          <a:latin typeface="Courier New"/>
                        </a:rPr>
                        <a:t>()		</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1600" b="0" i="0" u="none" strike="noStrike" cap="none" normalizeH="0" baseline="0" dirty="0">
                          <a:ln>
                            <a:noFill/>
                          </a:ln>
                          <a:solidFill>
                            <a:schemeClr val="tx1"/>
                          </a:solidFill>
                          <a:effectLst/>
                          <a:latin typeface="Montserrat"/>
                        </a:rPr>
                        <a:t>Remove all items from </a:t>
                      </a:r>
                      <a:r>
                        <a:rPr kumimoji="0" lang="en-GB" sz="1600" b="0" i="1" u="none" strike="noStrike" cap="none" normalizeH="0" baseline="0" err="1">
                          <a:ln>
                            <a:noFill/>
                          </a:ln>
                          <a:solidFill>
                            <a:schemeClr val="tx1"/>
                          </a:solidFill>
                          <a:effectLst/>
                          <a:latin typeface="Montserrat"/>
                        </a:rPr>
                        <a:t>dict</a:t>
                      </a:r>
                      <a:endParaRPr kumimoji="0" lang="en-GB" sz="1600" b="1" i="1" u="none" strike="noStrike" cap="none" normalizeH="0" baseline="0">
                        <a:ln>
                          <a:noFill/>
                        </a:ln>
                        <a:solidFill>
                          <a:srgbClr val="134183"/>
                        </a:solidFill>
                        <a:effectLst/>
                        <a:latin typeface="Montserrat"/>
                      </a:endParaRP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0"/>
                  </a:ext>
                </a:extLst>
              </a:tr>
              <a:tr h="371109">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GB" sz="1600" b="0" i="1" u="none" strike="noStrike" cap="none" normalizeH="0" baseline="0" err="1">
                          <a:ln>
                            <a:noFill/>
                          </a:ln>
                          <a:solidFill>
                            <a:schemeClr val="tx1"/>
                          </a:solidFill>
                          <a:effectLst/>
                          <a:latin typeface="Courier New"/>
                        </a:rPr>
                        <a:t>dict</a:t>
                      </a:r>
                      <a:r>
                        <a:rPr kumimoji="0" lang="en-GB" sz="1600" b="0" i="0" u="none" strike="noStrike" cap="none" normalizeH="0" baseline="0" err="1">
                          <a:ln>
                            <a:noFill/>
                          </a:ln>
                          <a:solidFill>
                            <a:schemeClr val="tx1"/>
                          </a:solidFill>
                          <a:effectLst/>
                          <a:latin typeface="Courier New"/>
                        </a:rPr>
                        <a:t>.copy</a:t>
                      </a:r>
                      <a:r>
                        <a:rPr kumimoji="0" lang="en-GB" sz="1600" b="0" i="0" u="none" strike="noStrike" cap="none" normalizeH="0" baseline="0" dirty="0">
                          <a:ln>
                            <a:noFill/>
                          </a:ln>
                          <a:solidFill>
                            <a:schemeClr val="tx1"/>
                          </a:solidFill>
                          <a:effectLst/>
                          <a:latin typeface="Courier New"/>
                        </a:rPr>
                        <a:t>()</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rtl="0" eaLnBrk="0" fontAlgn="base" latinLnBrk="0" hangingPunct="0">
                        <a:lnSpc>
                          <a:spcPct val="100000"/>
                        </a:lnSpc>
                        <a:spcBef>
                          <a:spcPct val="20000"/>
                        </a:spcBef>
                        <a:spcAft>
                          <a:spcPct val="0"/>
                        </a:spcAft>
                        <a:buClrTx/>
                        <a:buSzTx/>
                        <a:buFontTx/>
                        <a:buNone/>
                      </a:pPr>
                      <a:r>
                        <a:rPr kumimoji="0" lang="en-GB" sz="1600" b="0" i="0" u="none" strike="noStrike" cap="none" normalizeH="0" baseline="0" dirty="0">
                          <a:ln>
                            <a:noFill/>
                          </a:ln>
                          <a:solidFill>
                            <a:schemeClr val="tx1"/>
                          </a:solidFill>
                          <a:effectLst/>
                          <a:latin typeface="Montserrat"/>
                        </a:rPr>
                        <a:t>Return a copy of </a:t>
                      </a:r>
                      <a:r>
                        <a:rPr kumimoji="0" lang="en-GB" sz="1600" b="0" i="1" u="none" strike="noStrike" cap="none" normalizeH="0" baseline="0" err="1">
                          <a:ln>
                            <a:noFill/>
                          </a:ln>
                          <a:solidFill>
                            <a:schemeClr val="tx1"/>
                          </a:solidFill>
                          <a:effectLst/>
                          <a:latin typeface="Montserrat"/>
                        </a:rPr>
                        <a:t>dict</a:t>
                      </a:r>
                      <a:r>
                        <a:rPr lang="en-GB" sz="1600" b="0" i="0" u="none" strike="noStrike" cap="none" normalizeH="0" baseline="0" dirty="0">
                          <a:ln>
                            <a:noFill/>
                          </a:ln>
                          <a:solidFill>
                            <a:schemeClr val="tx1"/>
                          </a:solidFill>
                          <a:effectLst/>
                          <a:latin typeface="Montserrat"/>
                        </a:rPr>
                        <a:t> </a:t>
                      </a:r>
                      <a:endParaRPr kumimoji="0" lang="en-GB" sz="1600" b="1" i="0" u="none" strike="noStrike" cap="none" normalizeH="0" baseline="0">
                        <a:ln>
                          <a:noFill/>
                        </a:ln>
                        <a:solidFill>
                          <a:srgbClr val="134183"/>
                        </a:solidFill>
                        <a:effectLst/>
                        <a:latin typeface="Montserrat"/>
                      </a:endParaRP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1"/>
                  </a:ext>
                </a:extLst>
              </a:tr>
              <a:tr h="371109">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GB" sz="1600" b="0" i="1" u="none" strike="noStrike" cap="none" normalizeH="0" baseline="0" err="1">
                          <a:ln>
                            <a:noFill/>
                          </a:ln>
                          <a:solidFill>
                            <a:schemeClr val="tx1"/>
                          </a:solidFill>
                          <a:effectLst/>
                          <a:latin typeface="Courier New"/>
                        </a:rPr>
                        <a:t>dict</a:t>
                      </a:r>
                      <a:r>
                        <a:rPr kumimoji="0" lang="en-GB" sz="1600" b="0" i="0" u="none" strike="noStrike" cap="none" normalizeH="0" baseline="0" err="1">
                          <a:ln>
                            <a:noFill/>
                          </a:ln>
                          <a:solidFill>
                            <a:schemeClr val="tx1"/>
                          </a:solidFill>
                          <a:effectLst/>
                          <a:latin typeface="Courier New"/>
                        </a:rPr>
                        <a:t>.fromkeys</a:t>
                      </a:r>
                      <a:r>
                        <a:rPr kumimoji="0" lang="en-GB" sz="1600" b="0" i="0" u="none" strike="noStrike" cap="none" normalizeH="0" baseline="0" dirty="0">
                          <a:ln>
                            <a:noFill/>
                          </a:ln>
                          <a:solidFill>
                            <a:schemeClr val="tx1"/>
                          </a:solidFill>
                          <a:effectLst/>
                          <a:latin typeface="Courier New"/>
                        </a:rPr>
                        <a:t>(</a:t>
                      </a:r>
                      <a:r>
                        <a:rPr kumimoji="0" lang="en-GB" sz="1600" b="0" i="1" u="none" strike="noStrike" cap="none" normalizeH="0" baseline="0" err="1">
                          <a:ln>
                            <a:noFill/>
                          </a:ln>
                          <a:solidFill>
                            <a:schemeClr val="tx1"/>
                          </a:solidFill>
                          <a:effectLst/>
                          <a:latin typeface="Courier New"/>
                        </a:rPr>
                        <a:t>seq</a:t>
                      </a:r>
                      <a:r>
                        <a:rPr kumimoji="0" lang="en-GB" sz="1600" b="0" i="0" u="none" strike="noStrike" cap="none" normalizeH="0" baseline="0" dirty="0">
                          <a:ln>
                            <a:noFill/>
                          </a:ln>
                          <a:solidFill>
                            <a:schemeClr val="tx1"/>
                          </a:solidFill>
                          <a:effectLst/>
                          <a:latin typeface="Courier New"/>
                        </a:rPr>
                        <a:t>[,</a:t>
                      </a:r>
                      <a:r>
                        <a:rPr kumimoji="0" lang="en-GB" sz="1600" b="0" i="1" u="none" strike="noStrike" cap="none" normalizeH="0" baseline="0" dirty="0">
                          <a:ln>
                            <a:noFill/>
                          </a:ln>
                          <a:solidFill>
                            <a:schemeClr val="tx1"/>
                          </a:solidFill>
                          <a:effectLst/>
                          <a:latin typeface="Courier New"/>
                        </a:rPr>
                        <a:t>value</a:t>
                      </a:r>
                      <a:r>
                        <a:rPr kumimoji="0" lang="en-GB" sz="1600" b="0" i="0" u="none" strike="noStrike" cap="none" normalizeH="0" baseline="0" dirty="0">
                          <a:ln>
                            <a:noFill/>
                          </a:ln>
                          <a:solidFill>
                            <a:schemeClr val="tx1"/>
                          </a:solidFill>
                          <a:effectLst/>
                          <a:latin typeface="Courier New"/>
                        </a:rPr>
                        <a:t>])</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1600" b="0" i="0" u="none" strike="noStrike" cap="none" normalizeH="0" baseline="0" dirty="0">
                          <a:ln>
                            <a:noFill/>
                          </a:ln>
                          <a:solidFill>
                            <a:schemeClr val="tx1"/>
                          </a:solidFill>
                          <a:effectLst/>
                          <a:latin typeface="Montserrat"/>
                        </a:rPr>
                        <a:t>Create a new dictionary from </a:t>
                      </a:r>
                      <a:r>
                        <a:rPr kumimoji="0" lang="en-GB" sz="1600" b="0" i="1" u="none" strike="noStrike" cap="none" normalizeH="0" baseline="0" err="1">
                          <a:ln>
                            <a:noFill/>
                          </a:ln>
                          <a:solidFill>
                            <a:schemeClr val="tx1"/>
                          </a:solidFill>
                          <a:effectLst/>
                          <a:latin typeface="Montserrat"/>
                        </a:rPr>
                        <a:t>seq</a:t>
                      </a:r>
                      <a:endParaRPr kumimoji="0" lang="en-GB" sz="1600" b="1" i="0" u="none" strike="noStrike" cap="none" normalizeH="0" baseline="0">
                        <a:ln>
                          <a:noFill/>
                        </a:ln>
                        <a:solidFill>
                          <a:srgbClr val="134183"/>
                        </a:solidFill>
                        <a:effectLst/>
                        <a:latin typeface="Montserrat"/>
                      </a:endParaRP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2"/>
                  </a:ext>
                </a:extLst>
              </a:tr>
              <a:tr h="556664">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GB" sz="1600" b="0" i="1" u="none" strike="noStrike" cap="none" normalizeH="0" baseline="0" err="1">
                          <a:ln>
                            <a:noFill/>
                          </a:ln>
                          <a:solidFill>
                            <a:schemeClr val="tx1"/>
                          </a:solidFill>
                          <a:effectLst/>
                          <a:latin typeface="Courier New"/>
                        </a:rPr>
                        <a:t>dict</a:t>
                      </a:r>
                      <a:r>
                        <a:rPr kumimoji="0" lang="en-GB" sz="1600" b="0" i="0" u="none" strike="noStrike" cap="none" normalizeH="0" baseline="0" err="1">
                          <a:ln>
                            <a:noFill/>
                          </a:ln>
                          <a:solidFill>
                            <a:schemeClr val="tx1"/>
                          </a:solidFill>
                          <a:effectLst/>
                          <a:latin typeface="Courier New"/>
                        </a:rPr>
                        <a:t>.get</a:t>
                      </a:r>
                      <a:r>
                        <a:rPr kumimoji="0" lang="en-GB" sz="1600" b="0" i="0" u="none" strike="noStrike" cap="none" normalizeH="0" baseline="0" dirty="0">
                          <a:ln>
                            <a:noFill/>
                          </a:ln>
                          <a:solidFill>
                            <a:schemeClr val="tx1"/>
                          </a:solidFill>
                          <a:effectLst/>
                          <a:latin typeface="Courier New"/>
                        </a:rPr>
                        <a:t>(</a:t>
                      </a:r>
                      <a:r>
                        <a:rPr kumimoji="0" lang="en-GB" sz="1600" b="0" i="1" u="none" strike="noStrike" cap="none" normalizeH="0" baseline="0" dirty="0">
                          <a:ln>
                            <a:noFill/>
                          </a:ln>
                          <a:solidFill>
                            <a:schemeClr val="tx1"/>
                          </a:solidFill>
                          <a:effectLst/>
                          <a:latin typeface="Courier New"/>
                        </a:rPr>
                        <a:t>key</a:t>
                      </a:r>
                      <a:r>
                        <a:rPr kumimoji="0" lang="en-GB" sz="1600" b="0" i="0" u="none" strike="noStrike" cap="none" normalizeH="0" baseline="0" dirty="0">
                          <a:ln>
                            <a:noFill/>
                          </a:ln>
                          <a:solidFill>
                            <a:schemeClr val="tx1"/>
                          </a:solidFill>
                          <a:effectLst/>
                          <a:latin typeface="Courier New"/>
                        </a:rPr>
                        <a:t>[,</a:t>
                      </a:r>
                      <a:r>
                        <a:rPr kumimoji="0" lang="en-GB" sz="1600" b="0" i="1" u="none" strike="noStrike" cap="none" normalizeH="0" baseline="0" dirty="0">
                          <a:ln>
                            <a:noFill/>
                          </a:ln>
                          <a:solidFill>
                            <a:schemeClr val="tx1"/>
                          </a:solidFill>
                          <a:effectLst/>
                          <a:latin typeface="Courier New"/>
                        </a:rPr>
                        <a:t>def</a:t>
                      </a:r>
                      <a:r>
                        <a:rPr kumimoji="0" lang="en-GB" sz="1600" b="0" i="0" u="none" strike="noStrike" cap="none" normalizeH="0" baseline="0" dirty="0">
                          <a:ln>
                            <a:noFill/>
                          </a:ln>
                          <a:solidFill>
                            <a:schemeClr val="tx1"/>
                          </a:solidFill>
                          <a:effectLst/>
                          <a:latin typeface="Courier New"/>
                        </a:rPr>
                        <a:t>ault])</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rtl="0" eaLnBrk="0" fontAlgn="base" latinLnBrk="0" hangingPunct="0">
                        <a:lnSpc>
                          <a:spcPct val="100000"/>
                        </a:lnSpc>
                        <a:spcBef>
                          <a:spcPct val="20000"/>
                        </a:spcBef>
                        <a:spcAft>
                          <a:spcPct val="0"/>
                        </a:spcAft>
                        <a:buClrTx/>
                        <a:buSzTx/>
                        <a:buFontTx/>
                        <a:buNone/>
                      </a:pPr>
                      <a:r>
                        <a:rPr kumimoji="0" lang="en-GB" sz="1600" b="0" i="0" u="none" strike="noStrike" cap="none" normalizeH="0" baseline="0" dirty="0">
                          <a:ln>
                            <a:noFill/>
                          </a:ln>
                          <a:solidFill>
                            <a:schemeClr val="tx1"/>
                          </a:solidFill>
                          <a:effectLst/>
                          <a:latin typeface="Montserrat"/>
                        </a:rPr>
                        <a:t>Return the value for </a:t>
                      </a:r>
                      <a:r>
                        <a:rPr kumimoji="0" lang="en-GB" sz="1600" b="0" i="1" u="none" strike="noStrike" cap="none" normalizeH="0" baseline="0" dirty="0">
                          <a:ln>
                            <a:noFill/>
                          </a:ln>
                          <a:solidFill>
                            <a:schemeClr val="tx1"/>
                          </a:solidFill>
                          <a:effectLst/>
                          <a:latin typeface="Montserrat"/>
                        </a:rPr>
                        <a:t>key</a:t>
                      </a:r>
                      <a:r>
                        <a:rPr kumimoji="0" lang="en-GB" sz="1600" b="0" i="0" u="none" strike="noStrike" cap="none" normalizeH="0" baseline="0" dirty="0">
                          <a:ln>
                            <a:noFill/>
                          </a:ln>
                          <a:solidFill>
                            <a:schemeClr val="tx1"/>
                          </a:solidFill>
                          <a:effectLst/>
                          <a:latin typeface="Montserrat"/>
                        </a:rPr>
                        <a:t>, or </a:t>
                      </a:r>
                      <a:r>
                        <a:rPr kumimoji="0" lang="en-GB" sz="1600" b="0" i="1" u="none" strike="noStrike" cap="none" normalizeH="0" baseline="0" dirty="0">
                          <a:ln>
                            <a:noFill/>
                          </a:ln>
                          <a:solidFill>
                            <a:schemeClr val="tx1"/>
                          </a:solidFill>
                          <a:effectLst/>
                          <a:latin typeface="Montserrat"/>
                        </a:rPr>
                        <a:t>default </a:t>
                      </a:r>
                      <a:r>
                        <a:rPr kumimoji="0" lang="en-GB" sz="1600" b="0" i="0" u="none" strike="noStrike" cap="none" normalizeH="0" baseline="0" dirty="0">
                          <a:ln>
                            <a:noFill/>
                          </a:ln>
                          <a:solidFill>
                            <a:schemeClr val="tx1"/>
                          </a:solidFill>
                          <a:effectLst/>
                          <a:latin typeface="Montserrat"/>
                        </a:rPr>
                        <a:t>if it does not exist</a:t>
                      </a:r>
                      <a:r>
                        <a:rPr lang="en-GB" sz="1600" b="0" i="0" u="none" strike="noStrike" cap="none" normalizeH="0" baseline="0" dirty="0">
                          <a:ln>
                            <a:noFill/>
                          </a:ln>
                          <a:solidFill>
                            <a:schemeClr val="tx1"/>
                          </a:solidFill>
                          <a:effectLst/>
                          <a:latin typeface="Montserrat"/>
                        </a:rPr>
                        <a:t> </a:t>
                      </a:r>
                      <a:endParaRPr kumimoji="0" lang="en-GB" sz="1600" b="1" i="0" u="none" strike="noStrike" cap="none" normalizeH="0" baseline="0">
                        <a:ln>
                          <a:noFill/>
                        </a:ln>
                        <a:solidFill>
                          <a:srgbClr val="134183"/>
                        </a:solidFill>
                        <a:effectLst/>
                        <a:latin typeface="Montserrat"/>
                      </a:endParaRP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3"/>
                  </a:ext>
                </a:extLst>
              </a:tr>
              <a:tr h="371109">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GB" sz="1600" b="0" i="1" u="none" strike="noStrike" cap="none" normalizeH="0" baseline="0" err="1">
                          <a:ln>
                            <a:noFill/>
                          </a:ln>
                          <a:solidFill>
                            <a:schemeClr val="tx1"/>
                          </a:solidFill>
                          <a:effectLst/>
                          <a:latin typeface="Courier New"/>
                        </a:rPr>
                        <a:t>dict</a:t>
                      </a:r>
                      <a:r>
                        <a:rPr kumimoji="0" lang="en-GB" sz="1600" b="0" i="0" u="none" strike="noStrike" cap="none" normalizeH="0" baseline="0" err="1">
                          <a:ln>
                            <a:noFill/>
                          </a:ln>
                          <a:solidFill>
                            <a:schemeClr val="tx1"/>
                          </a:solidFill>
                          <a:effectLst/>
                          <a:latin typeface="Courier New"/>
                        </a:rPr>
                        <a:t>.items</a:t>
                      </a:r>
                      <a:r>
                        <a:rPr kumimoji="0" lang="en-GB" sz="1600" b="0" i="0" u="none" strike="noStrike" cap="none" normalizeH="0" baseline="0" dirty="0">
                          <a:ln>
                            <a:noFill/>
                          </a:ln>
                          <a:solidFill>
                            <a:schemeClr val="tx1"/>
                          </a:solidFill>
                          <a:effectLst/>
                          <a:latin typeface="Courier New"/>
                        </a:rPr>
                        <a:t>()</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rtl="0" eaLnBrk="0" fontAlgn="base" latinLnBrk="0" hangingPunct="0">
                        <a:lnSpc>
                          <a:spcPct val="100000"/>
                        </a:lnSpc>
                        <a:spcBef>
                          <a:spcPct val="20000"/>
                        </a:spcBef>
                        <a:spcAft>
                          <a:spcPct val="0"/>
                        </a:spcAft>
                        <a:buClrTx/>
                        <a:buSzTx/>
                        <a:buFontTx/>
                        <a:buNone/>
                      </a:pPr>
                      <a:r>
                        <a:rPr kumimoji="0" lang="en-GB" sz="1600" b="0" i="0" u="none" strike="noStrike" cap="none" normalizeH="0" baseline="0" dirty="0">
                          <a:ln>
                            <a:noFill/>
                          </a:ln>
                          <a:solidFill>
                            <a:schemeClr val="tx1"/>
                          </a:solidFill>
                          <a:effectLst/>
                          <a:latin typeface="Montserrat"/>
                        </a:rPr>
                        <a:t>Return a</a:t>
                      </a:r>
                      <a:r>
                        <a:rPr lang="en-GB" sz="1600" b="0" i="0" u="none" strike="noStrike" cap="none" normalizeH="0" baseline="0" dirty="0">
                          <a:ln>
                            <a:noFill/>
                          </a:ln>
                          <a:solidFill>
                            <a:schemeClr val="tx1"/>
                          </a:solidFill>
                          <a:effectLst/>
                          <a:latin typeface="Montserrat"/>
                        </a:rPr>
                        <a:t> </a:t>
                      </a:r>
                      <a:r>
                        <a:rPr kumimoji="0" lang="en-GB" sz="1600" b="0" i="0" u="none" strike="noStrike" cap="none" normalizeH="0" baseline="0" dirty="0">
                          <a:ln>
                            <a:noFill/>
                          </a:ln>
                          <a:solidFill>
                            <a:schemeClr val="tx1"/>
                          </a:solidFill>
                          <a:effectLst/>
                          <a:latin typeface="Montserrat"/>
                        </a:rPr>
                        <a:t> view of the key-value pairs</a:t>
                      </a:r>
                      <a:endParaRPr kumimoji="0" lang="en-GB" sz="1600" b="1" i="0" u="none" strike="noStrike" cap="none" normalizeH="0" baseline="0">
                        <a:ln>
                          <a:noFill/>
                        </a:ln>
                        <a:solidFill>
                          <a:srgbClr val="134183"/>
                        </a:solidFill>
                        <a:effectLst/>
                        <a:latin typeface="Montserrat"/>
                      </a:endParaRP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4"/>
                  </a:ext>
                </a:extLst>
              </a:tr>
              <a:tr h="371109">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GB" sz="1600" b="0" i="1" u="none" strike="noStrike" cap="none" normalizeH="0" baseline="0" err="1">
                          <a:ln>
                            <a:noFill/>
                          </a:ln>
                          <a:solidFill>
                            <a:schemeClr val="tx1"/>
                          </a:solidFill>
                          <a:effectLst/>
                          <a:latin typeface="Courier New"/>
                        </a:rPr>
                        <a:t>dict</a:t>
                      </a:r>
                      <a:r>
                        <a:rPr kumimoji="0" lang="en-GB" sz="1600" b="0" i="0" u="none" strike="noStrike" cap="none" normalizeH="0" baseline="0" err="1">
                          <a:ln>
                            <a:noFill/>
                          </a:ln>
                          <a:solidFill>
                            <a:schemeClr val="tx1"/>
                          </a:solidFill>
                          <a:effectLst/>
                          <a:latin typeface="Courier New"/>
                        </a:rPr>
                        <a:t>.keys</a:t>
                      </a:r>
                      <a:r>
                        <a:rPr kumimoji="0" lang="en-GB" sz="1600" b="0" i="0" u="none" strike="noStrike" cap="none" normalizeH="0" baseline="0" dirty="0">
                          <a:ln>
                            <a:noFill/>
                          </a:ln>
                          <a:solidFill>
                            <a:schemeClr val="tx1"/>
                          </a:solidFill>
                          <a:effectLst/>
                          <a:latin typeface="Courier New"/>
                        </a:rPr>
                        <a:t>()</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GB" sz="1600" b="0" i="0" u="none" strike="noStrike" cap="none" normalizeH="0" baseline="0" dirty="0">
                          <a:ln>
                            <a:noFill/>
                          </a:ln>
                          <a:solidFill>
                            <a:schemeClr val="tx1"/>
                          </a:solidFill>
                          <a:effectLst/>
                          <a:latin typeface="Montserrat"/>
                        </a:rPr>
                        <a:t>Return a view of the keys</a:t>
                      </a: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5"/>
                  </a:ext>
                </a:extLst>
              </a:tr>
              <a:tr h="556664">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GB" sz="1600" b="0" i="1" u="none" strike="noStrike" cap="none" normalizeH="0" baseline="0" err="1">
                          <a:ln>
                            <a:noFill/>
                          </a:ln>
                          <a:solidFill>
                            <a:schemeClr val="tx1"/>
                          </a:solidFill>
                          <a:effectLst/>
                          <a:latin typeface="Courier New"/>
                        </a:rPr>
                        <a:t>dict</a:t>
                      </a:r>
                      <a:r>
                        <a:rPr kumimoji="0" lang="en-GB" sz="1600" b="0" i="0" u="none" strike="noStrike" cap="none" normalizeH="0" baseline="0" err="1">
                          <a:ln>
                            <a:noFill/>
                          </a:ln>
                          <a:solidFill>
                            <a:schemeClr val="tx1"/>
                          </a:solidFill>
                          <a:effectLst/>
                          <a:latin typeface="Courier New"/>
                        </a:rPr>
                        <a:t>.pop</a:t>
                      </a:r>
                      <a:r>
                        <a:rPr kumimoji="0" lang="en-GB" sz="1600" b="0" i="0" u="none" strike="noStrike" cap="none" normalizeH="0" baseline="0" dirty="0">
                          <a:ln>
                            <a:noFill/>
                          </a:ln>
                          <a:solidFill>
                            <a:schemeClr val="tx1"/>
                          </a:solidFill>
                          <a:effectLst/>
                          <a:latin typeface="Courier New"/>
                        </a:rPr>
                        <a:t>(</a:t>
                      </a:r>
                      <a:r>
                        <a:rPr kumimoji="0" lang="en-GB" sz="1600" b="0" i="1" u="none" strike="noStrike" cap="none" normalizeH="0" baseline="0" dirty="0">
                          <a:ln>
                            <a:noFill/>
                          </a:ln>
                          <a:solidFill>
                            <a:schemeClr val="tx1"/>
                          </a:solidFill>
                          <a:effectLst/>
                          <a:latin typeface="Courier New"/>
                        </a:rPr>
                        <a:t>key</a:t>
                      </a:r>
                      <a:r>
                        <a:rPr kumimoji="0" lang="en-GB" sz="1600" b="0" i="0" u="none" strike="noStrike" cap="none" normalizeH="0" baseline="0" dirty="0">
                          <a:ln>
                            <a:noFill/>
                          </a:ln>
                          <a:solidFill>
                            <a:schemeClr val="tx1"/>
                          </a:solidFill>
                          <a:effectLst/>
                          <a:latin typeface="Courier New"/>
                        </a:rPr>
                        <a:t>[,</a:t>
                      </a:r>
                      <a:r>
                        <a:rPr kumimoji="0" lang="en-GB" sz="1600" b="0" i="1" u="none" strike="noStrike" cap="none" normalizeH="0" baseline="0" dirty="0">
                          <a:ln>
                            <a:noFill/>
                          </a:ln>
                          <a:solidFill>
                            <a:schemeClr val="tx1"/>
                          </a:solidFill>
                          <a:effectLst/>
                          <a:latin typeface="Courier New"/>
                        </a:rPr>
                        <a:t>default</a:t>
                      </a:r>
                      <a:r>
                        <a:rPr kumimoji="0" lang="en-GB" sz="1600" b="0" i="0" u="none" strike="noStrike" cap="none" normalizeH="0" baseline="0" dirty="0">
                          <a:ln>
                            <a:noFill/>
                          </a:ln>
                          <a:solidFill>
                            <a:schemeClr val="tx1"/>
                          </a:solidFill>
                          <a:effectLst/>
                          <a:latin typeface="Courier New"/>
                        </a:rPr>
                        <a:t>])</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1600" b="0" i="0" u="none" strike="noStrike" cap="none" normalizeH="0" baseline="0" dirty="0">
                          <a:ln>
                            <a:noFill/>
                          </a:ln>
                          <a:solidFill>
                            <a:schemeClr val="tx1"/>
                          </a:solidFill>
                          <a:effectLst/>
                          <a:latin typeface="Montserrat"/>
                        </a:rPr>
                        <a:t>Remove and return </a:t>
                      </a:r>
                      <a:r>
                        <a:rPr kumimoji="0" lang="en-GB" sz="1600" b="0" i="1" u="none" strike="noStrike" cap="none" normalizeH="0" baseline="0" dirty="0">
                          <a:ln>
                            <a:noFill/>
                          </a:ln>
                          <a:solidFill>
                            <a:schemeClr val="tx1"/>
                          </a:solidFill>
                          <a:effectLst/>
                          <a:latin typeface="Montserrat"/>
                        </a:rPr>
                        <a:t>key's </a:t>
                      </a:r>
                      <a:r>
                        <a:rPr kumimoji="0" lang="en-GB" sz="1600" b="0" i="0" u="none" strike="noStrike" cap="none" normalizeH="0" baseline="0" dirty="0">
                          <a:ln>
                            <a:noFill/>
                          </a:ln>
                          <a:solidFill>
                            <a:schemeClr val="tx1"/>
                          </a:solidFill>
                          <a:effectLst/>
                          <a:latin typeface="Montserrat"/>
                        </a:rPr>
                        <a:t>value, else return </a:t>
                      </a:r>
                      <a:r>
                        <a:rPr kumimoji="0" lang="en-GB" sz="1600" b="0" i="1" u="none" strike="noStrike" cap="none" normalizeH="0" baseline="0" dirty="0">
                          <a:ln>
                            <a:noFill/>
                          </a:ln>
                          <a:solidFill>
                            <a:schemeClr val="tx1"/>
                          </a:solidFill>
                          <a:effectLst/>
                          <a:latin typeface="Montserrat"/>
                        </a:rPr>
                        <a:t>default</a:t>
                      </a:r>
                      <a:endParaRPr kumimoji="0" lang="en-GB" sz="1600" b="1" i="0" u="none" strike="noStrike" cap="none" normalizeH="0" baseline="0">
                        <a:ln>
                          <a:noFill/>
                        </a:ln>
                        <a:solidFill>
                          <a:srgbClr val="134183"/>
                        </a:solidFill>
                        <a:effectLst/>
                        <a:latin typeface="Montserrat"/>
                      </a:endParaRP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6"/>
                  </a:ext>
                </a:extLst>
              </a:tr>
              <a:tr h="556664">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GB" sz="1600" b="0" i="1" u="none" strike="noStrike" cap="none" normalizeH="0" baseline="0" err="1">
                          <a:ln>
                            <a:noFill/>
                          </a:ln>
                          <a:solidFill>
                            <a:schemeClr val="tx1"/>
                          </a:solidFill>
                          <a:effectLst/>
                          <a:latin typeface="Courier New"/>
                        </a:rPr>
                        <a:t>dict</a:t>
                      </a:r>
                      <a:r>
                        <a:rPr kumimoji="0" lang="en-GB" sz="1600" b="0" i="0" u="none" strike="noStrike" cap="none" normalizeH="0" baseline="0" err="1">
                          <a:ln>
                            <a:noFill/>
                          </a:ln>
                          <a:solidFill>
                            <a:schemeClr val="tx1"/>
                          </a:solidFill>
                          <a:effectLst/>
                          <a:latin typeface="Courier New"/>
                        </a:rPr>
                        <a:t>.popitem</a:t>
                      </a:r>
                      <a:r>
                        <a:rPr kumimoji="0" lang="en-GB" sz="1600" b="0" i="0" u="none" strike="noStrike" cap="none" normalizeH="0" baseline="0" dirty="0">
                          <a:ln>
                            <a:noFill/>
                          </a:ln>
                          <a:solidFill>
                            <a:schemeClr val="tx1"/>
                          </a:solidFill>
                          <a:effectLst/>
                          <a:latin typeface="Courier New"/>
                        </a:rPr>
                        <a:t>()</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1600" b="0" i="0" u="none" strike="noStrike" cap="none" normalizeH="0" baseline="0" dirty="0">
                          <a:ln>
                            <a:noFill/>
                          </a:ln>
                          <a:solidFill>
                            <a:schemeClr val="tx1"/>
                          </a:solidFill>
                          <a:effectLst/>
                          <a:latin typeface="Montserrat"/>
                        </a:rPr>
                        <a:t>Remove the next item from the dictionary</a:t>
                      </a:r>
                      <a:endParaRPr kumimoji="0" lang="en-GB" sz="1600" b="1" i="0" u="none" strike="noStrike" cap="none" normalizeH="0" baseline="0">
                        <a:ln>
                          <a:noFill/>
                        </a:ln>
                        <a:solidFill>
                          <a:srgbClr val="134183"/>
                        </a:solidFill>
                        <a:effectLst/>
                        <a:latin typeface="Montserrat"/>
                      </a:endParaRP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7"/>
                  </a:ext>
                </a:extLst>
              </a:tr>
              <a:tr h="556664">
                <a:tc>
                  <a:txBody>
                    <a:bodyPr/>
                    <a:lstStyle/>
                    <a:p>
                      <a:pPr marL="0" marR="0" lvl="0" indent="0" algn="l" rtl="0" eaLnBrk="0" fontAlgn="base" latinLnBrk="0" hangingPunct="0">
                        <a:lnSpc>
                          <a:spcPct val="100000"/>
                        </a:lnSpc>
                        <a:spcBef>
                          <a:spcPct val="20000"/>
                        </a:spcBef>
                        <a:spcAft>
                          <a:spcPct val="0"/>
                        </a:spcAft>
                        <a:buClrTx/>
                        <a:buSzTx/>
                        <a:buFontTx/>
                        <a:buNone/>
                      </a:pPr>
                      <a:r>
                        <a:rPr kumimoji="0" lang="en-GB" sz="1600" b="0" i="1" u="none" strike="noStrike" cap="none" normalizeH="0" baseline="0" err="1">
                          <a:ln>
                            <a:noFill/>
                          </a:ln>
                          <a:solidFill>
                            <a:schemeClr val="tx1"/>
                          </a:solidFill>
                          <a:effectLst/>
                          <a:latin typeface="Courier New"/>
                        </a:rPr>
                        <a:t>dict</a:t>
                      </a:r>
                      <a:r>
                        <a:rPr kumimoji="0" lang="en-GB" sz="1600" b="0" i="0" u="none" strike="noStrike" cap="none" normalizeH="0" baseline="0" err="1">
                          <a:ln>
                            <a:noFill/>
                          </a:ln>
                          <a:solidFill>
                            <a:schemeClr val="tx1"/>
                          </a:solidFill>
                          <a:effectLst/>
                          <a:latin typeface="Courier New"/>
                        </a:rPr>
                        <a:t>.setdefault</a:t>
                      </a:r>
                      <a:r>
                        <a:rPr kumimoji="0" lang="en-GB" sz="1600" b="0" i="0" u="none" strike="noStrike" cap="none" normalizeH="0" baseline="0" dirty="0">
                          <a:ln>
                            <a:noFill/>
                          </a:ln>
                          <a:solidFill>
                            <a:schemeClr val="tx1"/>
                          </a:solidFill>
                          <a:effectLst/>
                          <a:latin typeface="Courier New"/>
                        </a:rPr>
                        <a:t>(</a:t>
                      </a:r>
                      <a:r>
                        <a:rPr kumimoji="0" lang="en-GB" sz="1600" b="0" i="1" u="none" strike="noStrike" cap="none" normalizeH="0" baseline="0" dirty="0">
                          <a:ln>
                            <a:noFill/>
                          </a:ln>
                          <a:solidFill>
                            <a:schemeClr val="tx1"/>
                          </a:solidFill>
                          <a:effectLst/>
                          <a:latin typeface="Courier New"/>
                        </a:rPr>
                        <a:t>key</a:t>
                      </a:r>
                      <a:r>
                        <a:rPr kumimoji="0" lang="en-GB" sz="1600" b="0" i="0" u="none" strike="noStrike" cap="none" normalizeH="0" baseline="0" dirty="0">
                          <a:ln>
                            <a:noFill/>
                          </a:ln>
                          <a:solidFill>
                            <a:schemeClr val="tx1"/>
                          </a:solidFill>
                          <a:effectLst/>
                          <a:latin typeface="Courier New"/>
                        </a:rPr>
                        <a:t>[,</a:t>
                      </a:r>
                      <a:r>
                        <a:rPr kumimoji="0" lang="en-GB" sz="1600" b="0" i="1" u="none" strike="noStrike" cap="none" normalizeH="0" baseline="0" dirty="0">
                          <a:ln>
                            <a:noFill/>
                          </a:ln>
                          <a:solidFill>
                            <a:schemeClr val="tx1"/>
                          </a:solidFill>
                          <a:effectLst/>
                          <a:latin typeface="Courier New"/>
                        </a:rPr>
                        <a:t>default</a:t>
                      </a:r>
                      <a:r>
                        <a:rPr kumimoji="0" lang="en-GB" sz="1600" b="0" i="0" u="none" strike="noStrike" cap="none" normalizeH="0" baseline="0" dirty="0">
                          <a:ln>
                            <a:noFill/>
                          </a:ln>
                          <a:solidFill>
                            <a:schemeClr val="tx1"/>
                          </a:solidFill>
                          <a:effectLst/>
                          <a:latin typeface="Courier New"/>
                        </a:rPr>
                        <a:t>])</a:t>
                      </a:r>
                      <a:r>
                        <a:rPr lang="en-GB" sz="1600" b="0" i="0" u="none" strike="noStrike" cap="none" normalizeH="0" baseline="0" dirty="0">
                          <a:ln>
                            <a:noFill/>
                          </a:ln>
                          <a:solidFill>
                            <a:schemeClr val="tx1"/>
                          </a:solidFill>
                          <a:effectLst/>
                          <a:latin typeface="Courier New"/>
                        </a:rPr>
                        <a:t> </a:t>
                      </a:r>
                      <a:endParaRPr kumimoji="0" lang="en-GB" sz="1600" b="1" i="0" u="none" strike="noStrike" cap="none" normalizeH="0" baseline="0">
                        <a:ln>
                          <a:noFill/>
                        </a:ln>
                        <a:solidFill>
                          <a:srgbClr val="134183"/>
                        </a:solidFill>
                        <a:effectLst/>
                        <a:latin typeface="Courier New"/>
                      </a:endParaRP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GB" sz="1600" b="0" i="0" u="none" strike="noStrike" cap="none" normalizeH="0" baseline="0" dirty="0">
                          <a:ln>
                            <a:noFill/>
                          </a:ln>
                          <a:solidFill>
                            <a:schemeClr val="tx1"/>
                          </a:solidFill>
                          <a:effectLst/>
                          <a:latin typeface="Montserrat"/>
                        </a:rPr>
                        <a:t>Add </a:t>
                      </a:r>
                      <a:r>
                        <a:rPr kumimoji="0" lang="en-GB" sz="1600" b="0" i="1" u="none" strike="noStrike" cap="none" normalizeH="0" baseline="0" dirty="0">
                          <a:ln>
                            <a:noFill/>
                          </a:ln>
                          <a:solidFill>
                            <a:schemeClr val="tx1"/>
                          </a:solidFill>
                          <a:effectLst/>
                          <a:latin typeface="Montserrat"/>
                        </a:rPr>
                        <a:t>key</a:t>
                      </a:r>
                      <a:r>
                        <a:rPr kumimoji="0" lang="en-GB" sz="1600" b="0" i="0" u="none" strike="noStrike" cap="none" normalizeH="0" baseline="0" dirty="0">
                          <a:ln>
                            <a:noFill/>
                          </a:ln>
                          <a:solidFill>
                            <a:schemeClr val="tx1"/>
                          </a:solidFill>
                          <a:effectLst/>
                          <a:latin typeface="Montserrat"/>
                        </a:rPr>
                        <a:t> if it does not already exist</a:t>
                      </a: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8"/>
                  </a:ext>
                </a:extLst>
              </a:tr>
              <a:tr h="371109">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GB" sz="1600" b="0" i="1" u="none" strike="noStrike" cap="none" normalizeH="0" baseline="0" err="1">
                          <a:ln>
                            <a:noFill/>
                          </a:ln>
                          <a:solidFill>
                            <a:schemeClr val="tx1"/>
                          </a:solidFill>
                          <a:effectLst/>
                          <a:latin typeface="Courier New"/>
                        </a:rPr>
                        <a:t>dict</a:t>
                      </a:r>
                      <a:r>
                        <a:rPr kumimoji="0" lang="en-GB" sz="1600" b="0" i="0" u="none" strike="noStrike" cap="none" normalizeH="0" baseline="0" err="1">
                          <a:ln>
                            <a:noFill/>
                          </a:ln>
                          <a:solidFill>
                            <a:schemeClr val="tx1"/>
                          </a:solidFill>
                          <a:effectLst/>
                          <a:latin typeface="Courier New"/>
                        </a:rPr>
                        <a:t>.update</a:t>
                      </a:r>
                      <a:r>
                        <a:rPr kumimoji="0" lang="en-GB" sz="1600" b="0" i="0" u="none" strike="noStrike" cap="none" normalizeH="0" baseline="0" dirty="0">
                          <a:ln>
                            <a:noFill/>
                          </a:ln>
                          <a:solidFill>
                            <a:schemeClr val="tx1"/>
                          </a:solidFill>
                          <a:effectLst/>
                          <a:latin typeface="Courier New"/>
                        </a:rPr>
                        <a:t>(</a:t>
                      </a:r>
                      <a:r>
                        <a:rPr kumimoji="0" lang="en-GB" sz="1600" b="0" i="1" u="none" strike="noStrike" cap="none" normalizeH="0" baseline="0" dirty="0">
                          <a:ln>
                            <a:noFill/>
                          </a:ln>
                          <a:solidFill>
                            <a:schemeClr val="tx1"/>
                          </a:solidFill>
                          <a:effectLst/>
                          <a:latin typeface="Courier New"/>
                        </a:rPr>
                        <a:t>dictionary</a:t>
                      </a:r>
                      <a:r>
                        <a:rPr kumimoji="0" lang="en-GB" sz="1600" b="0" i="0" u="none" strike="noStrike" cap="none" normalizeH="0" baseline="0" dirty="0">
                          <a:ln>
                            <a:noFill/>
                          </a:ln>
                          <a:solidFill>
                            <a:schemeClr val="tx1"/>
                          </a:solidFill>
                          <a:effectLst/>
                          <a:latin typeface="Courier New"/>
                        </a:rPr>
                        <a:t>)</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1600" b="0" i="0" u="none" strike="noStrike" cap="none" normalizeH="0" baseline="0" dirty="0">
                          <a:ln>
                            <a:noFill/>
                          </a:ln>
                          <a:solidFill>
                            <a:schemeClr val="tx1"/>
                          </a:solidFill>
                          <a:effectLst/>
                          <a:latin typeface="Montserrat"/>
                        </a:rPr>
                        <a:t>Merge another dictionary into </a:t>
                      </a:r>
                      <a:r>
                        <a:rPr kumimoji="0" lang="en-GB" sz="1600" b="0" i="1" u="none" strike="noStrike" cap="none" normalizeH="0" baseline="0" dirty="0">
                          <a:ln>
                            <a:noFill/>
                          </a:ln>
                          <a:solidFill>
                            <a:schemeClr val="tx1"/>
                          </a:solidFill>
                          <a:effectLst/>
                          <a:latin typeface="Montserrat"/>
                        </a:rPr>
                        <a:t>dict</a:t>
                      </a:r>
                      <a:r>
                        <a:rPr kumimoji="0" lang="en-GB" sz="1600" b="0" i="0" u="none" strike="noStrike" cap="none" normalizeH="0" baseline="0" dirty="0">
                          <a:ln>
                            <a:noFill/>
                          </a:ln>
                          <a:solidFill>
                            <a:schemeClr val="tx1"/>
                          </a:solidFill>
                          <a:effectLst/>
                          <a:latin typeface="Montserrat"/>
                        </a:rPr>
                        <a:t>.</a:t>
                      </a:r>
                      <a:endParaRPr kumimoji="0" lang="en-GB" sz="1600" b="1" i="0" u="none" strike="noStrike" cap="none" normalizeH="0" baseline="0">
                        <a:ln>
                          <a:noFill/>
                        </a:ln>
                        <a:solidFill>
                          <a:srgbClr val="134183"/>
                        </a:solidFill>
                        <a:effectLst/>
                        <a:latin typeface="Montserrat"/>
                      </a:endParaRP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9"/>
                  </a:ext>
                </a:extLst>
              </a:tr>
              <a:tr h="371109">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GB" sz="1600" b="0" i="1" u="none" strike="noStrike" cap="none" normalizeH="0" baseline="0" err="1">
                          <a:ln>
                            <a:noFill/>
                          </a:ln>
                          <a:solidFill>
                            <a:schemeClr val="tx1"/>
                          </a:solidFill>
                          <a:effectLst/>
                          <a:latin typeface="Courier New"/>
                        </a:rPr>
                        <a:t>dict</a:t>
                      </a:r>
                      <a:r>
                        <a:rPr kumimoji="0" lang="en-GB" sz="1600" b="0" i="0" u="none" strike="noStrike" cap="none" normalizeH="0" baseline="0" err="1">
                          <a:ln>
                            <a:noFill/>
                          </a:ln>
                          <a:solidFill>
                            <a:schemeClr val="tx1"/>
                          </a:solidFill>
                          <a:effectLst/>
                          <a:latin typeface="Courier New"/>
                        </a:rPr>
                        <a:t>.values</a:t>
                      </a:r>
                      <a:r>
                        <a:rPr kumimoji="0" lang="en-GB" sz="1600" b="0" i="0" u="none" strike="noStrike" cap="none" normalizeH="0" baseline="0" dirty="0">
                          <a:ln>
                            <a:noFill/>
                          </a:ln>
                          <a:solidFill>
                            <a:schemeClr val="tx1"/>
                          </a:solidFill>
                          <a:effectLst/>
                          <a:latin typeface="Courier New"/>
                        </a:rPr>
                        <a:t>()</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1600" b="0" i="0" u="none" strike="noStrike" cap="none" normalizeH="0" baseline="0" dirty="0">
                          <a:ln>
                            <a:noFill/>
                          </a:ln>
                          <a:solidFill>
                            <a:schemeClr val="tx1"/>
                          </a:solidFill>
                          <a:effectLst/>
                          <a:latin typeface="Montserrat"/>
                        </a:rPr>
                        <a:t>Return a view of the values</a:t>
                      </a:r>
                      <a:endParaRPr kumimoji="0" lang="en-GB" sz="1600" b="1" i="0" u="none" strike="noStrike" cap="none" normalizeH="0" baseline="0">
                        <a:ln>
                          <a:noFill/>
                        </a:ln>
                        <a:solidFill>
                          <a:srgbClr val="134183"/>
                        </a:solidFill>
                        <a:effectLst/>
                        <a:latin typeface="Montserrat"/>
                      </a:endParaRP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1727072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GB" dirty="0"/>
              <a:t>View objects - examples</a:t>
            </a:r>
          </a:p>
        </p:txBody>
      </p:sp>
      <p:sp>
        <p:nvSpPr>
          <p:cNvPr id="23555" name="Rectangle 6"/>
          <p:cNvSpPr>
            <a:spLocks noGrp="1" noChangeArrowheads="1"/>
          </p:cNvSpPr>
          <p:nvPr>
            <p:ph idx="1"/>
          </p:nvPr>
        </p:nvSpPr>
        <p:spPr/>
        <p:txBody>
          <a:bodyPr/>
          <a:lstStyle/>
          <a:p>
            <a:pPr marL="342900" indent="-342900">
              <a:buFont typeface="Arial" panose="020B0604020202020204" pitchFamily="34" charset="0"/>
              <a:buChar char="•"/>
            </a:pPr>
            <a:r>
              <a:rPr lang="en-GB" dirty="0"/>
              <a:t>May be used in iteration</a:t>
            </a:r>
          </a:p>
          <a:p>
            <a:endParaRPr lang="en-GB" dirty="0"/>
          </a:p>
          <a:p>
            <a:endParaRPr lang="en-GB" sz="800" dirty="0"/>
          </a:p>
          <a:p>
            <a:endParaRPr lang="en-GB" dirty="0"/>
          </a:p>
          <a:p>
            <a:endParaRPr lang="en-GB" dirty="0"/>
          </a:p>
          <a:p>
            <a:endParaRPr lang="en-GB" dirty="0"/>
          </a:p>
          <a:p>
            <a:endParaRPr lang="en-GB" sz="800" dirty="0"/>
          </a:p>
          <a:p>
            <a:endParaRPr lang="en-GB" dirty="0"/>
          </a:p>
          <a:p>
            <a:pPr marL="342900" indent="-342900">
              <a:buFont typeface="Arial" panose="020B0604020202020204" pitchFamily="34" charset="0"/>
              <a:buChar char="•"/>
            </a:pPr>
            <a:r>
              <a:rPr lang="en-GB" dirty="0"/>
              <a:t>To store as a list</a:t>
            </a:r>
          </a:p>
          <a:p>
            <a:endParaRPr lang="en-GB" dirty="0"/>
          </a:p>
          <a:p>
            <a:endParaRPr lang="en-GB" sz="800" dirty="0"/>
          </a:p>
          <a:p>
            <a:endParaRPr lang="en-GB" dirty="0"/>
          </a:p>
          <a:p>
            <a:pPr marL="342900" indent="-342900">
              <a:buFont typeface="Arial" panose="020B0604020202020204" pitchFamily="34" charset="0"/>
              <a:buChar char="•"/>
            </a:pPr>
            <a:r>
              <a:rPr lang="en-GB" dirty="0"/>
              <a:t>In set operations</a:t>
            </a:r>
          </a:p>
        </p:txBody>
      </p:sp>
      <p:sp>
        <p:nvSpPr>
          <p:cNvPr id="23556" name="Text Box 4"/>
          <p:cNvSpPr txBox="1">
            <a:spLocks noChangeArrowheads="1"/>
          </p:cNvSpPr>
          <p:nvPr/>
        </p:nvSpPr>
        <p:spPr bwMode="auto">
          <a:xfrm>
            <a:off x="1012422" y="1780376"/>
            <a:ext cx="5132388" cy="2154436"/>
          </a:xfrm>
          <a:prstGeom prst="rect">
            <a:avLst/>
          </a:prstGeom>
          <a:solidFill>
            <a:schemeClr val="tx2">
              <a:lumMod val="20000"/>
              <a:lumOff val="80000"/>
            </a:schemeClr>
          </a:solidFill>
          <a:ln w="9525">
            <a:solidFill>
              <a:schemeClr val="tx1"/>
            </a:solidFill>
            <a:miter lim="800000"/>
            <a:headEnd/>
            <a:tailEnd/>
          </a:ln>
          <a:effec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nebula = {'M42':'Orion',</a:t>
            </a:r>
          </a:p>
          <a:p>
            <a:pPr>
              <a:spcBef>
                <a:spcPct val="0"/>
              </a:spcBef>
            </a:pPr>
            <a:r>
              <a:rPr lang="en-GB" sz="1800" dirty="0">
                <a:latin typeface="Courier New" panose="02070309020205020404" pitchFamily="49" charset="0"/>
              </a:rPr>
              <a:t>          'C33':'Veil',</a:t>
            </a:r>
          </a:p>
          <a:p>
            <a:pPr>
              <a:spcBef>
                <a:spcPct val="0"/>
              </a:spcBef>
            </a:pPr>
            <a:r>
              <a:rPr lang="en-GB" sz="1800" dirty="0">
                <a:latin typeface="Courier New" panose="02070309020205020404" pitchFamily="49" charset="0"/>
              </a:rPr>
              <a:t>          'M8' :'Lagoon',</a:t>
            </a:r>
          </a:p>
          <a:p>
            <a:pPr>
              <a:spcBef>
                <a:spcPct val="0"/>
              </a:spcBef>
            </a:pPr>
            <a:r>
              <a:rPr lang="en-GB" sz="1800" dirty="0">
                <a:latin typeface="Courier New" panose="02070309020205020404" pitchFamily="49" charset="0"/>
              </a:rPr>
              <a:t>          'M17':'Swan'</a:t>
            </a:r>
          </a:p>
          <a:p>
            <a:pPr>
              <a:spcBef>
                <a:spcPct val="0"/>
              </a:spcBef>
            </a:pPr>
            <a:r>
              <a:rPr lang="en-GB" sz="1800" dirty="0">
                <a:latin typeface="Courier New" panose="02070309020205020404" pitchFamily="49" charset="0"/>
              </a:rPr>
              <a:t>}</a:t>
            </a:r>
          </a:p>
          <a:p>
            <a:pPr>
              <a:spcBef>
                <a:spcPct val="0"/>
              </a:spcBef>
            </a:pPr>
            <a:endParaRPr lang="en-GB" sz="800" dirty="0">
              <a:latin typeface="Courier New" panose="02070309020205020404" pitchFamily="49" charset="0"/>
            </a:endParaRPr>
          </a:p>
          <a:p>
            <a:pPr>
              <a:spcBef>
                <a:spcPct val="0"/>
              </a:spcBef>
            </a:pPr>
            <a:r>
              <a:rPr lang="en-GB" sz="1800" dirty="0">
                <a:latin typeface="Courier New" panose="02070309020205020404" pitchFamily="49" charset="0"/>
              </a:rPr>
              <a:t>for </a:t>
            </a:r>
            <a:r>
              <a:rPr lang="en-GB" sz="1800" dirty="0" err="1">
                <a:latin typeface="Courier New" panose="02070309020205020404" pitchFamily="49" charset="0"/>
              </a:rPr>
              <a:t>kv</a:t>
            </a:r>
            <a:r>
              <a:rPr lang="en-GB" sz="1800" dirty="0">
                <a:latin typeface="Courier New" panose="02070309020205020404" pitchFamily="49" charset="0"/>
              </a:rPr>
              <a:t> in </a:t>
            </a:r>
            <a:r>
              <a:rPr lang="en-GB" sz="1800" dirty="0" err="1">
                <a:latin typeface="Courier New" panose="02070309020205020404" pitchFamily="49" charset="0"/>
              </a:rPr>
              <a:t>nebula.items</a:t>
            </a:r>
            <a:r>
              <a:rPr lang="en-GB" sz="1800" dirty="0">
                <a:latin typeface="Courier New" panose="02070309020205020404" pitchFamily="49" charset="0"/>
              </a:rPr>
              <a:t>():</a:t>
            </a:r>
          </a:p>
          <a:p>
            <a:pPr>
              <a:spcBef>
                <a:spcPct val="0"/>
              </a:spcBef>
            </a:pPr>
            <a:r>
              <a:rPr lang="en-GB" sz="1800" dirty="0">
                <a:latin typeface="Courier New" panose="02070309020205020404" pitchFamily="49" charset="0"/>
              </a:rPr>
              <a:t>    print(</a:t>
            </a:r>
            <a:r>
              <a:rPr lang="en-GB" sz="1800" dirty="0" err="1">
                <a:latin typeface="Courier New" panose="02070309020205020404" pitchFamily="49" charset="0"/>
              </a:rPr>
              <a:t>kv</a:t>
            </a:r>
            <a:r>
              <a:rPr lang="en-GB" sz="1800" dirty="0">
                <a:latin typeface="Courier New" panose="02070309020205020404" pitchFamily="49" charset="0"/>
              </a:rPr>
              <a:t>)</a:t>
            </a:r>
          </a:p>
        </p:txBody>
      </p:sp>
      <p:sp>
        <p:nvSpPr>
          <p:cNvPr id="23557" name="Text Box 5"/>
          <p:cNvSpPr txBox="1">
            <a:spLocks noChangeArrowheads="1"/>
          </p:cNvSpPr>
          <p:nvPr/>
        </p:nvSpPr>
        <p:spPr bwMode="auto">
          <a:xfrm>
            <a:off x="5137207" y="3001690"/>
            <a:ext cx="2651125" cy="1200150"/>
          </a:xfrm>
          <a:prstGeom prst="rect">
            <a:avLst/>
          </a:prstGeom>
          <a:solidFill>
            <a:schemeClr val="accent2"/>
          </a:solidFill>
          <a:ln w="9525">
            <a:solidFill>
              <a:schemeClr val="tx1"/>
            </a:solidFill>
            <a:miter lim="800000"/>
            <a:headEnd/>
            <a:tailEnd/>
          </a:ln>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('M42', 'Orion')</a:t>
            </a:r>
          </a:p>
          <a:p>
            <a:pPr>
              <a:spcBef>
                <a:spcPct val="0"/>
              </a:spcBef>
            </a:pPr>
            <a:r>
              <a:rPr lang="en-GB" sz="1800" dirty="0">
                <a:latin typeface="Courier New" panose="02070309020205020404" pitchFamily="49" charset="0"/>
              </a:rPr>
              <a:t>('M17', 'Swan')</a:t>
            </a:r>
          </a:p>
          <a:p>
            <a:pPr>
              <a:spcBef>
                <a:spcPct val="0"/>
              </a:spcBef>
            </a:pPr>
            <a:r>
              <a:rPr lang="en-GB" sz="1800" dirty="0">
                <a:latin typeface="Courier New" panose="02070309020205020404" pitchFamily="49" charset="0"/>
              </a:rPr>
              <a:t>('M8', 'Lagoon')</a:t>
            </a:r>
          </a:p>
          <a:p>
            <a:pPr>
              <a:spcBef>
                <a:spcPct val="0"/>
              </a:spcBef>
            </a:pPr>
            <a:r>
              <a:rPr lang="en-GB" sz="1800" dirty="0">
                <a:latin typeface="Courier New" panose="02070309020205020404" pitchFamily="49" charset="0"/>
              </a:rPr>
              <a:t>('C33', 'Veil')</a:t>
            </a:r>
          </a:p>
        </p:txBody>
      </p:sp>
      <p:sp>
        <p:nvSpPr>
          <p:cNvPr id="23558" name="Text Box 7"/>
          <p:cNvSpPr txBox="1">
            <a:spLocks noChangeArrowheads="1"/>
          </p:cNvSpPr>
          <p:nvPr/>
        </p:nvSpPr>
        <p:spPr bwMode="auto">
          <a:xfrm>
            <a:off x="1012422" y="4641863"/>
            <a:ext cx="5294313" cy="650875"/>
          </a:xfrm>
          <a:prstGeom prst="rect">
            <a:avLst/>
          </a:prstGeom>
          <a:solidFill>
            <a:schemeClr val="tx2">
              <a:lumMod val="20000"/>
              <a:lumOff val="80000"/>
            </a:schemeClr>
          </a:solidFill>
          <a:ln w="9525">
            <a:solidFill>
              <a:schemeClr val="tx1"/>
            </a:solidFill>
            <a:miter lim="800000"/>
            <a:headEnd/>
            <a:tailEnd/>
          </a:ln>
          <a:effec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err="1">
                <a:latin typeface="Courier New" panose="02070309020205020404" pitchFamily="49" charset="0"/>
              </a:rPr>
              <a:t>lkeys</a:t>
            </a:r>
            <a:r>
              <a:rPr lang="en-GB" sz="1800" dirty="0">
                <a:latin typeface="Courier New" panose="02070309020205020404" pitchFamily="49" charset="0"/>
              </a:rPr>
              <a:t> = list(</a:t>
            </a:r>
            <a:r>
              <a:rPr lang="en-GB" sz="1800" dirty="0" err="1">
                <a:latin typeface="Courier New" panose="02070309020205020404" pitchFamily="49" charset="0"/>
              </a:rPr>
              <a:t>nebula.keys</a:t>
            </a:r>
            <a:r>
              <a:rPr lang="en-GB" sz="1800" dirty="0">
                <a:latin typeface="Courier New" panose="02070309020205020404" pitchFamily="49" charset="0"/>
              </a:rPr>
              <a:t>())</a:t>
            </a:r>
          </a:p>
          <a:p>
            <a:pPr>
              <a:spcBef>
                <a:spcPct val="0"/>
              </a:spcBef>
            </a:pPr>
            <a:r>
              <a:rPr lang="en-GB" sz="1800" dirty="0">
                <a:latin typeface="Courier New" panose="02070309020205020404" pitchFamily="49" charset="0"/>
              </a:rPr>
              <a:t>print(</a:t>
            </a:r>
            <a:r>
              <a:rPr lang="en-GB" sz="1800" dirty="0" err="1">
                <a:latin typeface="Courier New" panose="02070309020205020404" pitchFamily="49" charset="0"/>
              </a:rPr>
              <a:t>lkeys</a:t>
            </a:r>
            <a:r>
              <a:rPr lang="en-GB" sz="1800" dirty="0">
                <a:latin typeface="Courier New" panose="02070309020205020404" pitchFamily="49" charset="0"/>
              </a:rPr>
              <a:t>)</a:t>
            </a:r>
          </a:p>
        </p:txBody>
      </p:sp>
      <p:sp>
        <p:nvSpPr>
          <p:cNvPr id="23559" name="Text Box 8"/>
          <p:cNvSpPr txBox="1">
            <a:spLocks noChangeArrowheads="1"/>
          </p:cNvSpPr>
          <p:nvPr/>
        </p:nvSpPr>
        <p:spPr bwMode="auto">
          <a:xfrm>
            <a:off x="1012422" y="6001115"/>
            <a:ext cx="5303838" cy="650875"/>
          </a:xfrm>
          <a:prstGeom prst="rect">
            <a:avLst/>
          </a:prstGeom>
          <a:solidFill>
            <a:schemeClr val="tx2">
              <a:lumMod val="20000"/>
              <a:lumOff val="80000"/>
            </a:schemeClr>
          </a:solidFill>
          <a:ln w="9525">
            <a:solidFill>
              <a:schemeClr val="tx1"/>
            </a:solidFill>
            <a:miter lim="800000"/>
            <a:headEnd/>
            <a:tailEnd/>
          </a:ln>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jelly = </a:t>
            </a:r>
            <a:r>
              <a:rPr lang="en-GB" sz="1800" dirty="0" err="1">
                <a:latin typeface="Courier New" panose="02070309020205020404" pitchFamily="49" charset="0"/>
              </a:rPr>
              <a:t>nebula.keys</a:t>
            </a:r>
            <a:r>
              <a:rPr lang="en-GB" sz="1800" dirty="0">
                <a:latin typeface="Courier New" panose="02070309020205020404" pitchFamily="49" charset="0"/>
              </a:rPr>
              <a:t>() | {'M37', 'M5'}</a:t>
            </a:r>
          </a:p>
          <a:p>
            <a:pPr>
              <a:spcBef>
                <a:spcPct val="0"/>
              </a:spcBef>
            </a:pPr>
            <a:r>
              <a:rPr lang="en-GB" sz="1800" dirty="0">
                <a:latin typeface="Courier New" panose="02070309020205020404" pitchFamily="49" charset="0"/>
              </a:rPr>
              <a:t>print(jelly)</a:t>
            </a:r>
          </a:p>
        </p:txBody>
      </p:sp>
      <p:sp>
        <p:nvSpPr>
          <p:cNvPr id="23560" name="Text Box 9"/>
          <p:cNvSpPr txBox="1">
            <a:spLocks noChangeArrowheads="1"/>
          </p:cNvSpPr>
          <p:nvPr/>
        </p:nvSpPr>
        <p:spPr bwMode="auto">
          <a:xfrm>
            <a:off x="5137207" y="5070808"/>
            <a:ext cx="3922712" cy="376237"/>
          </a:xfrm>
          <a:prstGeom prst="rect">
            <a:avLst/>
          </a:prstGeom>
          <a:solidFill>
            <a:schemeClr val="accent2"/>
          </a:solidFill>
          <a:ln w="9525">
            <a:solidFill>
              <a:schemeClr val="tx1"/>
            </a:solidFill>
            <a:miter lim="800000"/>
            <a:headEnd/>
            <a:tailEnd/>
          </a:ln>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['M42', 'M17', 'M8', 'C33']</a:t>
            </a:r>
          </a:p>
        </p:txBody>
      </p:sp>
      <p:sp>
        <p:nvSpPr>
          <p:cNvPr id="23561" name="Text Box 10"/>
          <p:cNvSpPr txBox="1">
            <a:spLocks noChangeArrowheads="1"/>
          </p:cNvSpPr>
          <p:nvPr/>
        </p:nvSpPr>
        <p:spPr bwMode="auto">
          <a:xfrm>
            <a:off x="4017295" y="6416718"/>
            <a:ext cx="5718175" cy="376238"/>
          </a:xfrm>
          <a:prstGeom prst="rect">
            <a:avLst/>
          </a:prstGeom>
          <a:solidFill>
            <a:schemeClr val="accent2"/>
          </a:solidFill>
          <a:ln w="9525">
            <a:solidFill>
              <a:schemeClr val="tx1"/>
            </a:solidFill>
            <a:miter lim="800000"/>
            <a:headEnd/>
            <a:tailEnd/>
          </a:ln>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{'M5', 'M37', 'M17', 'M42', 'M8', 'C33'}</a:t>
            </a:r>
          </a:p>
        </p:txBody>
      </p:sp>
    </p:spTree>
    <p:extLst>
      <p:ext uri="{BB962C8B-B14F-4D97-AF65-F5344CB8AC3E}">
        <p14:creationId xmlns:p14="http://schemas.microsoft.com/office/powerpoint/2010/main" val="30340239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9619" name="Rectangle 3"/>
          <p:cNvSpPr>
            <a:spLocks noGrp="1" noChangeArrowheads="1"/>
          </p:cNvSpPr>
          <p:nvPr>
            <p:ph type="body" sz="quarter" idx="10"/>
          </p:nvPr>
        </p:nvSpPr>
        <p:spPr/>
        <p:txBody>
          <a:bodyPr/>
          <a:lstStyle/>
          <a:p>
            <a:r>
              <a:rPr lang="en-GB" dirty="0"/>
              <a:t>Summary</a:t>
            </a:r>
          </a:p>
        </p:txBody>
      </p:sp>
      <p:sp>
        <p:nvSpPr>
          <p:cNvPr id="2" name="Text Placeholder 1">
            <a:extLst>
              <a:ext uri="{FF2B5EF4-FFF2-40B4-BE49-F238E27FC236}">
                <a16:creationId xmlns:a16="http://schemas.microsoft.com/office/drawing/2014/main" id="{A21A5108-BCF4-46AD-8F80-6891A2A8D9FF}"/>
              </a:ext>
            </a:extLst>
          </p:cNvPr>
          <p:cNvSpPr>
            <a:spLocks noGrp="1"/>
          </p:cNvSpPr>
          <p:nvPr>
            <p:ph type="body" sz="quarter" idx="15"/>
          </p:nvPr>
        </p:nvSpPr>
        <p:spPr>
          <a:xfrm>
            <a:off x="5037138" y="723178"/>
            <a:ext cx="6770078" cy="6011453"/>
          </a:xfrm>
        </p:spPr>
        <p:txBody>
          <a:bodyPr/>
          <a:lstStyle/>
          <a:p>
            <a:r>
              <a:rPr lang="en-GB" b="1" dirty="0">
                <a:latin typeface="Montserrat"/>
              </a:rPr>
              <a:t>Collections can store multiple objects</a:t>
            </a:r>
            <a:endParaRPr lang="en-US" dirty="0">
              <a:latin typeface="Montserrat"/>
            </a:endParaRPr>
          </a:p>
          <a:p>
            <a:r>
              <a:rPr lang="en-GB" b="1" dirty="0">
                <a:latin typeface="Montserrat"/>
              </a:rPr>
              <a:t>Lists and Tuples are like arrays in other languages</a:t>
            </a:r>
          </a:p>
          <a:p>
            <a:pPr marL="457200" indent="-228600">
              <a:buChar char="•"/>
            </a:pPr>
            <a:r>
              <a:rPr lang="en-GB" dirty="0">
                <a:latin typeface="Montserrat"/>
              </a:rPr>
              <a:t>Lists are mutable</a:t>
            </a:r>
          </a:p>
          <a:p>
            <a:pPr marL="457200" indent="-228600">
              <a:buChar char="•"/>
            </a:pPr>
            <a:r>
              <a:rPr lang="en-GB" dirty="0">
                <a:latin typeface="Montserrat"/>
              </a:rPr>
              <a:t>Tuples are immutable</a:t>
            </a:r>
          </a:p>
          <a:p>
            <a:pPr marL="457200" indent="-228600">
              <a:buSzPct val="114999"/>
              <a:buChar char="•"/>
            </a:pPr>
            <a:r>
              <a:rPr lang="en-GB" dirty="0">
                <a:latin typeface="Montserrat"/>
              </a:rPr>
              <a:t>Both can be indexed and sliced [start:end+1]</a:t>
            </a:r>
          </a:p>
          <a:p>
            <a:pPr marL="457200" indent="-228600">
              <a:buSzPct val="114999"/>
              <a:buChar char="•"/>
            </a:pPr>
            <a:r>
              <a:rPr lang="en-GB" dirty="0">
                <a:latin typeface="Montserrat"/>
              </a:rPr>
              <a:t>Can contain variables</a:t>
            </a:r>
            <a:endParaRPr lang="en-GB" dirty="0"/>
          </a:p>
          <a:p>
            <a:r>
              <a:rPr lang="en-GB" b="1" dirty="0">
                <a:latin typeface="Montserrat"/>
              </a:rPr>
              <a:t>Dictionaries are like associative arrays</a:t>
            </a:r>
            <a:endParaRPr lang="en-GB" b="1" dirty="0"/>
          </a:p>
          <a:p>
            <a:pPr marL="457200" indent="-228600">
              <a:buChar char="•"/>
            </a:pPr>
            <a:r>
              <a:rPr lang="en-GB" sz="1800" dirty="0">
                <a:latin typeface="Montserrat"/>
              </a:rPr>
              <a:t>Keys are unique</a:t>
            </a:r>
            <a:endParaRPr lang="en-GB" sz="1800" dirty="0"/>
          </a:p>
          <a:p>
            <a:pPr marL="457200" indent="-228600">
              <a:buSzPct val="114999"/>
              <a:buChar char="•"/>
            </a:pPr>
            <a:r>
              <a:rPr lang="en-GB" sz="1800" dirty="0">
                <a:latin typeface="Montserrat"/>
              </a:rPr>
              <a:t>Are mutable</a:t>
            </a:r>
          </a:p>
          <a:p>
            <a:pPr marL="457200" indent="-228600">
              <a:buChar char="•"/>
            </a:pPr>
            <a:r>
              <a:rPr lang="en-GB" sz="1800" dirty="0">
                <a:latin typeface="Montserrat"/>
              </a:rPr>
              <a:t>Ordered (in insertion order) from Python 3.6</a:t>
            </a:r>
            <a:endParaRPr lang="en-GB" sz="1800" dirty="0"/>
          </a:p>
          <a:p>
            <a:pPr marL="457200" indent="-228600">
              <a:buSzPct val="114999"/>
              <a:buChar char="•"/>
            </a:pPr>
            <a:r>
              <a:rPr lang="en-GB" sz="1800" dirty="0">
                <a:latin typeface="Montserrat"/>
              </a:rPr>
              <a:t>Accessed by a key</a:t>
            </a:r>
            <a:endParaRPr lang="en-GB" sz="1800" dirty="0"/>
          </a:p>
          <a:p>
            <a:pPr marL="114300" indent="-171450">
              <a:buSzPct val="114999"/>
            </a:pPr>
            <a:r>
              <a:rPr lang="en-GB" b="1" dirty="0">
                <a:latin typeface="Montserrat"/>
              </a:rPr>
              <a:t>Sets are like a special version of dictionaries</a:t>
            </a:r>
            <a:endParaRPr lang="en-GB" b="1" dirty="0"/>
          </a:p>
          <a:p>
            <a:pPr marL="457200" indent="-228600">
              <a:buChar char="•"/>
            </a:pPr>
            <a:r>
              <a:rPr lang="en-GB" dirty="0">
                <a:latin typeface="Montserrat"/>
              </a:rPr>
              <a:t>Unordered</a:t>
            </a:r>
          </a:p>
          <a:p>
            <a:pPr marL="457200" indent="-228600">
              <a:buChar char="•"/>
            </a:pPr>
            <a:r>
              <a:rPr lang="en-GB" sz="1800" dirty="0">
                <a:latin typeface="Montserrat"/>
              </a:rPr>
              <a:t>But have not keys</a:t>
            </a:r>
            <a:endParaRPr lang="en-GB" sz="1800"/>
          </a:p>
          <a:p>
            <a:pPr marL="457200" indent="-228600">
              <a:buChar char="•"/>
            </a:pPr>
            <a:r>
              <a:rPr lang="en-GB" sz="1800" dirty="0">
                <a:latin typeface="Montserrat"/>
              </a:rPr>
              <a:t>Objects are unique</a:t>
            </a:r>
            <a:endParaRPr lang="en-GB" sz="1800"/>
          </a:p>
          <a:p>
            <a:pPr marL="457200" indent="-228600">
              <a:buChar char="•"/>
            </a:pPr>
            <a:r>
              <a:rPr lang="en-GB" sz="1800" dirty="0">
                <a:latin typeface="Montserrat"/>
              </a:rPr>
              <a:t>Can be combined with other sets </a:t>
            </a:r>
            <a:endParaRPr lang="en-GB" dirty="0"/>
          </a:p>
          <a:p>
            <a:pPr marL="342900" indent="-342900">
              <a:buChar char="•"/>
            </a:pPr>
            <a:endParaRPr lang="en-GB" dirty="0"/>
          </a:p>
        </p:txBody>
      </p:sp>
    </p:spTree>
    <p:extLst>
      <p:ext uri="{BB962C8B-B14F-4D97-AF65-F5344CB8AC3E}">
        <p14:creationId xmlns:p14="http://schemas.microsoft.com/office/powerpoint/2010/main" val="8610507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afterEffect">
                                  <p:stCondLst>
                                    <p:cond delay="2000"/>
                                  </p:stCondLst>
                                  <p:childTnLst>
                                    <p:set>
                                      <p:cBhvr>
                                        <p:cTn id="6" dur="1" fill="hold">
                                          <p:stCondLst>
                                            <p:cond delay="0"/>
                                          </p:stCondLst>
                                        </p:cTn>
                                        <p:tgtEl>
                                          <p:spTgt spid="879619">
                                            <p:txEl>
                                              <p:pRg st="0" end="0"/>
                                            </p:txEl>
                                          </p:spTgt>
                                        </p:tgtEl>
                                        <p:attrNameLst>
                                          <p:attrName>style.visibility</p:attrName>
                                        </p:attrNameLst>
                                      </p:cBhvr>
                                      <p:to>
                                        <p:strVal val="visible"/>
                                      </p:to>
                                    </p:set>
                                    <p:animEffect transition="in" filter="slide(fromTop)">
                                      <p:cBhvr>
                                        <p:cTn id="7" dur="500"/>
                                        <p:tgtEl>
                                          <p:spTgt spid="8796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9619" grpId="0" build="p" autoUpdateAnimBg="0" advAuto="200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GB" dirty="0"/>
              <a:t>Python types - reminder</a:t>
            </a:r>
          </a:p>
        </p:txBody>
      </p:sp>
      <p:sp>
        <p:nvSpPr>
          <p:cNvPr id="861187" name="Rectangle 3"/>
          <p:cNvSpPr>
            <a:spLocks noGrp="1" noChangeArrowheads="1"/>
          </p:cNvSpPr>
          <p:nvPr>
            <p:ph idx="1"/>
          </p:nvPr>
        </p:nvSpPr>
        <p:spPr/>
        <p:txBody>
          <a:bodyPr>
            <a:normAutofit/>
          </a:bodyPr>
          <a:lstStyle/>
          <a:p>
            <a:r>
              <a:rPr lang="en-GB" b="1" dirty="0"/>
              <a:t>Built in sequence types:</a:t>
            </a:r>
          </a:p>
          <a:p>
            <a:pPr marL="457200" lvl="1" indent="-228600">
              <a:buFont typeface="Arial" panose="020B0604020202020204" pitchFamily="34" charset="0"/>
              <a:buChar char="•"/>
            </a:pPr>
            <a:r>
              <a:rPr lang="en-GB" dirty="0">
                <a:latin typeface="Montserrat"/>
              </a:rPr>
              <a:t>Strings (</a:t>
            </a:r>
            <a:r>
              <a:rPr lang="en-GB" b="0" dirty="0">
                <a:latin typeface="Courier New"/>
                <a:cs typeface="Courier New"/>
              </a:rPr>
              <a:t>str</a:t>
            </a:r>
            <a:r>
              <a:rPr lang="en-GB" dirty="0">
                <a:latin typeface="Montserrat"/>
              </a:rPr>
              <a:t>)</a:t>
            </a:r>
          </a:p>
          <a:p>
            <a:pPr marL="457200" lvl="3" indent="-228600">
              <a:buFontTx/>
              <a:buNone/>
            </a:pPr>
            <a:r>
              <a:rPr lang="en-GB" sz="1800" b="1" dirty="0">
                <a:latin typeface="Courier New" panose="02070309020205020404" pitchFamily="49" charset="0"/>
              </a:rPr>
              <a:t>		'Norwegian Blue', "Mr. Khan's bike"</a:t>
            </a:r>
            <a:endParaRPr lang="en-GB" sz="1800" b="1" dirty="0">
              <a:latin typeface="Courier New" panose="02070309020205020404" pitchFamily="49" charset="0"/>
              <a:cs typeface="Courier New" panose="02070309020205020404" pitchFamily="49" charset="0"/>
            </a:endParaRPr>
          </a:p>
          <a:p>
            <a:pPr marL="457200" lvl="1" indent="-228600">
              <a:buFont typeface="Arial" panose="020B0604020202020204" pitchFamily="34" charset="0"/>
              <a:buChar char="•"/>
            </a:pPr>
            <a:r>
              <a:rPr lang="en-GB" dirty="0"/>
              <a:t>Lists (</a:t>
            </a:r>
            <a:r>
              <a:rPr lang="en-GB" b="0" dirty="0">
                <a:latin typeface="Courier New" panose="02070309020205020404" pitchFamily="49" charset="0"/>
              </a:rPr>
              <a:t>list</a:t>
            </a:r>
            <a:r>
              <a:rPr lang="en-GB" dirty="0"/>
              <a:t>)</a:t>
            </a:r>
          </a:p>
          <a:p>
            <a:pPr marL="457200" lvl="3" indent="-228600">
              <a:buFontTx/>
              <a:buNone/>
            </a:pPr>
            <a:r>
              <a:rPr lang="en-GB" sz="1800" b="1" dirty="0">
                <a:latin typeface="Courier New" panose="02070309020205020404" pitchFamily="49" charset="0"/>
              </a:rPr>
              <a:t>		['Cheddar', ['Camembert', 'Brie'], 'Stilton']</a:t>
            </a:r>
            <a:endParaRPr lang="en-GB" sz="1800" b="1" dirty="0">
              <a:latin typeface="Courier New" panose="02070309020205020404" pitchFamily="49" charset="0"/>
              <a:cs typeface="Courier New" panose="02070309020205020404" pitchFamily="49" charset="0"/>
            </a:endParaRPr>
          </a:p>
          <a:p>
            <a:pPr marL="457200" lvl="1" indent="-228600">
              <a:buFont typeface="Arial" panose="020B0604020202020204" pitchFamily="34" charset="0"/>
              <a:buChar char="•"/>
            </a:pPr>
            <a:r>
              <a:rPr lang="en-GB" dirty="0"/>
              <a:t>Tuples (</a:t>
            </a:r>
            <a:r>
              <a:rPr lang="en-GB" b="0" dirty="0">
                <a:latin typeface="Courier New" panose="02070309020205020404" pitchFamily="49" charset="0"/>
              </a:rPr>
              <a:t>tuple</a:t>
            </a:r>
            <a:r>
              <a:rPr lang="en-GB" dirty="0"/>
              <a:t>)</a:t>
            </a:r>
          </a:p>
          <a:p>
            <a:pPr marL="457200" lvl="3" indent="-228600">
              <a:buFontTx/>
              <a:buNone/>
            </a:pPr>
            <a:r>
              <a:rPr lang="en-GB" sz="1800" b="1" dirty="0">
                <a:latin typeface="Courier New" panose="02070309020205020404" pitchFamily="49" charset="0"/>
              </a:rPr>
              <a:t>		(47, 'Spam', 'Major', 683, 'Ovine Aviation')</a:t>
            </a:r>
            <a:endParaRPr lang="en-GB" sz="1800" b="1" dirty="0">
              <a:latin typeface="Courier New" panose="02070309020205020404" pitchFamily="49" charset="0"/>
              <a:cs typeface="Courier New" panose="02070309020205020404" pitchFamily="49" charset="0"/>
            </a:endParaRPr>
          </a:p>
          <a:p>
            <a:pPr marL="457200" lvl="1" indent="-228600">
              <a:buFont typeface="Arial" panose="020B0604020202020204" pitchFamily="34" charset="0"/>
              <a:buChar char="•"/>
            </a:pPr>
            <a:r>
              <a:rPr lang="en-GB" dirty="0">
                <a:latin typeface="Montserrat"/>
              </a:rPr>
              <a:t>We also have </a:t>
            </a:r>
            <a:r>
              <a:rPr lang="en-GB" err="1">
                <a:latin typeface="Montserrat"/>
              </a:rPr>
              <a:t>bytearray</a:t>
            </a:r>
            <a:r>
              <a:rPr lang="en-GB" dirty="0">
                <a:latin typeface="Montserrat"/>
              </a:rPr>
              <a:t> (read/write) and bytes (read only) used for binary data </a:t>
            </a:r>
            <a:endParaRPr lang="en-GB" dirty="0"/>
          </a:p>
          <a:p>
            <a:pPr marL="457200" lvl="1" indent="-228600">
              <a:buFont typeface="Arial" panose="020B0604020202020204" pitchFamily="34" charset="0"/>
              <a:buChar char="•"/>
            </a:pPr>
            <a:endParaRPr lang="en-GB" dirty="0">
              <a:latin typeface="Montserrat"/>
            </a:endParaRPr>
          </a:p>
          <a:p>
            <a:r>
              <a:rPr lang="en-GB" b="1" dirty="0"/>
              <a:t>Not all collections are sequences</a:t>
            </a:r>
          </a:p>
          <a:p>
            <a:pPr marL="457200" lvl="1" indent="-228600">
              <a:buFont typeface="Arial" panose="020B0604020202020204" pitchFamily="34" charset="0"/>
              <a:buChar char="•"/>
            </a:pPr>
            <a:r>
              <a:rPr lang="en-GB" dirty="0"/>
              <a:t>A </a:t>
            </a:r>
            <a:r>
              <a:rPr lang="en-GB" dirty="0">
                <a:solidFill>
                  <a:schemeClr val="tx1"/>
                </a:solidFill>
              </a:rPr>
              <a:t>set</a:t>
            </a:r>
            <a:r>
              <a:rPr lang="en-GB" dirty="0"/>
              <a:t> is an </a:t>
            </a:r>
            <a:r>
              <a:rPr lang="en-GB" i="1" dirty="0"/>
              <a:t>unordered </a:t>
            </a:r>
            <a:r>
              <a:rPr lang="en-GB" dirty="0"/>
              <a:t>collection of </a:t>
            </a:r>
            <a:r>
              <a:rPr lang="en-GB" i="1" dirty="0"/>
              <a:t>unique</a:t>
            </a:r>
            <a:r>
              <a:rPr lang="en-GB" dirty="0"/>
              <a:t> objects</a:t>
            </a:r>
            <a:endParaRPr lang="en-GB" b="0" dirty="0"/>
          </a:p>
          <a:p>
            <a:pPr marL="457200" lvl="1" indent="-228600">
              <a:buFont typeface="Arial" panose="020B0604020202020204" pitchFamily="34" charset="0"/>
              <a:buChar char="•"/>
            </a:pPr>
            <a:r>
              <a:rPr lang="en-GB" dirty="0"/>
              <a:t>Dictionaries are a special form of set</a:t>
            </a:r>
          </a:p>
          <a:p>
            <a:pPr lvl="3">
              <a:buFontTx/>
              <a:buNone/>
            </a:pPr>
            <a:r>
              <a:rPr lang="en-GB" sz="1800" b="1" dirty="0">
                <a:latin typeface="Courier New" panose="02070309020205020404" pitchFamily="49" charset="0"/>
              </a:rPr>
              <a:t>		{'</a:t>
            </a:r>
            <a:r>
              <a:rPr lang="en-GB" sz="1800" b="1" dirty="0" err="1">
                <a:latin typeface="Courier New" panose="02070309020205020404" pitchFamily="49" charset="0"/>
              </a:rPr>
              <a:t>Totnes':'Barber</a:t>
            </a:r>
            <a:r>
              <a:rPr lang="en-GB" sz="1800" b="1" dirty="0">
                <a:latin typeface="Courier New" panose="02070309020205020404" pitchFamily="49" charset="0"/>
              </a:rPr>
              <a:t>', '</a:t>
            </a:r>
            <a:r>
              <a:rPr lang="en-GB" sz="1800" b="1" dirty="0" err="1">
                <a:latin typeface="Courier New" panose="02070309020205020404" pitchFamily="49" charset="0"/>
              </a:rPr>
              <a:t>BritishColumbia</a:t>
            </a:r>
            <a:r>
              <a:rPr lang="en-GB" sz="1800" b="1" dirty="0">
                <a:latin typeface="Courier New" panose="02070309020205020404" pitchFamily="49" charset="0"/>
              </a:rPr>
              <a:t>':'Lumberjack'}</a:t>
            </a:r>
          </a:p>
        </p:txBody>
      </p:sp>
    </p:spTree>
    <p:extLst>
      <p:ext uri="{BB962C8B-B14F-4D97-AF65-F5344CB8AC3E}">
        <p14:creationId xmlns:p14="http://schemas.microsoft.com/office/powerpoint/2010/main" val="382739248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11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6118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6118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6118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6118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6118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6118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61187">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61187">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61187">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61187">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6118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118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 built-in functions</a:t>
            </a:r>
          </a:p>
        </p:txBody>
      </p:sp>
      <p:sp>
        <p:nvSpPr>
          <p:cNvPr id="3" name="Content Placeholder 2"/>
          <p:cNvSpPr>
            <a:spLocks noGrp="1"/>
          </p:cNvSpPr>
          <p:nvPr>
            <p:ph idx="1"/>
          </p:nvPr>
        </p:nvSpPr>
        <p:spPr/>
        <p:txBody>
          <a:bodyPr/>
          <a:lstStyle/>
          <a:p>
            <a:r>
              <a:rPr lang="en-US" b="1" dirty="0">
                <a:latin typeface="Montserrat"/>
              </a:rPr>
              <a:t>Most </a:t>
            </a:r>
            <a:r>
              <a:rPr lang="en-US" b="1" i="1" err="1">
                <a:latin typeface="Montserrat"/>
              </a:rPr>
              <a:t>iterables</a:t>
            </a:r>
            <a:r>
              <a:rPr lang="en-US" b="1" dirty="0">
                <a:latin typeface="Montserrat"/>
              </a:rPr>
              <a:t> support the </a:t>
            </a:r>
            <a:r>
              <a:rPr lang="en-US" b="1" err="1">
                <a:latin typeface="Courier New"/>
                <a:cs typeface="Courier New"/>
              </a:rPr>
              <a:t>len</a:t>
            </a:r>
            <a:r>
              <a:rPr lang="en-US" b="1" dirty="0">
                <a:latin typeface="Montserrat"/>
              </a:rPr>
              <a:t>, </a:t>
            </a:r>
            <a:r>
              <a:rPr lang="en-US" b="1" dirty="0">
                <a:latin typeface="Courier New"/>
                <a:cs typeface="Courier New"/>
              </a:rPr>
              <a:t>min</a:t>
            </a:r>
            <a:r>
              <a:rPr lang="en-US" b="1" dirty="0">
                <a:latin typeface="Montserrat"/>
              </a:rPr>
              <a:t>, </a:t>
            </a:r>
            <a:r>
              <a:rPr lang="en-US" b="1" dirty="0">
                <a:latin typeface="Courier New"/>
                <a:cs typeface="Courier New"/>
              </a:rPr>
              <a:t>max</a:t>
            </a:r>
            <a:r>
              <a:rPr lang="en-US" b="1" dirty="0">
                <a:latin typeface="Montserrat"/>
              </a:rPr>
              <a:t>, and </a:t>
            </a:r>
            <a:r>
              <a:rPr lang="en-US" b="1" dirty="0">
                <a:latin typeface="Courier New"/>
                <a:cs typeface="Courier New"/>
              </a:rPr>
              <a:t>sum</a:t>
            </a:r>
            <a:r>
              <a:rPr lang="en-US" b="1" dirty="0">
                <a:latin typeface="Montserrat"/>
              </a:rPr>
              <a:t> built-in functions</a:t>
            </a:r>
            <a:endParaRPr lang="en-US">
              <a:latin typeface="Montserrat"/>
            </a:endParaRPr>
          </a:p>
          <a:p>
            <a:pPr marL="457200" lvl="1" indent="-228600">
              <a:buFont typeface="Arial" panose="020B0604020202020204" pitchFamily="34" charset="0"/>
              <a:buChar char="•"/>
            </a:pPr>
            <a:r>
              <a:rPr lang="en-US" sz="1800" dirty="0">
                <a:latin typeface="Courier New"/>
                <a:cs typeface="Courier New"/>
              </a:rPr>
              <a:t>Len		</a:t>
            </a:r>
            <a:r>
              <a:rPr lang="en-US" sz="1800" dirty="0"/>
              <a:t>Number of elements</a:t>
            </a:r>
          </a:p>
          <a:p>
            <a:pPr marL="457200" lvl="1" indent="-228600">
              <a:buFont typeface="Arial" panose="020B0604020202020204" pitchFamily="34" charset="0"/>
              <a:buChar char="•"/>
            </a:pPr>
            <a:r>
              <a:rPr lang="en-US" sz="1800" dirty="0">
                <a:latin typeface="Courier New"/>
                <a:cs typeface="Courier New"/>
              </a:rPr>
              <a:t>min</a:t>
            </a:r>
            <a:r>
              <a:rPr lang="en-US" sz="1800" dirty="0"/>
              <a:t>		Minimum value </a:t>
            </a:r>
          </a:p>
          <a:p>
            <a:pPr marL="457200" lvl="1" indent="-228600">
              <a:buFont typeface="Arial" panose="020B0604020202020204" pitchFamily="34" charset="0"/>
              <a:buChar char="•"/>
            </a:pPr>
            <a:r>
              <a:rPr lang="en-US" sz="1800" dirty="0">
                <a:latin typeface="Courier New"/>
                <a:cs typeface="Courier New"/>
              </a:rPr>
              <a:t>max</a:t>
            </a:r>
            <a:r>
              <a:rPr lang="en-US" sz="1800" dirty="0"/>
              <a:t>		Maximum value </a:t>
            </a:r>
          </a:p>
          <a:p>
            <a:pPr marL="457200" lvl="1" indent="-228600">
              <a:buFont typeface="Arial" panose="020B0604020202020204" pitchFamily="34" charset="0"/>
              <a:buChar char="•"/>
            </a:pPr>
            <a:r>
              <a:rPr lang="en-US" sz="1800" dirty="0">
                <a:latin typeface="Courier New"/>
                <a:cs typeface="Courier New"/>
              </a:rPr>
              <a:t>sum</a:t>
            </a:r>
            <a:r>
              <a:rPr lang="en-US" sz="1800" dirty="0"/>
              <a:t>		Numeric summation (not string or byte objects)</a:t>
            </a:r>
          </a:p>
          <a:p>
            <a:r>
              <a:rPr lang="en-US" b="1" dirty="0">
                <a:latin typeface="Montserrat"/>
              </a:rPr>
              <a:t>String and byte objects do not support sum</a:t>
            </a:r>
          </a:p>
          <a:p>
            <a:r>
              <a:rPr lang="en-US" b="1" dirty="0"/>
              <a:t>Dictionaries implement </a:t>
            </a:r>
            <a:r>
              <a:rPr lang="en-US" b="1" dirty="0">
                <a:latin typeface="Courier New"/>
                <a:cs typeface="Courier New"/>
              </a:rPr>
              <a:t>min</a:t>
            </a:r>
            <a:r>
              <a:rPr lang="en-US" b="1" dirty="0"/>
              <a:t>, </a:t>
            </a:r>
            <a:r>
              <a:rPr lang="en-US" b="1" dirty="0">
                <a:latin typeface="Courier New"/>
                <a:cs typeface="Courier New"/>
              </a:rPr>
              <a:t>max</a:t>
            </a:r>
            <a:r>
              <a:rPr lang="en-US" b="1" dirty="0"/>
              <a:t>, and </a:t>
            </a:r>
            <a:r>
              <a:rPr lang="en-US" b="1" dirty="0">
                <a:latin typeface="Courier New"/>
                <a:cs typeface="Courier New"/>
              </a:rPr>
              <a:t>sum</a:t>
            </a:r>
            <a:r>
              <a:rPr lang="en-US" b="1" dirty="0"/>
              <a:t> on keys</a:t>
            </a:r>
          </a:p>
          <a:p>
            <a:r>
              <a:rPr lang="en-US" b="1" dirty="0">
                <a:latin typeface="Montserrat"/>
              </a:rPr>
              <a:t>The </a:t>
            </a:r>
            <a:r>
              <a:rPr lang="en-US" b="1" dirty="0">
                <a:latin typeface="Courier New"/>
                <a:cs typeface="Courier New"/>
              </a:rPr>
              <a:t>sum </a:t>
            </a:r>
            <a:r>
              <a:rPr lang="en-US" b="1" dirty="0">
                <a:latin typeface="Montserrat"/>
              </a:rPr>
              <a:t>built-in will raise a </a:t>
            </a:r>
            <a:r>
              <a:rPr lang="en-US" b="1" err="1">
                <a:latin typeface="Montserrat"/>
              </a:rPr>
              <a:t>TypeError</a:t>
            </a:r>
            <a:r>
              <a:rPr lang="en-US" b="1" dirty="0">
                <a:latin typeface="Montserrat"/>
              </a:rPr>
              <a:t> if the item is not a number</a:t>
            </a:r>
          </a:p>
        </p:txBody>
      </p:sp>
      <p:sp>
        <p:nvSpPr>
          <p:cNvPr id="4" name="TextBox 3"/>
          <p:cNvSpPr txBox="1"/>
          <p:nvPr/>
        </p:nvSpPr>
        <p:spPr>
          <a:xfrm>
            <a:off x="2203450" y="4435484"/>
            <a:ext cx="5836854" cy="1754326"/>
          </a:xfrm>
          <a:prstGeom prst="rect">
            <a:avLst/>
          </a:prstGeom>
          <a:solidFill>
            <a:schemeClr val="tx2">
              <a:lumMod val="20000"/>
              <a:lumOff val="80000"/>
            </a:schemeClr>
          </a:solidFill>
          <a:ln>
            <a:solidFill>
              <a:schemeClr val="tx1"/>
            </a:solidFill>
          </a:ln>
        </p:spPr>
        <p:txBody>
          <a:bodyPr wrap="none" lIns="91440" tIns="45720" rIns="91440" bIns="45720" rtlCol="0" anchor="t">
            <a:spAutoFit/>
          </a:bodyPr>
          <a:lstStyle/>
          <a:p>
            <a:r>
              <a:rPr lang="is-IS" dirty="0">
                <a:latin typeface="Courier New"/>
                <a:cs typeface="Courier New"/>
              </a:rPr>
              <a:t>myn = [45, 66, 12, 3, 99, 3.142, 42]</a:t>
            </a:r>
            <a:endParaRPr lang="en-US"/>
          </a:p>
          <a:p>
            <a:r>
              <a:rPr lang="en-US" dirty="0">
                <a:latin typeface="Courier New"/>
                <a:cs typeface="Courier New"/>
              </a:rPr>
              <a:t>print("min:", min(</a:t>
            </a:r>
            <a:r>
              <a:rPr lang="en-US" err="1">
                <a:latin typeface="Courier New"/>
                <a:cs typeface="Courier New"/>
              </a:rPr>
              <a:t>myn</a:t>
            </a:r>
            <a:r>
              <a:rPr lang="en-US" dirty="0">
                <a:latin typeface="Courier New"/>
                <a:cs typeface="Courier New"/>
              </a:rPr>
              <a:t>), "max:", max(</a:t>
            </a:r>
            <a:r>
              <a:rPr lang="en-US" err="1">
                <a:latin typeface="Courier New"/>
                <a:cs typeface="Courier New"/>
              </a:rPr>
              <a:t>myn</a:t>
            </a:r>
            <a:r>
              <a:rPr lang="en-US" dirty="0">
                <a:latin typeface="Courier New"/>
                <a:cs typeface="Courier New"/>
              </a:rPr>
              <a:t>))</a:t>
            </a:r>
          </a:p>
          <a:p>
            <a:r>
              <a:rPr lang="en-US" dirty="0">
                <a:latin typeface="Courier New"/>
                <a:cs typeface="Courier New"/>
              </a:rPr>
              <a:t>print("sum:", sum(</a:t>
            </a:r>
            <a:r>
              <a:rPr lang="en-US" err="1">
                <a:latin typeface="Courier New"/>
                <a:cs typeface="Courier New"/>
              </a:rPr>
              <a:t>myn</a:t>
            </a:r>
            <a:r>
              <a:rPr lang="en-US" dirty="0">
                <a:latin typeface="Courier New"/>
                <a:cs typeface="Courier New"/>
              </a:rPr>
              <a:t>))</a:t>
            </a:r>
          </a:p>
          <a:p>
            <a:endParaRPr lang="en-US" dirty="0">
              <a:latin typeface="Courier New"/>
              <a:cs typeface="Courier New"/>
            </a:endParaRPr>
          </a:p>
          <a:p>
            <a:r>
              <a:rPr lang="tr-TR" err="1">
                <a:latin typeface="Courier New"/>
                <a:cs typeface="Courier New"/>
              </a:rPr>
              <a:t>myd</a:t>
            </a:r>
            <a:r>
              <a:rPr lang="tr-TR" dirty="0">
                <a:latin typeface="Courier New"/>
                <a:cs typeface="Courier New"/>
              </a:rPr>
              <a:t> = {'fred':3, 'jim':8, 'dave':42}</a:t>
            </a:r>
          </a:p>
          <a:p>
            <a:r>
              <a:rPr lang="tr-TR" err="1">
                <a:latin typeface="Courier New"/>
                <a:cs typeface="Courier New"/>
              </a:rPr>
              <a:t>print</a:t>
            </a:r>
            <a:r>
              <a:rPr lang="tr-TR" dirty="0">
                <a:latin typeface="Courier New"/>
                <a:cs typeface="Courier New"/>
              </a:rPr>
              <a:t>("</a:t>
            </a:r>
            <a:r>
              <a:rPr lang="tr-TR" err="1">
                <a:latin typeface="Courier New"/>
                <a:cs typeface="Courier New"/>
              </a:rPr>
              <a:t>min</a:t>
            </a:r>
            <a:r>
              <a:rPr lang="tr-TR" dirty="0">
                <a:latin typeface="Courier New"/>
                <a:cs typeface="Courier New"/>
              </a:rPr>
              <a:t>:", </a:t>
            </a:r>
            <a:r>
              <a:rPr lang="tr-TR" err="1">
                <a:latin typeface="Courier New"/>
                <a:cs typeface="Courier New"/>
              </a:rPr>
              <a:t>min</a:t>
            </a:r>
            <a:r>
              <a:rPr lang="tr-TR" dirty="0">
                <a:latin typeface="Courier New"/>
                <a:cs typeface="Courier New"/>
              </a:rPr>
              <a:t>(</a:t>
            </a:r>
            <a:r>
              <a:rPr lang="tr-TR" err="1">
                <a:latin typeface="Courier New"/>
                <a:cs typeface="Courier New"/>
              </a:rPr>
              <a:t>myd</a:t>
            </a:r>
            <a:r>
              <a:rPr lang="tr-TR" dirty="0">
                <a:latin typeface="Courier New"/>
                <a:cs typeface="Courier New"/>
              </a:rPr>
              <a:t>), "</a:t>
            </a:r>
            <a:r>
              <a:rPr lang="tr-TR" err="1">
                <a:latin typeface="Courier New"/>
                <a:cs typeface="Courier New"/>
              </a:rPr>
              <a:t>max</a:t>
            </a:r>
            <a:r>
              <a:rPr lang="tr-TR" dirty="0">
                <a:latin typeface="Courier New"/>
                <a:cs typeface="Courier New"/>
              </a:rPr>
              <a:t>:", </a:t>
            </a:r>
            <a:r>
              <a:rPr lang="tr-TR" err="1">
                <a:latin typeface="Courier New"/>
                <a:cs typeface="Courier New"/>
              </a:rPr>
              <a:t>max</a:t>
            </a:r>
            <a:r>
              <a:rPr lang="tr-TR" dirty="0">
                <a:latin typeface="Courier New"/>
                <a:cs typeface="Courier New"/>
              </a:rPr>
              <a:t>(</a:t>
            </a:r>
            <a:r>
              <a:rPr lang="tr-TR" err="1">
                <a:latin typeface="Courier New"/>
                <a:cs typeface="Courier New"/>
              </a:rPr>
              <a:t>myd</a:t>
            </a:r>
            <a:r>
              <a:rPr lang="tr-TR" dirty="0">
                <a:latin typeface="Courier New"/>
                <a:cs typeface="Courier New"/>
              </a:rPr>
              <a:t>))</a:t>
            </a:r>
            <a:endParaRPr lang="en-US" dirty="0">
              <a:latin typeface="Courier New"/>
              <a:cs typeface="Courier New"/>
            </a:endParaRPr>
          </a:p>
        </p:txBody>
      </p:sp>
      <p:sp>
        <p:nvSpPr>
          <p:cNvPr id="8" name="Text Box 9">
            <a:extLst>
              <a:ext uri="{FF2B5EF4-FFF2-40B4-BE49-F238E27FC236}">
                <a16:creationId xmlns:a16="http://schemas.microsoft.com/office/drawing/2014/main" id="{65E15201-72F1-4692-9E44-9377FE6C3ED8}"/>
              </a:ext>
            </a:extLst>
          </p:cNvPr>
          <p:cNvSpPr txBox="1">
            <a:spLocks noChangeArrowheads="1"/>
          </p:cNvSpPr>
          <p:nvPr/>
        </p:nvSpPr>
        <p:spPr bwMode="auto">
          <a:xfrm>
            <a:off x="7887268" y="5774312"/>
            <a:ext cx="2282997" cy="830997"/>
          </a:xfrm>
          <a:prstGeom prst="rect">
            <a:avLst/>
          </a:prstGeom>
          <a:solidFill>
            <a:schemeClr val="accent2"/>
          </a:solidFill>
          <a:ln w="9525">
            <a:solidFill>
              <a:schemeClr val="tx1"/>
            </a:solidFill>
            <a:miter lim="800000"/>
            <a:headEnd/>
            <a:tailEnd/>
          </a:ln>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600" dirty="0">
                <a:latin typeface="Courier New" panose="02070309020205020404" pitchFamily="49" charset="0"/>
              </a:rPr>
              <a:t>min: 4 max: 99</a:t>
            </a:r>
          </a:p>
          <a:p>
            <a:pPr>
              <a:spcBef>
                <a:spcPct val="0"/>
              </a:spcBef>
            </a:pPr>
            <a:r>
              <a:rPr lang="en-GB" sz="1600" dirty="0">
                <a:latin typeface="Courier New" panose="02070309020205020404" pitchFamily="49" charset="0"/>
              </a:rPr>
              <a:t>sum: 270.142</a:t>
            </a:r>
          </a:p>
          <a:p>
            <a:pPr>
              <a:spcBef>
                <a:spcPct val="0"/>
              </a:spcBef>
            </a:pPr>
            <a:r>
              <a:rPr lang="en-GB" sz="1600" dirty="0">
                <a:latin typeface="Courier New" panose="02070309020205020404" pitchFamily="49" charset="0"/>
              </a:rPr>
              <a:t>min: </a:t>
            </a:r>
            <a:r>
              <a:rPr lang="en-GB" sz="1600" dirty="0" err="1">
                <a:latin typeface="Courier New" panose="02070309020205020404" pitchFamily="49" charset="0"/>
              </a:rPr>
              <a:t>dave</a:t>
            </a:r>
            <a:r>
              <a:rPr lang="en-GB" sz="1600" dirty="0">
                <a:latin typeface="Courier New" panose="02070309020205020404" pitchFamily="49" charset="0"/>
              </a:rPr>
              <a:t> max </a:t>
            </a:r>
            <a:r>
              <a:rPr lang="en-GB" sz="1600" dirty="0" err="1">
                <a:latin typeface="Courier New" panose="02070309020205020404" pitchFamily="49" charset="0"/>
              </a:rPr>
              <a:t>jim</a:t>
            </a:r>
            <a:endParaRPr lang="en-GB" sz="1600" dirty="0">
              <a:latin typeface="Courier New" panose="02070309020205020404" pitchFamily="49" charset="0"/>
            </a:endParaRPr>
          </a:p>
        </p:txBody>
      </p:sp>
    </p:spTree>
    <p:extLst>
      <p:ext uri="{BB962C8B-B14F-4D97-AF65-F5344CB8AC3E}">
        <p14:creationId xmlns:p14="http://schemas.microsoft.com/office/powerpoint/2010/main" val="2007209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GB" dirty="0"/>
              <a:t>Useful tuple operations</a:t>
            </a:r>
          </a:p>
        </p:txBody>
      </p:sp>
      <p:sp>
        <p:nvSpPr>
          <p:cNvPr id="6147" name="Rectangle 3"/>
          <p:cNvSpPr>
            <a:spLocks noGrp="1" noChangeArrowheads="1"/>
          </p:cNvSpPr>
          <p:nvPr>
            <p:ph type="body" sz="quarter" idx="4294967295"/>
          </p:nvPr>
        </p:nvSpPr>
        <p:spPr>
          <a:xfrm>
            <a:off x="339971" y="1367059"/>
            <a:ext cx="11715750" cy="5214937"/>
          </a:xfrm>
        </p:spPr>
        <p:txBody>
          <a:bodyPr/>
          <a:lstStyle/>
          <a:p>
            <a:r>
              <a:rPr lang="en-GB" dirty="0"/>
              <a:t>Swap references</a:t>
            </a:r>
          </a:p>
          <a:p>
            <a:endParaRPr lang="en-GB" sz="800" dirty="0"/>
          </a:p>
          <a:p>
            <a:pPr lvl="1"/>
            <a:endParaRPr lang="en-GB" dirty="0"/>
          </a:p>
          <a:p>
            <a:r>
              <a:rPr lang="en-GB" dirty="0"/>
              <a:t>Set values from a numeric range</a:t>
            </a:r>
          </a:p>
          <a:p>
            <a:endParaRPr lang="en-GB" sz="800" dirty="0"/>
          </a:p>
          <a:p>
            <a:pPr lvl="2"/>
            <a:endParaRPr lang="en-GB" dirty="0"/>
          </a:p>
          <a:p>
            <a:r>
              <a:rPr lang="en-GB" dirty="0"/>
              <a:t>Repeat values</a:t>
            </a:r>
          </a:p>
          <a:p>
            <a:endParaRPr lang="en-GB" sz="800" dirty="0"/>
          </a:p>
          <a:p>
            <a:pPr lvl="3"/>
            <a:endParaRPr lang="en-GB" dirty="0"/>
          </a:p>
          <a:p>
            <a:pPr lvl="2"/>
            <a:endParaRPr lang="en-GB" dirty="0"/>
          </a:p>
          <a:p>
            <a:pPr lvl="2"/>
            <a:endParaRPr lang="en-GB" dirty="0"/>
          </a:p>
          <a:p>
            <a:r>
              <a:rPr lang="en-GB" dirty="0"/>
              <a:t>Be careful of single values and the trailing comma</a:t>
            </a:r>
          </a:p>
        </p:txBody>
      </p:sp>
      <p:sp>
        <p:nvSpPr>
          <p:cNvPr id="6148" name="Text Box 4"/>
          <p:cNvSpPr txBox="1">
            <a:spLocks noChangeArrowheads="1"/>
          </p:cNvSpPr>
          <p:nvPr/>
        </p:nvSpPr>
        <p:spPr bwMode="auto">
          <a:xfrm>
            <a:off x="730464" y="1811338"/>
            <a:ext cx="4757737" cy="376238"/>
          </a:xfrm>
          <a:prstGeom prst="rect">
            <a:avLst/>
          </a:prstGeom>
          <a:solidFill>
            <a:schemeClr val="tx2">
              <a:lumMod val="20000"/>
              <a:lumOff val="80000"/>
            </a:schemeClr>
          </a:solidFill>
          <a:ln w="9525">
            <a:solidFill>
              <a:schemeClr val="tx1"/>
            </a:solidFill>
            <a:miter lim="800000"/>
            <a:headEnd/>
            <a:tailEnd/>
          </a:ln>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10000"/>
              </a:spcBef>
            </a:pPr>
            <a:r>
              <a:rPr lang="en-GB" sz="1800" dirty="0">
                <a:latin typeface="Courier New" panose="02070309020205020404" pitchFamily="49" charset="0"/>
              </a:rPr>
              <a:t>a, b = b, a			</a:t>
            </a:r>
            <a:endParaRPr lang="en-GB" sz="1800" dirty="0"/>
          </a:p>
        </p:txBody>
      </p:sp>
      <p:sp>
        <p:nvSpPr>
          <p:cNvPr id="6149" name="Text Box 6"/>
          <p:cNvSpPr txBox="1">
            <a:spLocks noChangeArrowheads="1"/>
          </p:cNvSpPr>
          <p:nvPr/>
        </p:nvSpPr>
        <p:spPr bwMode="auto">
          <a:xfrm>
            <a:off x="730464" y="3832901"/>
            <a:ext cx="4730750" cy="650875"/>
          </a:xfrm>
          <a:prstGeom prst="rect">
            <a:avLst/>
          </a:prstGeom>
          <a:solidFill>
            <a:schemeClr val="tx2">
              <a:lumMod val="20000"/>
              <a:lumOff val="80000"/>
            </a:schemeClr>
          </a:solidFill>
          <a:ln w="9525">
            <a:solidFill>
              <a:schemeClr val="tx1"/>
            </a:solidFill>
            <a:miter lim="800000"/>
            <a:headEnd/>
            <a:tailEnd/>
          </a:ln>
          <a:effec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err="1">
                <a:latin typeface="Courier New" panose="02070309020205020404" pitchFamily="49" charset="0"/>
              </a:rPr>
              <a:t>mytuple</a:t>
            </a:r>
            <a:r>
              <a:rPr lang="en-GB" sz="1800" dirty="0">
                <a:latin typeface="Courier New" panose="02070309020205020404" pitchFamily="49" charset="0"/>
              </a:rPr>
              <a:t> = 'a', 'b', 'c'</a:t>
            </a:r>
          </a:p>
          <a:p>
            <a:pPr>
              <a:spcBef>
                <a:spcPct val="0"/>
              </a:spcBef>
            </a:pPr>
            <a:r>
              <a:rPr lang="en-GB" sz="1800" dirty="0">
                <a:latin typeface="Courier New" panose="02070309020205020404" pitchFamily="49" charset="0"/>
              </a:rPr>
              <a:t>another = </a:t>
            </a:r>
            <a:r>
              <a:rPr lang="en-GB" sz="1800" dirty="0" err="1">
                <a:latin typeface="Courier New" panose="02070309020205020404" pitchFamily="49" charset="0"/>
              </a:rPr>
              <a:t>mytuple</a:t>
            </a:r>
            <a:r>
              <a:rPr lang="en-GB" sz="1800" dirty="0">
                <a:latin typeface="Courier New" panose="02070309020205020404" pitchFamily="49" charset="0"/>
              </a:rPr>
              <a:t> * 4</a:t>
            </a:r>
          </a:p>
        </p:txBody>
      </p:sp>
      <p:sp>
        <p:nvSpPr>
          <p:cNvPr id="6150" name="Text Box 7"/>
          <p:cNvSpPr txBox="1">
            <a:spLocks noChangeArrowheads="1"/>
          </p:cNvSpPr>
          <p:nvPr/>
        </p:nvSpPr>
        <p:spPr bwMode="auto">
          <a:xfrm>
            <a:off x="730464" y="2861183"/>
            <a:ext cx="4751387" cy="376237"/>
          </a:xfrm>
          <a:prstGeom prst="rect">
            <a:avLst/>
          </a:prstGeom>
          <a:solidFill>
            <a:schemeClr val="tx2">
              <a:lumMod val="20000"/>
              <a:lumOff val="80000"/>
            </a:schemeClr>
          </a:solidFill>
          <a:ln w="9525">
            <a:solidFill>
              <a:schemeClr val="tx1"/>
            </a:solidFill>
            <a:miter lim="800000"/>
            <a:headEnd/>
            <a:tailEnd/>
          </a:ln>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Gouda, Edam, Caithness = range(3)</a:t>
            </a:r>
          </a:p>
        </p:txBody>
      </p:sp>
      <p:sp>
        <p:nvSpPr>
          <p:cNvPr id="6151" name="Text Box 9"/>
          <p:cNvSpPr txBox="1">
            <a:spLocks noChangeArrowheads="1"/>
          </p:cNvSpPr>
          <p:nvPr/>
        </p:nvSpPr>
        <p:spPr bwMode="auto">
          <a:xfrm>
            <a:off x="6096000" y="2876263"/>
            <a:ext cx="849312" cy="346075"/>
          </a:xfrm>
          <a:prstGeom prst="rect">
            <a:avLst/>
          </a:prstGeom>
          <a:solidFill>
            <a:schemeClr val="accent2"/>
          </a:solidFill>
          <a:ln w="9525">
            <a:solidFill>
              <a:schemeClr val="tx1"/>
            </a:solidFill>
            <a:miter lim="800000"/>
            <a:headEnd/>
            <a:tailEnd/>
          </a:ln>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600" dirty="0">
                <a:latin typeface="Courier New" panose="02070309020205020404" pitchFamily="49" charset="0"/>
              </a:rPr>
              <a:t>0 1 2</a:t>
            </a:r>
          </a:p>
        </p:txBody>
      </p:sp>
      <p:sp>
        <p:nvSpPr>
          <p:cNvPr id="6152" name="Text Box 10"/>
          <p:cNvSpPr txBox="1">
            <a:spLocks noChangeArrowheads="1"/>
          </p:cNvSpPr>
          <p:nvPr/>
        </p:nvSpPr>
        <p:spPr bwMode="auto">
          <a:xfrm>
            <a:off x="730464" y="4631430"/>
            <a:ext cx="7527925" cy="346075"/>
          </a:xfrm>
          <a:prstGeom prst="rect">
            <a:avLst/>
          </a:prstGeom>
          <a:solidFill>
            <a:schemeClr val="accent2"/>
          </a:solidFill>
          <a:ln w="9525">
            <a:solidFill>
              <a:schemeClr val="tx1"/>
            </a:solidFill>
            <a:miter lim="800000"/>
            <a:headEnd/>
            <a:tailEnd/>
          </a:ln>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600" dirty="0">
                <a:latin typeface="Courier New" panose="02070309020205020404" pitchFamily="49" charset="0"/>
              </a:rPr>
              <a:t>('a', 'b', 'c', 'a', 'b', 'c', 'a', 'b', 'c', 'a', 'b', 'c')</a:t>
            </a:r>
          </a:p>
        </p:txBody>
      </p:sp>
      <p:grpSp>
        <p:nvGrpSpPr>
          <p:cNvPr id="6154" name="Group 14"/>
          <p:cNvGrpSpPr>
            <a:grpSpLocks/>
          </p:cNvGrpSpPr>
          <p:nvPr/>
        </p:nvGrpSpPr>
        <p:grpSpPr bwMode="auto">
          <a:xfrm>
            <a:off x="730852" y="5573629"/>
            <a:ext cx="5432425" cy="1184275"/>
            <a:chOff x="-528" y="3373"/>
            <a:chExt cx="3422" cy="746"/>
          </a:xfrm>
          <a:solidFill>
            <a:schemeClr val="tx2">
              <a:lumMod val="20000"/>
              <a:lumOff val="80000"/>
            </a:schemeClr>
          </a:solidFill>
        </p:grpSpPr>
        <p:sp>
          <p:nvSpPr>
            <p:cNvPr id="6155" name="Text Box 15"/>
            <p:cNvSpPr txBox="1">
              <a:spLocks noChangeArrowheads="1"/>
            </p:cNvSpPr>
            <p:nvPr/>
          </p:nvSpPr>
          <p:spPr bwMode="auto">
            <a:xfrm>
              <a:off x="-528" y="3373"/>
              <a:ext cx="3422" cy="746"/>
            </a:xfrm>
            <a:prstGeom prst="rect">
              <a:avLst/>
            </a:prstGeom>
            <a:grpFill/>
            <a:ln w="9525">
              <a:solidFill>
                <a:schemeClr val="tx1"/>
              </a:solidFill>
              <a:miter lim="800000"/>
              <a:headEnd/>
              <a:tailEnd/>
            </a:ln>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600" dirty="0">
                  <a:latin typeface="Courier New" panose="02070309020205020404" pitchFamily="49" charset="0"/>
                </a:rPr>
                <a:t>thing = ('Hello')</a:t>
              </a:r>
            </a:p>
            <a:p>
              <a:pPr>
                <a:spcBef>
                  <a:spcPct val="0"/>
                </a:spcBef>
              </a:pPr>
              <a:r>
                <a:rPr lang="en-GB" sz="1600" dirty="0">
                  <a:latin typeface="Courier New" panose="02070309020205020404" pitchFamily="49" charset="0"/>
                </a:rPr>
                <a:t>print(type(thing))</a:t>
              </a:r>
            </a:p>
            <a:p>
              <a:pPr>
                <a:spcBef>
                  <a:spcPct val="0"/>
                </a:spcBef>
              </a:pPr>
              <a:endParaRPr lang="en-GB" sz="700" dirty="0">
                <a:latin typeface="Courier New" panose="02070309020205020404" pitchFamily="49" charset="0"/>
              </a:endParaRPr>
            </a:p>
            <a:p>
              <a:pPr>
                <a:spcBef>
                  <a:spcPct val="0"/>
                </a:spcBef>
              </a:pPr>
              <a:r>
                <a:rPr lang="en-GB" sz="1600" dirty="0">
                  <a:latin typeface="Courier New" panose="02070309020205020404" pitchFamily="49" charset="0"/>
                </a:rPr>
                <a:t>thing = ('Hello'</a:t>
              </a:r>
              <a:r>
                <a:rPr lang="en-GB" sz="1600" b="1" dirty="0">
                  <a:latin typeface="Courier New" panose="02070309020205020404" pitchFamily="49" charset="0"/>
                </a:rPr>
                <a:t>,</a:t>
              </a:r>
              <a:r>
                <a:rPr lang="en-GB" sz="1600" dirty="0">
                  <a:latin typeface="Courier New" panose="02070309020205020404" pitchFamily="49" charset="0"/>
                </a:rPr>
                <a:t>)</a:t>
              </a:r>
            </a:p>
            <a:p>
              <a:pPr>
                <a:spcBef>
                  <a:spcPct val="0"/>
                </a:spcBef>
              </a:pPr>
              <a:r>
                <a:rPr lang="en-GB" sz="1600" dirty="0">
                  <a:latin typeface="Courier New" panose="02070309020205020404" pitchFamily="49" charset="0"/>
                </a:rPr>
                <a:t>print(type(thing))</a:t>
              </a:r>
            </a:p>
          </p:txBody>
        </p:sp>
        <p:sp>
          <p:nvSpPr>
            <p:cNvPr id="6157" name="Oval 17"/>
            <p:cNvSpPr>
              <a:spLocks noChangeArrowheads="1"/>
            </p:cNvSpPr>
            <p:nvPr/>
          </p:nvSpPr>
          <p:spPr bwMode="auto">
            <a:xfrm>
              <a:off x="716" y="3730"/>
              <a:ext cx="158" cy="327"/>
            </a:xfrm>
            <a:prstGeom prst="ellipse">
              <a:avLst/>
            </a:prstGeom>
            <a:noFill/>
            <a:ln w="12700">
              <a:solidFill>
                <a:srgbClr val="C80000"/>
              </a:solidFill>
              <a:round/>
              <a:headEnd/>
              <a:tailEnd/>
            </a:ln>
          </p:spPr>
          <p:txBody>
            <a:bodyPr anchor="ctr">
              <a:spAutoFit/>
            </a:bodyPr>
            <a:lstStyle/>
            <a:p>
              <a:endParaRPr lang="en-US"/>
            </a:p>
          </p:txBody>
        </p:sp>
      </p:grpSp>
      <p:sp>
        <p:nvSpPr>
          <p:cNvPr id="2" name="Text Box 9">
            <a:extLst>
              <a:ext uri="{FF2B5EF4-FFF2-40B4-BE49-F238E27FC236}">
                <a16:creationId xmlns:a16="http://schemas.microsoft.com/office/drawing/2014/main" id="{D451E5B8-0194-4B1F-BDA5-B0DD0D52A1F4}"/>
              </a:ext>
            </a:extLst>
          </p:cNvPr>
          <p:cNvSpPr txBox="1">
            <a:spLocks noChangeArrowheads="1"/>
          </p:cNvSpPr>
          <p:nvPr/>
        </p:nvSpPr>
        <p:spPr bwMode="auto">
          <a:xfrm>
            <a:off x="6237096" y="5926907"/>
            <a:ext cx="2021293" cy="830997"/>
          </a:xfrm>
          <a:prstGeom prst="rect">
            <a:avLst/>
          </a:prstGeom>
          <a:solidFill>
            <a:schemeClr val="accent2"/>
          </a:solidFill>
          <a:ln w="9525">
            <a:solidFill>
              <a:schemeClr val="tx1"/>
            </a:solidFill>
            <a:miter lim="800000"/>
            <a:headEnd/>
            <a:tailEnd/>
          </a:ln>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100000"/>
              </a:spcBef>
            </a:pPr>
            <a:r>
              <a:rPr lang="en-GB" sz="1600" dirty="0">
                <a:latin typeface="Courier New" panose="02070309020205020404" pitchFamily="49" charset="0"/>
              </a:rPr>
              <a:t>&lt;class 'str'&gt;</a:t>
            </a:r>
          </a:p>
          <a:p>
            <a:pPr>
              <a:spcBef>
                <a:spcPct val="100000"/>
              </a:spcBef>
            </a:pPr>
            <a:r>
              <a:rPr lang="en-GB" sz="1600" dirty="0">
                <a:latin typeface="Courier New" panose="02070309020205020404" pitchFamily="49" charset="0"/>
              </a:rPr>
              <a:t>&lt;class 'tuple'&gt;</a:t>
            </a:r>
          </a:p>
        </p:txBody>
      </p:sp>
    </p:spTree>
    <p:extLst>
      <p:ext uri="{BB962C8B-B14F-4D97-AF65-F5344CB8AC3E}">
        <p14:creationId xmlns:p14="http://schemas.microsoft.com/office/powerpoint/2010/main" val="1375785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GB" dirty="0"/>
              <a:t>Python lists</a:t>
            </a:r>
          </a:p>
        </p:txBody>
      </p:sp>
      <p:sp>
        <p:nvSpPr>
          <p:cNvPr id="7171" name="Rectangle 3"/>
          <p:cNvSpPr>
            <a:spLocks noGrp="1" noChangeArrowheads="1"/>
          </p:cNvSpPr>
          <p:nvPr>
            <p:ph idx="1"/>
          </p:nvPr>
        </p:nvSpPr>
        <p:spPr/>
        <p:txBody>
          <a:bodyPr/>
          <a:lstStyle/>
          <a:p>
            <a:r>
              <a:rPr lang="en-GB" b="1" dirty="0">
                <a:latin typeface="Montserrat"/>
              </a:rPr>
              <a:t>Python lists are similar to arrays in other languages*</a:t>
            </a:r>
            <a:endParaRPr lang="en-US">
              <a:latin typeface="Montserrat"/>
            </a:endParaRPr>
          </a:p>
          <a:p>
            <a:pPr marL="457200" lvl="1" indent="-228600">
              <a:buFont typeface="Arial" panose="020B0604020202020204" pitchFamily="34" charset="0"/>
              <a:buChar char="•"/>
            </a:pPr>
            <a:r>
              <a:rPr lang="en-GB" sz="1800" dirty="0"/>
              <a:t>Can contain objects of any type</a:t>
            </a:r>
          </a:p>
          <a:p>
            <a:pPr marL="457200" lvl="1" indent="-228600">
              <a:buFont typeface="Arial" panose="020B0604020202020204" pitchFamily="34" charset="0"/>
              <a:buChar char="•"/>
            </a:pPr>
            <a:r>
              <a:rPr lang="en-GB" sz="1800" dirty="0"/>
              <a:t>Multi-dimensional lists are just lists containing references to other lists</a:t>
            </a:r>
          </a:p>
          <a:p>
            <a:r>
              <a:rPr lang="en-GB" b="1" dirty="0">
                <a:latin typeface="Montserrat"/>
              </a:rPr>
              <a:t>Lists can be created using </a:t>
            </a:r>
            <a:r>
              <a:rPr lang="en-GB" b="1">
                <a:latin typeface="Montserrat"/>
                <a:cs typeface="Courier New"/>
              </a:rPr>
              <a:t>[ ] or the built-in </a:t>
            </a:r>
            <a:r>
              <a:rPr lang="en-GB" b="1">
                <a:latin typeface="Courier New"/>
                <a:cs typeface="Courier New"/>
              </a:rPr>
              <a:t>list()</a:t>
            </a:r>
            <a:r>
              <a:rPr lang="en-GB" b="1">
                <a:latin typeface="Montserrat"/>
              </a:rPr>
              <a:t> function</a:t>
            </a:r>
            <a:endParaRPr lang="en-GB" b="1">
              <a:latin typeface="Courier New"/>
              <a:cs typeface="Courier New"/>
            </a:endParaRPr>
          </a:p>
          <a:p>
            <a:r>
              <a:rPr lang="en-GB" b="1" dirty="0"/>
              <a:t>Access list elements using </a:t>
            </a:r>
            <a:r>
              <a:rPr lang="en-GB" b="1" dirty="0">
                <a:latin typeface="Courier New" panose="02070309020205020404" pitchFamily="49" charset="0"/>
              </a:rPr>
              <a:t>[]</a:t>
            </a:r>
            <a:r>
              <a:rPr lang="en-GB" b="1" dirty="0"/>
              <a:t> or by method calls</a:t>
            </a:r>
          </a:p>
          <a:p>
            <a:pPr marL="457200" lvl="1" indent="-228600">
              <a:buFont typeface="Arial" panose="020B0604020202020204" pitchFamily="34" charset="0"/>
              <a:buChar char="•"/>
            </a:pPr>
            <a:r>
              <a:rPr lang="en-GB" sz="1800" dirty="0"/>
              <a:t>Indexes on the left start at zero</a:t>
            </a:r>
          </a:p>
          <a:p>
            <a:pPr marL="457200" lvl="1" indent="-228600">
              <a:buFont typeface="Arial" panose="020B0604020202020204" pitchFamily="34" charset="0"/>
              <a:buChar char="•"/>
            </a:pPr>
            <a:r>
              <a:rPr lang="en-GB" sz="1800" dirty="0">
                <a:latin typeface="Montserrat"/>
              </a:rPr>
              <a:t>Indexes on the right start at -1</a:t>
            </a:r>
          </a:p>
          <a:p>
            <a:pPr marL="457200" lvl="1" indent="-228600">
              <a:buFont typeface="Arial" panose="020B0604020202020204" pitchFamily="34" charset="0"/>
              <a:buChar char="•"/>
            </a:pPr>
            <a:r>
              <a:rPr lang="en-GB" sz="1800" dirty="0"/>
              <a:t>Multiply operator * can also be applied to a list</a:t>
            </a:r>
          </a:p>
          <a:p>
            <a:pPr lvl="2"/>
            <a:endParaRPr lang="en-GB" dirty="0"/>
          </a:p>
          <a:p>
            <a:pPr lvl="1">
              <a:buFontTx/>
              <a:buNone/>
            </a:pPr>
            <a:endParaRPr lang="en-GB" dirty="0"/>
          </a:p>
        </p:txBody>
      </p:sp>
      <p:sp>
        <p:nvSpPr>
          <p:cNvPr id="7172" name="Text Box 8"/>
          <p:cNvSpPr txBox="1">
            <a:spLocks noChangeArrowheads="1"/>
          </p:cNvSpPr>
          <p:nvPr/>
        </p:nvSpPr>
        <p:spPr bwMode="auto">
          <a:xfrm>
            <a:off x="762054" y="4481115"/>
            <a:ext cx="6684962" cy="1200150"/>
          </a:xfrm>
          <a:prstGeom prst="rect">
            <a:avLst/>
          </a:prstGeom>
          <a:solidFill>
            <a:schemeClr val="tx2">
              <a:lumMod val="20000"/>
              <a:lumOff val="80000"/>
            </a:schemeClr>
          </a:solidFill>
          <a:ln w="9525">
            <a:solidFill>
              <a:schemeClr val="tx1"/>
            </a:solidFill>
            <a:miter lim="800000"/>
            <a:headEnd/>
            <a:tailEnd/>
          </a:ln>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cheese = ['Cheddar', 'Stilton', 'Cornish Yarg']</a:t>
            </a:r>
          </a:p>
          <a:p>
            <a:pPr>
              <a:spcBef>
                <a:spcPct val="0"/>
              </a:spcBef>
            </a:pPr>
            <a:r>
              <a:rPr lang="en-GB" sz="1800" dirty="0">
                <a:latin typeface="Courier New" panose="02070309020205020404" pitchFamily="49" charset="0"/>
              </a:rPr>
              <a:t>print(cheese[1])</a:t>
            </a:r>
          </a:p>
          <a:p>
            <a:pPr>
              <a:spcBef>
                <a:spcPct val="0"/>
              </a:spcBef>
            </a:pPr>
            <a:r>
              <a:rPr lang="en-GB" sz="1800" dirty="0">
                <a:latin typeface="Courier New" panose="02070309020205020404" pitchFamily="49" charset="0"/>
              </a:rPr>
              <a:t>cheese[-1] = 'Red Leicester'</a:t>
            </a:r>
          </a:p>
          <a:p>
            <a:pPr>
              <a:spcBef>
                <a:spcPct val="0"/>
              </a:spcBef>
            </a:pPr>
            <a:r>
              <a:rPr lang="en-GB" sz="1800" dirty="0">
                <a:latin typeface="Courier New" panose="02070309020205020404" pitchFamily="49" charset="0"/>
              </a:rPr>
              <a:t>print(cheese)</a:t>
            </a:r>
          </a:p>
        </p:txBody>
      </p:sp>
      <p:sp>
        <p:nvSpPr>
          <p:cNvPr id="7173" name="Text Box 9"/>
          <p:cNvSpPr txBox="1">
            <a:spLocks noChangeArrowheads="1"/>
          </p:cNvSpPr>
          <p:nvPr/>
        </p:nvSpPr>
        <p:spPr bwMode="auto">
          <a:xfrm>
            <a:off x="4849058" y="5383144"/>
            <a:ext cx="4960938" cy="590550"/>
          </a:xfrm>
          <a:prstGeom prst="rect">
            <a:avLst/>
          </a:prstGeom>
          <a:solidFill>
            <a:schemeClr val="accent2"/>
          </a:solidFill>
          <a:ln w="9525">
            <a:solidFill>
              <a:schemeClr val="tx1"/>
            </a:solidFill>
            <a:miter lim="800000"/>
            <a:headEnd/>
            <a:tailEnd/>
          </a:ln>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600" dirty="0">
                <a:latin typeface="Courier New" panose="02070309020205020404" pitchFamily="49" charset="0"/>
              </a:rPr>
              <a:t>Stilton</a:t>
            </a:r>
          </a:p>
          <a:p>
            <a:pPr>
              <a:spcBef>
                <a:spcPct val="0"/>
              </a:spcBef>
            </a:pPr>
            <a:r>
              <a:rPr lang="en-GB" sz="1600" dirty="0">
                <a:latin typeface="Courier New" panose="02070309020205020404" pitchFamily="49" charset="0"/>
              </a:rPr>
              <a:t>['Cheddar', 'Stilton', 'Red Leicester']</a:t>
            </a:r>
          </a:p>
        </p:txBody>
      </p:sp>
    </p:spTree>
    <p:extLst>
      <p:ext uri="{BB962C8B-B14F-4D97-AF65-F5344CB8AC3E}">
        <p14:creationId xmlns:p14="http://schemas.microsoft.com/office/powerpoint/2010/main" val="681395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GB" dirty="0"/>
              <a:t>Tuple and list slicing</a:t>
            </a:r>
          </a:p>
        </p:txBody>
      </p:sp>
      <p:sp>
        <p:nvSpPr>
          <p:cNvPr id="8195" name="Rectangle 3"/>
          <p:cNvSpPr>
            <a:spLocks noGrp="1" noChangeArrowheads="1"/>
          </p:cNvSpPr>
          <p:nvPr>
            <p:ph idx="1"/>
          </p:nvPr>
        </p:nvSpPr>
        <p:spPr/>
        <p:txBody>
          <a:bodyPr/>
          <a:lstStyle/>
          <a:p>
            <a:r>
              <a:rPr lang="en-GB" b="1">
                <a:latin typeface="Montserrat"/>
              </a:rPr>
              <a:t>Slicing can return multiple objects from Tuple:</a:t>
            </a:r>
          </a:p>
          <a:p>
            <a:pPr marL="400050" indent="-171450">
              <a:buFont typeface="Arial"/>
              <a:buChar char="•"/>
            </a:pPr>
            <a:r>
              <a:rPr lang="en-GB" sz="1800">
                <a:latin typeface="Montserrat"/>
              </a:rPr>
              <a:t>Indexed by [start, end] but does not include end-index</a:t>
            </a:r>
            <a:endParaRPr lang="en-GB" sz="1800" i="1">
              <a:latin typeface="Montserrat"/>
            </a:endParaRPr>
          </a:p>
          <a:p>
            <a:pPr marL="400050" lvl="1" indent="-171450">
              <a:buFont typeface="Arial" panose="020B0604020202020204" pitchFamily="34" charset="0"/>
              <a:buChar char="•"/>
            </a:pPr>
            <a:r>
              <a:rPr lang="en-GB" sz="1800">
                <a:latin typeface="Montserrat"/>
              </a:rPr>
              <a:t>Counting from zero on LHS, from -1 on RHS</a:t>
            </a:r>
          </a:p>
          <a:p>
            <a:pPr lvl="1"/>
            <a:endParaRPr lang="en-GB" dirty="0"/>
          </a:p>
          <a:p>
            <a:pPr lvl="1"/>
            <a:endParaRPr lang="en-GB" dirty="0"/>
          </a:p>
          <a:p>
            <a:pPr lvl="2"/>
            <a:endParaRPr lang="en-GB" dirty="0"/>
          </a:p>
          <a:p>
            <a:pPr lvl="2"/>
            <a:endParaRPr lang="en-GB" dirty="0"/>
          </a:p>
          <a:p>
            <a:pPr lvl="2"/>
            <a:endParaRPr lang="en-GB" dirty="0"/>
          </a:p>
          <a:p>
            <a:pPr lvl="1"/>
            <a:endParaRPr lang="en-GB" dirty="0"/>
          </a:p>
          <a:p>
            <a:pPr marL="914400" lvl="2" indent="0">
              <a:buNone/>
            </a:pPr>
            <a:endParaRPr lang="en-GB" dirty="0"/>
          </a:p>
          <a:p>
            <a:pPr marL="457200" lvl="1" indent="-228600">
              <a:buFont typeface="Arial" panose="020B0604020202020204" pitchFamily="34" charset="0"/>
              <a:buChar char="•"/>
            </a:pPr>
            <a:r>
              <a:rPr lang="en-GB" sz="1800" dirty="0">
                <a:latin typeface="Montserrat"/>
              </a:rPr>
              <a:t>List elements may be removed using </a:t>
            </a:r>
            <a:r>
              <a:rPr lang="en-GB" sz="1800" b="0" dirty="0">
                <a:latin typeface="Courier New"/>
                <a:cs typeface="Courier New"/>
              </a:rPr>
              <a:t>del</a:t>
            </a:r>
            <a:endParaRPr lang="en-GB" sz="1800" dirty="0">
              <a:latin typeface="Courier New"/>
              <a:cs typeface="Courier New"/>
            </a:endParaRPr>
          </a:p>
          <a:p>
            <a:pPr lvl="1"/>
            <a:endParaRPr lang="en-GB" dirty="0"/>
          </a:p>
        </p:txBody>
      </p:sp>
      <p:sp>
        <p:nvSpPr>
          <p:cNvPr id="8196" name="Text Box 5"/>
          <p:cNvSpPr txBox="1">
            <a:spLocks noChangeArrowheads="1"/>
          </p:cNvSpPr>
          <p:nvPr/>
        </p:nvSpPr>
        <p:spPr bwMode="auto">
          <a:xfrm>
            <a:off x="778932" y="2508799"/>
            <a:ext cx="7156450" cy="2554545"/>
          </a:xfrm>
          <a:prstGeom prst="rect">
            <a:avLst/>
          </a:prstGeom>
          <a:solidFill>
            <a:schemeClr val="tx2">
              <a:lumMod val="20000"/>
              <a:lumOff val="80000"/>
            </a:schemeClr>
          </a:solidFill>
          <a:ln w="12700">
            <a:solidFill>
              <a:schemeClr val="tx1"/>
            </a:solidFill>
            <a:miter lim="800000"/>
            <a:headEnd/>
            <a:tailEnd/>
          </a:ln>
          <a:effectLst/>
        </p:spPr>
        <p:txBody>
          <a:bodyPr lIns="91440" tIns="45720" rIns="91440" bIns="45720" anchor="t">
            <a:spAutoFit/>
          </a:bodyPr>
          <a:lstStyle>
            <a:lvl1pPr defTabSz="739775">
              <a:defRPr sz="1000">
                <a:solidFill>
                  <a:schemeClr val="tx1"/>
                </a:solidFill>
                <a:latin typeface="Arial" charset="0"/>
              </a:defRPr>
            </a:lvl1pPr>
            <a:lvl2pPr marL="742950" indent="-285750" defTabSz="739775">
              <a:defRPr sz="1000">
                <a:solidFill>
                  <a:schemeClr val="tx1"/>
                </a:solidFill>
                <a:latin typeface="Arial" charset="0"/>
              </a:defRPr>
            </a:lvl2pPr>
            <a:lvl3pPr marL="1143000" indent="-228600" defTabSz="739775">
              <a:defRPr sz="1000">
                <a:solidFill>
                  <a:schemeClr val="tx1"/>
                </a:solidFill>
                <a:latin typeface="Arial" charset="0"/>
              </a:defRPr>
            </a:lvl3pPr>
            <a:lvl4pPr marL="1600200" indent="-228600" defTabSz="739775">
              <a:defRPr sz="1000">
                <a:solidFill>
                  <a:schemeClr val="tx1"/>
                </a:solidFill>
                <a:latin typeface="Arial" charset="0"/>
              </a:defRPr>
            </a:lvl4pPr>
            <a:lvl5pPr marL="2057400" indent="-228600" defTabSz="739775">
              <a:defRPr sz="1000">
                <a:solidFill>
                  <a:schemeClr val="tx1"/>
                </a:solidFill>
                <a:latin typeface="Arial" charset="0"/>
              </a:defRPr>
            </a:lvl5pPr>
            <a:lvl6pPr marL="2514600" indent="-228600" defTabSz="739775" eaLnBrk="0" fontAlgn="base" hangingPunct="0">
              <a:spcBef>
                <a:spcPct val="50000"/>
              </a:spcBef>
              <a:spcAft>
                <a:spcPct val="0"/>
              </a:spcAft>
              <a:defRPr sz="1000">
                <a:solidFill>
                  <a:schemeClr val="tx1"/>
                </a:solidFill>
                <a:latin typeface="Arial" charset="0"/>
              </a:defRPr>
            </a:lvl6pPr>
            <a:lvl7pPr marL="2971800" indent="-228600" defTabSz="739775" eaLnBrk="0" fontAlgn="base" hangingPunct="0">
              <a:spcBef>
                <a:spcPct val="50000"/>
              </a:spcBef>
              <a:spcAft>
                <a:spcPct val="0"/>
              </a:spcAft>
              <a:defRPr sz="1000">
                <a:solidFill>
                  <a:schemeClr val="tx1"/>
                </a:solidFill>
                <a:latin typeface="Arial" charset="0"/>
              </a:defRPr>
            </a:lvl7pPr>
            <a:lvl8pPr marL="3429000" indent="-228600" defTabSz="739775" eaLnBrk="0" fontAlgn="base" hangingPunct="0">
              <a:spcBef>
                <a:spcPct val="50000"/>
              </a:spcBef>
              <a:spcAft>
                <a:spcPct val="0"/>
              </a:spcAft>
              <a:defRPr sz="1000">
                <a:solidFill>
                  <a:schemeClr val="tx1"/>
                </a:solidFill>
                <a:latin typeface="Arial" charset="0"/>
              </a:defRPr>
            </a:lvl8pPr>
            <a:lvl9pPr marL="3886200" indent="-228600" defTabSz="739775" eaLnBrk="0" fontAlgn="base" hangingPunct="0">
              <a:spcBef>
                <a:spcPct val="50000"/>
              </a:spcBef>
              <a:spcAft>
                <a:spcPct val="0"/>
              </a:spcAft>
              <a:defRPr sz="1000">
                <a:solidFill>
                  <a:schemeClr val="tx1"/>
                </a:solidFill>
                <a:latin typeface="Arial" charset="0"/>
              </a:defRPr>
            </a:lvl9pPr>
          </a:lstStyle>
          <a:p>
            <a:pPr>
              <a:spcBef>
                <a:spcPct val="0"/>
              </a:spcBef>
            </a:pPr>
            <a:r>
              <a:rPr lang="en-GB" sz="1600" b="1" err="1">
                <a:latin typeface="Courier New"/>
                <a:cs typeface="Courier New"/>
              </a:rPr>
              <a:t>mytuple</a:t>
            </a:r>
            <a:r>
              <a:rPr lang="en-GB" sz="1600" b="1" dirty="0">
                <a:latin typeface="Courier New"/>
                <a:cs typeface="Courier New"/>
              </a:rPr>
              <a:t>=('eggs', 'bacon', 'spam', 'tea', 'beans')</a:t>
            </a:r>
          </a:p>
          <a:p>
            <a:pPr>
              <a:spcBef>
                <a:spcPct val="0"/>
              </a:spcBef>
            </a:pPr>
            <a:r>
              <a:rPr lang="en-GB" sz="1600" b="1" dirty="0">
                <a:latin typeface="Courier New"/>
                <a:cs typeface="Courier New"/>
              </a:rPr>
              <a:t>print(</a:t>
            </a:r>
            <a:r>
              <a:rPr lang="en-GB" sz="1600" b="1" err="1">
                <a:latin typeface="Courier New"/>
                <a:cs typeface="Courier New"/>
              </a:rPr>
              <a:t>mytuple</a:t>
            </a:r>
            <a:r>
              <a:rPr lang="en-GB" sz="1600" b="1" dirty="0">
                <a:latin typeface="Courier New"/>
                <a:cs typeface="Courier New"/>
              </a:rPr>
              <a:t>[</a:t>
            </a:r>
            <a:r>
              <a:rPr lang="en-GB" sz="1600" b="1" dirty="0">
                <a:solidFill>
                  <a:srgbClr val="FF0000"/>
                </a:solidFill>
                <a:latin typeface="Courier New"/>
                <a:cs typeface="Courier New"/>
              </a:rPr>
              <a:t>2</a:t>
            </a:r>
            <a:r>
              <a:rPr lang="en-GB" sz="1600" b="1" dirty="0">
                <a:latin typeface="Courier New"/>
                <a:cs typeface="Courier New"/>
              </a:rPr>
              <a:t>:</a:t>
            </a:r>
            <a:r>
              <a:rPr lang="en-GB" sz="1600" b="1" dirty="0">
                <a:solidFill>
                  <a:srgbClr val="0070C0"/>
                </a:solidFill>
                <a:latin typeface="Courier New"/>
                <a:cs typeface="Courier New"/>
              </a:rPr>
              <a:t>4</a:t>
            </a:r>
            <a:r>
              <a:rPr lang="en-GB" sz="1600" b="1" dirty="0">
                <a:latin typeface="Courier New"/>
                <a:cs typeface="Courier New"/>
              </a:rPr>
              <a:t>])</a:t>
            </a:r>
          </a:p>
          <a:p>
            <a:pPr>
              <a:spcBef>
                <a:spcPct val="0"/>
              </a:spcBef>
            </a:pPr>
            <a:r>
              <a:rPr lang="en-GB" sz="1600" dirty="0">
                <a:latin typeface="Courier New"/>
                <a:cs typeface="Courier New"/>
              </a:rPr>
              <a:t>('spam', 'tea')</a:t>
            </a:r>
          </a:p>
          <a:p>
            <a:pPr>
              <a:spcBef>
                <a:spcPct val="0"/>
              </a:spcBef>
            </a:pPr>
            <a:r>
              <a:rPr lang="en-GB" sz="1600" b="1" dirty="0">
                <a:latin typeface="Courier New"/>
                <a:cs typeface="Courier New"/>
              </a:rPr>
              <a:t>print(</a:t>
            </a:r>
            <a:r>
              <a:rPr lang="en-GB" sz="1600" b="1" err="1">
                <a:latin typeface="Courier New"/>
                <a:cs typeface="Courier New"/>
              </a:rPr>
              <a:t>mytuple</a:t>
            </a:r>
            <a:r>
              <a:rPr lang="en-GB" sz="1600" b="1" dirty="0">
                <a:latin typeface="Courier New"/>
                <a:cs typeface="Courier New"/>
              </a:rPr>
              <a:t>[-4])</a:t>
            </a:r>
          </a:p>
          <a:p>
            <a:pPr>
              <a:spcBef>
                <a:spcPct val="0"/>
              </a:spcBef>
            </a:pPr>
            <a:r>
              <a:rPr lang="en-GB" sz="1600" dirty="0">
                <a:latin typeface="Courier New"/>
                <a:cs typeface="Courier New"/>
              </a:rPr>
              <a:t>bacon</a:t>
            </a:r>
          </a:p>
          <a:p>
            <a:pPr>
              <a:spcBef>
                <a:spcPct val="0"/>
              </a:spcBef>
            </a:pPr>
            <a:r>
              <a:rPr lang="en-GB" sz="1600" b="1" err="1">
                <a:latin typeface="Courier New"/>
                <a:cs typeface="Courier New"/>
              </a:rPr>
              <a:t>mylist</a:t>
            </a:r>
            <a:r>
              <a:rPr lang="en-GB" sz="1600" b="1" dirty="0">
                <a:latin typeface="Courier New"/>
                <a:cs typeface="Courier New"/>
              </a:rPr>
              <a:t> = list(</a:t>
            </a:r>
            <a:r>
              <a:rPr lang="en-GB" sz="1600" b="1" err="1">
                <a:latin typeface="Courier New"/>
                <a:cs typeface="Courier New"/>
              </a:rPr>
              <a:t>mytuple</a:t>
            </a:r>
            <a:r>
              <a:rPr lang="en-GB" sz="1600" b="1" dirty="0">
                <a:latin typeface="Courier New"/>
                <a:cs typeface="Courier New"/>
              </a:rPr>
              <a:t>)</a:t>
            </a:r>
          </a:p>
          <a:p>
            <a:pPr>
              <a:spcBef>
                <a:spcPct val="0"/>
              </a:spcBef>
            </a:pPr>
            <a:r>
              <a:rPr lang="en-GB" sz="1600" b="1" dirty="0">
                <a:latin typeface="Courier New"/>
                <a:cs typeface="Courier New"/>
              </a:rPr>
              <a:t>print(</a:t>
            </a:r>
            <a:r>
              <a:rPr lang="en-GB" sz="1600" b="1" err="1">
                <a:latin typeface="Courier New"/>
                <a:cs typeface="Courier New"/>
              </a:rPr>
              <a:t>mylist</a:t>
            </a:r>
            <a:r>
              <a:rPr lang="en-GB" sz="1600" b="1" dirty="0">
                <a:latin typeface="Courier New"/>
                <a:cs typeface="Courier New"/>
              </a:rPr>
              <a:t>[1:])</a:t>
            </a:r>
          </a:p>
          <a:p>
            <a:pPr>
              <a:spcBef>
                <a:spcPct val="0"/>
              </a:spcBef>
            </a:pPr>
            <a:r>
              <a:rPr lang="en-GB" sz="1600" dirty="0">
                <a:latin typeface="Courier New"/>
                <a:cs typeface="Courier New"/>
              </a:rPr>
              <a:t>['bacon', 'spam', 'tea', 'beans']</a:t>
            </a:r>
          </a:p>
          <a:p>
            <a:pPr>
              <a:spcBef>
                <a:spcPct val="0"/>
              </a:spcBef>
            </a:pPr>
            <a:r>
              <a:rPr lang="en-GB" sz="1600" b="1" dirty="0">
                <a:latin typeface="Courier New"/>
                <a:cs typeface="Courier New"/>
              </a:rPr>
              <a:t>print(</a:t>
            </a:r>
            <a:r>
              <a:rPr lang="en-GB" sz="1600" b="1" err="1">
                <a:latin typeface="Courier New"/>
                <a:cs typeface="Courier New"/>
              </a:rPr>
              <a:t>mylist</a:t>
            </a:r>
            <a:r>
              <a:rPr lang="en-GB" sz="1600" b="1" dirty="0">
                <a:latin typeface="Courier New"/>
                <a:cs typeface="Courier New"/>
              </a:rPr>
              <a:t>[:2])</a:t>
            </a:r>
          </a:p>
          <a:p>
            <a:pPr>
              <a:spcBef>
                <a:spcPct val="0"/>
              </a:spcBef>
            </a:pPr>
            <a:r>
              <a:rPr lang="en-GB" sz="1600" dirty="0">
                <a:latin typeface="Courier New"/>
                <a:cs typeface="Courier New"/>
              </a:rPr>
              <a:t>['eggs', 'bacon']</a:t>
            </a:r>
          </a:p>
        </p:txBody>
      </p:sp>
      <p:sp>
        <p:nvSpPr>
          <p:cNvPr id="8197" name="Text Box 6"/>
          <p:cNvSpPr txBox="1">
            <a:spLocks noChangeArrowheads="1"/>
          </p:cNvSpPr>
          <p:nvPr/>
        </p:nvSpPr>
        <p:spPr bwMode="auto">
          <a:xfrm>
            <a:off x="3616618" y="3514782"/>
            <a:ext cx="82151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a:spAutoFit/>
          </a:bodyPr>
          <a:lstStyle>
            <a:lvl1pPr defTabSz="739775">
              <a:defRPr sz="1000">
                <a:solidFill>
                  <a:schemeClr val="tx1"/>
                </a:solidFill>
                <a:latin typeface="Arial" charset="0"/>
              </a:defRPr>
            </a:lvl1pPr>
            <a:lvl2pPr marL="742950" indent="-285750" defTabSz="739775">
              <a:defRPr sz="1000">
                <a:solidFill>
                  <a:schemeClr val="tx1"/>
                </a:solidFill>
                <a:latin typeface="Arial" charset="0"/>
              </a:defRPr>
            </a:lvl2pPr>
            <a:lvl3pPr marL="1143000" indent="-228600" defTabSz="739775">
              <a:defRPr sz="1000">
                <a:solidFill>
                  <a:schemeClr val="tx1"/>
                </a:solidFill>
                <a:latin typeface="Arial" charset="0"/>
              </a:defRPr>
            </a:lvl3pPr>
            <a:lvl4pPr marL="1600200" indent="-228600" defTabSz="739775">
              <a:defRPr sz="1000">
                <a:solidFill>
                  <a:schemeClr val="tx1"/>
                </a:solidFill>
                <a:latin typeface="Arial" charset="0"/>
              </a:defRPr>
            </a:lvl4pPr>
            <a:lvl5pPr marL="2057400" indent="-228600" defTabSz="739775">
              <a:defRPr sz="1000">
                <a:solidFill>
                  <a:schemeClr val="tx1"/>
                </a:solidFill>
                <a:latin typeface="Arial" charset="0"/>
              </a:defRPr>
            </a:lvl5pPr>
            <a:lvl6pPr marL="2514600" indent="-228600" defTabSz="739775" eaLnBrk="0" fontAlgn="base" hangingPunct="0">
              <a:spcBef>
                <a:spcPct val="50000"/>
              </a:spcBef>
              <a:spcAft>
                <a:spcPct val="0"/>
              </a:spcAft>
              <a:defRPr sz="1000">
                <a:solidFill>
                  <a:schemeClr val="tx1"/>
                </a:solidFill>
                <a:latin typeface="Arial" charset="0"/>
              </a:defRPr>
            </a:lvl6pPr>
            <a:lvl7pPr marL="2971800" indent="-228600" defTabSz="739775" eaLnBrk="0" fontAlgn="base" hangingPunct="0">
              <a:spcBef>
                <a:spcPct val="50000"/>
              </a:spcBef>
              <a:spcAft>
                <a:spcPct val="0"/>
              </a:spcAft>
              <a:defRPr sz="1000">
                <a:solidFill>
                  <a:schemeClr val="tx1"/>
                </a:solidFill>
                <a:latin typeface="Arial" charset="0"/>
              </a:defRPr>
            </a:lvl7pPr>
            <a:lvl8pPr marL="3429000" indent="-228600" defTabSz="739775" eaLnBrk="0" fontAlgn="base" hangingPunct="0">
              <a:spcBef>
                <a:spcPct val="50000"/>
              </a:spcBef>
              <a:spcAft>
                <a:spcPct val="0"/>
              </a:spcAft>
              <a:defRPr sz="1000">
                <a:solidFill>
                  <a:schemeClr val="tx1"/>
                </a:solidFill>
                <a:latin typeface="Arial" charset="0"/>
              </a:defRPr>
            </a:lvl8pPr>
            <a:lvl9pPr marL="3886200" indent="-228600" defTabSz="739775" eaLnBrk="0" fontAlgn="base" hangingPunct="0">
              <a:spcBef>
                <a:spcPct val="50000"/>
              </a:spcBef>
              <a:spcAft>
                <a:spcPct val="0"/>
              </a:spcAft>
              <a:defRPr sz="1000">
                <a:solidFill>
                  <a:schemeClr val="tx1"/>
                </a:solidFill>
                <a:latin typeface="Arial" charset="0"/>
              </a:defRPr>
            </a:lvl9pPr>
          </a:lstStyle>
          <a:p>
            <a:pPr algn="ctr">
              <a:spcBef>
                <a:spcPct val="0"/>
              </a:spcBef>
            </a:pPr>
            <a:r>
              <a:rPr lang="en-GB" sz="1800" b="1" dirty="0">
                <a:solidFill>
                  <a:srgbClr val="FF0066"/>
                </a:solidFill>
              </a:rPr>
              <a:t>start</a:t>
            </a:r>
          </a:p>
        </p:txBody>
      </p:sp>
      <p:sp>
        <p:nvSpPr>
          <p:cNvPr id="8198" name="Text Box 7"/>
          <p:cNvSpPr txBox="1">
            <a:spLocks noChangeArrowheads="1"/>
          </p:cNvSpPr>
          <p:nvPr/>
        </p:nvSpPr>
        <p:spPr bwMode="auto">
          <a:xfrm>
            <a:off x="4082492" y="3312434"/>
            <a:ext cx="1005883" cy="3796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a:spAutoFit/>
          </a:bodyPr>
          <a:lstStyle>
            <a:lvl1pPr defTabSz="739775">
              <a:defRPr sz="1000">
                <a:solidFill>
                  <a:schemeClr val="tx1"/>
                </a:solidFill>
                <a:latin typeface="Arial" charset="0"/>
              </a:defRPr>
            </a:lvl1pPr>
            <a:lvl2pPr marL="742950" indent="-285750" defTabSz="739775">
              <a:defRPr sz="1000">
                <a:solidFill>
                  <a:schemeClr val="tx1"/>
                </a:solidFill>
                <a:latin typeface="Arial" charset="0"/>
              </a:defRPr>
            </a:lvl2pPr>
            <a:lvl3pPr marL="1143000" indent="-228600" defTabSz="739775">
              <a:defRPr sz="1000">
                <a:solidFill>
                  <a:schemeClr val="tx1"/>
                </a:solidFill>
                <a:latin typeface="Arial" charset="0"/>
              </a:defRPr>
            </a:lvl3pPr>
            <a:lvl4pPr marL="1600200" indent="-228600" defTabSz="739775">
              <a:defRPr sz="1000">
                <a:solidFill>
                  <a:schemeClr val="tx1"/>
                </a:solidFill>
                <a:latin typeface="Arial" charset="0"/>
              </a:defRPr>
            </a:lvl4pPr>
            <a:lvl5pPr marL="2057400" indent="-228600" defTabSz="739775">
              <a:defRPr sz="1000">
                <a:solidFill>
                  <a:schemeClr val="tx1"/>
                </a:solidFill>
                <a:latin typeface="Arial" charset="0"/>
              </a:defRPr>
            </a:lvl5pPr>
            <a:lvl6pPr marL="2514600" indent="-228600" defTabSz="739775" eaLnBrk="0" fontAlgn="base" hangingPunct="0">
              <a:spcBef>
                <a:spcPct val="50000"/>
              </a:spcBef>
              <a:spcAft>
                <a:spcPct val="0"/>
              </a:spcAft>
              <a:defRPr sz="1000">
                <a:solidFill>
                  <a:schemeClr val="tx1"/>
                </a:solidFill>
                <a:latin typeface="Arial" charset="0"/>
              </a:defRPr>
            </a:lvl6pPr>
            <a:lvl7pPr marL="2971800" indent="-228600" defTabSz="739775" eaLnBrk="0" fontAlgn="base" hangingPunct="0">
              <a:spcBef>
                <a:spcPct val="50000"/>
              </a:spcBef>
              <a:spcAft>
                <a:spcPct val="0"/>
              </a:spcAft>
              <a:defRPr sz="1000">
                <a:solidFill>
                  <a:schemeClr val="tx1"/>
                </a:solidFill>
                <a:latin typeface="Arial" charset="0"/>
              </a:defRPr>
            </a:lvl7pPr>
            <a:lvl8pPr marL="3429000" indent="-228600" defTabSz="739775" eaLnBrk="0" fontAlgn="base" hangingPunct="0">
              <a:spcBef>
                <a:spcPct val="50000"/>
              </a:spcBef>
              <a:spcAft>
                <a:spcPct val="0"/>
              </a:spcAft>
              <a:defRPr sz="1000">
                <a:solidFill>
                  <a:schemeClr val="tx1"/>
                </a:solidFill>
                <a:latin typeface="Arial" charset="0"/>
              </a:defRPr>
            </a:lvl8pPr>
            <a:lvl9pPr marL="3886200" indent="-228600" defTabSz="739775" eaLnBrk="0" fontAlgn="base" hangingPunct="0">
              <a:spcBef>
                <a:spcPct val="50000"/>
              </a:spcBef>
              <a:spcAft>
                <a:spcPct val="0"/>
              </a:spcAft>
              <a:defRPr sz="1000">
                <a:solidFill>
                  <a:schemeClr val="tx1"/>
                </a:solidFill>
                <a:latin typeface="Arial" charset="0"/>
              </a:defRPr>
            </a:lvl9pPr>
          </a:lstStyle>
          <a:p>
            <a:pPr algn="ctr">
              <a:spcBef>
                <a:spcPct val="0"/>
              </a:spcBef>
            </a:pPr>
            <a:r>
              <a:rPr lang="en-GB" sz="1800" b="1" dirty="0">
                <a:solidFill>
                  <a:srgbClr val="0070C0"/>
                </a:solidFill>
              </a:rPr>
              <a:t>end+1</a:t>
            </a:r>
          </a:p>
        </p:txBody>
      </p:sp>
      <p:sp>
        <p:nvSpPr>
          <p:cNvPr id="8199" name="Line 8"/>
          <p:cNvSpPr>
            <a:spLocks noChangeShapeType="1"/>
          </p:cNvSpPr>
          <p:nvPr/>
        </p:nvSpPr>
        <p:spPr bwMode="auto">
          <a:xfrm flipH="1" flipV="1">
            <a:off x="2709473" y="3126529"/>
            <a:ext cx="1119439" cy="464096"/>
          </a:xfrm>
          <a:prstGeom prst="line">
            <a:avLst/>
          </a:prstGeom>
          <a:noFill/>
          <a:ln w="12700">
            <a:solidFill>
              <a:srgbClr val="FF0066"/>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GB"/>
          </a:p>
        </p:txBody>
      </p:sp>
      <p:sp>
        <p:nvSpPr>
          <p:cNvPr id="8200" name="Line 9"/>
          <p:cNvSpPr>
            <a:spLocks noChangeShapeType="1"/>
          </p:cNvSpPr>
          <p:nvPr/>
        </p:nvSpPr>
        <p:spPr bwMode="auto">
          <a:xfrm flipH="1" flipV="1">
            <a:off x="3086251" y="3086604"/>
            <a:ext cx="1119439" cy="398065"/>
          </a:xfrm>
          <a:prstGeom prst="line">
            <a:avLst/>
          </a:prstGeom>
          <a:noFill/>
          <a:ln w="12700">
            <a:solidFill>
              <a:srgbClr val="0070C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GB"/>
          </a:p>
        </p:txBody>
      </p:sp>
      <p:sp>
        <p:nvSpPr>
          <p:cNvPr id="8204" name="Text Box 13"/>
          <p:cNvSpPr txBox="1">
            <a:spLocks noChangeArrowheads="1"/>
          </p:cNvSpPr>
          <p:nvPr/>
        </p:nvSpPr>
        <p:spPr bwMode="auto">
          <a:xfrm>
            <a:off x="780626" y="5701390"/>
            <a:ext cx="6603090" cy="830997"/>
          </a:xfrm>
          <a:prstGeom prst="rect">
            <a:avLst/>
          </a:prstGeom>
          <a:solidFill>
            <a:schemeClr val="tx2">
              <a:lumMod val="20000"/>
              <a:lumOff val="80000"/>
            </a:schemeClr>
          </a:solidFill>
          <a:ln w="9525">
            <a:solidFill>
              <a:schemeClr val="tx1"/>
            </a:solidFill>
            <a:miter lim="800000"/>
            <a:headEnd/>
            <a:tailEnd/>
          </a:ln>
          <a:effectLst/>
        </p:spPr>
        <p:txBody>
          <a:bodyPr wrap="none" lIns="91440" tIns="45720" rIns="91440" bIns="45720" anchor="t">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600" dirty="0">
                <a:latin typeface="Courier New"/>
                <a:cs typeface="Courier New"/>
              </a:rPr>
              <a:t>cheese = ['Cheddar', 'Camembert', 'Brie', 'Stilton']</a:t>
            </a:r>
          </a:p>
          <a:p>
            <a:pPr>
              <a:spcBef>
                <a:spcPct val="0"/>
              </a:spcBef>
            </a:pPr>
            <a:r>
              <a:rPr lang="en-GB" sz="1600" dirty="0">
                <a:latin typeface="Courier New"/>
                <a:cs typeface="Courier New"/>
              </a:rPr>
              <a:t>del cheese[1:3]</a:t>
            </a:r>
          </a:p>
          <a:p>
            <a:pPr>
              <a:spcBef>
                <a:spcPct val="0"/>
              </a:spcBef>
            </a:pPr>
            <a:r>
              <a:rPr lang="en-GB" sz="1600" dirty="0">
                <a:latin typeface="Courier New"/>
                <a:cs typeface="Courier New"/>
              </a:rPr>
              <a:t>print(cheese)</a:t>
            </a:r>
          </a:p>
        </p:txBody>
      </p:sp>
      <p:sp>
        <p:nvSpPr>
          <p:cNvPr id="8205" name="Text Box 14"/>
          <p:cNvSpPr txBox="1">
            <a:spLocks noChangeArrowheads="1"/>
          </p:cNvSpPr>
          <p:nvPr/>
        </p:nvSpPr>
        <p:spPr bwMode="auto">
          <a:xfrm>
            <a:off x="5886906" y="6365280"/>
            <a:ext cx="2882900" cy="346075"/>
          </a:xfrm>
          <a:prstGeom prst="rect">
            <a:avLst/>
          </a:prstGeom>
          <a:solidFill>
            <a:schemeClr val="accent2"/>
          </a:solidFill>
          <a:ln w="9525">
            <a:solidFill>
              <a:schemeClr val="tx1"/>
            </a:solidFill>
            <a:miter lim="800000"/>
            <a:headEnd/>
            <a:tailEnd/>
          </a:ln>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600" dirty="0">
                <a:latin typeface="Courier New" panose="02070309020205020404" pitchFamily="49" charset="0"/>
              </a:rPr>
              <a:t>['Cheddar', 'Stilton']</a:t>
            </a:r>
          </a:p>
        </p:txBody>
      </p:sp>
      <p:cxnSp>
        <p:nvCxnSpPr>
          <p:cNvPr id="13" name="Straight Connector 12">
            <a:extLst>
              <a:ext uri="{FF2B5EF4-FFF2-40B4-BE49-F238E27FC236}">
                <a16:creationId xmlns:a16="http://schemas.microsoft.com/office/drawing/2014/main" id="{77F76EE5-EC66-4302-81D6-C0F2787CCF43}"/>
              </a:ext>
            </a:extLst>
          </p:cNvPr>
          <p:cNvCxnSpPr>
            <a:cxnSpLocks/>
          </p:cNvCxnSpPr>
          <p:nvPr/>
        </p:nvCxnSpPr>
        <p:spPr>
          <a:xfrm>
            <a:off x="2545026" y="3044029"/>
            <a:ext cx="190278" cy="0"/>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5187429C-F2D5-4161-A8B2-ED25E8E38515}"/>
              </a:ext>
            </a:extLst>
          </p:cNvPr>
          <p:cNvCxnSpPr>
            <a:cxnSpLocks/>
          </p:cNvCxnSpPr>
          <p:nvPr/>
        </p:nvCxnSpPr>
        <p:spPr>
          <a:xfrm>
            <a:off x="2822069" y="3052221"/>
            <a:ext cx="197547" cy="0"/>
          </a:xfrm>
          <a:prstGeom prst="line">
            <a:avLst/>
          </a:prstGeom>
          <a:ln w="38100">
            <a:solidFill>
              <a:srgbClr val="0070C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67154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dirty="0"/>
              <a:t>Extended iterable unpacking</a:t>
            </a:r>
          </a:p>
        </p:txBody>
      </p:sp>
      <p:sp>
        <p:nvSpPr>
          <p:cNvPr id="9219" name="Rectangle 6"/>
          <p:cNvSpPr>
            <a:spLocks noGrp="1" noChangeArrowheads="1"/>
          </p:cNvSpPr>
          <p:nvPr>
            <p:ph type="body" sz="quarter" idx="4294967295"/>
          </p:nvPr>
        </p:nvSpPr>
        <p:spPr>
          <a:xfrm>
            <a:off x="474663" y="1367059"/>
            <a:ext cx="11715750" cy="5214937"/>
          </a:xfrm>
        </p:spPr>
        <p:txBody>
          <a:bodyPr/>
          <a:lstStyle/>
          <a:p>
            <a:r>
              <a:rPr lang="en-GB" b="1" dirty="0"/>
              <a:t>Python 3 allows unpacking to a wildcard</a:t>
            </a:r>
            <a:endParaRPr lang="en-US"/>
          </a:p>
          <a:p>
            <a:pPr marL="457200" lvl="1" indent="-228600">
              <a:buFont typeface="Arial" panose="020B0604020202020204" pitchFamily="34" charset="0"/>
              <a:buChar char="•"/>
            </a:pPr>
            <a:r>
              <a:rPr lang="en-GB" sz="1800" dirty="0"/>
              <a:t>Only allowed on the left-side of an assignment </a:t>
            </a:r>
          </a:p>
        </p:txBody>
      </p:sp>
      <p:sp>
        <p:nvSpPr>
          <p:cNvPr id="9221" name="Text Box 5"/>
          <p:cNvSpPr txBox="1">
            <a:spLocks noChangeArrowheads="1"/>
          </p:cNvSpPr>
          <p:nvPr/>
        </p:nvSpPr>
        <p:spPr bwMode="auto">
          <a:xfrm>
            <a:off x="937772" y="2220355"/>
            <a:ext cx="7156450" cy="776288"/>
          </a:xfrm>
          <a:prstGeom prst="rect">
            <a:avLst/>
          </a:prstGeom>
          <a:solidFill>
            <a:schemeClr val="tx2">
              <a:lumMod val="20000"/>
              <a:lumOff val="80000"/>
            </a:schemeClr>
          </a:solidFill>
          <a:ln w="12700">
            <a:solidFill>
              <a:schemeClr val="tx1"/>
            </a:solidFill>
            <a:miter lim="800000"/>
            <a:headEnd/>
            <a:tailEnd/>
          </a:ln>
        </p:spPr>
        <p:txBody>
          <a:bodyPr>
            <a:spAutoFit/>
          </a:bodyPr>
          <a:lstStyle>
            <a:lvl1pPr defTabSz="739775">
              <a:defRPr sz="1000">
                <a:solidFill>
                  <a:schemeClr val="tx1"/>
                </a:solidFill>
                <a:latin typeface="Arial" charset="0"/>
              </a:defRPr>
            </a:lvl1pPr>
            <a:lvl2pPr marL="742950" indent="-285750" defTabSz="739775">
              <a:defRPr sz="1000">
                <a:solidFill>
                  <a:schemeClr val="tx1"/>
                </a:solidFill>
                <a:latin typeface="Arial" charset="0"/>
              </a:defRPr>
            </a:lvl2pPr>
            <a:lvl3pPr marL="1143000" indent="-228600" defTabSz="739775">
              <a:defRPr sz="1000">
                <a:solidFill>
                  <a:schemeClr val="tx1"/>
                </a:solidFill>
                <a:latin typeface="Arial" charset="0"/>
              </a:defRPr>
            </a:lvl3pPr>
            <a:lvl4pPr marL="1600200" indent="-228600" defTabSz="739775">
              <a:defRPr sz="1000">
                <a:solidFill>
                  <a:schemeClr val="tx1"/>
                </a:solidFill>
                <a:latin typeface="Arial" charset="0"/>
              </a:defRPr>
            </a:lvl4pPr>
            <a:lvl5pPr marL="2057400" indent="-228600" defTabSz="739775">
              <a:defRPr sz="1000">
                <a:solidFill>
                  <a:schemeClr val="tx1"/>
                </a:solidFill>
                <a:latin typeface="Arial" charset="0"/>
              </a:defRPr>
            </a:lvl5pPr>
            <a:lvl6pPr marL="2514600" indent="-228600" defTabSz="739775" eaLnBrk="0" fontAlgn="base" hangingPunct="0">
              <a:spcBef>
                <a:spcPct val="50000"/>
              </a:spcBef>
              <a:spcAft>
                <a:spcPct val="0"/>
              </a:spcAft>
              <a:defRPr sz="1000">
                <a:solidFill>
                  <a:schemeClr val="tx1"/>
                </a:solidFill>
                <a:latin typeface="Arial" charset="0"/>
              </a:defRPr>
            </a:lvl6pPr>
            <a:lvl7pPr marL="2971800" indent="-228600" defTabSz="739775" eaLnBrk="0" fontAlgn="base" hangingPunct="0">
              <a:spcBef>
                <a:spcPct val="50000"/>
              </a:spcBef>
              <a:spcAft>
                <a:spcPct val="0"/>
              </a:spcAft>
              <a:defRPr sz="1000">
                <a:solidFill>
                  <a:schemeClr val="tx1"/>
                </a:solidFill>
                <a:latin typeface="Arial" charset="0"/>
              </a:defRPr>
            </a:lvl7pPr>
            <a:lvl8pPr marL="3429000" indent="-228600" defTabSz="739775" eaLnBrk="0" fontAlgn="base" hangingPunct="0">
              <a:spcBef>
                <a:spcPct val="50000"/>
              </a:spcBef>
              <a:spcAft>
                <a:spcPct val="0"/>
              </a:spcAft>
              <a:defRPr sz="1000">
                <a:solidFill>
                  <a:schemeClr val="tx1"/>
                </a:solidFill>
                <a:latin typeface="Arial" charset="0"/>
              </a:defRPr>
            </a:lvl8pPr>
            <a:lvl9pPr marL="3886200" indent="-228600" defTabSz="739775"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err="1">
                <a:latin typeface="Courier New" panose="02070309020205020404" pitchFamily="49" charset="0"/>
              </a:rPr>
              <a:t>mytuple</a:t>
            </a:r>
            <a:r>
              <a:rPr lang="en-GB" sz="1800" dirty="0">
                <a:latin typeface="Courier New" panose="02070309020205020404" pitchFamily="49" charset="0"/>
              </a:rPr>
              <a:t> = 'eggs', 'bacon', 'spam', 'tea'</a:t>
            </a:r>
          </a:p>
          <a:p>
            <a:pPr>
              <a:spcBef>
                <a:spcPct val="0"/>
              </a:spcBef>
            </a:pPr>
            <a:endParaRPr lang="en-GB" sz="800" dirty="0">
              <a:latin typeface="Courier New" panose="02070309020205020404" pitchFamily="49" charset="0"/>
            </a:endParaRPr>
          </a:p>
          <a:p>
            <a:pPr>
              <a:spcBef>
                <a:spcPct val="0"/>
              </a:spcBef>
            </a:pPr>
            <a:r>
              <a:rPr lang="en-GB" sz="1800" dirty="0">
                <a:latin typeface="Courier New" panose="02070309020205020404" pitchFamily="49" charset="0"/>
              </a:rPr>
              <a:t>x, y, z = </a:t>
            </a:r>
            <a:r>
              <a:rPr lang="en-GB" sz="1800" dirty="0" err="1">
                <a:latin typeface="Courier New" panose="02070309020205020404" pitchFamily="49" charset="0"/>
              </a:rPr>
              <a:t>mytuple</a:t>
            </a:r>
            <a:endParaRPr lang="en-GB" sz="1800" dirty="0">
              <a:latin typeface="Courier New" panose="02070309020205020404" pitchFamily="49" charset="0"/>
            </a:endParaRPr>
          </a:p>
        </p:txBody>
      </p:sp>
      <p:sp>
        <p:nvSpPr>
          <p:cNvPr id="9222" name="Text Box 8"/>
          <p:cNvSpPr txBox="1">
            <a:spLocks noChangeArrowheads="1"/>
          </p:cNvSpPr>
          <p:nvPr/>
        </p:nvSpPr>
        <p:spPr bwMode="auto">
          <a:xfrm>
            <a:off x="3946525" y="2806511"/>
            <a:ext cx="5303838" cy="376237"/>
          </a:xfrm>
          <a:prstGeom prst="rect">
            <a:avLst/>
          </a:prstGeom>
          <a:solidFill>
            <a:schemeClr val="accent2"/>
          </a:solidFill>
          <a:ln w="9525">
            <a:solidFill>
              <a:schemeClr val="tx1"/>
            </a:solidFill>
            <a:miter lim="800000"/>
            <a:headEnd/>
            <a:tailEnd/>
          </a:ln>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US" sz="1800" dirty="0" err="1">
                <a:latin typeface="Courier New" panose="02070309020205020404" pitchFamily="49" charset="0"/>
              </a:rPr>
              <a:t>ValueError</a:t>
            </a:r>
            <a:r>
              <a:rPr lang="en-US" sz="1800" dirty="0">
                <a:latin typeface="Courier New" panose="02070309020205020404" pitchFamily="49" charset="0"/>
              </a:rPr>
              <a:t>: too many values to unpack</a:t>
            </a:r>
            <a:endParaRPr lang="en-GB" sz="1800" dirty="0">
              <a:latin typeface="Courier New" panose="02070309020205020404" pitchFamily="49" charset="0"/>
            </a:endParaRPr>
          </a:p>
        </p:txBody>
      </p:sp>
      <p:sp>
        <p:nvSpPr>
          <p:cNvPr id="9223" name="Text Box 5"/>
          <p:cNvSpPr txBox="1">
            <a:spLocks noChangeArrowheads="1"/>
          </p:cNvSpPr>
          <p:nvPr/>
        </p:nvSpPr>
        <p:spPr bwMode="auto">
          <a:xfrm>
            <a:off x="937772" y="3454281"/>
            <a:ext cx="7156450" cy="1050925"/>
          </a:xfrm>
          <a:prstGeom prst="rect">
            <a:avLst/>
          </a:prstGeom>
          <a:solidFill>
            <a:schemeClr val="tx2">
              <a:lumMod val="20000"/>
              <a:lumOff val="80000"/>
            </a:schemeClr>
          </a:solidFill>
          <a:ln w="12700">
            <a:solidFill>
              <a:schemeClr val="tx1"/>
            </a:solidFill>
            <a:miter lim="800000"/>
            <a:headEnd/>
            <a:tailEnd/>
          </a:ln>
        </p:spPr>
        <p:txBody>
          <a:bodyPr>
            <a:spAutoFit/>
          </a:bodyPr>
          <a:lstStyle>
            <a:lvl1pPr defTabSz="739775">
              <a:defRPr sz="1000">
                <a:solidFill>
                  <a:schemeClr val="tx1"/>
                </a:solidFill>
                <a:latin typeface="Arial" charset="0"/>
              </a:defRPr>
            </a:lvl1pPr>
            <a:lvl2pPr marL="742950" indent="-285750" defTabSz="739775">
              <a:defRPr sz="1000">
                <a:solidFill>
                  <a:schemeClr val="tx1"/>
                </a:solidFill>
                <a:latin typeface="Arial" charset="0"/>
              </a:defRPr>
            </a:lvl2pPr>
            <a:lvl3pPr marL="1143000" indent="-228600" defTabSz="739775">
              <a:defRPr sz="1000">
                <a:solidFill>
                  <a:schemeClr val="tx1"/>
                </a:solidFill>
                <a:latin typeface="Arial" charset="0"/>
              </a:defRPr>
            </a:lvl3pPr>
            <a:lvl4pPr marL="1600200" indent="-228600" defTabSz="739775">
              <a:defRPr sz="1000">
                <a:solidFill>
                  <a:schemeClr val="tx1"/>
                </a:solidFill>
                <a:latin typeface="Arial" charset="0"/>
              </a:defRPr>
            </a:lvl4pPr>
            <a:lvl5pPr marL="2057400" indent="-228600" defTabSz="739775">
              <a:defRPr sz="1000">
                <a:solidFill>
                  <a:schemeClr val="tx1"/>
                </a:solidFill>
                <a:latin typeface="Arial" charset="0"/>
              </a:defRPr>
            </a:lvl5pPr>
            <a:lvl6pPr marL="2514600" indent="-228600" defTabSz="739775" eaLnBrk="0" fontAlgn="base" hangingPunct="0">
              <a:spcBef>
                <a:spcPct val="50000"/>
              </a:spcBef>
              <a:spcAft>
                <a:spcPct val="0"/>
              </a:spcAft>
              <a:defRPr sz="1000">
                <a:solidFill>
                  <a:schemeClr val="tx1"/>
                </a:solidFill>
                <a:latin typeface="Arial" charset="0"/>
              </a:defRPr>
            </a:lvl6pPr>
            <a:lvl7pPr marL="2971800" indent="-228600" defTabSz="739775" eaLnBrk="0" fontAlgn="base" hangingPunct="0">
              <a:spcBef>
                <a:spcPct val="50000"/>
              </a:spcBef>
              <a:spcAft>
                <a:spcPct val="0"/>
              </a:spcAft>
              <a:defRPr sz="1000">
                <a:solidFill>
                  <a:schemeClr val="tx1"/>
                </a:solidFill>
                <a:latin typeface="Arial" charset="0"/>
              </a:defRPr>
            </a:lvl7pPr>
            <a:lvl8pPr marL="3429000" indent="-228600" defTabSz="739775" eaLnBrk="0" fontAlgn="base" hangingPunct="0">
              <a:spcBef>
                <a:spcPct val="50000"/>
              </a:spcBef>
              <a:spcAft>
                <a:spcPct val="0"/>
              </a:spcAft>
              <a:defRPr sz="1000">
                <a:solidFill>
                  <a:schemeClr val="tx1"/>
                </a:solidFill>
                <a:latin typeface="Arial" charset="0"/>
              </a:defRPr>
            </a:lvl8pPr>
            <a:lvl9pPr marL="3886200" indent="-228600" defTabSz="739775"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err="1">
                <a:latin typeface="Courier New" panose="02070309020205020404" pitchFamily="49" charset="0"/>
              </a:rPr>
              <a:t>mytuple</a:t>
            </a:r>
            <a:r>
              <a:rPr lang="en-GB" sz="1800" dirty="0">
                <a:latin typeface="Courier New" panose="02070309020205020404" pitchFamily="49" charset="0"/>
              </a:rPr>
              <a:t> = 'eggs', 'bacon', 'spam', 'tea'</a:t>
            </a:r>
          </a:p>
          <a:p>
            <a:pPr>
              <a:spcBef>
                <a:spcPct val="0"/>
              </a:spcBef>
            </a:pPr>
            <a:endParaRPr lang="en-GB" sz="800" dirty="0">
              <a:latin typeface="Courier New" panose="02070309020205020404" pitchFamily="49" charset="0"/>
            </a:endParaRPr>
          </a:p>
          <a:p>
            <a:pPr>
              <a:spcBef>
                <a:spcPct val="0"/>
              </a:spcBef>
            </a:pPr>
            <a:r>
              <a:rPr lang="en-GB" sz="1800" dirty="0">
                <a:latin typeface="Courier New" panose="02070309020205020404" pitchFamily="49" charset="0"/>
              </a:rPr>
              <a:t>x, y, </a:t>
            </a:r>
            <a:r>
              <a:rPr lang="en-GB" sz="1800" b="1" dirty="0">
                <a:latin typeface="Courier New" panose="02070309020205020404" pitchFamily="49" charset="0"/>
              </a:rPr>
              <a:t>*z</a:t>
            </a:r>
            <a:r>
              <a:rPr lang="en-GB" sz="1800" dirty="0">
                <a:latin typeface="Courier New" panose="02070309020205020404" pitchFamily="49" charset="0"/>
              </a:rPr>
              <a:t> = </a:t>
            </a:r>
            <a:r>
              <a:rPr lang="en-GB" sz="1800" dirty="0" err="1">
                <a:latin typeface="Courier New" panose="02070309020205020404" pitchFamily="49" charset="0"/>
              </a:rPr>
              <a:t>mytuple</a:t>
            </a:r>
            <a:endParaRPr lang="en-GB" sz="1800" dirty="0">
              <a:latin typeface="Courier New" panose="02070309020205020404" pitchFamily="49" charset="0"/>
            </a:endParaRPr>
          </a:p>
          <a:p>
            <a:pPr>
              <a:spcBef>
                <a:spcPct val="0"/>
              </a:spcBef>
            </a:pPr>
            <a:r>
              <a:rPr lang="en-GB" sz="1800" dirty="0">
                <a:latin typeface="Courier New" panose="02070309020205020404" pitchFamily="49" charset="0"/>
              </a:rPr>
              <a:t>print(x, y, z)</a:t>
            </a:r>
          </a:p>
        </p:txBody>
      </p:sp>
      <p:sp>
        <p:nvSpPr>
          <p:cNvPr id="9224" name="Text Box 10"/>
          <p:cNvSpPr txBox="1">
            <a:spLocks noChangeArrowheads="1"/>
          </p:cNvSpPr>
          <p:nvPr/>
        </p:nvSpPr>
        <p:spPr bwMode="auto">
          <a:xfrm>
            <a:off x="3946525" y="4346317"/>
            <a:ext cx="5303838" cy="376238"/>
          </a:xfrm>
          <a:prstGeom prst="rect">
            <a:avLst/>
          </a:prstGeom>
          <a:solidFill>
            <a:schemeClr val="accent2"/>
          </a:solidFill>
          <a:ln w="9525">
            <a:solidFill>
              <a:schemeClr val="tx1"/>
            </a:solidFill>
            <a:miter lim="800000"/>
            <a:headEnd/>
            <a:tailEnd/>
          </a:ln>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US" sz="1800" dirty="0">
                <a:latin typeface="Courier New" panose="02070309020205020404" pitchFamily="49" charset="0"/>
              </a:rPr>
              <a:t>eggs bacon ['spam', 'tea']</a:t>
            </a:r>
            <a:endParaRPr lang="en-GB" sz="1800" dirty="0">
              <a:latin typeface="Courier New" panose="02070309020205020404" pitchFamily="49" charset="0"/>
            </a:endParaRPr>
          </a:p>
        </p:txBody>
      </p:sp>
      <p:sp>
        <p:nvSpPr>
          <p:cNvPr id="9225" name="Text Box 12"/>
          <p:cNvSpPr txBox="1">
            <a:spLocks noChangeArrowheads="1"/>
          </p:cNvSpPr>
          <p:nvPr/>
        </p:nvSpPr>
        <p:spPr bwMode="auto">
          <a:xfrm>
            <a:off x="937772" y="5006518"/>
            <a:ext cx="7191375" cy="1323439"/>
          </a:xfrm>
          <a:prstGeom prst="rect">
            <a:avLst/>
          </a:prstGeom>
          <a:solidFill>
            <a:schemeClr val="tx2">
              <a:lumMod val="20000"/>
              <a:lumOff val="80000"/>
            </a:schemeClr>
          </a:solidFill>
          <a:ln w="9525">
            <a:solidFill>
              <a:schemeClr val="tx1"/>
            </a:solidFill>
            <a:miter lim="800000"/>
            <a:headEnd/>
            <a:tailEnd/>
          </a:ln>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t1 = 'cat', 'dog', 'python', 'mouse', 'camel'</a:t>
            </a:r>
          </a:p>
          <a:p>
            <a:pPr>
              <a:spcBef>
                <a:spcPct val="0"/>
              </a:spcBef>
            </a:pPr>
            <a:r>
              <a:rPr lang="en-GB" sz="1800" dirty="0">
                <a:latin typeface="Courier New" panose="02070309020205020404" pitchFamily="49" charset="0"/>
              </a:rPr>
              <a:t>t2 = 'kelp', 'crab', 'lobster', 'fish'</a:t>
            </a:r>
          </a:p>
          <a:p>
            <a:pPr>
              <a:spcBef>
                <a:spcPct val="0"/>
              </a:spcBef>
            </a:pPr>
            <a:endParaRPr lang="en-GB" sz="800" dirty="0">
              <a:latin typeface="Courier New" panose="02070309020205020404" pitchFamily="49" charset="0"/>
            </a:endParaRPr>
          </a:p>
          <a:p>
            <a:pPr>
              <a:spcBef>
                <a:spcPct val="0"/>
              </a:spcBef>
            </a:pPr>
            <a:r>
              <a:rPr lang="en-GB" sz="1800" dirty="0">
                <a:latin typeface="Courier New" panose="02070309020205020404" pitchFamily="49" charset="0"/>
              </a:rPr>
              <a:t>for a, *b, c in t1, t2:</a:t>
            </a:r>
          </a:p>
          <a:p>
            <a:pPr>
              <a:spcBef>
                <a:spcPct val="0"/>
              </a:spcBef>
            </a:pPr>
            <a:r>
              <a:rPr lang="en-GB" sz="1800" dirty="0">
                <a:latin typeface="Courier New" panose="02070309020205020404" pitchFamily="49" charset="0"/>
              </a:rPr>
              <a:t>    print(a, b, c)</a:t>
            </a:r>
          </a:p>
        </p:txBody>
      </p:sp>
      <p:sp>
        <p:nvSpPr>
          <p:cNvPr id="9226" name="Text Box 13"/>
          <p:cNvSpPr txBox="1">
            <a:spLocks noChangeArrowheads="1"/>
          </p:cNvSpPr>
          <p:nvPr/>
        </p:nvSpPr>
        <p:spPr bwMode="auto">
          <a:xfrm>
            <a:off x="3946525" y="6008542"/>
            <a:ext cx="5303838" cy="650875"/>
          </a:xfrm>
          <a:prstGeom prst="rect">
            <a:avLst/>
          </a:prstGeom>
          <a:solidFill>
            <a:schemeClr val="accent2"/>
          </a:solidFill>
          <a:ln w="9525">
            <a:solidFill>
              <a:schemeClr val="tx1"/>
            </a:solidFill>
            <a:miter lim="800000"/>
            <a:headEnd/>
            <a:tailEnd/>
          </a:ln>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cat ['dog', 'python', 'mouse'] camel</a:t>
            </a:r>
          </a:p>
          <a:p>
            <a:pPr>
              <a:spcBef>
                <a:spcPct val="0"/>
              </a:spcBef>
            </a:pPr>
            <a:r>
              <a:rPr lang="en-GB" sz="1800" dirty="0">
                <a:latin typeface="Courier New" panose="02070309020205020404" pitchFamily="49" charset="0"/>
              </a:rPr>
              <a:t>kelp ['crab', 'lobster'] fish</a:t>
            </a:r>
          </a:p>
        </p:txBody>
      </p:sp>
    </p:spTree>
    <p:extLst>
      <p:ext uri="{BB962C8B-B14F-4D97-AF65-F5344CB8AC3E}">
        <p14:creationId xmlns:p14="http://schemas.microsoft.com/office/powerpoint/2010/main" val="1459752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GB" dirty="0"/>
              <a:t>Adding items to a list</a:t>
            </a:r>
          </a:p>
        </p:txBody>
      </p:sp>
      <p:sp>
        <p:nvSpPr>
          <p:cNvPr id="10243" name="Rectangle 3"/>
          <p:cNvSpPr>
            <a:spLocks noGrp="1" noChangeArrowheads="1"/>
          </p:cNvSpPr>
          <p:nvPr>
            <p:ph idx="1"/>
          </p:nvPr>
        </p:nvSpPr>
        <p:spPr/>
        <p:txBody>
          <a:bodyPr/>
          <a:lstStyle/>
          <a:p>
            <a:r>
              <a:rPr lang="en-GB" b="1" dirty="0"/>
              <a:t>On the left</a:t>
            </a:r>
          </a:p>
          <a:p>
            <a:endParaRPr lang="en-GB" sz="1000" b="1" dirty="0"/>
          </a:p>
          <a:p>
            <a:endParaRPr lang="en-GB" sz="800" b="1" dirty="0"/>
          </a:p>
          <a:p>
            <a:pPr lvl="2"/>
            <a:endParaRPr lang="en-GB" b="1" dirty="0"/>
          </a:p>
          <a:p>
            <a:r>
              <a:rPr lang="en-GB" b="1" dirty="0"/>
              <a:t>On the right</a:t>
            </a:r>
          </a:p>
          <a:p>
            <a:pPr lvl="3"/>
            <a:endParaRPr lang="en-GB" dirty="0"/>
          </a:p>
          <a:p>
            <a:pPr marL="914400" lvl="2" indent="0">
              <a:buNone/>
            </a:pPr>
            <a:endParaRPr lang="en-GB" dirty="0"/>
          </a:p>
          <a:p>
            <a:pPr marL="457200" lvl="1" indent="-228600">
              <a:buFont typeface="Arial" panose="020B0604020202020204" pitchFamily="34" charset="0"/>
              <a:buChar char="•"/>
            </a:pPr>
            <a:r>
              <a:rPr lang="en-GB" sz="1800" dirty="0"/>
              <a:t>append can only be used for one item</a:t>
            </a:r>
          </a:p>
          <a:p>
            <a:pPr marL="88900" lvl="1" indent="0">
              <a:buNone/>
            </a:pPr>
            <a:endParaRPr lang="en-GB" dirty="0"/>
          </a:p>
          <a:p>
            <a:pPr lvl="1"/>
            <a:endParaRPr lang="en-GB" dirty="0"/>
          </a:p>
          <a:p>
            <a:r>
              <a:rPr lang="en-GB" b="1" dirty="0"/>
              <a:t>Anywhere</a:t>
            </a:r>
          </a:p>
        </p:txBody>
      </p:sp>
      <p:sp>
        <p:nvSpPr>
          <p:cNvPr id="10244" name="Text Box 5"/>
          <p:cNvSpPr txBox="1">
            <a:spLocks noChangeArrowheads="1"/>
          </p:cNvSpPr>
          <p:nvPr/>
        </p:nvSpPr>
        <p:spPr bwMode="auto">
          <a:xfrm>
            <a:off x="1103313" y="3064182"/>
            <a:ext cx="6675437" cy="650875"/>
          </a:xfrm>
          <a:prstGeom prst="rect">
            <a:avLst/>
          </a:prstGeom>
          <a:solidFill>
            <a:schemeClr val="tx2">
              <a:lumMod val="20000"/>
              <a:lumOff val="80000"/>
            </a:schemeClr>
          </a:solidFill>
          <a:ln w="9525">
            <a:solidFill>
              <a:schemeClr val="tx1"/>
            </a:solidFill>
            <a:miter lim="800000"/>
            <a:headEnd/>
            <a:tailEnd/>
          </a:ln>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cheese += ['</a:t>
            </a:r>
            <a:r>
              <a:rPr lang="en-GB" sz="1800" dirty="0" err="1">
                <a:latin typeface="Courier New" panose="02070309020205020404" pitchFamily="49" charset="0"/>
              </a:rPr>
              <a:t>Oke</a:t>
            </a:r>
            <a:r>
              <a:rPr lang="en-GB" sz="1800" dirty="0">
                <a:latin typeface="Courier New" panose="02070309020205020404" pitchFamily="49" charset="0"/>
              </a:rPr>
              <a:t>', 'Devon Blue']</a:t>
            </a:r>
          </a:p>
          <a:p>
            <a:pPr>
              <a:spcBef>
                <a:spcPct val="0"/>
              </a:spcBef>
            </a:pPr>
            <a:r>
              <a:rPr lang="en-GB" sz="1800" dirty="0" err="1">
                <a:latin typeface="Courier New" panose="02070309020205020404" pitchFamily="49" charset="0"/>
              </a:rPr>
              <a:t>cheese.extend</a:t>
            </a:r>
            <a:r>
              <a:rPr lang="en-GB" sz="1800" dirty="0">
                <a:latin typeface="Courier New" panose="02070309020205020404" pitchFamily="49" charset="0"/>
              </a:rPr>
              <a:t>(['</a:t>
            </a:r>
            <a:r>
              <a:rPr lang="en-GB" sz="1800" dirty="0" err="1">
                <a:latin typeface="Courier New" panose="02070309020205020404" pitchFamily="49" charset="0"/>
              </a:rPr>
              <a:t>Oke</a:t>
            </a:r>
            <a:r>
              <a:rPr lang="en-GB" sz="1800" dirty="0">
                <a:latin typeface="Courier New" panose="02070309020205020404" pitchFamily="49" charset="0"/>
              </a:rPr>
              <a:t>', 'Devon Blue'])</a:t>
            </a:r>
          </a:p>
        </p:txBody>
      </p:sp>
      <p:sp>
        <p:nvSpPr>
          <p:cNvPr id="10245" name="Text Box 8"/>
          <p:cNvSpPr txBox="1">
            <a:spLocks noChangeArrowheads="1"/>
          </p:cNvSpPr>
          <p:nvPr/>
        </p:nvSpPr>
        <p:spPr bwMode="auto">
          <a:xfrm>
            <a:off x="1103313" y="1975584"/>
            <a:ext cx="6665911" cy="376238"/>
          </a:xfrm>
          <a:prstGeom prst="rect">
            <a:avLst/>
          </a:prstGeom>
          <a:solidFill>
            <a:schemeClr val="tx2">
              <a:lumMod val="20000"/>
              <a:lumOff val="80000"/>
            </a:schemeClr>
          </a:solidFill>
          <a:ln w="9525">
            <a:solidFill>
              <a:schemeClr val="tx1"/>
            </a:solidFill>
            <a:miter lim="800000"/>
            <a:headEnd/>
            <a:tailEnd/>
          </a:ln>
          <a:effec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US" sz="1800" dirty="0">
                <a:latin typeface="Courier New" panose="02070309020205020404" pitchFamily="49" charset="0"/>
              </a:rPr>
              <a:t>cheese[:0] = ['Cheshire', '</a:t>
            </a:r>
            <a:r>
              <a:rPr lang="en-US" sz="1800" dirty="0" err="1">
                <a:latin typeface="Courier New" panose="02070309020205020404" pitchFamily="49" charset="0"/>
              </a:rPr>
              <a:t>Ilchester</a:t>
            </a:r>
            <a:r>
              <a:rPr lang="en-US" sz="1800" dirty="0">
                <a:latin typeface="Courier New" panose="02070309020205020404" pitchFamily="49" charset="0"/>
              </a:rPr>
              <a:t>']</a:t>
            </a:r>
          </a:p>
        </p:txBody>
      </p:sp>
      <p:sp>
        <p:nvSpPr>
          <p:cNvPr id="10246" name="Text Box 10"/>
          <p:cNvSpPr txBox="1">
            <a:spLocks noChangeArrowheads="1"/>
          </p:cNvSpPr>
          <p:nvPr/>
        </p:nvSpPr>
        <p:spPr bwMode="auto">
          <a:xfrm>
            <a:off x="7055461" y="3201500"/>
            <a:ext cx="1412875" cy="376237"/>
          </a:xfrm>
          <a:prstGeom prst="rect">
            <a:avLst/>
          </a:prstGeom>
          <a:solidFill>
            <a:schemeClr val="bg1"/>
          </a:solidFill>
          <a:ln w="9525">
            <a:solidFill>
              <a:schemeClr val="tx1"/>
            </a:solidFill>
            <a:miter lim="800000"/>
            <a:headEnd/>
            <a:tailEnd/>
          </a:ln>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800"/>
              <a:t>Same effect</a:t>
            </a:r>
          </a:p>
        </p:txBody>
      </p:sp>
      <p:sp>
        <p:nvSpPr>
          <p:cNvPr id="10247" name="Text Box 11"/>
          <p:cNvSpPr txBox="1">
            <a:spLocks noChangeArrowheads="1"/>
          </p:cNvSpPr>
          <p:nvPr/>
        </p:nvSpPr>
        <p:spPr bwMode="auto">
          <a:xfrm>
            <a:off x="1103313" y="4313317"/>
            <a:ext cx="6711950" cy="376238"/>
          </a:xfrm>
          <a:prstGeom prst="rect">
            <a:avLst/>
          </a:prstGeom>
          <a:solidFill>
            <a:schemeClr val="tx2">
              <a:lumMod val="20000"/>
              <a:lumOff val="80000"/>
            </a:schemeClr>
          </a:solidFill>
          <a:ln w="9525">
            <a:solidFill>
              <a:schemeClr val="tx1"/>
            </a:solidFill>
            <a:miter lim="800000"/>
            <a:headEnd/>
            <a:tailEnd/>
          </a:ln>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err="1">
                <a:latin typeface="Courier New" panose="02070309020205020404" pitchFamily="49" charset="0"/>
              </a:rPr>
              <a:t>cheese.append</a:t>
            </a:r>
            <a:r>
              <a:rPr lang="en-GB" sz="1800" dirty="0">
                <a:latin typeface="Courier New" panose="02070309020205020404" pitchFamily="49" charset="0"/>
              </a:rPr>
              <a:t>('</a:t>
            </a:r>
            <a:r>
              <a:rPr lang="en-GB" sz="1800" dirty="0" err="1">
                <a:latin typeface="Courier New" panose="02070309020205020404" pitchFamily="49" charset="0"/>
              </a:rPr>
              <a:t>Oke</a:t>
            </a:r>
            <a:r>
              <a:rPr lang="en-GB" sz="1800" dirty="0">
                <a:latin typeface="Courier New" panose="02070309020205020404" pitchFamily="49" charset="0"/>
              </a:rPr>
              <a:t>')</a:t>
            </a:r>
          </a:p>
        </p:txBody>
      </p:sp>
      <p:sp>
        <p:nvSpPr>
          <p:cNvPr id="10248" name="Text Box 12"/>
          <p:cNvSpPr txBox="1">
            <a:spLocks noChangeArrowheads="1"/>
          </p:cNvSpPr>
          <p:nvPr/>
        </p:nvSpPr>
        <p:spPr bwMode="auto">
          <a:xfrm>
            <a:off x="1097895" y="5363598"/>
            <a:ext cx="6664004" cy="1200329"/>
          </a:xfrm>
          <a:prstGeom prst="rect">
            <a:avLst/>
          </a:prstGeom>
          <a:solidFill>
            <a:schemeClr val="tx2">
              <a:lumMod val="20000"/>
              <a:lumOff val="80000"/>
            </a:schemeClr>
          </a:solidFill>
          <a:ln w="9525">
            <a:solidFill>
              <a:schemeClr val="tx1"/>
            </a:solidFill>
            <a:miter lim="800000"/>
            <a:headEnd/>
            <a:tailEnd/>
          </a:ln>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cheese = ['Cheddar', 'Stilton', 'Cornish Yarg']</a:t>
            </a:r>
          </a:p>
          <a:p>
            <a:pPr>
              <a:spcBef>
                <a:spcPct val="0"/>
              </a:spcBef>
            </a:pPr>
            <a:r>
              <a:rPr lang="en-GB" sz="1800" dirty="0" err="1">
                <a:latin typeface="Courier New" panose="02070309020205020404" pitchFamily="49" charset="0"/>
              </a:rPr>
              <a:t>cheese.insert</a:t>
            </a:r>
            <a:r>
              <a:rPr lang="en-GB" sz="1800" dirty="0">
                <a:latin typeface="Courier New" panose="02070309020205020404" pitchFamily="49" charset="0"/>
              </a:rPr>
              <a:t>(2, 'Cornish Brie')</a:t>
            </a:r>
          </a:p>
          <a:p>
            <a:pPr>
              <a:spcBef>
                <a:spcPct val="0"/>
              </a:spcBef>
            </a:pPr>
            <a:r>
              <a:rPr lang="en-GB" sz="1800" dirty="0">
                <a:latin typeface="Courier New" panose="02070309020205020404" pitchFamily="49" charset="0"/>
              </a:rPr>
              <a:t>cheese[2:2] = ['Cornish Brie’]</a:t>
            </a:r>
          </a:p>
          <a:p>
            <a:pPr>
              <a:spcBef>
                <a:spcPct val="0"/>
              </a:spcBef>
            </a:pPr>
            <a:r>
              <a:rPr lang="en-GB" sz="1800" dirty="0">
                <a:latin typeface="Courier New" panose="02070309020205020404" pitchFamily="49" charset="0"/>
              </a:rPr>
              <a:t>print(cheese)</a:t>
            </a:r>
          </a:p>
        </p:txBody>
      </p:sp>
      <p:sp>
        <p:nvSpPr>
          <p:cNvPr id="10249" name="Text Box 13"/>
          <p:cNvSpPr txBox="1">
            <a:spLocks noChangeArrowheads="1"/>
          </p:cNvSpPr>
          <p:nvPr/>
        </p:nvSpPr>
        <p:spPr bwMode="auto">
          <a:xfrm>
            <a:off x="3139783" y="6362023"/>
            <a:ext cx="6794500" cy="346075"/>
          </a:xfrm>
          <a:prstGeom prst="rect">
            <a:avLst/>
          </a:prstGeom>
          <a:solidFill>
            <a:schemeClr val="accent2"/>
          </a:solidFill>
          <a:ln w="9525">
            <a:solidFill>
              <a:schemeClr val="tx1"/>
            </a:solidFill>
            <a:miter lim="800000"/>
            <a:headEnd/>
            <a:tailEnd/>
          </a:ln>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US" sz="1600" dirty="0">
                <a:latin typeface="Courier New" panose="02070309020205020404" pitchFamily="49" charset="0"/>
              </a:rPr>
              <a:t>['Cheddar', 'Stilton', 'Cornish Brie', 'Cornish Yarg']</a:t>
            </a:r>
            <a:endParaRPr lang="en-GB" sz="1600" dirty="0">
              <a:latin typeface="Courier New" panose="02070309020205020404" pitchFamily="49" charset="0"/>
            </a:endParaRPr>
          </a:p>
        </p:txBody>
      </p:sp>
      <p:sp>
        <p:nvSpPr>
          <p:cNvPr id="10250" name="Text Box 14"/>
          <p:cNvSpPr txBox="1">
            <a:spLocks noChangeArrowheads="1"/>
          </p:cNvSpPr>
          <p:nvPr/>
        </p:nvSpPr>
        <p:spPr bwMode="auto">
          <a:xfrm>
            <a:off x="7055460" y="5836883"/>
            <a:ext cx="1412875" cy="376238"/>
          </a:xfrm>
          <a:prstGeom prst="rect">
            <a:avLst/>
          </a:prstGeom>
          <a:solidFill>
            <a:schemeClr val="bg1"/>
          </a:solidFill>
          <a:ln w="9525">
            <a:solidFill>
              <a:schemeClr val="tx1"/>
            </a:solidFill>
            <a:miter lim="800000"/>
            <a:headEnd/>
            <a:tailEnd/>
          </a:ln>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800" dirty="0"/>
              <a:t>Same effect</a:t>
            </a:r>
          </a:p>
        </p:txBody>
      </p:sp>
    </p:spTree>
    <p:extLst>
      <p:ext uri="{BB962C8B-B14F-4D97-AF65-F5344CB8AC3E}">
        <p14:creationId xmlns:p14="http://schemas.microsoft.com/office/powerpoint/2010/main" val="21966200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61ba5a240904b86632099fc56e12dead204a13"/>
</p:tagLst>
</file>

<file path=ppt/theme/theme1.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7C9319921AB5D48A79C1CDD69F0ADEE" ma:contentTypeVersion="3" ma:contentTypeDescription="Create a new document." ma:contentTypeScope="" ma:versionID="3811da7f776029654eee27a03d178620">
  <xsd:schema xmlns:xsd="http://www.w3.org/2001/XMLSchema" xmlns:xs="http://www.w3.org/2001/XMLSchema" xmlns:p="http://schemas.microsoft.com/office/2006/metadata/properties" xmlns:ns2="321e98e5-056b-4fbc-983d-5776ac277f1c" targetNamespace="http://schemas.microsoft.com/office/2006/metadata/properties" ma:root="true" ma:fieldsID="a8d54852964f38499b947f151e317ae7" ns2:_="">
    <xsd:import namespace="321e98e5-056b-4fbc-983d-5776ac277f1c"/>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21e98e5-056b-4fbc-983d-5776ac277f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592C0CF-50D1-4254-8BB4-E01AA709C4FC}">
  <ds:schemaRefs>
    <ds:schemaRef ds:uri="http://schemas.microsoft.com/office/2006/metadata/properties"/>
    <ds:schemaRef ds:uri="http://schemas.openxmlformats.org/package/2006/metadata/core-properties"/>
    <ds:schemaRef ds:uri="http://schemas.microsoft.com/office/2006/documentManagement/types"/>
    <ds:schemaRef ds:uri="e62fa197-ef17-46ea-98d8-70933178622b"/>
    <ds:schemaRef ds:uri="http://purl.org/dc/elements/1.1/"/>
    <ds:schemaRef ds:uri="http://purl.org/dc/dcmitype/"/>
    <ds:schemaRef ds:uri="http://purl.org/dc/terms/"/>
    <ds:schemaRef ds:uri="http://schemas.microsoft.com/office/infopath/2007/PartnerControls"/>
    <ds:schemaRef ds:uri="56b93301-560a-4875-810f-d795793ecb74"/>
    <ds:schemaRef ds:uri="http://www.w3.org/XML/1998/namespace"/>
  </ds:schemaRefs>
</ds:datastoreItem>
</file>

<file path=customXml/itemProps2.xml><?xml version="1.0" encoding="utf-8"?>
<ds:datastoreItem xmlns:ds="http://schemas.openxmlformats.org/officeDocument/2006/customXml" ds:itemID="{3EBE815B-060D-4154-B870-918054268401}"/>
</file>

<file path=customXml/itemProps3.xml><?xml version="1.0" encoding="utf-8"?>
<ds:datastoreItem xmlns:ds="http://schemas.openxmlformats.org/officeDocument/2006/customXml" ds:itemID="{10ABEB17-5FFE-4B57-8B81-48F58CCCF13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1360</TotalTime>
  <Words>5706</Words>
  <Application>Microsoft Office PowerPoint</Application>
  <PresentationFormat>Widescreen</PresentationFormat>
  <Paragraphs>587</Paragraphs>
  <Slides>24</Slides>
  <Notes>24</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Master</vt:lpstr>
      <vt:lpstr>Python 3 Programming</vt:lpstr>
      <vt:lpstr>PowerPoint Presentation</vt:lpstr>
      <vt:lpstr>Python types - reminder</vt:lpstr>
      <vt:lpstr>Generic built-in functions</vt:lpstr>
      <vt:lpstr>Useful tuple operations</vt:lpstr>
      <vt:lpstr>Python lists</vt:lpstr>
      <vt:lpstr>Tuple and list slicing</vt:lpstr>
      <vt:lpstr>Extended iterable unpacking</vt:lpstr>
      <vt:lpstr>Adding items to a list</vt:lpstr>
      <vt:lpstr>Removing items by position</vt:lpstr>
      <vt:lpstr>Removing list items by content</vt:lpstr>
      <vt:lpstr>Sorting</vt:lpstr>
      <vt:lpstr>Miscellaneous list methods</vt:lpstr>
      <vt:lpstr>PowerPoint Presentation</vt:lpstr>
      <vt:lpstr>Sets</vt:lpstr>
      <vt:lpstr>Set methods</vt:lpstr>
      <vt:lpstr>Exploiting sets</vt:lpstr>
      <vt:lpstr>PowerPoint Presentation</vt:lpstr>
      <vt:lpstr>Python dictionaries</vt:lpstr>
      <vt:lpstr>Dictionary values</vt:lpstr>
      <vt:lpstr>Removing items from a dictionary</vt:lpstr>
      <vt:lpstr>PowerPoint Presentation</vt:lpstr>
      <vt:lpstr>View objects - examples</vt:lpstr>
      <vt:lpstr>PowerPoint Presentation</vt:lpstr>
    </vt:vector>
  </TitlesOfParts>
  <Manager/>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Singh, Vaishali</dc:creator>
  <cp:keywords/>
  <dc:description/>
  <cp:lastModifiedBy>Smith, Andy</cp:lastModifiedBy>
  <cp:revision>596</cp:revision>
  <cp:lastPrinted>2019-07-03T09:46:41Z</cp:lastPrinted>
  <dcterms:created xsi:type="dcterms:W3CDTF">2019-09-05T08:17:12Z</dcterms:created>
  <dcterms:modified xsi:type="dcterms:W3CDTF">2023-08-22T15:54:00Z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y fmtid="{D5CDD505-2E9C-101B-9397-08002B2CF9AE}" pid="3" name="ContentTypeId">
    <vt:lpwstr>0x01010047C9319921AB5D48A79C1CDD69F0ADEE</vt:lpwstr>
  </property>
  <property fmtid="{D5CDD505-2E9C-101B-9397-08002B2CF9AE}" pid="4" name="BookType">
    <vt:lpwstr>3</vt:lpwstr>
  </property>
  <property fmtid="{D5CDD505-2E9C-101B-9397-08002B2CF9AE}" pid="5" name="MediaServiceImageTags">
    <vt:lpwstr/>
  </property>
</Properties>
</file>