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2"/>
  </p:notesMasterIdLst>
  <p:handoutMasterIdLst>
    <p:handoutMasterId r:id="rId23"/>
  </p:handoutMasterIdLst>
  <p:sldIdLst>
    <p:sldId id="278" r:id="rId5"/>
    <p:sldId id="282" r:id="rId6"/>
    <p:sldId id="283" r:id="rId7"/>
    <p:sldId id="284" r:id="rId8"/>
    <p:sldId id="285" r:id="rId9"/>
    <p:sldId id="286" r:id="rId10"/>
    <p:sldId id="296" r:id="rId11"/>
    <p:sldId id="297" r:id="rId12"/>
    <p:sldId id="287" r:id="rId13"/>
    <p:sldId id="289" r:id="rId14"/>
    <p:sldId id="290" r:id="rId15"/>
    <p:sldId id="291" r:id="rId16"/>
    <p:sldId id="292" r:id="rId17"/>
    <p:sldId id="293" r:id="rId18"/>
    <p:sldId id="288" r:id="rId19"/>
    <p:sldId id="294" r:id="rId20"/>
    <p:sldId id="295" r:id="rId21"/>
  </p:sldIdLst>
  <p:sldSz cx="12192000" cy="6858000"/>
  <p:notesSz cx="6645275" cy="9775825"/>
  <p:embeddedFontLs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2750" autoAdjust="0"/>
  </p:normalViewPr>
  <p:slideViewPr>
    <p:cSldViewPr snapToGrid="0" snapToObjects="1" showGuides="1">
      <p:cViewPr varScale="1">
        <p:scale>
          <a:sx n="102" d="100"/>
          <a:sy n="102" d="100"/>
        </p:scale>
        <p:origin x="1302" y="11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31/05/2023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31/05/2023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3607779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In Python 3*, we have an alternative syntax to yield, and that is to use a list comprehension instead. The syntactical difference is the use of rounded brackets (parentheses) instead of squared brackets.</a:t>
            </a:r>
          </a:p>
          <a:p>
            <a:r>
              <a:rPr lang="en-GB" dirty="0"/>
              <a:t>The slide shows an earlier example of </a:t>
            </a:r>
            <a:r>
              <a:rPr lang="en-GB" b="1" dirty="0">
                <a:latin typeface="Courier New" pitchFamily="49" charset="0"/>
              </a:rPr>
              <a:t>yield</a:t>
            </a:r>
            <a:r>
              <a:rPr lang="en-GB" dirty="0"/>
              <a:t>, with the list comprehension equivalent. The two code fragments are functionally the same, both return a generator object. An obvious downside is that there is no way for the caller to return a value to the generator function, as there is with </a:t>
            </a:r>
            <a:r>
              <a:rPr lang="en-GB" b="1" dirty="0">
                <a:latin typeface="Courier New" pitchFamily="49" charset="0"/>
              </a:rPr>
              <a:t>yield</a:t>
            </a:r>
            <a:r>
              <a:rPr lang="en-GB" dirty="0"/>
              <a:t>.</a:t>
            </a:r>
          </a:p>
          <a:p>
            <a:endParaRPr lang="en-GB" dirty="0"/>
          </a:p>
          <a:p>
            <a:r>
              <a:rPr lang="en-GB" dirty="0"/>
              <a:t>* actually it was introduced into 2.6</a:t>
            </a:r>
          </a:p>
        </p:txBody>
      </p:sp>
    </p:spTree>
    <p:extLst>
      <p:ext uri="{BB962C8B-B14F-4D97-AF65-F5344CB8AC3E}">
        <p14:creationId xmlns:p14="http://schemas.microsoft.com/office/powerpoint/2010/main" val="416949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Since Python uses reference objects, copying one container (collection) to another can give unexpected results. An assignment copies the references, not the data to which they are referring. All is well with </a:t>
            </a:r>
            <a:r>
              <a:rPr lang="en-GB" i="1" dirty="0"/>
              <a:t>immutable</a:t>
            </a:r>
            <a:r>
              <a:rPr lang="en-GB" dirty="0"/>
              <a:t> objects, such as string literals, integers or tuples, but </a:t>
            </a:r>
            <a:r>
              <a:rPr lang="en-GB" i="1" dirty="0"/>
              <a:t>mutable</a:t>
            </a:r>
            <a:r>
              <a:rPr lang="en-GB" dirty="0"/>
              <a:t> objects (by definition) can be altered, and that can have unexpected effects, as shown.</a:t>
            </a:r>
          </a:p>
          <a:p>
            <a:r>
              <a:rPr lang="en-GB" dirty="0"/>
              <a:t>During an assignment of one collection to another, only a shallow copy is done (we are using lists here, but this applies to any collection object).</a:t>
            </a:r>
          </a:p>
          <a:p>
            <a:r>
              <a:rPr lang="en-GB" dirty="0"/>
              <a:t>Don't panic, there is a simple solution…</a:t>
            </a:r>
          </a:p>
          <a:p>
            <a:endParaRPr lang="en-GB" dirty="0"/>
          </a:p>
        </p:txBody>
      </p:sp>
    </p:spTree>
    <p:extLst>
      <p:ext uri="{BB962C8B-B14F-4D97-AF65-F5344CB8AC3E}">
        <p14:creationId xmlns:p14="http://schemas.microsoft.com/office/powerpoint/2010/main" val="3555334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For a simple sequence, as we saw in the previous example, the solution is easy to implement: use a slice. The rather strange syntax of an empty slice means to take all the elements. A slice is always an independent copy of the original.</a:t>
            </a:r>
          </a:p>
          <a:p>
            <a:r>
              <a:rPr lang="en-GB" dirty="0"/>
              <a:t>Unfortunately, this is not good enough when we have a more complex data structure - even though we don't have to get </a:t>
            </a:r>
            <a:r>
              <a:rPr lang="en-GB" i="1" dirty="0"/>
              <a:t>too</a:t>
            </a:r>
            <a:r>
              <a:rPr lang="en-GB" dirty="0"/>
              <a:t> complex for the slice solution to fail. </a:t>
            </a:r>
          </a:p>
          <a:p>
            <a:r>
              <a:rPr lang="en-GB" dirty="0"/>
              <a:t>In the second example, the assignment of </a:t>
            </a:r>
            <a:r>
              <a:rPr lang="en-GB" dirty="0">
                <a:latin typeface="Courier New" pitchFamily="49" charset="0"/>
              </a:rPr>
              <a:t>fruit[:]</a:t>
            </a:r>
            <a:r>
              <a:rPr lang="en-GB" dirty="0"/>
              <a:t> to </a:t>
            </a:r>
            <a:r>
              <a:rPr lang="en-GB" dirty="0">
                <a:latin typeface="Courier New" pitchFamily="49" charset="0"/>
              </a:rPr>
              <a:t>lunch </a:t>
            </a:r>
            <a:r>
              <a:rPr lang="en-GB" dirty="0"/>
              <a:t>will make an independent copy of </a:t>
            </a:r>
            <a:r>
              <a:rPr lang="en-GB" dirty="0">
                <a:latin typeface="Courier New" pitchFamily="49" charset="0"/>
              </a:rPr>
              <a:t>fruit</a:t>
            </a:r>
            <a:r>
              <a:rPr lang="en-GB" dirty="0"/>
              <a:t>, but only the </a:t>
            </a:r>
            <a:r>
              <a:rPr lang="en-GB" i="1" dirty="0"/>
              <a:t>reference</a:t>
            </a:r>
            <a:r>
              <a:rPr lang="en-GB" dirty="0"/>
              <a:t> to the nested list will be copied, not the nested list itself.</a:t>
            </a:r>
          </a:p>
        </p:txBody>
      </p:sp>
    </p:spTree>
    <p:extLst>
      <p:ext uri="{BB962C8B-B14F-4D97-AF65-F5344CB8AC3E}">
        <p14:creationId xmlns:p14="http://schemas.microsoft.com/office/powerpoint/2010/main" val="10410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To solve the problem of nested collections we need to do a deep copy, and a standard module, called </a:t>
            </a:r>
            <a:r>
              <a:rPr lang="en-GB" b="1" dirty="0">
                <a:latin typeface="Courier New" pitchFamily="49" charset="0"/>
              </a:rPr>
              <a:t>copy</a:t>
            </a:r>
            <a:r>
              <a:rPr lang="en-GB" dirty="0"/>
              <a:t>, is provided for that. There are two methods exposed, </a:t>
            </a:r>
            <a:r>
              <a:rPr lang="en-GB" b="1" dirty="0">
                <a:latin typeface="Courier New" pitchFamily="49" charset="0"/>
              </a:rPr>
              <a:t>copy</a:t>
            </a:r>
            <a:r>
              <a:rPr lang="en-GB" dirty="0"/>
              <a:t> (which does a shallow copy) and </a:t>
            </a:r>
            <a:r>
              <a:rPr lang="en-GB" b="1" dirty="0" err="1">
                <a:latin typeface="Courier New" pitchFamily="49" charset="0"/>
              </a:rPr>
              <a:t>deepcopy</a:t>
            </a:r>
            <a:r>
              <a:rPr lang="en-GB" dirty="0"/>
              <a:t>.</a:t>
            </a:r>
          </a:p>
          <a:p>
            <a:r>
              <a:rPr lang="en-GB" dirty="0"/>
              <a:t>Not all objects can be copied using the </a:t>
            </a:r>
            <a:r>
              <a:rPr lang="en-GB" b="1" dirty="0">
                <a:latin typeface="Courier New" pitchFamily="49" charset="0"/>
              </a:rPr>
              <a:t>copy</a:t>
            </a:r>
            <a:r>
              <a:rPr lang="en-GB" dirty="0"/>
              <a:t> module, those include other modules, class objects, functions and methods, files, and so on.</a:t>
            </a:r>
          </a:p>
          <a:p>
            <a:r>
              <a:rPr lang="en-GB" dirty="0"/>
              <a:t>When we use the term "copy" we usually mean a shallow-copy, so be careful!</a:t>
            </a:r>
          </a:p>
        </p:txBody>
      </p:sp>
    </p:spTree>
    <p:extLst>
      <p:ext uri="{BB962C8B-B14F-4D97-AF65-F5344CB8AC3E}">
        <p14:creationId xmlns:p14="http://schemas.microsoft.com/office/powerpoint/2010/main" val="1615686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8705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Generator objects can be created from a generator function call. Each time a generator function is called the iteration is restarted.</a:t>
            </a:r>
          </a:p>
          <a:p>
            <a:r>
              <a:rPr lang="en-GB" dirty="0"/>
              <a:t>If used outside a loop, the </a:t>
            </a:r>
            <a:r>
              <a:rPr lang="en-GB" b="1" dirty="0">
                <a:latin typeface="Courier New" pitchFamily="49" charset="0"/>
              </a:rPr>
              <a:t>next</a:t>
            </a:r>
            <a:r>
              <a:rPr lang="en-GB" dirty="0"/>
              <a:t> built-in will get the next yield item.   Alternatively, call the </a:t>
            </a:r>
            <a:r>
              <a:rPr lang="en-GB" dirty="0">
                <a:latin typeface="Courier New" pitchFamily="49" charset="0"/>
              </a:rPr>
              <a:t>__next__</a:t>
            </a:r>
            <a:r>
              <a:rPr lang="en-GB" dirty="0"/>
              <a:t> method on the generator object, for example  </a:t>
            </a:r>
            <a:r>
              <a:rPr lang="en-GB" dirty="0" err="1">
                <a:latin typeface="Courier New" pitchFamily="49" charset="0"/>
              </a:rPr>
              <a:t>gen.__next</a:t>
            </a:r>
            <a:r>
              <a:rPr lang="en-GB" dirty="0">
                <a:latin typeface="Courier New" pitchFamily="49" charset="0"/>
              </a:rPr>
              <a:t>__()</a:t>
            </a:r>
            <a:r>
              <a:rPr lang="en-GB" dirty="0"/>
              <a:t> (this is done by the </a:t>
            </a:r>
            <a:r>
              <a:rPr lang="en-GB" dirty="0">
                <a:latin typeface="Courier New" pitchFamily="49" charset="0"/>
              </a:rPr>
              <a:t>for</a:t>
            </a:r>
            <a:r>
              <a:rPr lang="en-GB" dirty="0"/>
              <a:t> loop).</a:t>
            </a:r>
          </a:p>
          <a:p>
            <a:r>
              <a:rPr lang="en-GB" dirty="0"/>
              <a:t>The optional second parameter to </a:t>
            </a:r>
            <a:r>
              <a:rPr lang="en-GB" dirty="0">
                <a:latin typeface="Courier New" pitchFamily="49" charset="0"/>
                <a:cs typeface="Courier New" pitchFamily="49" charset="0"/>
              </a:rPr>
              <a:t>next()</a:t>
            </a:r>
            <a:r>
              <a:rPr lang="en-GB" dirty="0"/>
              <a:t> gives the value returned when the generator sequence ends.</a:t>
            </a:r>
          </a:p>
          <a:p>
            <a:endParaRPr lang="en-GB" dirty="0"/>
          </a:p>
        </p:txBody>
      </p:sp>
    </p:spTree>
    <p:extLst>
      <p:ext uri="{BB962C8B-B14F-4D97-AF65-F5344CB8AC3E}">
        <p14:creationId xmlns:p14="http://schemas.microsoft.com/office/powerpoint/2010/main" val="3311615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dirty="0">
                <a:latin typeface="Courier New" pitchFamily="49" charset="0"/>
                <a:cs typeface="Courier New" pitchFamily="49" charset="0"/>
              </a:rPr>
              <a:t>send()</a:t>
            </a:r>
            <a:r>
              <a:rPr lang="en-GB" dirty="0"/>
              <a:t> generator method can be used instead of </a:t>
            </a:r>
            <a:r>
              <a:rPr lang="en-GB" dirty="0">
                <a:latin typeface="Courier New" pitchFamily="49" charset="0"/>
                <a:cs typeface="Courier New" pitchFamily="49" charset="0"/>
              </a:rPr>
              <a:t>next()</a:t>
            </a:r>
            <a:r>
              <a:rPr lang="en-GB" dirty="0"/>
              <a:t>, the difference is that </a:t>
            </a:r>
            <a:r>
              <a:rPr lang="en-GB" dirty="0">
                <a:latin typeface="Courier New" pitchFamily="49" charset="0"/>
                <a:cs typeface="Courier New" pitchFamily="49" charset="0"/>
              </a:rPr>
              <a:t>send()</a:t>
            </a:r>
            <a:r>
              <a:rPr lang="en-GB" dirty="0"/>
              <a:t> also sends a value back to the generator function, which can be picked-up as the return value from </a:t>
            </a:r>
            <a:r>
              <a:rPr lang="en-GB" dirty="0">
                <a:latin typeface="Courier New" pitchFamily="49" charset="0"/>
                <a:cs typeface="Courier New" pitchFamily="49" charset="0"/>
              </a:rPr>
              <a:t>yield()</a:t>
            </a:r>
            <a:r>
              <a:rPr lang="en-GB" dirty="0"/>
              <a:t>. </a:t>
            </a:r>
          </a:p>
          <a:p>
            <a:r>
              <a:rPr lang="en-GB" dirty="0"/>
              <a:t>When the </a:t>
            </a:r>
            <a:r>
              <a:rPr lang="en-GB" dirty="0">
                <a:latin typeface="Courier New" pitchFamily="49" charset="0"/>
              </a:rPr>
              <a:t>send()</a:t>
            </a:r>
            <a:r>
              <a:rPr lang="en-GB" dirty="0"/>
              <a:t> method is not used, </a:t>
            </a:r>
            <a:r>
              <a:rPr lang="en-GB" dirty="0">
                <a:latin typeface="Courier New" pitchFamily="49" charset="0"/>
              </a:rPr>
              <a:t>yield</a:t>
            </a:r>
            <a:r>
              <a:rPr lang="en-GB" dirty="0"/>
              <a:t> returns </a:t>
            </a:r>
            <a:r>
              <a:rPr lang="en-GB" dirty="0">
                <a:latin typeface="Courier New" pitchFamily="49" charset="0"/>
              </a:rPr>
              <a:t>None</a:t>
            </a:r>
            <a:r>
              <a:rPr lang="en-GB" dirty="0"/>
              <a:t>.</a:t>
            </a:r>
          </a:p>
          <a:p>
            <a:r>
              <a:rPr lang="en-GB" dirty="0"/>
              <a:t>These expressions were introduced at Python 2.5 and are called </a:t>
            </a:r>
            <a:r>
              <a:rPr lang="en-GB" dirty="0" err="1"/>
              <a:t>coroutines</a:t>
            </a:r>
            <a:r>
              <a:rPr lang="en-GB" dirty="0"/>
              <a:t>.  They are described in PEP 342 - </a:t>
            </a:r>
            <a:r>
              <a:rPr lang="en-GB" i="1" dirty="0" err="1"/>
              <a:t>Coroutines</a:t>
            </a:r>
            <a:r>
              <a:rPr lang="en-GB" i="1" dirty="0"/>
              <a:t> via Enhanced Generators</a:t>
            </a:r>
            <a:r>
              <a:rPr lang="en-GB" dirty="0"/>
              <a:t>.</a:t>
            </a:r>
          </a:p>
          <a:p>
            <a:r>
              <a:rPr lang="en-GB" dirty="0"/>
              <a:t>In the example on the slide, the generator function (</a:t>
            </a:r>
            <a:r>
              <a:rPr lang="en-GB" dirty="0" err="1">
                <a:latin typeface="Courier New" pitchFamily="49" charset="0"/>
                <a:cs typeface="Courier New" pitchFamily="49" charset="0"/>
              </a:rPr>
              <a:t>get_dir</a:t>
            </a:r>
            <a:r>
              <a:rPr lang="en-GB" dirty="0">
                <a:latin typeface="Courier New" pitchFamily="49" charset="0"/>
                <a:cs typeface="Courier New" pitchFamily="49" charset="0"/>
              </a:rPr>
              <a:t>()</a:t>
            </a:r>
            <a:r>
              <a:rPr lang="en-GB" dirty="0"/>
              <a:t>) searches for sub-directories in the given directory. After reporting the first two, it is sent, as the return value from </a:t>
            </a:r>
            <a:r>
              <a:rPr lang="en-GB" dirty="0">
                <a:latin typeface="Courier New" pitchFamily="49" charset="0"/>
                <a:cs typeface="Courier New" pitchFamily="49" charset="0"/>
              </a:rPr>
              <a:t>yield()</a:t>
            </a:r>
            <a:r>
              <a:rPr lang="en-GB" dirty="0"/>
              <a:t>, a different directory to search.</a:t>
            </a:r>
          </a:p>
          <a:p>
            <a:endParaRPr lang="en-GB" dirty="0"/>
          </a:p>
        </p:txBody>
      </p:sp>
    </p:spTree>
    <p:extLst>
      <p:ext uri="{BB962C8B-B14F-4D97-AF65-F5344CB8AC3E}">
        <p14:creationId xmlns:p14="http://schemas.microsoft.com/office/powerpoint/2010/main" val="102467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Generators, like any other code, can get unwieldy.</a:t>
            </a:r>
            <a:r>
              <a:rPr lang="en-GB" dirty="0"/>
              <a:t> The </a:t>
            </a:r>
            <a:r>
              <a:rPr lang="en-GB" b="1" dirty="0">
                <a:latin typeface="Courier New" pitchFamily="49" charset="0"/>
                <a:cs typeface="Courier New" pitchFamily="49" charset="0"/>
              </a:rPr>
              <a:t>yield from</a:t>
            </a:r>
            <a:r>
              <a:rPr lang="en-GB" dirty="0"/>
              <a:t> syntax introduced at 3.3 allows us to delegate to a sub-generator, which means we can split-up (decompose) complex code.</a:t>
            </a:r>
            <a:endParaRPr lang="en-GB" baseline="0" dirty="0"/>
          </a:p>
          <a:p>
            <a:r>
              <a:rPr lang="en-GB" baseline="0" dirty="0"/>
              <a:t>Most useful in closures and sub-generators (generators called from other generators).</a:t>
            </a:r>
          </a:p>
          <a:p>
            <a:r>
              <a:rPr lang="en-GB" dirty="0"/>
              <a:t>See PEP 380 for further details and examples.</a:t>
            </a:r>
          </a:p>
          <a:p>
            <a:endParaRPr lang="en-GB" dirty="0"/>
          </a:p>
        </p:txBody>
      </p:sp>
    </p:spTree>
    <p:extLst>
      <p:ext uri="{BB962C8B-B14F-4D97-AF65-F5344CB8AC3E}">
        <p14:creationId xmlns:p14="http://schemas.microsoft.com/office/powerpoint/2010/main" val="376763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1461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i="1" dirty="0"/>
              <a:t>function</a:t>
            </a:r>
            <a:r>
              <a:rPr lang="en-GB" dirty="0"/>
              <a:t> in </a:t>
            </a:r>
            <a:r>
              <a:rPr lang="en-GB" b="1" dirty="0">
                <a:latin typeface="Courier New" pitchFamily="49" charset="0"/>
              </a:rPr>
              <a:t>filter</a:t>
            </a:r>
            <a:r>
              <a:rPr lang="en-GB" dirty="0"/>
              <a:t> can be the name of a function, or a </a:t>
            </a:r>
            <a:r>
              <a:rPr lang="en-GB" b="1" dirty="0">
                <a:latin typeface="Courier New" pitchFamily="49" charset="0"/>
              </a:rPr>
              <a:t>lambda</a:t>
            </a:r>
            <a:r>
              <a:rPr lang="en-GB" dirty="0"/>
              <a:t> function. Here we have used </a:t>
            </a:r>
            <a:r>
              <a:rPr lang="en-GB" dirty="0" err="1">
                <a:latin typeface="Courier New" pitchFamily="49" charset="0"/>
              </a:rPr>
              <a:t>os.path.isdir</a:t>
            </a:r>
            <a:r>
              <a:rPr lang="en-GB" dirty="0"/>
              <a:t> which returns true for each item that is a directory. The first example prints each filename that is a directory. </a:t>
            </a:r>
            <a:r>
              <a:rPr lang="en-GB" dirty="0" err="1">
                <a:latin typeface="Courier New" pitchFamily="49" charset="0"/>
              </a:rPr>
              <a:t>glob.iglob</a:t>
            </a:r>
            <a:r>
              <a:rPr lang="en-GB" dirty="0"/>
              <a:t> does an expansion of the glob (wildcard) pattern and returns an iterator. The second example constructs a list of directory names.</a:t>
            </a:r>
          </a:p>
          <a:p>
            <a:r>
              <a:rPr lang="en-GB" dirty="0"/>
              <a:t>The </a:t>
            </a:r>
            <a:r>
              <a:rPr lang="en-GB" i="1" dirty="0"/>
              <a:t>list</a:t>
            </a:r>
            <a:r>
              <a:rPr lang="en-GB" dirty="0"/>
              <a:t> in </a:t>
            </a:r>
            <a:r>
              <a:rPr lang="en-GB" b="1" dirty="0">
                <a:latin typeface="Courier New" pitchFamily="49" charset="0"/>
              </a:rPr>
              <a:t>filter</a:t>
            </a:r>
            <a:r>
              <a:rPr lang="en-GB" dirty="0"/>
              <a:t> can be any </a:t>
            </a:r>
            <a:r>
              <a:rPr lang="en-GB" dirty="0" err="1"/>
              <a:t>iterable</a:t>
            </a:r>
            <a:r>
              <a:rPr lang="en-GB" dirty="0"/>
              <a:t> object, that is a list, tuple, string, or even a file.</a:t>
            </a:r>
          </a:p>
          <a:p>
            <a:r>
              <a:rPr lang="en-GB" dirty="0"/>
              <a:t>As a special case, if the function is </a:t>
            </a:r>
            <a:r>
              <a:rPr lang="en-GB" b="1" dirty="0">
                <a:latin typeface="Courier New" pitchFamily="49" charset="0"/>
              </a:rPr>
              <a:t>None</a:t>
            </a:r>
            <a:r>
              <a:rPr lang="en-GB" dirty="0"/>
              <a:t> then the items returned are those that resolve to true (rather like </a:t>
            </a:r>
            <a:r>
              <a:rPr lang="en-GB" i="1" dirty="0" err="1"/>
              <a:t>grep</a:t>
            </a:r>
            <a:r>
              <a:rPr lang="en-GB" dirty="0"/>
              <a:t>).</a:t>
            </a:r>
          </a:p>
          <a:p>
            <a:r>
              <a:rPr lang="en-GB" dirty="0"/>
              <a:t>In Python 2 </a:t>
            </a:r>
            <a:r>
              <a:rPr lang="en-GB" b="1" dirty="0">
                <a:latin typeface="Courier New" pitchFamily="49" charset="0"/>
              </a:rPr>
              <a:t>filter</a:t>
            </a:r>
            <a:r>
              <a:rPr lang="en-GB" dirty="0"/>
              <a:t> returned a list, in </a:t>
            </a:r>
            <a:r>
              <a:rPr lang="en-GB" b="1" dirty="0"/>
              <a:t>Python 3</a:t>
            </a:r>
            <a:r>
              <a:rPr lang="en-GB" dirty="0"/>
              <a:t> it returns an iterator.</a:t>
            </a:r>
          </a:p>
        </p:txBody>
      </p:sp>
    </p:spTree>
    <p:extLst>
      <p:ext uri="{BB962C8B-B14F-4D97-AF65-F5344CB8AC3E}">
        <p14:creationId xmlns:p14="http://schemas.microsoft.com/office/powerpoint/2010/main" val="3897014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A list comprehension is often a more natural way of expressing list operations. The original idea comes from set theory, and became popular in the Haskell language.</a:t>
            </a:r>
          </a:p>
          <a:p>
            <a:r>
              <a:rPr lang="en-GB" dirty="0"/>
              <a:t>There are three parts to a list comprehension: the expression which will be executed for each item, the loop (usually a </a:t>
            </a:r>
            <a:r>
              <a:rPr lang="en-GB" dirty="0">
                <a:latin typeface="Courier New" pitchFamily="49" charset="0"/>
              </a:rPr>
              <a:t>for</a:t>
            </a:r>
            <a:r>
              <a:rPr lang="en-GB" dirty="0"/>
              <a:t> loop), and an optional condition.  The item will only be returned when the condition is true. </a:t>
            </a:r>
          </a:p>
          <a:p>
            <a:r>
              <a:rPr lang="en-GB" dirty="0"/>
              <a:t>List comprehensions fit naturally into a world of functions which, increasingly, return iterators rather than lists.</a:t>
            </a:r>
          </a:p>
          <a:p>
            <a:r>
              <a:rPr lang="en-GB" dirty="0"/>
              <a:t>The </a:t>
            </a:r>
            <a:r>
              <a:rPr lang="en-GB" b="1" dirty="0">
                <a:latin typeface="Courier New" pitchFamily="49" charset="0"/>
              </a:rPr>
              <a:t>map</a:t>
            </a:r>
            <a:r>
              <a:rPr lang="en-GB" dirty="0"/>
              <a:t> and </a:t>
            </a:r>
            <a:r>
              <a:rPr lang="en-GB" b="1" dirty="0">
                <a:latin typeface="Courier New" pitchFamily="49" charset="0"/>
              </a:rPr>
              <a:t>filter</a:t>
            </a:r>
            <a:r>
              <a:rPr lang="en-GB" dirty="0"/>
              <a:t> built-ins are their functional equivalents, but list comprehensions are more </a:t>
            </a:r>
            <a:r>
              <a:rPr lang="en-GB" i="1" dirty="0" err="1"/>
              <a:t>Pythonic</a:t>
            </a:r>
            <a:r>
              <a:rPr lang="en-GB" dirty="0"/>
              <a:t>.</a:t>
            </a:r>
          </a:p>
          <a:p>
            <a:r>
              <a:rPr lang="en-GB" b="1" dirty="0"/>
              <a:t>PY3</a:t>
            </a:r>
            <a:r>
              <a:rPr lang="en-GB" dirty="0"/>
              <a:t>:  In Python 3, the syntax was tightened to require a single (</a:t>
            </a:r>
            <a:r>
              <a:rPr lang="en-GB" dirty="0" err="1"/>
              <a:t>iterable</a:t>
            </a:r>
            <a:r>
              <a:rPr lang="en-GB" dirty="0"/>
              <a:t>) expression after the </a:t>
            </a:r>
            <a:r>
              <a:rPr lang="en-GB" b="1" dirty="0"/>
              <a:t>in</a:t>
            </a:r>
            <a:r>
              <a:rPr lang="en-GB" dirty="0"/>
              <a:t>. Hence, this worked in Python 2:</a:t>
            </a:r>
          </a:p>
          <a:p>
            <a:pPr lvl="1"/>
            <a:r>
              <a:rPr lang="en-GB" dirty="0">
                <a:latin typeface="Courier New"/>
                <a:cs typeface="Courier New"/>
              </a:rPr>
              <a:t>a = [</a:t>
            </a:r>
            <a:r>
              <a:rPr lang="en-GB" dirty="0" err="1">
                <a:latin typeface="Courier New"/>
                <a:cs typeface="Courier New"/>
              </a:rPr>
              <a:t>i</a:t>
            </a:r>
            <a:r>
              <a:rPr lang="en-GB" dirty="0">
                <a:latin typeface="Courier New"/>
                <a:cs typeface="Courier New"/>
              </a:rPr>
              <a:t> for </a:t>
            </a:r>
            <a:r>
              <a:rPr lang="en-GB" dirty="0" err="1">
                <a:latin typeface="Courier New"/>
                <a:cs typeface="Courier New"/>
              </a:rPr>
              <a:t>i</a:t>
            </a:r>
            <a:r>
              <a:rPr lang="en-GB" dirty="0">
                <a:latin typeface="Courier New"/>
                <a:cs typeface="Courier New"/>
              </a:rPr>
              <a:t> in 1,2,3]</a:t>
            </a:r>
          </a:p>
          <a:p>
            <a:r>
              <a:rPr lang="en-GB" dirty="0"/>
              <a:t> but that gives a syntax error in Python 3. The correct notation in Python 3 (which also works in 2) is:</a:t>
            </a:r>
          </a:p>
          <a:p>
            <a:pPr marL="428631" lvl="2"/>
            <a:r>
              <a:rPr lang="en-GB" dirty="0">
                <a:latin typeface="Courier New"/>
                <a:cs typeface="Courier New"/>
              </a:rPr>
              <a:t>a = [</a:t>
            </a:r>
            <a:r>
              <a:rPr lang="en-GB" dirty="0" err="1">
                <a:latin typeface="Courier New"/>
                <a:cs typeface="Courier New"/>
              </a:rPr>
              <a:t>i</a:t>
            </a:r>
            <a:r>
              <a:rPr lang="en-GB" dirty="0">
                <a:latin typeface="Courier New"/>
                <a:cs typeface="Courier New"/>
              </a:rPr>
              <a:t> for </a:t>
            </a:r>
            <a:r>
              <a:rPr lang="en-GB" dirty="0" err="1">
                <a:latin typeface="Courier New"/>
                <a:cs typeface="Courier New"/>
              </a:rPr>
              <a:t>i</a:t>
            </a:r>
            <a:r>
              <a:rPr lang="en-GB" dirty="0">
                <a:latin typeface="Courier New"/>
                <a:cs typeface="Courier New"/>
              </a:rPr>
              <a:t> in (1,2,3)]</a:t>
            </a:r>
          </a:p>
          <a:p>
            <a:r>
              <a:rPr lang="en-GB" dirty="0"/>
              <a:t>In Python 3, the loop variable is within its own scope, it will not affect a variable of the same name outside the comprehension (which is not the case in Python 2).</a:t>
            </a:r>
          </a:p>
        </p:txBody>
      </p:sp>
    </p:spTree>
    <p:extLst>
      <p:ext uri="{BB962C8B-B14F-4D97-AF65-F5344CB8AC3E}">
        <p14:creationId xmlns:p14="http://schemas.microsoft.com/office/powerpoint/2010/main" val="402183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In addition to list comprehensions, Python 3 also supports set and dictionary comprehensions.</a:t>
            </a:r>
          </a:p>
          <a:p>
            <a:r>
              <a:rPr lang="en-GB" dirty="0"/>
              <a:t>A set comprehension takes a set and iterates through it to produce another set. In the example, a user written function called </a:t>
            </a:r>
            <a:r>
              <a:rPr lang="en-GB" dirty="0" err="1">
                <a:latin typeface="Courier New" pitchFamily="49" charset="0"/>
              </a:rPr>
              <a:t>do_ftp</a:t>
            </a:r>
            <a:r>
              <a:rPr lang="en-GB" dirty="0">
                <a:latin typeface="Courier New" pitchFamily="49" charset="0"/>
              </a:rPr>
              <a:t>()</a:t>
            </a:r>
            <a:r>
              <a:rPr lang="en-GB" dirty="0"/>
              <a:t> (which probably uses the standard module </a:t>
            </a:r>
            <a:r>
              <a:rPr lang="en-GB" b="1" dirty="0" err="1">
                <a:latin typeface="Courier New" pitchFamily="49" charset="0"/>
              </a:rPr>
              <a:t>ftplib</a:t>
            </a:r>
            <a:r>
              <a:rPr lang="en-GB" dirty="0"/>
              <a:t>) carries out its task on the four machines, in an unknown order. The </a:t>
            </a:r>
            <a:r>
              <a:rPr lang="en-GB" dirty="0">
                <a:latin typeface="Courier New" pitchFamily="49" charset="0"/>
              </a:rPr>
              <a:t>results</a:t>
            </a:r>
            <a:r>
              <a:rPr lang="en-GB" dirty="0"/>
              <a:t> set will hold whatever the function returns on each occasion.</a:t>
            </a:r>
          </a:p>
          <a:p>
            <a:r>
              <a:rPr lang="en-GB" dirty="0"/>
              <a:t>Dictionary comprehensions are twice as complex, in that they need a key, value tuple to feed. In the example, a list of two item tuples is created first, using a list comprehension. This is then used to construct our dictionary, which contains a further modifier (</a:t>
            </a:r>
            <a:r>
              <a:rPr lang="en-GB" dirty="0">
                <a:latin typeface="Courier New" pitchFamily="49" charset="0"/>
              </a:rPr>
              <a:t>if size &gt; 0</a:t>
            </a:r>
            <a:r>
              <a:rPr lang="en-GB" dirty="0"/>
              <a:t>).</a:t>
            </a:r>
          </a:p>
          <a:p>
            <a:r>
              <a:rPr lang="en-GB" dirty="0"/>
              <a:t>This example </a:t>
            </a:r>
            <a:r>
              <a:rPr lang="en-GB" i="1" dirty="0"/>
              <a:t>could</a:t>
            </a:r>
            <a:r>
              <a:rPr lang="en-GB" dirty="0"/>
              <a:t> be done in one statement:</a:t>
            </a:r>
          </a:p>
          <a:p>
            <a:r>
              <a:rPr lang="en-GB" dirty="0">
                <a:latin typeface="Courier New" pitchFamily="49" charset="0"/>
                <a:cs typeface="Courier New" pitchFamily="49" charset="0"/>
              </a:rPr>
              <a:t>sizes={</a:t>
            </a:r>
            <a:r>
              <a:rPr lang="en-GB" dirty="0" err="1">
                <a:latin typeface="Courier New" pitchFamily="49" charset="0"/>
                <a:cs typeface="Courier New" pitchFamily="49" charset="0"/>
              </a:rPr>
              <a:t>fn:os.path.getsize</a:t>
            </a:r>
            <a:r>
              <a:rPr lang="en-GB" dirty="0">
                <a:latin typeface="Courier New" pitchFamily="49" charset="0"/>
                <a:cs typeface="Courier New" pitchFamily="49" charset="0"/>
              </a:rPr>
              <a:t>(</a:t>
            </a:r>
            <a:r>
              <a:rPr lang="en-GB" dirty="0" err="1">
                <a:latin typeface="Courier New" pitchFamily="49" charset="0"/>
                <a:cs typeface="Courier New" pitchFamily="49" charset="0"/>
              </a:rPr>
              <a:t>fn</a:t>
            </a:r>
            <a:r>
              <a:rPr lang="en-GB" dirty="0">
                <a:latin typeface="Courier New" pitchFamily="49" charset="0"/>
                <a:cs typeface="Courier New" pitchFamily="49" charset="0"/>
              </a:rPr>
              <a:t>) for </a:t>
            </a:r>
            <a:r>
              <a:rPr lang="en-GB" dirty="0" err="1">
                <a:latin typeface="Courier New" pitchFamily="49" charset="0"/>
                <a:cs typeface="Courier New" pitchFamily="49" charset="0"/>
              </a:rPr>
              <a:t>fn</a:t>
            </a:r>
            <a:r>
              <a:rPr lang="en-GB" dirty="0">
                <a:latin typeface="Courier New" pitchFamily="49" charset="0"/>
                <a:cs typeface="Courier New" pitchFamily="49" charset="0"/>
              </a:rPr>
              <a:t> in </a:t>
            </a:r>
            <a:r>
              <a:rPr lang="en-GB" dirty="0" err="1">
                <a:latin typeface="Courier New" pitchFamily="49" charset="0"/>
                <a:cs typeface="Courier New" pitchFamily="49" charset="0"/>
              </a:rPr>
              <a:t>glob.iglob</a:t>
            </a:r>
            <a:r>
              <a:rPr lang="en-GB" dirty="0">
                <a:latin typeface="Courier New" pitchFamily="49" charset="0"/>
                <a:cs typeface="Courier New" pitchFamily="49" charset="0"/>
              </a:rPr>
              <a:t>(</a:t>
            </a:r>
            <a:r>
              <a:rPr lang="en-GB" dirty="0" err="1">
                <a:latin typeface="Courier New" pitchFamily="49" charset="0"/>
                <a:cs typeface="Courier New" pitchFamily="49" charset="0"/>
              </a:rPr>
              <a:t>pn</a:t>
            </a:r>
            <a:r>
              <a:rPr lang="en-GB" dirty="0">
                <a:latin typeface="Courier New" pitchFamily="49" charset="0"/>
                <a:cs typeface="Courier New" pitchFamily="49" charset="0"/>
              </a:rPr>
              <a:t>) </a:t>
            </a:r>
          </a:p>
          <a:p>
            <a:r>
              <a:rPr lang="en-GB" dirty="0">
                <a:latin typeface="Courier New" pitchFamily="49" charset="0"/>
                <a:cs typeface="Courier New" pitchFamily="49" charset="0"/>
              </a:rPr>
              <a:t>       if </a:t>
            </a:r>
            <a:r>
              <a:rPr lang="en-GB" dirty="0" err="1">
                <a:latin typeface="Courier New" pitchFamily="49" charset="0"/>
                <a:cs typeface="Courier New" pitchFamily="49" charset="0"/>
              </a:rPr>
              <a:t>os.path.getsize</a:t>
            </a:r>
            <a:r>
              <a:rPr lang="en-GB" dirty="0">
                <a:latin typeface="Courier New" pitchFamily="49" charset="0"/>
                <a:cs typeface="Courier New" pitchFamily="49" charset="0"/>
              </a:rPr>
              <a:t>(</a:t>
            </a:r>
            <a:r>
              <a:rPr lang="en-GB" dirty="0" err="1">
                <a:latin typeface="Courier New" pitchFamily="49" charset="0"/>
                <a:cs typeface="Courier New" pitchFamily="49" charset="0"/>
              </a:rPr>
              <a:t>fn</a:t>
            </a:r>
            <a:r>
              <a:rPr lang="en-GB" dirty="0">
                <a:latin typeface="Courier New" pitchFamily="49" charset="0"/>
                <a:cs typeface="Courier New" pitchFamily="49" charset="0"/>
              </a:rPr>
              <a:t>) &gt; 0}</a:t>
            </a:r>
          </a:p>
          <a:p>
            <a:r>
              <a:rPr lang="en-GB" dirty="0">
                <a:cs typeface="Courier New" pitchFamily="49" charset="0"/>
              </a:rPr>
              <a:t>The variable </a:t>
            </a:r>
            <a:r>
              <a:rPr lang="en-GB" dirty="0" err="1">
                <a:latin typeface="Courier New" pitchFamily="49" charset="0"/>
                <a:cs typeface="Courier New" pitchFamily="49" charset="0"/>
              </a:rPr>
              <a:t>fname</a:t>
            </a:r>
            <a:r>
              <a:rPr lang="en-GB" dirty="0">
                <a:cs typeface="Courier New" pitchFamily="49" charset="0"/>
              </a:rPr>
              <a:t> has been shortened to </a:t>
            </a:r>
            <a:r>
              <a:rPr lang="en-GB" dirty="0" err="1">
                <a:latin typeface="Courier New" pitchFamily="49" charset="0"/>
                <a:cs typeface="Courier New" pitchFamily="49" charset="0"/>
              </a:rPr>
              <a:t>fn</a:t>
            </a:r>
            <a:r>
              <a:rPr lang="en-GB" dirty="0">
                <a:cs typeface="Courier New" pitchFamily="49" charset="0"/>
              </a:rPr>
              <a:t>, and </a:t>
            </a:r>
            <a:r>
              <a:rPr lang="en-GB" dirty="0">
                <a:latin typeface="Courier New" pitchFamily="49" charset="0"/>
                <a:cs typeface="Courier New" pitchFamily="49" charset="0"/>
              </a:rPr>
              <a:t>pattern</a:t>
            </a:r>
            <a:r>
              <a:rPr lang="en-GB" dirty="0">
                <a:cs typeface="Courier New" pitchFamily="49" charset="0"/>
              </a:rPr>
              <a:t> shortened to </a:t>
            </a:r>
            <a:r>
              <a:rPr lang="en-GB" dirty="0" err="1">
                <a:latin typeface="Courier New" pitchFamily="49" charset="0"/>
                <a:cs typeface="Courier New" pitchFamily="49" charset="0"/>
              </a:rPr>
              <a:t>pn</a:t>
            </a:r>
            <a:r>
              <a:rPr lang="en-GB" dirty="0">
                <a:cs typeface="Courier New" pitchFamily="49" charset="0"/>
              </a:rPr>
              <a:t> (to fit).</a:t>
            </a:r>
          </a:p>
        </p:txBody>
      </p:sp>
    </p:spTree>
    <p:extLst>
      <p:ext uri="{BB962C8B-B14F-4D97-AF65-F5344CB8AC3E}">
        <p14:creationId xmlns:p14="http://schemas.microsoft.com/office/powerpoint/2010/main" val="58212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Historically, many functions used or generated in-memory lists for iteration. This was fine for relatively small data sets, but when the list becomes large then the overhead is unacceptable. Enter the lazy list.</a:t>
            </a:r>
          </a:p>
          <a:p>
            <a:r>
              <a:rPr lang="en-GB" dirty="0"/>
              <a:t>A lazy list is when the next item is supplied when needed, and not before. If we stop processing before reaching the end of the list, then those unused items will never be generated or use up resources. Lazy lists are implemented by supplying an iterator, i.e. position, to the list, rather than the whole list itself.</a:t>
            </a:r>
          </a:p>
        </p:txBody>
      </p:sp>
    </p:spTree>
    <p:extLst>
      <p:ext uri="{BB962C8B-B14F-4D97-AF65-F5344CB8AC3E}">
        <p14:creationId xmlns:p14="http://schemas.microsoft.com/office/powerpoint/2010/main" val="3485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1877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25512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A generator can be used to perform a lazy evaluation, often replacing list comprehensions.  </a:t>
            </a:r>
          </a:p>
          <a:p>
            <a:r>
              <a:rPr lang="en-GB" dirty="0"/>
              <a:t>In each example on the slide, the function is entered just once. The </a:t>
            </a:r>
            <a:r>
              <a:rPr lang="en-GB" b="1" dirty="0">
                <a:latin typeface="Courier New" pitchFamily="49" charset="0"/>
              </a:rPr>
              <a:t>yield</a:t>
            </a:r>
            <a:r>
              <a:rPr lang="en-GB" dirty="0"/>
              <a:t> statement temporarily suspends operation of the loop within the function and returns an intermediate value which supplies the next item in the list.</a:t>
            </a:r>
          </a:p>
          <a:p>
            <a:r>
              <a:rPr lang="en-GB" dirty="0"/>
              <a:t>Executing a </a:t>
            </a:r>
            <a:r>
              <a:rPr lang="en-GB" b="1" dirty="0">
                <a:latin typeface="Courier New" pitchFamily="49" charset="0"/>
                <a:cs typeface="Courier New" pitchFamily="49" charset="0"/>
              </a:rPr>
              <a:t>return</a:t>
            </a:r>
            <a:r>
              <a:rPr lang="en-GB" dirty="0"/>
              <a:t> from within a loop containing a </a:t>
            </a:r>
            <a:r>
              <a:rPr lang="en-GB" b="1" dirty="0">
                <a:latin typeface="Courier New" pitchFamily="49" charset="0"/>
                <a:cs typeface="Courier New" pitchFamily="49" charset="0"/>
              </a:rPr>
              <a:t>yield</a:t>
            </a:r>
            <a:r>
              <a:rPr lang="en-GB" dirty="0"/>
              <a:t> expression will give a </a:t>
            </a:r>
            <a:r>
              <a:rPr lang="en-GB" dirty="0" err="1">
                <a:latin typeface="Courier New" pitchFamily="49" charset="0"/>
                <a:cs typeface="Courier New" pitchFamily="49" charset="0"/>
              </a:rPr>
              <a:t>SyntaxError</a:t>
            </a:r>
            <a:r>
              <a:rPr lang="en-GB" dirty="0"/>
              <a:t>, you should </a:t>
            </a:r>
            <a:r>
              <a:rPr lang="en-GB" b="1" dirty="0">
                <a:latin typeface="Courier New" pitchFamily="49" charset="0"/>
                <a:cs typeface="Courier New" pitchFamily="49" charset="0"/>
              </a:rPr>
              <a:t>break</a:t>
            </a:r>
            <a:r>
              <a:rPr lang="en-GB" dirty="0"/>
              <a:t> out of the loop instead.</a:t>
            </a:r>
          </a:p>
          <a:p>
            <a:r>
              <a:rPr lang="en-GB" dirty="0"/>
              <a:t>Contrast this with the code on the slides for filters and list comprehensions. In those structures, a temporary result list was created in memory. With generators and lazy lists, only the result immediately being processed is held.</a:t>
            </a:r>
          </a:p>
          <a:p>
            <a:r>
              <a:rPr lang="en-GB" dirty="0"/>
              <a:t>Note: the following imports have been omitted for clarity:</a:t>
            </a:r>
          </a:p>
          <a:p>
            <a:r>
              <a:rPr lang="en-GB" dirty="0">
                <a:latin typeface="Courier New" pitchFamily="49" charset="0"/>
                <a:cs typeface="Courier New" pitchFamily="49" charset="0"/>
              </a:rPr>
              <a:t>	import </a:t>
            </a:r>
            <a:r>
              <a:rPr lang="en-GB" dirty="0" err="1">
                <a:latin typeface="Courier New" pitchFamily="49" charset="0"/>
                <a:cs typeface="Courier New" pitchFamily="49" charset="0"/>
              </a:rPr>
              <a:t>os.path</a:t>
            </a:r>
            <a:endParaRPr lang="en-GB" dirty="0">
              <a:latin typeface="Courier New" pitchFamily="49" charset="0"/>
              <a:cs typeface="Courier New" pitchFamily="49" charset="0"/>
            </a:endParaRPr>
          </a:p>
          <a:p>
            <a:r>
              <a:rPr lang="en-GB" dirty="0">
                <a:latin typeface="Courier New" pitchFamily="49" charset="0"/>
                <a:cs typeface="Courier New" pitchFamily="49" charset="0"/>
              </a:rPr>
              <a:t>	import glob	</a:t>
            </a:r>
          </a:p>
          <a:p>
            <a:endParaRPr lang="en-GB" dirty="0"/>
          </a:p>
        </p:txBody>
      </p:sp>
    </p:spTree>
    <p:extLst>
      <p:ext uri="{BB962C8B-B14F-4D97-AF65-F5344CB8AC3E}">
        <p14:creationId xmlns:p14="http://schemas.microsoft.com/office/powerpoint/2010/main" val="384997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Advanced Collections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List comprehensions as generators</a:t>
            </a:r>
          </a:p>
        </p:txBody>
      </p:sp>
      <p:sp>
        <p:nvSpPr>
          <p:cNvPr id="12291"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list comprehension may be used instead of </a:t>
            </a:r>
            <a:r>
              <a:rPr lang="en-GB" b="1" dirty="0">
                <a:latin typeface="Courier New" panose="02070309020205020404" pitchFamily="49" charset="0"/>
              </a:rPr>
              <a:t>yield</a:t>
            </a:r>
            <a:endParaRPr lang="en-GB" b="1" dirty="0"/>
          </a:p>
          <a:p>
            <a:pPr lvl="1">
              <a:buFont typeface="Arial" panose="020B0604020202020204" pitchFamily="34" charset="0"/>
              <a:buChar char="•"/>
            </a:pPr>
            <a:r>
              <a:rPr lang="en-GB" dirty="0"/>
              <a:t>Sometimes - this does not support </a:t>
            </a:r>
            <a:r>
              <a:rPr lang="en-GB" dirty="0">
                <a:latin typeface="Courier New" panose="02070309020205020404" pitchFamily="49" charset="0"/>
              </a:rPr>
              <a:t>send</a:t>
            </a:r>
            <a:r>
              <a:rPr lang="en-GB" dirty="0"/>
              <a:t>ing values</a:t>
            </a:r>
          </a:p>
          <a:p>
            <a:pPr lvl="1">
              <a:buFont typeface="Arial" panose="020B0604020202020204" pitchFamily="34" charset="0"/>
              <a:buChar char="•"/>
            </a:pPr>
            <a:r>
              <a:rPr lang="en-GB" dirty="0"/>
              <a:t>Enclose the comprehension in </a:t>
            </a:r>
            <a:r>
              <a:rPr lang="en-GB" dirty="0">
                <a:latin typeface="Courier New" panose="02070309020205020404" pitchFamily="49" charset="0"/>
              </a:rPr>
              <a:t>()</a:t>
            </a:r>
            <a:r>
              <a:rPr lang="en-GB" dirty="0"/>
              <a:t> instead of </a:t>
            </a:r>
            <a:r>
              <a:rPr lang="en-GB" dirty="0">
                <a:latin typeface="Courier New" panose="02070309020205020404" pitchFamily="49" charset="0"/>
              </a:rPr>
              <a:t>[]</a:t>
            </a:r>
          </a:p>
          <a:p>
            <a:pPr lvl="1"/>
            <a:endParaRPr lang="en-GB" dirty="0">
              <a:latin typeface="Courier New" panose="02070309020205020404" pitchFamily="49" charset="0"/>
            </a:endParaRPr>
          </a:p>
          <a:p>
            <a:pPr lvl="1"/>
            <a:endParaRPr lang="en-GB" dirty="0"/>
          </a:p>
          <a:p>
            <a:pPr lvl="1"/>
            <a:endParaRPr lang="en-GB" dirty="0"/>
          </a:p>
          <a:p>
            <a:pPr marL="88900" lvl="1" indent="0">
              <a:buNone/>
            </a:pPr>
            <a:endParaRPr lang="en-GB" dirty="0"/>
          </a:p>
          <a:p>
            <a:pPr lvl="1">
              <a:buFont typeface="Arial" panose="020B0604020202020204" pitchFamily="34" charset="0"/>
              <a:buChar char="•"/>
            </a:pPr>
            <a:r>
              <a:rPr lang="en-GB" dirty="0"/>
              <a:t>Rewritten as a list comprehension:</a:t>
            </a:r>
          </a:p>
          <a:p>
            <a:pPr lvl="2">
              <a:buFont typeface="Arial" panose="020B0604020202020204" pitchFamily="34" charset="0"/>
              <a:buChar char="•"/>
            </a:pPr>
            <a:r>
              <a:rPr lang="en-GB" sz="1800" dirty="0"/>
              <a:t>Function returns a generator object, as before</a:t>
            </a:r>
          </a:p>
        </p:txBody>
      </p:sp>
      <p:sp>
        <p:nvSpPr>
          <p:cNvPr id="12292" name="Text Box 4"/>
          <p:cNvSpPr txBox="1">
            <a:spLocks noChangeArrowheads="1"/>
          </p:cNvSpPr>
          <p:nvPr/>
        </p:nvSpPr>
        <p:spPr bwMode="auto">
          <a:xfrm>
            <a:off x="1785938" y="2508726"/>
            <a:ext cx="6475412" cy="1474787"/>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get_dir</a:t>
            </a:r>
            <a:r>
              <a:rPr lang="en-GB" sz="1800" dirty="0">
                <a:latin typeface="Courier New" panose="02070309020205020404" pitchFamily="49" charset="0"/>
              </a:rPr>
              <a:t>(path):</a:t>
            </a:r>
          </a:p>
          <a:p>
            <a:pPr>
              <a:spcBef>
                <a:spcPct val="0"/>
              </a:spcBef>
            </a:pPr>
            <a:r>
              <a:rPr lang="en-GB" sz="1800" dirty="0">
                <a:latin typeface="Courier New" panose="02070309020205020404" pitchFamily="49" charset="0"/>
              </a:rPr>
              <a:t>    pattern = </a:t>
            </a:r>
            <a:r>
              <a:rPr lang="en-GB" sz="1800" dirty="0" err="1">
                <a:latin typeface="Courier New" panose="02070309020205020404" pitchFamily="49" charset="0"/>
              </a:rPr>
              <a:t>os.path.join</a:t>
            </a:r>
            <a:r>
              <a:rPr lang="en-GB" sz="1800" dirty="0">
                <a:latin typeface="Courier New" panose="02070309020205020404" pitchFamily="49" charset="0"/>
              </a:rPr>
              <a:t>(path, '*')</a:t>
            </a:r>
          </a:p>
          <a:p>
            <a:pPr>
              <a:spcBef>
                <a:spcPct val="0"/>
              </a:spcBef>
            </a:pPr>
            <a:r>
              <a:rPr lang="en-GB" sz="1800" dirty="0">
                <a:latin typeface="Courier New" panose="02070309020205020404" pitchFamily="49" charset="0"/>
              </a:rPr>
              <a:t>    for file in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r>
              <a:rPr lang="en-GB" sz="1800" dirty="0">
                <a:latin typeface="Courier New" panose="02070309020205020404" pitchFamily="49" charset="0"/>
              </a:rPr>
              <a:t>        if </a:t>
            </a:r>
            <a:r>
              <a:rPr lang="en-GB" sz="1800" dirty="0" err="1">
                <a:latin typeface="Courier New" panose="02070309020205020404" pitchFamily="49" charset="0"/>
              </a:rPr>
              <a:t>os.path.isdir</a:t>
            </a:r>
            <a:r>
              <a:rPr lang="en-GB" sz="1800" dirty="0">
                <a:latin typeface="Courier New" panose="02070309020205020404" pitchFamily="49" charset="0"/>
              </a:rPr>
              <a:t>(file):</a:t>
            </a:r>
          </a:p>
          <a:p>
            <a:pPr>
              <a:spcBef>
                <a:spcPct val="0"/>
              </a:spcBef>
            </a:pPr>
            <a:r>
              <a:rPr lang="en-GB" sz="1800" dirty="0">
                <a:latin typeface="Courier New" panose="02070309020205020404" pitchFamily="49" charset="0"/>
              </a:rPr>
              <a:t>            </a:t>
            </a:r>
            <a:r>
              <a:rPr lang="en-GB" sz="1800" b="1" dirty="0">
                <a:latin typeface="Courier New" panose="02070309020205020404" pitchFamily="49" charset="0"/>
              </a:rPr>
              <a:t>yield</a:t>
            </a:r>
            <a:r>
              <a:rPr lang="en-GB" sz="1800" dirty="0">
                <a:latin typeface="Courier New" panose="02070309020205020404" pitchFamily="49" charset="0"/>
              </a:rPr>
              <a:t> file</a:t>
            </a:r>
          </a:p>
        </p:txBody>
      </p:sp>
      <p:sp>
        <p:nvSpPr>
          <p:cNvPr id="12293" name="Text Box 4"/>
          <p:cNvSpPr txBox="1">
            <a:spLocks noChangeArrowheads="1"/>
          </p:cNvSpPr>
          <p:nvPr/>
        </p:nvSpPr>
        <p:spPr bwMode="auto">
          <a:xfrm>
            <a:off x="1785938" y="5106247"/>
            <a:ext cx="6554788" cy="1474787"/>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get_dir</a:t>
            </a:r>
            <a:r>
              <a:rPr lang="en-US" sz="1800" dirty="0">
                <a:latin typeface="Courier New" panose="02070309020205020404" pitchFamily="49" charset="0"/>
              </a:rPr>
              <a:t>(path):</a:t>
            </a:r>
          </a:p>
          <a:p>
            <a:pPr>
              <a:spcBef>
                <a:spcPct val="0"/>
              </a:spcBef>
            </a:pPr>
            <a:r>
              <a:rPr lang="en-US" sz="1800" dirty="0">
                <a:latin typeface="Courier New" panose="02070309020205020404" pitchFamily="49" charset="0"/>
              </a:rPr>
              <a:t>    </a:t>
            </a:r>
            <a:r>
              <a:rPr lang="en-GB" sz="1800" dirty="0">
                <a:latin typeface="Courier New" panose="02070309020205020404" pitchFamily="49" charset="0"/>
              </a:rPr>
              <a:t>pattern = </a:t>
            </a:r>
            <a:r>
              <a:rPr lang="en-GB" sz="1800" dirty="0" err="1">
                <a:latin typeface="Courier New" panose="02070309020205020404" pitchFamily="49" charset="0"/>
              </a:rPr>
              <a:t>os.path.join</a:t>
            </a:r>
            <a:r>
              <a:rPr lang="en-GB" sz="1800" dirty="0">
                <a:latin typeface="Courier New" panose="02070309020205020404" pitchFamily="49" charset="0"/>
              </a:rPr>
              <a:t>(path, '*')</a:t>
            </a:r>
          </a:p>
          <a:p>
            <a:pPr>
              <a:spcBef>
                <a:spcPct val="0"/>
              </a:spcBef>
            </a:pPr>
            <a:r>
              <a:rPr lang="en-US" sz="1800" dirty="0">
                <a:latin typeface="Courier New" panose="02070309020205020404" pitchFamily="49" charset="0"/>
              </a:rPr>
              <a:t>    </a:t>
            </a:r>
            <a:r>
              <a:rPr lang="en-US" sz="1800" b="1" dirty="0">
                <a:latin typeface="Courier New" panose="02070309020205020404" pitchFamily="49" charset="0"/>
              </a:rPr>
              <a:t>return</a:t>
            </a:r>
            <a:r>
              <a:rPr lang="en-US" sz="1800" dirty="0">
                <a:latin typeface="Courier New" panose="02070309020205020404" pitchFamily="49" charset="0"/>
              </a:rPr>
              <a:t> </a:t>
            </a:r>
            <a:r>
              <a:rPr lang="en-US" sz="1800" b="1" dirty="0">
                <a:latin typeface="Courier New" panose="02070309020205020404" pitchFamily="49" charset="0"/>
              </a:rPr>
              <a:t>(</a:t>
            </a:r>
            <a:r>
              <a:rPr lang="en-US" sz="1800" dirty="0">
                <a:latin typeface="Courier New" panose="02070309020205020404" pitchFamily="49" charset="0"/>
              </a:rPr>
              <a:t>file</a:t>
            </a:r>
          </a:p>
          <a:p>
            <a:pPr>
              <a:spcBef>
                <a:spcPct val="0"/>
              </a:spcBef>
            </a:pPr>
            <a:r>
              <a:rPr lang="en-US" sz="1800" dirty="0">
                <a:latin typeface="Courier New" panose="02070309020205020404" pitchFamily="49" charset="0"/>
              </a:rPr>
              <a:t>            for file in </a:t>
            </a:r>
            <a:r>
              <a:rPr lang="en-US" sz="1800" dirty="0" err="1">
                <a:latin typeface="Courier New" panose="02070309020205020404" pitchFamily="49" charset="0"/>
              </a:rPr>
              <a:t>glob.iglob</a:t>
            </a:r>
            <a:r>
              <a:rPr lang="en-US" sz="1800" dirty="0">
                <a:latin typeface="Courier New" panose="02070309020205020404" pitchFamily="49" charset="0"/>
              </a:rPr>
              <a:t>(pattern)</a:t>
            </a:r>
          </a:p>
          <a:p>
            <a:pPr>
              <a:spcBef>
                <a:spcPct val="0"/>
              </a:spcBef>
            </a:pPr>
            <a:r>
              <a:rPr lang="en-US" sz="1800" dirty="0">
                <a:latin typeface="Courier New" panose="02070309020205020404" pitchFamily="49" charset="0"/>
              </a:rPr>
              <a:t>            if </a:t>
            </a:r>
            <a:r>
              <a:rPr lang="en-US" sz="1800" dirty="0" err="1">
                <a:latin typeface="Courier New" panose="02070309020205020404" pitchFamily="49" charset="0"/>
              </a:rPr>
              <a:t>os.path.isdir</a:t>
            </a:r>
            <a:r>
              <a:rPr lang="en-US" sz="1800" dirty="0">
                <a:latin typeface="Courier New" panose="02070309020205020404" pitchFamily="49" charset="0"/>
              </a:rPr>
              <a:t>(file)</a:t>
            </a:r>
            <a:r>
              <a:rPr lang="en-US" sz="1800" b="1" dirty="0">
                <a:latin typeface="Courier New" panose="02070309020205020404" pitchFamily="49" charset="0"/>
              </a:rPr>
              <a:t>)</a:t>
            </a:r>
            <a:endParaRPr lang="en-GB" sz="1800" b="1" dirty="0">
              <a:latin typeface="Courier New" panose="02070309020205020404" pitchFamily="49" charset="0"/>
            </a:endParaRPr>
          </a:p>
        </p:txBody>
      </p:sp>
      <p:sp>
        <p:nvSpPr>
          <p:cNvPr id="9" name="AutoShape 6">
            <a:extLst>
              <a:ext uri="{FF2B5EF4-FFF2-40B4-BE49-F238E27FC236}">
                <a16:creationId xmlns:a16="http://schemas.microsoft.com/office/drawing/2014/main" id="{8123EBBC-4CF5-4837-BD01-BA937304B495}"/>
              </a:ext>
            </a:extLst>
          </p:cNvPr>
          <p:cNvSpPr>
            <a:spLocks noChangeArrowheads="1"/>
          </p:cNvSpPr>
          <p:nvPr/>
        </p:nvSpPr>
        <p:spPr bwMode="auto">
          <a:xfrm>
            <a:off x="7272973" y="3644550"/>
            <a:ext cx="547687" cy="1460500"/>
          </a:xfrm>
          <a:prstGeom prst="downArrow">
            <a:avLst>
              <a:gd name="adj1" fmla="val 50000"/>
              <a:gd name="adj2" fmla="val 66667"/>
            </a:avLst>
          </a:prstGeom>
          <a:solidFill>
            <a:schemeClr val="accent2"/>
          </a:solidFill>
          <a:ln w="9525">
            <a:solidFill>
              <a:schemeClr val="tx1"/>
            </a:solidFill>
            <a:miter lim="800000"/>
            <a:headEnd/>
            <a:tailEnd/>
          </a:ln>
        </p:spPr>
        <p:txBody>
          <a:bodyPr wrap="none" anchor="ctr">
            <a:spAutoFit/>
          </a:bodyPr>
          <a:lstStyle/>
          <a:p>
            <a:endParaRPr lang="en-US" dirty="0"/>
          </a:p>
        </p:txBody>
      </p:sp>
    </p:spTree>
    <p:extLst>
      <p:ext uri="{BB962C8B-B14F-4D97-AF65-F5344CB8AC3E}">
        <p14:creationId xmlns:p14="http://schemas.microsoft.com/office/powerpoint/2010/main" val="164872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t>Copying collections - problem</a:t>
            </a:r>
          </a:p>
        </p:txBody>
      </p:sp>
      <p:sp>
        <p:nvSpPr>
          <p:cNvPr id="13315" name="Rectangle 3"/>
          <p:cNvSpPr>
            <a:spLocks noGrp="1" noChangeArrowheads="1"/>
          </p:cNvSpPr>
          <p:nvPr>
            <p:ph idx="1"/>
          </p:nvPr>
        </p:nvSpPr>
        <p:spPr/>
        <p:txBody>
          <a:bodyPr/>
          <a:lstStyle/>
          <a:p>
            <a:r>
              <a:rPr lang="en-GB" b="1" dirty="0"/>
              <a:t>Any problems with assignments?</a:t>
            </a:r>
          </a:p>
          <a:p>
            <a:pPr lvl="1">
              <a:buFont typeface="Arial" panose="020B0604020202020204" pitchFamily="34" charset="0"/>
              <a:buChar char="•"/>
            </a:pPr>
            <a:r>
              <a:rPr lang="en-GB" dirty="0"/>
              <a:t>Remember that Python objects are references</a:t>
            </a:r>
          </a:p>
          <a:p>
            <a:endParaRPr lang="en-GB" dirty="0"/>
          </a:p>
        </p:txBody>
      </p:sp>
      <p:sp>
        <p:nvSpPr>
          <p:cNvPr id="13316" name="Text Box 4"/>
          <p:cNvSpPr txBox="1">
            <a:spLocks noChangeArrowheads="1"/>
          </p:cNvSpPr>
          <p:nvPr/>
        </p:nvSpPr>
        <p:spPr bwMode="auto">
          <a:xfrm>
            <a:off x="1694138" y="2527300"/>
            <a:ext cx="4992415" cy="369332"/>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fruit = ['Apple’, 'Pear’, 'Orange']</a:t>
            </a:r>
            <a:endParaRPr lang="en-GB" dirty="0">
              <a:latin typeface="Courier New" panose="02070309020205020404" pitchFamily="49" charset="0"/>
            </a:endParaRPr>
          </a:p>
        </p:txBody>
      </p:sp>
      <p:sp>
        <p:nvSpPr>
          <p:cNvPr id="13317" name="Text Box 6"/>
          <p:cNvSpPr txBox="1">
            <a:spLocks noChangeArrowheads="1"/>
          </p:cNvSpPr>
          <p:nvPr/>
        </p:nvSpPr>
        <p:spPr bwMode="auto">
          <a:xfrm>
            <a:off x="7211678" y="2444751"/>
            <a:ext cx="184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endParaRPr lang="en-US"/>
          </a:p>
        </p:txBody>
      </p:sp>
      <p:grpSp>
        <p:nvGrpSpPr>
          <p:cNvPr id="13318" name="Group 12"/>
          <p:cNvGrpSpPr>
            <a:grpSpLocks/>
          </p:cNvGrpSpPr>
          <p:nvPr/>
        </p:nvGrpSpPr>
        <p:grpSpPr bwMode="auto">
          <a:xfrm>
            <a:off x="7086265" y="2524126"/>
            <a:ext cx="3322638" cy="377825"/>
            <a:chOff x="3385" y="1568"/>
            <a:chExt cx="2093" cy="238"/>
          </a:xfrm>
        </p:grpSpPr>
        <p:sp>
          <p:nvSpPr>
            <p:cNvPr id="13337" name="Line 9"/>
            <p:cNvSpPr>
              <a:spLocks noChangeShapeType="1"/>
            </p:cNvSpPr>
            <p:nvPr/>
          </p:nvSpPr>
          <p:spPr bwMode="auto">
            <a:xfrm>
              <a:off x="4025" y="1696"/>
              <a:ext cx="782" cy="0"/>
            </a:xfrm>
            <a:prstGeom prst="line">
              <a:avLst/>
            </a:prstGeom>
            <a:noFill/>
            <a:ln w="25400">
              <a:solidFill>
                <a:schemeClr val="tx1"/>
              </a:solidFill>
              <a:round/>
              <a:headEnd/>
              <a:tailEnd type="stealth"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338" name="Rectangle 7"/>
            <p:cNvSpPr>
              <a:spLocks noChangeArrowheads="1"/>
            </p:cNvSpPr>
            <p:nvPr/>
          </p:nvSpPr>
          <p:spPr bwMode="auto">
            <a:xfrm>
              <a:off x="3385" y="1568"/>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fruit[1]</a:t>
              </a:r>
            </a:p>
          </p:txBody>
        </p:sp>
        <p:sp>
          <p:nvSpPr>
            <p:cNvPr id="13339" name="Rectangle 8"/>
            <p:cNvSpPr>
              <a:spLocks noChangeArrowheads="1"/>
            </p:cNvSpPr>
            <p:nvPr/>
          </p:nvSpPr>
          <p:spPr bwMode="auto">
            <a:xfrm>
              <a:off x="4811" y="1569"/>
              <a:ext cx="667" cy="237"/>
            </a:xfrm>
            <a:prstGeom prst="rect">
              <a:avLst/>
            </a:prstGeom>
            <a:solidFill>
              <a:srgbClr val="FFFF00"/>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'Pear'</a:t>
              </a:r>
            </a:p>
          </p:txBody>
        </p:sp>
      </p:grpSp>
      <p:grpSp>
        <p:nvGrpSpPr>
          <p:cNvPr id="13319" name="Group 19"/>
          <p:cNvGrpSpPr>
            <a:grpSpLocks/>
          </p:cNvGrpSpPr>
          <p:nvPr/>
        </p:nvGrpSpPr>
        <p:grpSpPr bwMode="auto">
          <a:xfrm>
            <a:off x="7125954" y="3432176"/>
            <a:ext cx="3322637" cy="1001713"/>
            <a:chOff x="3403" y="2029"/>
            <a:chExt cx="2093" cy="631"/>
          </a:xfrm>
        </p:grpSpPr>
        <p:sp>
          <p:nvSpPr>
            <p:cNvPr id="13332" name="Line 14"/>
            <p:cNvSpPr>
              <a:spLocks noChangeShapeType="1"/>
            </p:cNvSpPr>
            <p:nvPr/>
          </p:nvSpPr>
          <p:spPr bwMode="auto">
            <a:xfrm>
              <a:off x="4043" y="2157"/>
              <a:ext cx="782" cy="0"/>
            </a:xfrm>
            <a:prstGeom prst="line">
              <a:avLst/>
            </a:prstGeom>
            <a:noFill/>
            <a:ln w="25400">
              <a:solidFill>
                <a:schemeClr val="tx1"/>
              </a:solidFill>
              <a:round/>
              <a:headEnd/>
              <a:tailEnd type="stealth"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333" name="Rectangle 15"/>
            <p:cNvSpPr>
              <a:spLocks noChangeArrowheads="1"/>
            </p:cNvSpPr>
            <p:nvPr/>
          </p:nvSpPr>
          <p:spPr bwMode="auto">
            <a:xfrm>
              <a:off x="3403" y="2029"/>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fruit[1]</a:t>
              </a:r>
            </a:p>
          </p:txBody>
        </p:sp>
        <p:sp>
          <p:nvSpPr>
            <p:cNvPr id="13334" name="Rectangle 16"/>
            <p:cNvSpPr>
              <a:spLocks noChangeArrowheads="1"/>
            </p:cNvSpPr>
            <p:nvPr/>
          </p:nvSpPr>
          <p:spPr bwMode="auto">
            <a:xfrm>
              <a:off x="4829" y="2030"/>
              <a:ext cx="667" cy="237"/>
            </a:xfrm>
            <a:prstGeom prst="rect">
              <a:avLst/>
            </a:prstGeom>
            <a:solidFill>
              <a:srgbClr val="FFFF00"/>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'Pear'</a:t>
              </a:r>
            </a:p>
          </p:txBody>
        </p:sp>
        <p:sp>
          <p:nvSpPr>
            <p:cNvPr id="13335" name="Rectangle 17"/>
            <p:cNvSpPr>
              <a:spLocks noChangeArrowheads="1"/>
            </p:cNvSpPr>
            <p:nvPr/>
          </p:nvSpPr>
          <p:spPr bwMode="auto">
            <a:xfrm>
              <a:off x="3406" y="2423"/>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lunch[1]</a:t>
              </a:r>
            </a:p>
          </p:txBody>
        </p:sp>
        <p:sp>
          <p:nvSpPr>
            <p:cNvPr id="13336" name="Line 18"/>
            <p:cNvSpPr>
              <a:spLocks noChangeShapeType="1"/>
            </p:cNvSpPr>
            <p:nvPr/>
          </p:nvSpPr>
          <p:spPr bwMode="auto">
            <a:xfrm flipV="1">
              <a:off x="4217" y="2229"/>
              <a:ext cx="590" cy="308"/>
            </a:xfrm>
            <a:prstGeom prst="line">
              <a:avLst/>
            </a:prstGeom>
            <a:noFill/>
            <a:ln w="25400">
              <a:solidFill>
                <a:schemeClr val="tx1"/>
              </a:solidFill>
              <a:round/>
              <a:headEnd/>
              <a:tailEnd type="stealth"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13320" name="Rectangle 20"/>
          <p:cNvSpPr>
            <a:spLocks noChangeArrowheads="1"/>
          </p:cNvSpPr>
          <p:nvPr/>
        </p:nvSpPr>
        <p:spPr bwMode="auto">
          <a:xfrm>
            <a:off x="7102140" y="2217738"/>
            <a:ext cx="947376"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400" b="1" i="1">
                <a:solidFill>
                  <a:srgbClr val="000066"/>
                </a:solidFill>
              </a:rPr>
              <a:t>Before...</a:t>
            </a:r>
          </a:p>
        </p:txBody>
      </p:sp>
      <p:grpSp>
        <p:nvGrpSpPr>
          <p:cNvPr id="13321" name="Group 21"/>
          <p:cNvGrpSpPr>
            <a:grpSpLocks/>
          </p:cNvGrpSpPr>
          <p:nvPr/>
        </p:nvGrpSpPr>
        <p:grpSpPr bwMode="auto">
          <a:xfrm>
            <a:off x="7152940" y="4913313"/>
            <a:ext cx="3322638" cy="1001712"/>
            <a:chOff x="3403" y="2029"/>
            <a:chExt cx="2093" cy="631"/>
          </a:xfrm>
        </p:grpSpPr>
        <p:sp>
          <p:nvSpPr>
            <p:cNvPr id="13327" name="Line 22"/>
            <p:cNvSpPr>
              <a:spLocks noChangeShapeType="1"/>
            </p:cNvSpPr>
            <p:nvPr/>
          </p:nvSpPr>
          <p:spPr bwMode="auto">
            <a:xfrm>
              <a:off x="4043" y="2157"/>
              <a:ext cx="782" cy="0"/>
            </a:xfrm>
            <a:prstGeom prst="line">
              <a:avLst/>
            </a:prstGeom>
            <a:noFill/>
            <a:ln w="25400">
              <a:solidFill>
                <a:schemeClr val="tx1"/>
              </a:solidFill>
              <a:round/>
              <a:headEnd/>
              <a:tailEnd type="stealth"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328" name="Rectangle 23"/>
            <p:cNvSpPr>
              <a:spLocks noChangeArrowheads="1"/>
            </p:cNvSpPr>
            <p:nvPr/>
          </p:nvSpPr>
          <p:spPr bwMode="auto">
            <a:xfrm>
              <a:off x="3403" y="2029"/>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fruit[1]</a:t>
              </a:r>
            </a:p>
          </p:txBody>
        </p:sp>
        <p:sp>
          <p:nvSpPr>
            <p:cNvPr id="13329" name="Rectangle 24"/>
            <p:cNvSpPr>
              <a:spLocks noChangeArrowheads="1"/>
            </p:cNvSpPr>
            <p:nvPr/>
          </p:nvSpPr>
          <p:spPr bwMode="auto">
            <a:xfrm>
              <a:off x="4829" y="2030"/>
              <a:ext cx="667" cy="237"/>
            </a:xfrm>
            <a:prstGeom prst="rect">
              <a:avLst/>
            </a:prstGeom>
            <a:solidFill>
              <a:srgbClr val="FFFF00"/>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'Eggs'</a:t>
              </a:r>
            </a:p>
          </p:txBody>
        </p:sp>
        <p:sp>
          <p:nvSpPr>
            <p:cNvPr id="13330" name="Rectangle 25"/>
            <p:cNvSpPr>
              <a:spLocks noChangeArrowheads="1"/>
            </p:cNvSpPr>
            <p:nvPr/>
          </p:nvSpPr>
          <p:spPr bwMode="auto">
            <a:xfrm>
              <a:off x="3406" y="2423"/>
              <a:ext cx="820" cy="237"/>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p>
              <a:pPr defTabSz="739775">
                <a:spcBef>
                  <a:spcPct val="0"/>
                </a:spcBef>
              </a:pPr>
              <a:r>
                <a:rPr lang="en-US" b="1" dirty="0">
                  <a:latin typeface="Courier New" panose="02070309020205020404" pitchFamily="49" charset="0"/>
                </a:rPr>
                <a:t>lunch[1]</a:t>
              </a:r>
            </a:p>
          </p:txBody>
        </p:sp>
        <p:sp>
          <p:nvSpPr>
            <p:cNvPr id="13331" name="Line 26"/>
            <p:cNvSpPr>
              <a:spLocks noChangeShapeType="1"/>
            </p:cNvSpPr>
            <p:nvPr/>
          </p:nvSpPr>
          <p:spPr bwMode="auto">
            <a:xfrm flipV="1">
              <a:off x="4217" y="2229"/>
              <a:ext cx="590" cy="308"/>
            </a:xfrm>
            <a:prstGeom prst="line">
              <a:avLst/>
            </a:prstGeom>
            <a:noFill/>
            <a:ln w="25400">
              <a:solidFill>
                <a:schemeClr val="tx1"/>
              </a:solidFill>
              <a:round/>
              <a:headEnd/>
              <a:tailEnd type="stealth"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13322" name="Text Box 27"/>
          <p:cNvSpPr txBox="1">
            <a:spLocks noChangeArrowheads="1"/>
          </p:cNvSpPr>
          <p:nvPr/>
        </p:nvSpPr>
        <p:spPr bwMode="auto">
          <a:xfrm>
            <a:off x="2017987" y="3740150"/>
            <a:ext cx="4635062" cy="376238"/>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lunch = fruit</a:t>
            </a:r>
          </a:p>
        </p:txBody>
      </p:sp>
      <p:sp>
        <p:nvSpPr>
          <p:cNvPr id="13323" name="Text Box 28"/>
          <p:cNvSpPr txBox="1">
            <a:spLocks noChangeArrowheads="1"/>
          </p:cNvSpPr>
          <p:nvPr/>
        </p:nvSpPr>
        <p:spPr bwMode="auto">
          <a:xfrm>
            <a:off x="2017986" y="5070475"/>
            <a:ext cx="4687614" cy="706438"/>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20000"/>
              </a:spcBef>
            </a:pPr>
            <a:r>
              <a:rPr lang="en-GB" sz="1800" dirty="0">
                <a:latin typeface="Courier New" panose="02070309020205020404" pitchFamily="49" charset="0"/>
              </a:rPr>
              <a:t>lunch[1] = 'Eggs'</a:t>
            </a:r>
          </a:p>
          <a:p>
            <a:pPr>
              <a:spcBef>
                <a:spcPct val="20000"/>
              </a:spcBef>
            </a:pPr>
            <a:r>
              <a:rPr lang="en-GB" sz="1800" dirty="0">
                <a:latin typeface="Courier New" panose="02070309020205020404" pitchFamily="49" charset="0"/>
              </a:rPr>
              <a:t>print(fruit)</a:t>
            </a:r>
          </a:p>
        </p:txBody>
      </p:sp>
      <p:sp>
        <p:nvSpPr>
          <p:cNvPr id="13324" name="Text Box 29"/>
          <p:cNvSpPr txBox="1">
            <a:spLocks noChangeArrowheads="1"/>
          </p:cNvSpPr>
          <p:nvPr/>
        </p:nvSpPr>
        <p:spPr bwMode="auto">
          <a:xfrm>
            <a:off x="2779714" y="5829300"/>
            <a:ext cx="3906839" cy="369332"/>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['Apple', 'Eggs', 'Orange']</a:t>
            </a:r>
          </a:p>
        </p:txBody>
      </p:sp>
      <p:sp>
        <p:nvSpPr>
          <p:cNvPr id="13325" name="Rectangle 30"/>
          <p:cNvSpPr>
            <a:spLocks noChangeArrowheads="1"/>
          </p:cNvSpPr>
          <p:nvPr/>
        </p:nvSpPr>
        <p:spPr bwMode="auto">
          <a:xfrm>
            <a:off x="2111376" y="3395663"/>
            <a:ext cx="1582165"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400" b="1" i="1">
                <a:solidFill>
                  <a:srgbClr val="000066"/>
                </a:solidFill>
              </a:rPr>
              <a:t>Shallow copy...</a:t>
            </a:r>
          </a:p>
        </p:txBody>
      </p:sp>
      <p:sp>
        <p:nvSpPr>
          <p:cNvPr id="13326" name="Rectangle 31"/>
          <p:cNvSpPr>
            <a:spLocks noChangeArrowheads="1"/>
          </p:cNvSpPr>
          <p:nvPr/>
        </p:nvSpPr>
        <p:spPr bwMode="auto">
          <a:xfrm>
            <a:off x="2185988" y="4713288"/>
            <a:ext cx="8095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400" b="1" i="1">
                <a:solidFill>
                  <a:srgbClr val="000066"/>
                </a:solidFill>
              </a:rPr>
              <a:t>Oops...</a:t>
            </a:r>
          </a:p>
        </p:txBody>
      </p:sp>
    </p:spTree>
    <p:extLst>
      <p:ext uri="{BB962C8B-B14F-4D97-AF65-F5344CB8AC3E}">
        <p14:creationId xmlns:p14="http://schemas.microsoft.com/office/powerpoint/2010/main" val="143516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0" descr="Grumpy"/>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tretch>
            <a:fillRect/>
          </a:stretch>
        </p:blipFill>
        <p:spPr>
          <a:xfrm>
            <a:off x="7457893" y="3794619"/>
            <a:ext cx="1859463" cy="1704010"/>
          </a:xfrm>
          <a:noFill/>
        </p:spPr>
      </p:pic>
      <p:sp>
        <p:nvSpPr>
          <p:cNvPr id="14340" name="Rectangle 3"/>
          <p:cNvSpPr>
            <a:spLocks noGrp="1" noChangeArrowheads="1"/>
          </p:cNvSpPr>
          <p:nvPr>
            <p:ph type="body" sz="quarter" idx="4294967295"/>
          </p:nvPr>
        </p:nvSpPr>
        <p:spPr>
          <a:xfrm>
            <a:off x="476250" y="1367059"/>
            <a:ext cx="11715750" cy="5214937"/>
          </a:xfrm>
        </p:spPr>
        <p:txBody>
          <a:bodyPr/>
          <a:lstStyle/>
          <a:p>
            <a:pPr marL="342900" indent="-342900">
              <a:buFont typeface="Arial" panose="020B0604020202020204" pitchFamily="34" charset="0"/>
              <a:buChar char="•"/>
            </a:pPr>
            <a:r>
              <a:rPr lang="en-GB" b="1" dirty="0"/>
              <a:t>For a sequence, take a slice</a:t>
            </a:r>
          </a:p>
          <a:p>
            <a:endParaRPr lang="en-GB" dirty="0"/>
          </a:p>
          <a:p>
            <a:endParaRPr lang="en-GB" dirty="0"/>
          </a:p>
          <a:p>
            <a:endParaRPr lang="en-GB" sz="1400" dirty="0"/>
          </a:p>
          <a:p>
            <a:endParaRPr lang="en-GB" dirty="0"/>
          </a:p>
          <a:p>
            <a:pPr marL="88900" lvl="1" indent="0">
              <a:buNone/>
            </a:pPr>
            <a:endParaRPr lang="en-GB" dirty="0"/>
          </a:p>
          <a:p>
            <a:pPr marL="88900" lvl="1" indent="0">
              <a:buNone/>
            </a:pPr>
            <a:endParaRPr lang="en-GB" dirty="0"/>
          </a:p>
          <a:p>
            <a:pPr marL="342900" indent="-342900">
              <a:buFont typeface="Arial" panose="020B0604020202020204" pitchFamily="34" charset="0"/>
              <a:buChar char="•"/>
            </a:pPr>
            <a:r>
              <a:rPr lang="en-GB" b="1" dirty="0"/>
              <a:t>We need a better solution for more complex structures</a:t>
            </a:r>
          </a:p>
          <a:p>
            <a:pPr lvl="1">
              <a:buFont typeface="Arial" panose="020B0604020202020204" pitchFamily="34" charset="0"/>
              <a:buChar char="•"/>
            </a:pPr>
            <a:r>
              <a:rPr lang="en-GB" sz="1800" dirty="0"/>
              <a:t>A slice is still a shallow copy</a:t>
            </a:r>
          </a:p>
        </p:txBody>
      </p:sp>
      <p:sp>
        <p:nvSpPr>
          <p:cNvPr id="14339" name="Rectangle 2"/>
          <p:cNvSpPr>
            <a:spLocks noGrp="1" noChangeArrowheads="1"/>
          </p:cNvSpPr>
          <p:nvPr>
            <p:ph type="title"/>
          </p:nvPr>
        </p:nvSpPr>
        <p:spPr/>
        <p:txBody>
          <a:bodyPr/>
          <a:lstStyle/>
          <a:p>
            <a:pPr eaLnBrk="1" hangingPunct="1"/>
            <a:r>
              <a:rPr lang="en-GB" dirty="0"/>
              <a:t>Copying collections - slice solution?</a:t>
            </a:r>
          </a:p>
        </p:txBody>
      </p:sp>
      <p:sp>
        <p:nvSpPr>
          <p:cNvPr id="14341" name="Text Box 4"/>
          <p:cNvSpPr txBox="1">
            <a:spLocks noChangeArrowheads="1"/>
          </p:cNvSpPr>
          <p:nvPr/>
        </p:nvSpPr>
        <p:spPr bwMode="auto">
          <a:xfrm>
            <a:off x="1061403" y="1788082"/>
            <a:ext cx="5698996" cy="1200329"/>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fruit  = ['Apple', 'Pear', 'Orange']</a:t>
            </a:r>
          </a:p>
          <a:p>
            <a:pPr>
              <a:spcBef>
                <a:spcPct val="0"/>
              </a:spcBef>
            </a:pPr>
            <a:r>
              <a:rPr lang="en-US" sz="1800" dirty="0">
                <a:latin typeface="Courier New" panose="02070309020205020404" pitchFamily="49" charset="0"/>
              </a:rPr>
              <a:t>lunch = fruit</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lunch[1] = 'Eggs'</a:t>
            </a:r>
          </a:p>
          <a:p>
            <a:pPr>
              <a:spcBef>
                <a:spcPct val="0"/>
              </a:spcBef>
            </a:pPr>
            <a:r>
              <a:rPr lang="en-US" sz="1800" dirty="0">
                <a:latin typeface="Courier New" panose="02070309020205020404" pitchFamily="49" charset="0"/>
              </a:rPr>
              <a:t>print('fruit:’, fruit,'\</a:t>
            </a:r>
            <a:r>
              <a:rPr lang="en-US" sz="1800" dirty="0" err="1">
                <a:latin typeface="Courier New" panose="02070309020205020404" pitchFamily="49" charset="0"/>
              </a:rPr>
              <a:t>nlunch</a:t>
            </a:r>
            <a:r>
              <a:rPr lang="en-US" sz="1800" dirty="0">
                <a:latin typeface="Courier New" panose="02070309020205020404" pitchFamily="49" charset="0"/>
              </a:rPr>
              <a:t>:’, lunch)</a:t>
            </a:r>
          </a:p>
        </p:txBody>
      </p:sp>
      <p:sp>
        <p:nvSpPr>
          <p:cNvPr id="14342" name="Text Box 5"/>
          <p:cNvSpPr txBox="1">
            <a:spLocks noChangeArrowheads="1"/>
          </p:cNvSpPr>
          <p:nvPr/>
        </p:nvSpPr>
        <p:spPr bwMode="auto">
          <a:xfrm>
            <a:off x="4604352" y="2988411"/>
            <a:ext cx="4871847" cy="646331"/>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['Apple', 'Pear', 'Orange']</a:t>
            </a:r>
          </a:p>
          <a:p>
            <a:pPr>
              <a:spcBef>
                <a:spcPct val="0"/>
              </a:spcBef>
            </a:pPr>
            <a:r>
              <a:rPr lang="en-GB" sz="1800" dirty="0">
                <a:latin typeface="Courier New" panose="02070309020205020404" pitchFamily="49" charset="0"/>
              </a:rPr>
              <a:t>lunch: ['Apple', 'Eggs', 'Orange']</a:t>
            </a:r>
          </a:p>
        </p:txBody>
      </p:sp>
      <p:sp>
        <p:nvSpPr>
          <p:cNvPr id="14343" name="Text Box 7"/>
          <p:cNvSpPr txBox="1">
            <a:spLocks noChangeArrowheads="1"/>
          </p:cNvSpPr>
          <p:nvPr/>
        </p:nvSpPr>
        <p:spPr bwMode="auto">
          <a:xfrm>
            <a:off x="1048703" y="4806717"/>
            <a:ext cx="7696200" cy="1200329"/>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 ['knife’, 'plate’, ['Apple', 'Pear', 'Orange']]</a:t>
            </a:r>
          </a:p>
          <a:p>
            <a:pPr>
              <a:spcBef>
                <a:spcPct val="0"/>
              </a:spcBef>
            </a:pPr>
            <a:r>
              <a:rPr lang="en-GB" sz="1800" dirty="0">
                <a:latin typeface="Courier New" panose="02070309020205020404" pitchFamily="49" charset="0"/>
              </a:rPr>
              <a:t>lunch = fruit[:]</a:t>
            </a:r>
          </a:p>
          <a:p>
            <a:pPr>
              <a:spcBef>
                <a:spcPct val="0"/>
              </a:spcBef>
            </a:pPr>
            <a:r>
              <a:rPr lang="en-GB" sz="1800" dirty="0">
                <a:latin typeface="Courier New" panose="02070309020205020404" pitchFamily="49" charset="0"/>
              </a:rPr>
              <a:t>lunch[2][1] = 'Eggs'</a:t>
            </a:r>
          </a:p>
          <a:p>
            <a:r>
              <a:rPr lang="en-US" sz="1800" dirty="0">
                <a:latin typeface="Courier New" panose="02070309020205020404" pitchFamily="49" charset="0"/>
              </a:rPr>
              <a:t>print('fruit:', fruit, '\</a:t>
            </a:r>
            <a:r>
              <a:rPr lang="en-US" sz="1800" dirty="0" err="1">
                <a:latin typeface="Courier New" panose="02070309020205020404" pitchFamily="49" charset="0"/>
              </a:rPr>
              <a:t>nlunch</a:t>
            </a:r>
            <a:r>
              <a:rPr lang="en-US" sz="1800" dirty="0">
                <a:latin typeface="Courier New" panose="02070309020205020404" pitchFamily="49" charset="0"/>
              </a:rPr>
              <a:t>:', lunch)</a:t>
            </a:r>
            <a:endParaRPr lang="en-GB" sz="1800" dirty="0">
              <a:latin typeface="Courier New" panose="02070309020205020404" pitchFamily="49" charset="0"/>
            </a:endParaRPr>
          </a:p>
        </p:txBody>
      </p:sp>
      <p:sp>
        <p:nvSpPr>
          <p:cNvPr id="14344" name="Text Box 8"/>
          <p:cNvSpPr txBox="1">
            <a:spLocks noChangeArrowheads="1"/>
          </p:cNvSpPr>
          <p:nvPr/>
        </p:nvSpPr>
        <p:spPr bwMode="auto">
          <a:xfrm>
            <a:off x="1061403" y="6095758"/>
            <a:ext cx="7683500" cy="646331"/>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['knife', 'plate', ['Apple', 'Eggs', 'Orange']]</a:t>
            </a:r>
          </a:p>
          <a:p>
            <a:pPr>
              <a:spcBef>
                <a:spcPct val="0"/>
              </a:spcBef>
            </a:pPr>
            <a:r>
              <a:rPr lang="en-GB" sz="1800" dirty="0">
                <a:latin typeface="Courier New" panose="02070309020205020404" pitchFamily="49" charset="0"/>
              </a:rPr>
              <a:t>lunch: ['knife', 'plate', ['Apple', 'Eggs', 'Orange']]</a:t>
            </a:r>
          </a:p>
        </p:txBody>
      </p:sp>
    </p:spTree>
    <p:extLst>
      <p:ext uri="{BB962C8B-B14F-4D97-AF65-F5344CB8AC3E}">
        <p14:creationId xmlns:p14="http://schemas.microsoft.com/office/powerpoint/2010/main" val="237163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Copying collections - deepcopy solution</a:t>
            </a:r>
          </a:p>
        </p:txBody>
      </p:sp>
      <p:sp>
        <p:nvSpPr>
          <p:cNvPr id="1536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better solution for more complex structures</a:t>
            </a:r>
          </a:p>
          <a:p>
            <a:pPr marL="342900" indent="-342900">
              <a:buFont typeface="Arial" panose="020B0604020202020204" pitchFamily="34" charset="0"/>
              <a:buChar char="•"/>
            </a:pPr>
            <a:r>
              <a:rPr lang="en-GB" b="1" dirty="0"/>
              <a:t>The copy module, distributed with Python</a:t>
            </a:r>
          </a:p>
          <a:p>
            <a:pPr lvl="1">
              <a:buFont typeface="Arial" panose="020B0604020202020204" pitchFamily="34" charset="0"/>
              <a:buChar char="•"/>
            </a:pPr>
            <a:r>
              <a:rPr lang="en-GB" sz="1800" dirty="0"/>
              <a:t>Can do a shallow copy or a deep-copy</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342900" indent="-342900">
              <a:buFont typeface="Arial" panose="020B0604020202020204" pitchFamily="34" charset="0"/>
              <a:buChar char="•"/>
            </a:pPr>
            <a:r>
              <a:rPr lang="en-GB" b="1" dirty="0"/>
              <a:t>Beware!  "copy" usually means a shallow copy</a:t>
            </a:r>
          </a:p>
        </p:txBody>
      </p:sp>
      <p:sp>
        <p:nvSpPr>
          <p:cNvPr id="15364" name="Text Box 8"/>
          <p:cNvSpPr txBox="1">
            <a:spLocks noChangeArrowheads="1"/>
          </p:cNvSpPr>
          <p:nvPr/>
        </p:nvSpPr>
        <p:spPr bwMode="auto">
          <a:xfrm>
            <a:off x="1016635" y="2713389"/>
            <a:ext cx="7774480" cy="1822037"/>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dirty="0">
                <a:latin typeface="Courier New" panose="02070309020205020404" pitchFamily="49" charset="0"/>
              </a:rPr>
              <a:t>import copy</a:t>
            </a:r>
          </a:p>
          <a:p>
            <a:pPr>
              <a:spcBef>
                <a:spcPct val="0"/>
              </a:spcBef>
            </a:pPr>
            <a:endParaRPr lang="en-GB" sz="800" b="1" dirty="0">
              <a:latin typeface="Courier New" panose="02070309020205020404" pitchFamily="49" charset="0"/>
            </a:endParaRPr>
          </a:p>
          <a:p>
            <a:pPr>
              <a:spcBef>
                <a:spcPct val="20000"/>
              </a:spcBef>
            </a:pPr>
            <a:r>
              <a:rPr lang="en-GB" sz="1800" dirty="0">
                <a:latin typeface="Courier New" panose="02070309020205020404" pitchFamily="49" charset="0"/>
              </a:rPr>
              <a:t>fruit = ['knife', 'plate', ['Apple', 'Pear', 'Orange']]</a:t>
            </a:r>
          </a:p>
          <a:p>
            <a:pPr>
              <a:spcBef>
                <a:spcPct val="20000"/>
              </a:spcBef>
            </a:pPr>
            <a:r>
              <a:rPr lang="en-GB" sz="1800" dirty="0">
                <a:latin typeface="Courier New" panose="02070309020205020404" pitchFamily="49" charset="0"/>
              </a:rPr>
              <a:t>lunch = </a:t>
            </a:r>
            <a:r>
              <a:rPr lang="en-GB" sz="1800" b="1" dirty="0" err="1">
                <a:latin typeface="Courier New" panose="02070309020205020404" pitchFamily="49" charset="0"/>
              </a:rPr>
              <a:t>copy.deepcopy</a:t>
            </a:r>
            <a:r>
              <a:rPr lang="en-GB" sz="1800" dirty="0">
                <a:latin typeface="Courier New" panose="02070309020205020404" pitchFamily="49" charset="0"/>
              </a:rPr>
              <a:t>(fruit)</a:t>
            </a:r>
          </a:p>
          <a:p>
            <a:pPr>
              <a:spcBef>
                <a:spcPct val="20000"/>
              </a:spcBef>
            </a:pPr>
            <a:r>
              <a:rPr lang="en-GB" sz="1800" dirty="0">
                <a:latin typeface="Courier New" panose="02070309020205020404" pitchFamily="49" charset="0"/>
              </a:rPr>
              <a:t>lunch[2][1] = 'Eggs'</a:t>
            </a:r>
          </a:p>
          <a:p>
            <a:pPr>
              <a:spcBef>
                <a:spcPct val="20000"/>
              </a:spcBef>
            </a:pPr>
            <a:r>
              <a:rPr lang="en-GB" sz="1800" dirty="0">
                <a:latin typeface="Courier New" panose="02070309020205020404" pitchFamily="49" charset="0"/>
              </a:rPr>
              <a:t>print('fruit:', fruit, '\</a:t>
            </a:r>
            <a:r>
              <a:rPr lang="en-GB" sz="1800" dirty="0" err="1">
                <a:latin typeface="Courier New" panose="02070309020205020404" pitchFamily="49" charset="0"/>
              </a:rPr>
              <a:t>nlunch</a:t>
            </a:r>
            <a:r>
              <a:rPr lang="en-GB" sz="1800" dirty="0">
                <a:latin typeface="Courier New" panose="02070309020205020404" pitchFamily="49" charset="0"/>
              </a:rPr>
              <a:t>:', lunch)</a:t>
            </a:r>
          </a:p>
        </p:txBody>
      </p:sp>
      <p:sp>
        <p:nvSpPr>
          <p:cNvPr id="15365" name="Text Box 9"/>
          <p:cNvSpPr txBox="1">
            <a:spLocks noChangeArrowheads="1"/>
          </p:cNvSpPr>
          <p:nvPr/>
        </p:nvSpPr>
        <p:spPr bwMode="auto">
          <a:xfrm>
            <a:off x="1016635" y="4669037"/>
            <a:ext cx="7774480" cy="646331"/>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fruit: ['knife', 'plate', ['Apple', 'Pear', 'Orange']]</a:t>
            </a:r>
          </a:p>
          <a:p>
            <a:pPr>
              <a:spcBef>
                <a:spcPct val="0"/>
              </a:spcBef>
            </a:pPr>
            <a:r>
              <a:rPr lang="en-GB" sz="1800" dirty="0">
                <a:latin typeface="Courier New" panose="02070309020205020404" pitchFamily="49" charset="0"/>
              </a:rPr>
              <a:t>lunch: ['knife', 'plate', ['Apple', 'Eggs', 'Orange']]</a:t>
            </a:r>
          </a:p>
        </p:txBody>
      </p:sp>
    </p:spTree>
    <p:extLst>
      <p:ext uri="{BB962C8B-B14F-4D97-AF65-F5344CB8AC3E}">
        <p14:creationId xmlns:p14="http://schemas.microsoft.com/office/powerpoint/2010/main" val="4121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78C7A5-C129-4898-AE2E-FB1A249DF569}"/>
              </a:ext>
            </a:extLst>
          </p:cNvPr>
          <p:cNvSpPr>
            <a:spLocks noGrp="1"/>
          </p:cNvSpPr>
          <p:nvPr>
            <p:ph type="body" sz="quarter" idx="15"/>
          </p:nvPr>
        </p:nvSpPr>
        <p:spPr/>
        <p:txBody>
          <a:bodyPr/>
          <a:lstStyle/>
          <a:p>
            <a:pPr marL="342900" indent="-342900">
              <a:buFont typeface="Arial" panose="020B0604020202020204" pitchFamily="34" charset="0"/>
              <a:buChar char="•"/>
            </a:pPr>
            <a:r>
              <a:rPr lang="en-GB" b="1" dirty="0"/>
              <a:t>filter() returns items that are true </a:t>
            </a:r>
          </a:p>
          <a:p>
            <a:pPr lvl="1"/>
            <a:r>
              <a:rPr lang="en-GB" dirty="0"/>
              <a:t>Maybe with the help of a lambda</a:t>
            </a:r>
          </a:p>
          <a:p>
            <a:pPr marL="342900" indent="-342900">
              <a:buFont typeface="Arial" panose="020B0604020202020204" pitchFamily="34" charset="0"/>
              <a:buChar char="•"/>
            </a:pPr>
            <a:r>
              <a:rPr lang="en-GB" b="1" dirty="0"/>
              <a:t>List comprehensions replace filter() and map()</a:t>
            </a:r>
          </a:p>
          <a:p>
            <a:pPr lvl="1"/>
            <a:r>
              <a:rPr lang="en-GB" dirty="0"/>
              <a:t>Possibly with the help of a lambda</a:t>
            </a:r>
          </a:p>
          <a:p>
            <a:pPr marL="342900" indent="-342900">
              <a:buFont typeface="Arial" panose="020B0604020202020204" pitchFamily="34" charset="0"/>
              <a:buChar char="•"/>
            </a:pPr>
            <a:r>
              <a:rPr lang="en-GB" b="1" dirty="0"/>
              <a:t>Generators yield values as they are needed</a:t>
            </a:r>
          </a:p>
          <a:p>
            <a:pPr marL="342900" indent="-342900">
              <a:buFont typeface="Arial" panose="020B0604020202020204" pitchFamily="34" charset="0"/>
              <a:buChar char="•"/>
            </a:pPr>
            <a:r>
              <a:rPr lang="en-GB" b="1" dirty="0"/>
              <a:t>Generators can replace list comprehensions</a:t>
            </a:r>
          </a:p>
          <a:p>
            <a:pPr marL="342900" indent="-342900">
              <a:buFont typeface="Arial" panose="020B0604020202020204" pitchFamily="34" charset="0"/>
              <a:buChar char="•"/>
            </a:pPr>
            <a:r>
              <a:rPr lang="en-GB" b="1" dirty="0"/>
              <a:t>Copying collections might not be a simple assignment</a:t>
            </a:r>
          </a:p>
          <a:p>
            <a:pPr lvl="1"/>
            <a:r>
              <a:rPr lang="en-GB" dirty="0"/>
              <a:t>A deep copy might be required</a:t>
            </a:r>
          </a:p>
          <a:p>
            <a:endParaRPr lang="en-GB" dirty="0"/>
          </a:p>
        </p:txBody>
      </p:sp>
      <p:sp>
        <p:nvSpPr>
          <p:cNvPr id="879619" name="Rectangle 3"/>
          <p:cNvSpPr>
            <a:spLocks noGrp="1" noChangeArrowheads="1"/>
          </p:cNvSpPr>
          <p:nvPr>
            <p:ph type="body" sz="quarter" idx="10"/>
          </p:nvPr>
        </p:nvSpPr>
        <p:spPr/>
        <p:txBody>
          <a:bodyPr/>
          <a:lstStyle/>
          <a:p>
            <a:r>
              <a:rPr lang="en-GB" dirty="0"/>
              <a:t>Summary</a:t>
            </a:r>
          </a:p>
        </p:txBody>
      </p:sp>
    </p:spTree>
    <p:extLst>
      <p:ext uri="{BB962C8B-B14F-4D97-AF65-F5344CB8AC3E}">
        <p14:creationId xmlns:p14="http://schemas.microsoft.com/office/powerpoint/2010/main" val="3906285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200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slide(fromTop)">
                                      <p:cBhvr>
                                        <p:cTn id="7" dur="500"/>
                                        <p:tgtEl>
                                          <p:spTgt spid="879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autoUpdateAnimBg="0" advAuto="2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t>Generator objects and next</a:t>
            </a:r>
          </a:p>
        </p:txBody>
      </p:sp>
      <p:sp>
        <p:nvSpPr>
          <p:cNvPr id="1024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generator function returns a generator object</a:t>
            </a:r>
          </a:p>
          <a:p>
            <a:pPr lvl="1">
              <a:buFont typeface="Arial" panose="020B0604020202020204" pitchFamily="34" charset="0"/>
              <a:buChar char="•"/>
            </a:pPr>
            <a:r>
              <a:rPr lang="en-GB" dirty="0"/>
              <a:t>Can be used when a 'for' loop is not appropriate</a:t>
            </a:r>
          </a:p>
          <a:p>
            <a:pPr lvl="1"/>
            <a:endParaRPr lang="en-GB" dirty="0"/>
          </a:p>
          <a:p>
            <a:pPr lvl="1"/>
            <a:endParaRPr lang="en-GB" dirty="0"/>
          </a:p>
          <a:p>
            <a:r>
              <a:rPr lang="en-GB" dirty="0"/>
              <a:t>The </a:t>
            </a:r>
            <a:r>
              <a:rPr lang="en-GB" dirty="0">
                <a:latin typeface="Courier New" panose="02070309020205020404" pitchFamily="49" charset="0"/>
              </a:rPr>
              <a:t>next</a:t>
            </a:r>
            <a:r>
              <a:rPr lang="en-GB" dirty="0"/>
              <a:t> built-in gets the next item from a generator</a:t>
            </a:r>
          </a:p>
          <a:p>
            <a:endParaRPr lang="en-GB" dirty="0"/>
          </a:p>
          <a:p>
            <a:endParaRPr lang="en-GB" dirty="0"/>
          </a:p>
          <a:p>
            <a:endParaRPr lang="en-GB" dirty="0"/>
          </a:p>
          <a:p>
            <a:pPr lvl="1"/>
            <a:endParaRPr lang="en-GB" dirty="0"/>
          </a:p>
          <a:p>
            <a:r>
              <a:rPr lang="en-GB" dirty="0"/>
              <a:t>A loop does not have to be used</a:t>
            </a:r>
          </a:p>
          <a:p>
            <a:pPr lvl="3"/>
            <a:endParaRPr lang="en-GB" dirty="0"/>
          </a:p>
          <a:p>
            <a:pPr lvl="3"/>
            <a:endParaRPr lang="en-GB" dirty="0"/>
          </a:p>
          <a:p>
            <a:pPr lvl="2"/>
            <a:endParaRPr lang="en-GB" dirty="0"/>
          </a:p>
          <a:p>
            <a:pPr lvl="2"/>
            <a:endParaRPr lang="en-GB" dirty="0"/>
          </a:p>
        </p:txBody>
      </p:sp>
      <p:sp>
        <p:nvSpPr>
          <p:cNvPr id="10244" name="Text Box 5"/>
          <p:cNvSpPr txBox="1">
            <a:spLocks noChangeArrowheads="1"/>
          </p:cNvSpPr>
          <p:nvPr/>
        </p:nvSpPr>
        <p:spPr bwMode="auto">
          <a:xfrm>
            <a:off x="7348221" y="2193578"/>
            <a:ext cx="269072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b="1" i="1" dirty="0"/>
              <a:t>Using the generator function </a:t>
            </a:r>
            <a:r>
              <a:rPr lang="en-GB" sz="1400" b="1" i="1" dirty="0" err="1"/>
              <a:t>get_dir</a:t>
            </a:r>
            <a:r>
              <a:rPr lang="en-GB" sz="1400" b="1" i="1" dirty="0"/>
              <a:t> from earlier </a:t>
            </a:r>
          </a:p>
        </p:txBody>
      </p:sp>
      <p:sp>
        <p:nvSpPr>
          <p:cNvPr id="10245" name="Text Box 6"/>
          <p:cNvSpPr txBox="1">
            <a:spLocks noChangeArrowheads="1"/>
          </p:cNvSpPr>
          <p:nvPr/>
        </p:nvSpPr>
        <p:spPr bwMode="auto">
          <a:xfrm>
            <a:off x="1781969" y="3472548"/>
            <a:ext cx="5138737" cy="1200150"/>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while True:</a:t>
            </a:r>
          </a:p>
          <a:p>
            <a:pPr>
              <a:spcBef>
                <a:spcPct val="0"/>
              </a:spcBef>
            </a:pPr>
            <a:r>
              <a:rPr lang="en-GB" sz="1800" dirty="0">
                <a:latin typeface="Courier New" panose="02070309020205020404" pitchFamily="49" charset="0"/>
              </a:rPr>
              <a:t>    name = next(gen, False)</a:t>
            </a:r>
          </a:p>
          <a:p>
            <a:pPr>
              <a:spcBef>
                <a:spcPct val="0"/>
              </a:spcBef>
            </a:pPr>
            <a:r>
              <a:rPr lang="en-GB" sz="1800" dirty="0">
                <a:latin typeface="Courier New" panose="02070309020205020404" pitchFamily="49" charset="0"/>
              </a:rPr>
              <a:t>    if name: print(name) </a:t>
            </a:r>
          </a:p>
          <a:p>
            <a:pPr>
              <a:spcBef>
                <a:spcPct val="0"/>
              </a:spcBef>
            </a:pPr>
            <a:r>
              <a:rPr lang="en-GB" sz="1800" dirty="0">
                <a:latin typeface="Courier New" panose="02070309020205020404" pitchFamily="49" charset="0"/>
              </a:rPr>
              <a:t>    else: break</a:t>
            </a:r>
          </a:p>
        </p:txBody>
      </p:sp>
      <p:grpSp>
        <p:nvGrpSpPr>
          <p:cNvPr id="10246" name="Group 11"/>
          <p:cNvGrpSpPr>
            <a:grpSpLocks/>
          </p:cNvGrpSpPr>
          <p:nvPr/>
        </p:nvGrpSpPr>
        <p:grpSpPr bwMode="auto">
          <a:xfrm>
            <a:off x="1781969" y="2197685"/>
            <a:ext cx="5186362" cy="519113"/>
            <a:chOff x="648" y="1068"/>
            <a:chExt cx="3267" cy="327"/>
          </a:xfrm>
        </p:grpSpPr>
        <p:sp>
          <p:nvSpPr>
            <p:cNvPr id="10249" name="Text Box 4"/>
            <p:cNvSpPr txBox="1">
              <a:spLocks noChangeArrowheads="1"/>
            </p:cNvSpPr>
            <p:nvPr/>
          </p:nvSpPr>
          <p:spPr bwMode="auto">
            <a:xfrm>
              <a:off x="678" y="1106"/>
              <a:ext cx="3237" cy="237"/>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gen = </a:t>
              </a:r>
              <a:r>
                <a:rPr lang="en-GB" sz="1800" dirty="0" err="1">
                  <a:latin typeface="Courier New" panose="02070309020205020404" pitchFamily="49" charset="0"/>
                </a:rPr>
                <a:t>get_dir</a:t>
              </a:r>
              <a:r>
                <a:rPr lang="en-GB" sz="1800" dirty="0">
                  <a:latin typeface="Courier New" panose="02070309020205020404" pitchFamily="49" charset="0"/>
                </a:rPr>
                <a:t>('C:/QA/Python')</a:t>
              </a:r>
            </a:p>
          </p:txBody>
        </p:sp>
        <p:sp>
          <p:nvSpPr>
            <p:cNvPr id="10250" name="Oval 7"/>
            <p:cNvSpPr>
              <a:spLocks noChangeArrowheads="1"/>
            </p:cNvSpPr>
            <p:nvPr/>
          </p:nvSpPr>
          <p:spPr bwMode="auto">
            <a:xfrm>
              <a:off x="648" y="1068"/>
              <a:ext cx="418" cy="327"/>
            </a:xfrm>
            <a:prstGeom prst="ellipse">
              <a:avLst/>
            </a:prstGeom>
            <a:noFill/>
            <a:ln w="28575">
              <a:solidFill>
                <a:srgbClr val="C80000"/>
              </a:solidFill>
              <a:round/>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p>
              <a:endParaRPr lang="en-US"/>
            </a:p>
          </p:txBody>
        </p:sp>
      </p:grpSp>
      <p:sp>
        <p:nvSpPr>
          <p:cNvPr id="10247" name="Text Box 10"/>
          <p:cNvSpPr txBox="1">
            <a:spLocks noChangeArrowheads="1"/>
          </p:cNvSpPr>
          <p:nvPr/>
        </p:nvSpPr>
        <p:spPr bwMode="auto">
          <a:xfrm>
            <a:off x="6076549" y="4280836"/>
            <a:ext cx="3493264" cy="646331"/>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C:/QA/Python\Appendicies</a:t>
            </a:r>
          </a:p>
          <a:p>
            <a:pPr>
              <a:spcBef>
                <a:spcPct val="0"/>
              </a:spcBef>
            </a:pPr>
            <a:r>
              <a:rPr lang="en-GB" sz="1800" dirty="0">
                <a:latin typeface="Courier New" panose="02070309020205020404" pitchFamily="49" charset="0"/>
              </a:rPr>
              <a:t>C:/QA/Python\bak</a:t>
            </a:r>
          </a:p>
        </p:txBody>
      </p:sp>
      <p:sp>
        <p:nvSpPr>
          <p:cNvPr id="10248" name="Text Box 4"/>
          <p:cNvSpPr txBox="1">
            <a:spLocks noChangeArrowheads="1"/>
          </p:cNvSpPr>
          <p:nvPr/>
        </p:nvSpPr>
        <p:spPr bwMode="auto">
          <a:xfrm>
            <a:off x="1781969" y="5482039"/>
            <a:ext cx="5138738" cy="1200150"/>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gen = </a:t>
            </a:r>
            <a:r>
              <a:rPr lang="en-GB" sz="1800" dirty="0" err="1">
                <a:latin typeface="Courier New" panose="02070309020205020404" pitchFamily="49" charset="0"/>
              </a:rPr>
              <a:t>get_dir</a:t>
            </a:r>
            <a:r>
              <a:rPr lang="en-GB" sz="1800" dirty="0">
                <a:latin typeface="Courier New" panose="02070309020205020404" pitchFamily="49" charset="0"/>
              </a:rPr>
              <a:t>('C:/QA/Python')</a:t>
            </a:r>
          </a:p>
          <a:p>
            <a:pPr>
              <a:spcBef>
                <a:spcPct val="0"/>
              </a:spcBef>
            </a:pPr>
            <a:r>
              <a:rPr lang="en-GB" sz="1800" dirty="0">
                <a:latin typeface="Courier New" panose="02070309020205020404" pitchFamily="49" charset="0"/>
              </a:rPr>
              <a:t>dir1 = next(gen, False)</a:t>
            </a:r>
          </a:p>
          <a:p>
            <a:pPr>
              <a:spcBef>
                <a:spcPct val="0"/>
              </a:spcBef>
            </a:pPr>
            <a:r>
              <a:rPr lang="en-GB" sz="1800" dirty="0">
                <a:latin typeface="Courier New" panose="02070309020205020404" pitchFamily="49" charset="0"/>
              </a:rPr>
              <a:t>dir2 = next(gen, False)</a:t>
            </a:r>
          </a:p>
          <a:p>
            <a:pPr>
              <a:spcBef>
                <a:spcPct val="0"/>
              </a:spcBef>
            </a:pPr>
            <a:r>
              <a:rPr lang="en-GB" sz="1800" dirty="0">
                <a:latin typeface="Courier New" panose="02070309020205020404" pitchFamily="49" charset="0"/>
              </a:rPr>
              <a:t>dir3 = next(gen, False)</a:t>
            </a:r>
          </a:p>
        </p:txBody>
      </p:sp>
    </p:spTree>
    <p:extLst>
      <p:ext uri="{BB962C8B-B14F-4D97-AF65-F5344CB8AC3E}">
        <p14:creationId xmlns:p14="http://schemas.microsoft.com/office/powerpoint/2010/main" val="347627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t>Co-routines and send() method</a:t>
            </a:r>
          </a:p>
        </p:txBody>
      </p:sp>
      <p:sp>
        <p:nvSpPr>
          <p:cNvPr id="11267" name="Content Placeholder 2"/>
          <p:cNvSpPr>
            <a:spLocks noGrp="1"/>
          </p:cNvSpPr>
          <p:nvPr>
            <p:ph idx="1"/>
          </p:nvPr>
        </p:nvSpPr>
        <p:spPr/>
        <p:txBody>
          <a:bodyPr/>
          <a:lstStyle/>
          <a:p>
            <a:r>
              <a:rPr lang="en-GB" b="1" dirty="0"/>
              <a:t>Data can be returned to the generator using </a:t>
            </a:r>
            <a:r>
              <a:rPr lang="en-GB" b="1" dirty="0">
                <a:latin typeface="Courier New" panose="02070309020205020404" pitchFamily="49" charset="0"/>
              </a:rPr>
              <a:t>send</a:t>
            </a:r>
          </a:p>
          <a:p>
            <a:endParaRPr lang="en-GB" b="1" dirty="0"/>
          </a:p>
        </p:txBody>
      </p:sp>
      <p:sp>
        <p:nvSpPr>
          <p:cNvPr id="11268" name="TextBox 3"/>
          <p:cNvSpPr txBox="1">
            <a:spLocks noChangeArrowheads="1"/>
          </p:cNvSpPr>
          <p:nvPr/>
        </p:nvSpPr>
        <p:spPr bwMode="auto">
          <a:xfrm>
            <a:off x="672281" y="1916020"/>
            <a:ext cx="5712365" cy="4724370"/>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400" dirty="0">
                <a:latin typeface="Courier New" panose="02070309020205020404" pitchFamily="49" charset="0"/>
              </a:rPr>
              <a:t>import glob</a:t>
            </a:r>
          </a:p>
          <a:p>
            <a:pPr>
              <a:spcBef>
                <a:spcPct val="0"/>
              </a:spcBef>
            </a:pPr>
            <a:r>
              <a:rPr lang="en-GB" sz="1400" dirty="0">
                <a:latin typeface="Courier New" panose="02070309020205020404" pitchFamily="49" charset="0"/>
              </a:rPr>
              <a:t>import </a:t>
            </a:r>
            <a:r>
              <a:rPr lang="en-GB" sz="1400" dirty="0" err="1">
                <a:latin typeface="Courier New" panose="02070309020205020404" pitchFamily="49" charset="0"/>
              </a:rPr>
              <a:t>os</a:t>
            </a:r>
            <a:endParaRPr lang="en-GB" sz="1400" dirty="0">
              <a:latin typeface="Courier New" panose="02070309020205020404" pitchFamily="49" charset="0"/>
            </a:endParaRPr>
          </a:p>
          <a:p>
            <a:pPr>
              <a:spcBef>
                <a:spcPct val="0"/>
              </a:spcBef>
            </a:pPr>
            <a:r>
              <a:rPr lang="en-GB" sz="1400" dirty="0">
                <a:latin typeface="Courier New" panose="02070309020205020404" pitchFamily="49" charset="0"/>
              </a:rPr>
              <a:t>import </a:t>
            </a:r>
            <a:r>
              <a:rPr lang="en-GB" sz="1400" dirty="0" err="1">
                <a:latin typeface="Courier New" panose="02070309020205020404" pitchFamily="49" charset="0"/>
              </a:rPr>
              <a:t>os.path</a:t>
            </a:r>
            <a:endParaRPr lang="en-GB" sz="1400" dirty="0">
              <a:latin typeface="Courier New" panose="02070309020205020404" pitchFamily="49" charset="0"/>
            </a:endParaRPr>
          </a:p>
          <a:p>
            <a:pPr>
              <a:spcBef>
                <a:spcPct val="0"/>
              </a:spcBef>
            </a:pPr>
            <a:endParaRPr lang="en-GB" sz="700" dirty="0">
              <a:latin typeface="Courier New" panose="02070309020205020404" pitchFamily="49" charset="0"/>
            </a:endParaRPr>
          </a:p>
          <a:p>
            <a:pPr>
              <a:spcBef>
                <a:spcPct val="0"/>
              </a:spcBef>
            </a:pPr>
            <a:r>
              <a:rPr lang="en-GB" sz="1400" dirty="0">
                <a:latin typeface="Courier New" panose="02070309020205020404" pitchFamily="49" charset="0"/>
              </a:rPr>
              <a:t>def </a:t>
            </a:r>
            <a:r>
              <a:rPr lang="en-GB" sz="1400" dirty="0" err="1">
                <a:latin typeface="Courier New" panose="02070309020205020404" pitchFamily="49" charset="0"/>
              </a:rPr>
              <a:t>get_dir</a:t>
            </a:r>
            <a:r>
              <a:rPr lang="en-GB" sz="1400" dirty="0">
                <a:latin typeface="Courier New" panose="02070309020205020404" pitchFamily="49" charset="0"/>
              </a:rPr>
              <a:t>(path):</a:t>
            </a:r>
          </a:p>
          <a:p>
            <a:pPr>
              <a:spcBef>
                <a:spcPct val="0"/>
              </a:spcBef>
            </a:pPr>
            <a:r>
              <a:rPr lang="en-GB" sz="1400" dirty="0">
                <a:latin typeface="Courier New" panose="02070309020205020404" pitchFamily="49" charset="0"/>
              </a:rPr>
              <a:t>    while True:</a:t>
            </a:r>
          </a:p>
          <a:p>
            <a:pPr>
              <a:spcBef>
                <a:spcPct val="0"/>
              </a:spcBef>
            </a:pPr>
            <a:r>
              <a:rPr lang="en-GB" sz="1400" dirty="0">
                <a:latin typeface="Courier New" panose="02070309020205020404" pitchFamily="49" charset="0"/>
              </a:rPr>
              <a:t>        pattern = </a:t>
            </a:r>
            <a:r>
              <a:rPr lang="en-GB" sz="1400" dirty="0" err="1">
                <a:latin typeface="Courier New" panose="02070309020205020404" pitchFamily="49" charset="0"/>
              </a:rPr>
              <a:t>os.path.join</a:t>
            </a:r>
            <a:r>
              <a:rPr lang="en-GB" sz="1400" dirty="0">
                <a:latin typeface="Courier New" panose="02070309020205020404" pitchFamily="49" charset="0"/>
              </a:rPr>
              <a:t>(path,'*')</a:t>
            </a:r>
          </a:p>
          <a:p>
            <a:pPr>
              <a:spcBef>
                <a:spcPct val="0"/>
              </a:spcBef>
            </a:pPr>
            <a:r>
              <a:rPr lang="en-GB" sz="1400" dirty="0">
                <a:latin typeface="Courier New" panose="02070309020205020404" pitchFamily="49" charset="0"/>
              </a:rPr>
              <a:t>        path = None</a:t>
            </a:r>
          </a:p>
          <a:p>
            <a:pPr>
              <a:spcBef>
                <a:spcPct val="0"/>
              </a:spcBef>
            </a:pPr>
            <a:r>
              <a:rPr lang="en-GB" sz="1400" dirty="0">
                <a:latin typeface="Courier New" panose="02070309020205020404" pitchFamily="49" charset="0"/>
              </a:rPr>
              <a:t>        for file in </a:t>
            </a:r>
            <a:r>
              <a:rPr lang="en-GB" sz="1400" dirty="0" err="1">
                <a:latin typeface="Courier New" panose="02070309020205020404" pitchFamily="49" charset="0"/>
              </a:rPr>
              <a:t>glob.iglob</a:t>
            </a:r>
            <a:r>
              <a:rPr lang="en-GB" sz="1400" dirty="0">
                <a:latin typeface="Courier New" panose="02070309020205020404" pitchFamily="49" charset="0"/>
              </a:rPr>
              <a:t>(pattern):</a:t>
            </a:r>
          </a:p>
          <a:p>
            <a:pPr>
              <a:spcBef>
                <a:spcPct val="0"/>
              </a:spcBef>
            </a:pPr>
            <a:r>
              <a:rPr lang="en-GB" sz="1400" dirty="0">
                <a:latin typeface="Courier New" panose="02070309020205020404" pitchFamily="49" charset="0"/>
              </a:rPr>
              <a:t>            if </a:t>
            </a:r>
            <a:r>
              <a:rPr lang="en-GB" sz="1400" dirty="0" err="1">
                <a:latin typeface="Courier New" panose="02070309020205020404" pitchFamily="49" charset="0"/>
              </a:rPr>
              <a:t>os.path.isdir</a:t>
            </a:r>
            <a:r>
              <a:rPr lang="en-GB" sz="1400" dirty="0">
                <a:latin typeface="Courier New" panose="02070309020205020404" pitchFamily="49" charset="0"/>
              </a:rPr>
              <a:t>(file):</a:t>
            </a:r>
          </a:p>
          <a:p>
            <a:pPr>
              <a:spcBef>
                <a:spcPct val="0"/>
              </a:spcBef>
            </a:pPr>
            <a:r>
              <a:rPr lang="en-GB" sz="1400" dirty="0">
                <a:latin typeface="Courier New" panose="02070309020205020404" pitchFamily="49" charset="0"/>
              </a:rPr>
              <a:t>                </a:t>
            </a:r>
            <a:r>
              <a:rPr lang="en-GB" sz="1400" b="1" dirty="0">
                <a:latin typeface="Courier New" panose="02070309020205020404" pitchFamily="49" charset="0"/>
              </a:rPr>
              <a:t>path = yield file</a:t>
            </a:r>
          </a:p>
          <a:p>
            <a:pPr>
              <a:spcBef>
                <a:spcPct val="0"/>
              </a:spcBef>
            </a:pPr>
            <a:r>
              <a:rPr lang="en-GB" sz="1400" dirty="0">
                <a:latin typeface="Courier New" panose="02070309020205020404" pitchFamily="49" charset="0"/>
              </a:rPr>
              <a:t>                if path: break</a:t>
            </a:r>
          </a:p>
          <a:p>
            <a:pPr>
              <a:spcBef>
                <a:spcPct val="0"/>
              </a:spcBef>
            </a:pPr>
            <a:r>
              <a:rPr lang="en-GB" sz="1400" dirty="0">
                <a:latin typeface="Courier New" panose="02070309020205020404" pitchFamily="49" charset="0"/>
              </a:rPr>
              <a:t>        </a:t>
            </a:r>
          </a:p>
          <a:p>
            <a:pPr>
              <a:spcBef>
                <a:spcPct val="0"/>
              </a:spcBef>
            </a:pPr>
            <a:r>
              <a:rPr lang="en-GB" sz="1400" dirty="0">
                <a:latin typeface="Courier New" panose="02070309020205020404" pitchFamily="49" charset="0"/>
              </a:rPr>
              <a:t>        if not path: break </a:t>
            </a:r>
          </a:p>
          <a:p>
            <a:pPr>
              <a:spcBef>
                <a:spcPct val="0"/>
              </a:spcBef>
            </a:pPr>
            <a:r>
              <a:rPr lang="en-GB" sz="1400" dirty="0">
                <a:latin typeface="Courier New" panose="02070309020205020404" pitchFamily="49" charset="0"/>
              </a:rPr>
              <a:t>    return   </a:t>
            </a:r>
          </a:p>
          <a:p>
            <a:pPr>
              <a:spcBef>
                <a:spcPct val="0"/>
              </a:spcBef>
            </a:pPr>
            <a:r>
              <a:rPr lang="en-GB" sz="1400" dirty="0">
                <a:latin typeface="Courier New" panose="02070309020205020404" pitchFamily="49" charset="0"/>
              </a:rPr>
              <a:t>            </a:t>
            </a:r>
          </a:p>
          <a:p>
            <a:pPr>
              <a:spcBef>
                <a:spcPct val="0"/>
              </a:spcBef>
            </a:pPr>
            <a:r>
              <a:rPr lang="en-GB" sz="1400" dirty="0">
                <a:latin typeface="Courier New" panose="02070309020205020404" pitchFamily="49" charset="0"/>
              </a:rPr>
              <a:t>gen = </a:t>
            </a:r>
            <a:r>
              <a:rPr lang="en-GB" sz="1400" dirty="0" err="1">
                <a:latin typeface="Courier New" panose="02070309020205020404" pitchFamily="49" charset="0"/>
              </a:rPr>
              <a:t>get_dir</a:t>
            </a:r>
            <a:r>
              <a:rPr lang="en-GB" sz="1400" dirty="0">
                <a:latin typeface="Courier New" panose="02070309020205020404" pitchFamily="49" charset="0"/>
              </a:rPr>
              <a:t>('C:/QA/Python')</a:t>
            </a:r>
          </a:p>
          <a:p>
            <a:pPr>
              <a:spcBef>
                <a:spcPct val="0"/>
              </a:spcBef>
            </a:pPr>
            <a:endParaRPr lang="en-GB" sz="1400" dirty="0">
              <a:latin typeface="Courier New" panose="02070309020205020404" pitchFamily="49" charset="0"/>
            </a:endParaRPr>
          </a:p>
          <a:p>
            <a:pPr>
              <a:spcBef>
                <a:spcPct val="0"/>
              </a:spcBef>
            </a:pPr>
            <a:r>
              <a:rPr lang="en-GB" sz="1400" dirty="0">
                <a:latin typeface="Courier New" panose="02070309020205020404" pitchFamily="49" charset="0"/>
              </a:rPr>
              <a:t>print(next(gen)) </a:t>
            </a:r>
          </a:p>
          <a:p>
            <a:pPr>
              <a:spcBef>
                <a:spcPct val="0"/>
              </a:spcBef>
            </a:pPr>
            <a:r>
              <a:rPr lang="en-GB" sz="1400" dirty="0">
                <a:latin typeface="Courier New" panose="02070309020205020404" pitchFamily="49" charset="0"/>
              </a:rPr>
              <a:t>print(next(gen))  </a:t>
            </a:r>
          </a:p>
          <a:p>
            <a:pPr>
              <a:spcBef>
                <a:spcPct val="0"/>
              </a:spcBef>
            </a:pPr>
            <a:r>
              <a:rPr lang="en-GB" sz="1400" b="1" dirty="0">
                <a:latin typeface="Courier New" panose="02070309020205020404" pitchFamily="49" charset="0"/>
              </a:rPr>
              <a:t>print(</a:t>
            </a:r>
            <a:r>
              <a:rPr lang="en-GB" sz="1400" b="1" dirty="0" err="1">
                <a:latin typeface="Courier New" panose="02070309020205020404" pitchFamily="49" charset="0"/>
              </a:rPr>
              <a:t>gen.send</a:t>
            </a:r>
            <a:r>
              <a:rPr lang="en-GB" sz="1400" b="1" dirty="0">
                <a:latin typeface="Courier New" panose="02070309020205020404" pitchFamily="49" charset="0"/>
              </a:rPr>
              <a:t>('C:/</a:t>
            </a:r>
            <a:r>
              <a:rPr lang="en-GB" sz="1400" b="1" dirty="0" err="1">
                <a:latin typeface="Courier New" panose="02070309020205020404" pitchFamily="49" charset="0"/>
              </a:rPr>
              <a:t>MinGW</a:t>
            </a:r>
            <a:r>
              <a:rPr lang="en-GB" sz="1400" b="1" dirty="0">
                <a:latin typeface="Courier New" panose="02070309020205020404" pitchFamily="49" charset="0"/>
              </a:rPr>
              <a:t>'))</a:t>
            </a:r>
          </a:p>
          <a:p>
            <a:pPr>
              <a:spcBef>
                <a:spcPct val="0"/>
              </a:spcBef>
            </a:pPr>
            <a:r>
              <a:rPr lang="en-GB" sz="1400" dirty="0">
                <a:latin typeface="Courier New" panose="02070309020205020404" pitchFamily="49" charset="0"/>
              </a:rPr>
              <a:t>print(next(gen))</a:t>
            </a:r>
          </a:p>
        </p:txBody>
      </p:sp>
      <p:sp>
        <p:nvSpPr>
          <p:cNvPr id="11269" name="TextBox 4"/>
          <p:cNvSpPr txBox="1">
            <a:spLocks noChangeArrowheads="1"/>
          </p:cNvSpPr>
          <p:nvPr/>
        </p:nvSpPr>
        <p:spPr bwMode="auto">
          <a:xfrm>
            <a:off x="5700604" y="5281671"/>
            <a:ext cx="3906839" cy="1200329"/>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C:/QA/Python\AdvancedPython</a:t>
            </a:r>
          </a:p>
          <a:p>
            <a:pPr>
              <a:spcBef>
                <a:spcPct val="0"/>
              </a:spcBef>
            </a:pPr>
            <a:r>
              <a:rPr lang="en-GB" sz="1800" dirty="0">
                <a:latin typeface="Courier New" panose="02070309020205020404" pitchFamily="49" charset="0"/>
              </a:rPr>
              <a:t>C:/QA/Python\Appendicies</a:t>
            </a:r>
          </a:p>
          <a:p>
            <a:pPr>
              <a:spcBef>
                <a:spcPct val="0"/>
              </a:spcBef>
            </a:pPr>
            <a:r>
              <a:rPr lang="de-DE" sz="1800" dirty="0">
                <a:latin typeface="Courier New" panose="02070309020205020404" pitchFamily="49" charset="0"/>
              </a:rPr>
              <a:t>C:/MinGW\bin</a:t>
            </a:r>
          </a:p>
          <a:p>
            <a:pPr>
              <a:spcBef>
                <a:spcPct val="0"/>
              </a:spcBef>
            </a:pPr>
            <a:r>
              <a:rPr lang="de-DE" sz="1800" dirty="0">
                <a:latin typeface="Courier New" panose="02070309020205020404" pitchFamily="49" charset="0"/>
              </a:rPr>
              <a:t>C:/MinGW\dist</a:t>
            </a:r>
            <a:endParaRPr lang="en-GB" sz="1800" dirty="0">
              <a:latin typeface="Courier New" panose="02070309020205020404" pitchFamily="49" charset="0"/>
            </a:endParaRPr>
          </a:p>
        </p:txBody>
      </p:sp>
      <p:sp>
        <p:nvSpPr>
          <p:cNvPr id="11270" name="TextBox 1"/>
          <p:cNvSpPr txBox="1">
            <a:spLocks noChangeArrowheads="1"/>
          </p:cNvSpPr>
          <p:nvPr/>
        </p:nvSpPr>
        <p:spPr bwMode="auto">
          <a:xfrm>
            <a:off x="6831806" y="3354280"/>
            <a:ext cx="23701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Both </a:t>
            </a:r>
            <a:r>
              <a:rPr lang="en-GB" sz="1800" dirty="0">
                <a:latin typeface="Courier New" panose="02070309020205020404" pitchFamily="49" charset="0"/>
              </a:rPr>
              <a:t>next()</a:t>
            </a:r>
            <a:r>
              <a:rPr lang="en-GB" sz="1800" dirty="0"/>
              <a:t> and </a:t>
            </a:r>
            <a:r>
              <a:rPr lang="en-GB" sz="1800" i="1" dirty="0" err="1"/>
              <a:t>gen</a:t>
            </a:r>
            <a:r>
              <a:rPr lang="en-GB" sz="1800" dirty="0" err="1">
                <a:latin typeface="Courier New" panose="02070309020205020404" pitchFamily="49" charset="0"/>
              </a:rPr>
              <a:t>.send</a:t>
            </a:r>
            <a:r>
              <a:rPr lang="en-GB" sz="1800" dirty="0">
                <a:latin typeface="Courier New" panose="02070309020205020404" pitchFamily="49" charset="0"/>
              </a:rPr>
              <a:t>()</a:t>
            </a:r>
            <a:r>
              <a:rPr lang="en-GB" sz="1800" dirty="0"/>
              <a:t> get the next yielded value</a:t>
            </a:r>
          </a:p>
        </p:txBody>
      </p:sp>
    </p:spTree>
    <p:extLst>
      <p:ext uri="{BB962C8B-B14F-4D97-AF65-F5344CB8AC3E}">
        <p14:creationId xmlns:p14="http://schemas.microsoft.com/office/powerpoint/2010/main" val="286305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Generator delegation (3.3)</a:t>
            </a:r>
          </a:p>
        </p:txBody>
      </p:sp>
      <p:sp>
        <p:nvSpPr>
          <p:cNvPr id="3" name="Content Placeholder 2"/>
          <p:cNvSpPr>
            <a:spLocks noGrp="1"/>
          </p:cNvSpPr>
          <p:nvPr>
            <p:ph idx="1"/>
          </p:nvPr>
        </p:nvSpPr>
        <p:spPr/>
        <p:txBody>
          <a:bodyPr/>
          <a:lstStyle/>
          <a:p>
            <a:r>
              <a:rPr lang="en-GB" b="1" dirty="0"/>
              <a:t>Generator delegation allows a large and complex generator to be decomposed into </a:t>
            </a:r>
            <a:r>
              <a:rPr lang="en-GB" b="1" i="1" dirty="0"/>
              <a:t>sub-generators</a:t>
            </a:r>
          </a:p>
          <a:p>
            <a:pPr lvl="1">
              <a:buFont typeface="Arial" panose="020B0604020202020204" pitchFamily="34" charset="0"/>
              <a:buChar char="•"/>
            </a:pPr>
            <a:r>
              <a:rPr lang="en-GB" dirty="0"/>
              <a:t>In the same way as a large and complex function might be split into smaller components</a:t>
            </a:r>
          </a:p>
          <a:p>
            <a:r>
              <a:rPr lang="en-GB" b="1" dirty="0"/>
              <a:t>Simplistically: </a:t>
            </a:r>
          </a:p>
          <a:p>
            <a:r>
              <a:rPr lang="en-GB" dirty="0">
                <a:latin typeface="Courier New" panose="02070309020205020404" pitchFamily="49" charset="0"/>
              </a:rPr>
              <a:t>yield from </a:t>
            </a:r>
            <a:r>
              <a:rPr lang="en-GB" b="0" i="1" dirty="0" err="1"/>
              <a:t>iterable</a:t>
            </a:r>
            <a:endParaRPr lang="en-GB" b="0" i="1" dirty="0"/>
          </a:p>
          <a:p>
            <a:endParaRPr lang="en-GB" b="0" i="1" dirty="0"/>
          </a:p>
          <a:p>
            <a:endParaRPr lang="en-GB" i="1" dirty="0"/>
          </a:p>
          <a:p>
            <a:endParaRPr lang="en-GB" i="1" dirty="0"/>
          </a:p>
          <a:p>
            <a:r>
              <a:rPr lang="en-GB" dirty="0"/>
              <a:t>Can be written as:</a:t>
            </a:r>
          </a:p>
          <a:p>
            <a:endParaRPr lang="en-GB" dirty="0"/>
          </a:p>
          <a:p>
            <a:endParaRPr lang="en-GB" i="1" dirty="0"/>
          </a:p>
          <a:p>
            <a:endParaRPr lang="en-GB" dirty="0"/>
          </a:p>
          <a:p>
            <a:endParaRPr lang="en-GB" dirty="0"/>
          </a:p>
        </p:txBody>
      </p:sp>
      <p:sp>
        <p:nvSpPr>
          <p:cNvPr id="4" name="Text Box 4"/>
          <p:cNvSpPr txBox="1">
            <a:spLocks noChangeArrowheads="1"/>
          </p:cNvSpPr>
          <p:nvPr/>
        </p:nvSpPr>
        <p:spPr bwMode="auto">
          <a:xfrm>
            <a:off x="1722895" y="3610318"/>
            <a:ext cx="5253477" cy="707886"/>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latin typeface="Courier New" panose="02070309020205020404" pitchFamily="49" charset="0"/>
              </a:rPr>
              <a:t>for file in </a:t>
            </a:r>
            <a:r>
              <a:rPr lang="en-GB" sz="2000" dirty="0" err="1">
                <a:latin typeface="Courier New" panose="02070309020205020404" pitchFamily="49" charset="0"/>
              </a:rPr>
              <a:t>glob.iglob</a:t>
            </a:r>
            <a:r>
              <a:rPr lang="en-GB" sz="2000" dirty="0">
                <a:latin typeface="Courier New" panose="02070309020205020404" pitchFamily="49" charset="0"/>
              </a:rPr>
              <a:t>(pattern):</a:t>
            </a:r>
          </a:p>
          <a:p>
            <a:pPr>
              <a:spcBef>
                <a:spcPct val="0"/>
              </a:spcBef>
            </a:pPr>
            <a:r>
              <a:rPr lang="en-GB" sz="2000" b="1" dirty="0">
                <a:latin typeface="Courier New" panose="02070309020205020404" pitchFamily="49" charset="0"/>
              </a:rPr>
              <a:t>    yield</a:t>
            </a:r>
            <a:r>
              <a:rPr lang="en-GB" sz="2000" dirty="0">
                <a:latin typeface="Courier New" panose="02070309020205020404" pitchFamily="49" charset="0"/>
              </a:rPr>
              <a:t> file</a:t>
            </a:r>
          </a:p>
        </p:txBody>
      </p:sp>
      <p:sp>
        <p:nvSpPr>
          <p:cNvPr id="5" name="Text Box 4"/>
          <p:cNvSpPr txBox="1">
            <a:spLocks noChangeArrowheads="1"/>
          </p:cNvSpPr>
          <p:nvPr/>
        </p:nvSpPr>
        <p:spPr bwMode="auto">
          <a:xfrm>
            <a:off x="1775326" y="5377080"/>
            <a:ext cx="5253477" cy="400110"/>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b="1" dirty="0">
                <a:latin typeface="Courier New" panose="02070309020205020404" pitchFamily="49" charset="0"/>
              </a:rPr>
              <a:t>yield</a:t>
            </a:r>
            <a:r>
              <a:rPr lang="en-GB" sz="2000" dirty="0">
                <a:latin typeface="Courier New" panose="02070309020205020404" pitchFamily="49" charset="0"/>
              </a:rPr>
              <a:t> </a:t>
            </a:r>
            <a:r>
              <a:rPr lang="en-GB" sz="2000" b="1" dirty="0">
                <a:latin typeface="Courier New" panose="02070309020205020404" pitchFamily="49" charset="0"/>
              </a:rPr>
              <a:t>from</a:t>
            </a:r>
            <a:r>
              <a:rPr lang="en-GB" sz="2000" dirty="0">
                <a:latin typeface="Courier New" panose="02070309020205020404" pitchFamily="49" charset="0"/>
              </a:rPr>
              <a:t> </a:t>
            </a:r>
            <a:r>
              <a:rPr lang="en-GB" sz="2000" dirty="0" err="1">
                <a:latin typeface="Courier New" panose="02070309020205020404" pitchFamily="49" charset="0"/>
              </a:rPr>
              <a:t>glob.iglob</a:t>
            </a:r>
            <a:r>
              <a:rPr lang="en-GB" sz="2000" dirty="0">
                <a:latin typeface="Courier New" panose="02070309020205020404" pitchFamily="49" charset="0"/>
              </a:rPr>
              <a:t>(pattern)</a:t>
            </a:r>
          </a:p>
        </p:txBody>
      </p:sp>
    </p:spTree>
    <p:extLst>
      <p:ext uri="{BB962C8B-B14F-4D97-AF65-F5344CB8AC3E}">
        <p14:creationId xmlns:p14="http://schemas.microsoft.com/office/powerpoint/2010/main" val="222287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033D38-4BBE-40A3-AFEF-5683B4C1AC4F}"/>
              </a:ext>
            </a:extLst>
          </p:cNvPr>
          <p:cNvSpPr>
            <a:spLocks noGrp="1"/>
          </p:cNvSpPr>
          <p:nvPr>
            <p:ph type="body" sz="quarter" idx="15"/>
          </p:nvPr>
        </p:nvSpPr>
        <p:spPr/>
        <p:txBody>
          <a:bodyPr/>
          <a:lstStyle/>
          <a:p>
            <a:r>
              <a:rPr lang="en-GB" b="1" dirty="0"/>
              <a:t>Contents</a:t>
            </a:r>
          </a:p>
          <a:p>
            <a:pPr lvl="1"/>
            <a:r>
              <a:rPr lang="en-GB" dirty="0"/>
              <a:t>Advanced functions - filter</a:t>
            </a:r>
          </a:p>
          <a:p>
            <a:pPr lvl="1"/>
            <a:r>
              <a:rPr lang="en-GB" dirty="0"/>
              <a:t>List Comprehensions</a:t>
            </a:r>
          </a:p>
          <a:p>
            <a:pPr lvl="1"/>
            <a:r>
              <a:rPr lang="en-GB" dirty="0"/>
              <a:t>Set and dictionary comprehensions</a:t>
            </a:r>
          </a:p>
          <a:p>
            <a:pPr lvl="1"/>
            <a:r>
              <a:rPr lang="en-GB" dirty="0"/>
              <a:t>Lazy lists</a:t>
            </a:r>
          </a:p>
          <a:p>
            <a:pPr lvl="1"/>
            <a:r>
              <a:rPr lang="en-GB" dirty="0"/>
              <a:t>Generators</a:t>
            </a:r>
          </a:p>
          <a:p>
            <a:pPr lvl="1"/>
            <a:r>
              <a:rPr lang="en-GB" dirty="0"/>
              <a:t>Copying collections</a:t>
            </a:r>
          </a:p>
          <a:p>
            <a:r>
              <a:rPr lang="en-GB" b="1" dirty="0"/>
              <a:t>Summary</a:t>
            </a:r>
          </a:p>
          <a:p>
            <a:pPr lvl="1"/>
            <a:r>
              <a:rPr lang="en-GB" dirty="0"/>
              <a:t>Generator objects</a:t>
            </a:r>
          </a:p>
          <a:p>
            <a:pPr lvl="1"/>
            <a:r>
              <a:rPr lang="en-GB" dirty="0"/>
              <a:t>Co-routines and send()</a:t>
            </a:r>
          </a:p>
          <a:p>
            <a:pPr lvl="1"/>
            <a:r>
              <a:rPr lang="en-GB" dirty="0"/>
              <a:t>Generator delegation</a:t>
            </a:r>
          </a:p>
          <a:p>
            <a:endParaRPr lang="en-GB" dirty="0"/>
          </a:p>
        </p:txBody>
      </p:sp>
      <p:sp>
        <p:nvSpPr>
          <p:cNvPr id="4099" name="Rectangle 3"/>
          <p:cNvSpPr>
            <a:spLocks noGrp="1" noChangeArrowheads="1"/>
          </p:cNvSpPr>
          <p:nvPr>
            <p:ph type="body" sz="quarter" idx="10"/>
          </p:nvPr>
        </p:nvSpPr>
        <p:spPr/>
        <p:txBody>
          <a:bodyPr/>
          <a:lstStyle/>
          <a:p>
            <a:r>
              <a:rPr lang="en-GB" dirty="0"/>
              <a:t>Advanced collections</a:t>
            </a:r>
          </a:p>
        </p:txBody>
      </p:sp>
    </p:spTree>
    <p:extLst>
      <p:ext uri="{BB962C8B-B14F-4D97-AF65-F5344CB8AC3E}">
        <p14:creationId xmlns:p14="http://schemas.microsoft.com/office/powerpoint/2010/main" val="42544510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Advanced functions - filter</a:t>
            </a:r>
          </a:p>
        </p:txBody>
      </p:sp>
      <p:sp>
        <p:nvSpPr>
          <p:cNvPr id="5123" name="Rectangle 3"/>
          <p:cNvSpPr>
            <a:spLocks noGrp="1" noChangeArrowheads="1"/>
          </p:cNvSpPr>
          <p:nvPr>
            <p:ph idx="1"/>
          </p:nvPr>
        </p:nvSpPr>
        <p:spPr/>
        <p:txBody>
          <a:bodyPr>
            <a:normAutofit/>
          </a:bodyPr>
          <a:lstStyle/>
          <a:p>
            <a:pPr marL="342900" indent="-342900">
              <a:buFont typeface="Arial" panose="020B0604020202020204" pitchFamily="34" charset="0"/>
              <a:buChar char="•"/>
            </a:pPr>
            <a:r>
              <a:rPr lang="en-GB" b="1" dirty="0">
                <a:latin typeface="Courier New" panose="02070309020205020404" pitchFamily="49" charset="0"/>
              </a:rPr>
              <a:t>filter</a:t>
            </a:r>
            <a:r>
              <a:rPr lang="en-GB" b="1" dirty="0"/>
              <a:t>(</a:t>
            </a:r>
            <a:r>
              <a:rPr lang="en-GB" b="1" i="1" dirty="0"/>
              <a:t>function</a:t>
            </a:r>
            <a:r>
              <a:rPr lang="en-GB" b="1" dirty="0"/>
              <a:t>, </a:t>
            </a:r>
            <a:r>
              <a:rPr lang="en-GB" b="1" i="1" dirty="0" err="1"/>
              <a:t>iterable</a:t>
            </a:r>
            <a:r>
              <a:rPr lang="en-GB" b="1" i="1" dirty="0"/>
              <a:t>-object</a:t>
            </a:r>
            <a:r>
              <a:rPr lang="en-GB" b="1" dirty="0"/>
              <a:t>)</a:t>
            </a:r>
          </a:p>
          <a:p>
            <a:pPr lvl="1">
              <a:buFont typeface="Arial" panose="020B0604020202020204" pitchFamily="34" charset="0"/>
              <a:buChar char="•"/>
            </a:pPr>
            <a:r>
              <a:rPr lang="en-GB" dirty="0"/>
              <a:t>Returns an iterator for every item where function returns true</a:t>
            </a:r>
          </a:p>
          <a:p>
            <a:pPr lvl="1">
              <a:buFont typeface="Arial" panose="020B0604020202020204" pitchFamily="34" charset="0"/>
              <a:buChar char="•"/>
            </a:pPr>
            <a:r>
              <a:rPr lang="en-GB" dirty="0"/>
              <a:t>The function could be named, or a lambda</a:t>
            </a:r>
          </a:p>
          <a:p>
            <a:pPr lvl="1">
              <a:buFont typeface="Arial" panose="020B0604020202020204" pitchFamily="34" charset="0"/>
              <a:buChar char="•"/>
            </a:pPr>
            <a:r>
              <a:rPr lang="en-GB" dirty="0"/>
              <a:t>The iterator can be used in a loop</a:t>
            </a:r>
          </a:p>
          <a:p>
            <a:pPr lvl="1"/>
            <a:endParaRPr lang="en-GB" dirty="0"/>
          </a:p>
          <a:p>
            <a:pPr lvl="2"/>
            <a:endParaRPr lang="en-GB" dirty="0"/>
          </a:p>
          <a:p>
            <a:pPr lvl="3"/>
            <a:endParaRPr lang="en-GB" dirty="0"/>
          </a:p>
          <a:p>
            <a:pPr marL="914400" lvl="2" indent="0">
              <a:buNone/>
            </a:pPr>
            <a:endParaRPr lang="en-GB" dirty="0"/>
          </a:p>
          <a:p>
            <a:pPr lvl="2"/>
            <a:endParaRPr lang="en-GB" dirty="0"/>
          </a:p>
          <a:p>
            <a:pPr lvl="2"/>
            <a:endParaRPr lang="en-GB" sz="800" dirty="0"/>
          </a:p>
          <a:p>
            <a:pPr lvl="1">
              <a:buFont typeface="Arial" panose="020B0604020202020204" pitchFamily="34" charset="0"/>
              <a:buChar char="•"/>
            </a:pPr>
            <a:r>
              <a:rPr lang="en-GB" dirty="0"/>
              <a:t>Or we can construct a list</a:t>
            </a:r>
          </a:p>
        </p:txBody>
      </p:sp>
      <p:sp>
        <p:nvSpPr>
          <p:cNvPr id="5125" name="Text Box 6"/>
          <p:cNvSpPr txBox="1">
            <a:spLocks noChangeArrowheads="1"/>
          </p:cNvSpPr>
          <p:nvPr/>
        </p:nvSpPr>
        <p:spPr bwMode="auto">
          <a:xfrm>
            <a:off x="1037274" y="3044789"/>
            <a:ext cx="8180445" cy="1600438"/>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glob</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os</a:t>
            </a:r>
            <a:endParaRPr lang="en-GB" sz="18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pattern = 'C:/QA/Python/*'</a:t>
            </a:r>
          </a:p>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fname</a:t>
            </a:r>
            <a:r>
              <a:rPr lang="en-GB" sz="1800" dirty="0">
                <a:latin typeface="Courier New" panose="02070309020205020404" pitchFamily="49" charset="0"/>
              </a:rPr>
              <a:t> in (filter(</a:t>
            </a:r>
            <a:r>
              <a:rPr lang="en-GB" sz="1800" dirty="0" err="1">
                <a:latin typeface="Courier New" panose="02070309020205020404" pitchFamily="49" charset="0"/>
              </a:rPr>
              <a:t>os.path.isdir</a:t>
            </a:r>
            <a:r>
              <a:rPr lang="en-GB" sz="1800" dirty="0">
                <a:latin typeface="Courier New" panose="02070309020205020404" pitchFamily="49" charset="0"/>
              </a:rPr>
              <a:t>,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fname</a:t>
            </a:r>
            <a:r>
              <a:rPr lang="en-GB" sz="1800" dirty="0">
                <a:latin typeface="Courier New" panose="02070309020205020404" pitchFamily="49" charset="0"/>
              </a:rPr>
              <a:t>)</a:t>
            </a:r>
          </a:p>
        </p:txBody>
      </p:sp>
      <p:sp>
        <p:nvSpPr>
          <p:cNvPr id="5126" name="Text Box 10"/>
          <p:cNvSpPr txBox="1">
            <a:spLocks noChangeArrowheads="1"/>
          </p:cNvSpPr>
          <p:nvPr/>
        </p:nvSpPr>
        <p:spPr bwMode="auto">
          <a:xfrm>
            <a:off x="1037274" y="5640943"/>
            <a:ext cx="8062913" cy="37623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dirs</a:t>
            </a:r>
            <a:r>
              <a:rPr lang="en-GB" sz="1800" dirty="0">
                <a:latin typeface="Courier New" panose="02070309020205020404" pitchFamily="49" charset="0"/>
              </a:rPr>
              <a:t> = list(filter(</a:t>
            </a:r>
            <a:r>
              <a:rPr lang="en-GB" sz="1800" dirty="0" err="1">
                <a:latin typeface="Courier New" panose="02070309020205020404" pitchFamily="49" charset="0"/>
              </a:rPr>
              <a:t>os.path.isdir</a:t>
            </a:r>
            <a:r>
              <a:rPr lang="en-GB" sz="1800" dirty="0">
                <a:latin typeface="Courier New" panose="02070309020205020404" pitchFamily="49" charset="0"/>
              </a:rPr>
              <a:t>, </a:t>
            </a:r>
            <a:r>
              <a:rPr lang="en-GB" sz="1800" dirty="0" err="1">
                <a:latin typeface="Courier New" panose="02070309020205020404" pitchFamily="49" charset="0"/>
              </a:rPr>
              <a:t>glob.iglob</a:t>
            </a:r>
            <a:r>
              <a:rPr lang="en-GB" sz="1800" dirty="0">
                <a:latin typeface="Courier New" panose="02070309020205020404" pitchFamily="49" charset="0"/>
              </a:rPr>
              <a:t>(pattern))) </a:t>
            </a:r>
          </a:p>
        </p:txBody>
      </p:sp>
      <p:sp>
        <p:nvSpPr>
          <p:cNvPr id="5127" name="Text Box 11"/>
          <p:cNvSpPr txBox="1">
            <a:spLocks noChangeArrowheads="1"/>
          </p:cNvSpPr>
          <p:nvPr/>
        </p:nvSpPr>
        <p:spPr bwMode="auto">
          <a:xfrm>
            <a:off x="6768206" y="6127667"/>
            <a:ext cx="24495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i="1" dirty="0"/>
              <a:t>Get a list of directories </a:t>
            </a:r>
          </a:p>
        </p:txBody>
      </p:sp>
      <p:sp>
        <p:nvSpPr>
          <p:cNvPr id="5128" name="Text Box 12"/>
          <p:cNvSpPr txBox="1">
            <a:spLocks noChangeArrowheads="1"/>
          </p:cNvSpPr>
          <p:nvPr/>
        </p:nvSpPr>
        <p:spPr bwMode="auto">
          <a:xfrm>
            <a:off x="6768206" y="4722274"/>
            <a:ext cx="25733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i="1" dirty="0"/>
              <a:t>Print a list of directories </a:t>
            </a:r>
          </a:p>
        </p:txBody>
      </p:sp>
    </p:spTree>
    <p:extLst>
      <p:ext uri="{BB962C8B-B14F-4D97-AF65-F5344CB8AC3E}">
        <p14:creationId xmlns:p14="http://schemas.microsoft.com/office/powerpoint/2010/main" val="23812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t>List comprehensions</a:t>
            </a:r>
          </a:p>
        </p:txBody>
      </p:sp>
      <p:sp>
        <p:nvSpPr>
          <p:cNvPr id="6147"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list comprehension returns a list</a:t>
            </a:r>
          </a:p>
          <a:p>
            <a:pPr marL="342900" indent="-342900">
              <a:buFont typeface="Arial" panose="020B0604020202020204" pitchFamily="34" charset="0"/>
              <a:buChar char="•"/>
            </a:pPr>
            <a:r>
              <a:rPr lang="en-GB" b="1" dirty="0"/>
              <a:t>It consists of:</a:t>
            </a:r>
          </a:p>
          <a:p>
            <a:pPr lvl="1">
              <a:buFont typeface="Arial" panose="020B0604020202020204" pitchFamily="34" charset="0"/>
              <a:buChar char="•"/>
            </a:pPr>
            <a:r>
              <a:rPr lang="en-GB" dirty="0"/>
              <a:t>An </a:t>
            </a:r>
            <a:r>
              <a:rPr lang="en-GB" dirty="0">
                <a:solidFill>
                  <a:srgbClr val="FF0000"/>
                </a:solidFill>
              </a:rPr>
              <a:t>expression</a:t>
            </a:r>
            <a:r>
              <a:rPr lang="en-GB" dirty="0"/>
              <a:t> which identifies a list item</a:t>
            </a:r>
          </a:p>
          <a:p>
            <a:pPr lvl="1">
              <a:buFont typeface="Arial" panose="020B0604020202020204" pitchFamily="34" charset="0"/>
              <a:buChar char="•"/>
            </a:pPr>
            <a:r>
              <a:rPr lang="en-GB" dirty="0"/>
              <a:t>A </a:t>
            </a:r>
            <a:r>
              <a:rPr lang="en-GB" dirty="0">
                <a:solidFill>
                  <a:srgbClr val="0070C0"/>
                </a:solidFill>
              </a:rPr>
              <a:t>loop</a:t>
            </a:r>
            <a:r>
              <a:rPr lang="en-GB" dirty="0"/>
              <a:t> - typically a </a:t>
            </a:r>
            <a:r>
              <a:rPr lang="en-GB" dirty="0">
                <a:latin typeface="Courier New" panose="02070309020205020404" pitchFamily="49" charset="0"/>
              </a:rPr>
              <a:t>for</a:t>
            </a:r>
            <a:r>
              <a:rPr lang="en-GB" dirty="0"/>
              <a:t> loop</a:t>
            </a:r>
          </a:p>
          <a:p>
            <a:pPr lvl="1"/>
            <a:endParaRPr lang="en-GB" dirty="0"/>
          </a:p>
          <a:p>
            <a:pPr lvl="1"/>
            <a:endParaRPr lang="en-GB" dirty="0"/>
          </a:p>
          <a:p>
            <a:pPr lvl="2"/>
            <a:endParaRPr lang="en-GB" dirty="0"/>
          </a:p>
          <a:p>
            <a:pPr marL="914400" lvl="2" indent="0">
              <a:buNone/>
            </a:pPr>
            <a:endParaRPr lang="en-GB" dirty="0"/>
          </a:p>
          <a:p>
            <a:pPr marL="914400" lvl="2" indent="0">
              <a:buNone/>
            </a:pPr>
            <a:endParaRPr lang="en-GB" sz="800" dirty="0"/>
          </a:p>
          <a:p>
            <a:pPr lvl="1">
              <a:buFont typeface="Arial" panose="020B0604020202020204" pitchFamily="34" charset="0"/>
              <a:buChar char="•"/>
            </a:pPr>
            <a:r>
              <a:rPr lang="en-GB" dirty="0"/>
              <a:t>An optional </a:t>
            </a:r>
            <a:r>
              <a:rPr lang="en-GB" dirty="0">
                <a:solidFill>
                  <a:srgbClr val="00B050"/>
                </a:solidFill>
              </a:rPr>
              <a:t>condition</a:t>
            </a:r>
            <a:r>
              <a:rPr lang="en-GB" dirty="0"/>
              <a:t> to filter items</a:t>
            </a:r>
          </a:p>
          <a:p>
            <a:pPr lvl="2"/>
            <a:r>
              <a:rPr lang="en-GB" sz="1800" i="1" dirty="0"/>
              <a:t> Pythonic</a:t>
            </a:r>
            <a:r>
              <a:rPr lang="en-GB" sz="1800" dirty="0"/>
              <a:t> replacement of the </a:t>
            </a:r>
            <a:r>
              <a:rPr lang="en-GB" sz="1800" dirty="0">
                <a:latin typeface="Courier New" panose="02070309020205020404" pitchFamily="49" charset="0"/>
              </a:rPr>
              <a:t>filter</a:t>
            </a:r>
            <a:r>
              <a:rPr lang="en-GB" sz="1800" dirty="0"/>
              <a:t> built-in</a:t>
            </a:r>
          </a:p>
        </p:txBody>
      </p:sp>
      <p:sp>
        <p:nvSpPr>
          <p:cNvPr id="6148" name="Text Box 4"/>
          <p:cNvSpPr txBox="1">
            <a:spLocks noChangeArrowheads="1"/>
          </p:cNvSpPr>
          <p:nvPr/>
        </p:nvSpPr>
        <p:spPr bwMode="auto">
          <a:xfrm>
            <a:off x="341895" y="3121223"/>
            <a:ext cx="8715381" cy="615553"/>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700" dirty="0">
                <a:latin typeface="Courier New" panose="02070309020205020404" pitchFamily="49" charset="0"/>
              </a:rPr>
              <a:t>pattern = 'C:/QA/Python/*'</a:t>
            </a:r>
          </a:p>
          <a:p>
            <a:pPr>
              <a:spcBef>
                <a:spcPct val="0"/>
              </a:spcBef>
            </a:pPr>
            <a:r>
              <a:rPr lang="en-GB" sz="1700" dirty="0">
                <a:latin typeface="Courier New" panose="02070309020205020404" pitchFamily="49" charset="0"/>
              </a:rPr>
              <a:t>sizes = [</a:t>
            </a:r>
            <a:r>
              <a:rPr lang="en-GB" sz="1700" dirty="0" err="1">
                <a:solidFill>
                  <a:srgbClr val="FF0000"/>
                </a:solidFill>
                <a:latin typeface="Courier New" panose="02070309020205020404" pitchFamily="49" charset="0"/>
              </a:rPr>
              <a:t>os.path.getsize</a:t>
            </a:r>
            <a:r>
              <a:rPr lang="en-GB" sz="1700" dirty="0">
                <a:solidFill>
                  <a:srgbClr val="FF0000"/>
                </a:solidFill>
                <a:latin typeface="Courier New" panose="02070309020205020404" pitchFamily="49" charset="0"/>
              </a:rPr>
              <a:t>(</a:t>
            </a:r>
            <a:r>
              <a:rPr lang="en-GB" sz="1700" dirty="0" err="1">
                <a:solidFill>
                  <a:srgbClr val="FF0000"/>
                </a:solidFill>
                <a:latin typeface="Courier New" panose="02070309020205020404" pitchFamily="49" charset="0"/>
              </a:rPr>
              <a:t>fname</a:t>
            </a:r>
            <a:r>
              <a:rPr lang="en-GB" sz="1700" dirty="0">
                <a:solidFill>
                  <a:srgbClr val="FF0000"/>
                </a:solidFill>
                <a:latin typeface="Courier New" panose="02070309020205020404" pitchFamily="49" charset="0"/>
              </a:rPr>
              <a:t>) </a:t>
            </a:r>
            <a:r>
              <a:rPr lang="en-GB" sz="1700" dirty="0">
                <a:solidFill>
                  <a:srgbClr val="0070C0"/>
                </a:solidFill>
                <a:latin typeface="Courier New" panose="02070309020205020404" pitchFamily="49" charset="0"/>
              </a:rPr>
              <a:t>for </a:t>
            </a:r>
            <a:r>
              <a:rPr lang="en-GB" sz="1700" dirty="0" err="1">
                <a:solidFill>
                  <a:srgbClr val="0070C0"/>
                </a:solidFill>
                <a:latin typeface="Courier New" panose="02070309020205020404" pitchFamily="49" charset="0"/>
              </a:rPr>
              <a:t>fname</a:t>
            </a:r>
            <a:r>
              <a:rPr lang="en-GB" sz="1700" dirty="0">
                <a:solidFill>
                  <a:srgbClr val="0070C0"/>
                </a:solidFill>
                <a:latin typeface="Courier New" panose="02070309020205020404" pitchFamily="49" charset="0"/>
              </a:rPr>
              <a:t> in </a:t>
            </a:r>
            <a:r>
              <a:rPr lang="en-GB" sz="1700" dirty="0" err="1">
                <a:solidFill>
                  <a:srgbClr val="0070C0"/>
                </a:solidFill>
                <a:latin typeface="Courier New" panose="02070309020205020404" pitchFamily="49" charset="0"/>
              </a:rPr>
              <a:t>glob.iglob</a:t>
            </a:r>
            <a:r>
              <a:rPr lang="en-GB" sz="1700" dirty="0">
                <a:solidFill>
                  <a:srgbClr val="0070C0"/>
                </a:solidFill>
                <a:latin typeface="Courier New" panose="02070309020205020404" pitchFamily="49" charset="0"/>
              </a:rPr>
              <a:t>(pattern)</a:t>
            </a:r>
            <a:r>
              <a:rPr lang="en-GB" sz="1700" dirty="0">
                <a:latin typeface="Courier New" panose="02070309020205020404" pitchFamily="49" charset="0"/>
              </a:rPr>
              <a:t>]</a:t>
            </a:r>
          </a:p>
        </p:txBody>
      </p:sp>
      <p:sp>
        <p:nvSpPr>
          <p:cNvPr id="6149" name="Text Box 5"/>
          <p:cNvSpPr txBox="1">
            <a:spLocks noChangeArrowheads="1"/>
          </p:cNvSpPr>
          <p:nvPr/>
        </p:nvSpPr>
        <p:spPr bwMode="auto">
          <a:xfrm>
            <a:off x="334489" y="5779213"/>
            <a:ext cx="8715381" cy="323165"/>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500" dirty="0" err="1">
                <a:latin typeface="Courier New" panose="02070309020205020404" pitchFamily="49" charset="0"/>
              </a:rPr>
              <a:t>dirs</a:t>
            </a:r>
            <a:r>
              <a:rPr lang="en-US" sz="1500" dirty="0">
                <a:latin typeface="Courier New" panose="02070309020205020404" pitchFamily="49" charset="0"/>
              </a:rPr>
              <a:t> = [</a:t>
            </a:r>
            <a:r>
              <a:rPr lang="en-US" sz="1500" dirty="0" err="1">
                <a:solidFill>
                  <a:srgbClr val="FF0000"/>
                </a:solidFill>
                <a:latin typeface="Courier New" panose="02070309020205020404" pitchFamily="49" charset="0"/>
              </a:rPr>
              <a:t>fname</a:t>
            </a:r>
            <a:r>
              <a:rPr lang="en-US" sz="1500" dirty="0">
                <a:latin typeface="Courier New" panose="02070309020205020404" pitchFamily="49" charset="0"/>
              </a:rPr>
              <a:t> </a:t>
            </a:r>
            <a:r>
              <a:rPr lang="en-US" sz="1500" dirty="0">
                <a:solidFill>
                  <a:srgbClr val="0070C0"/>
                </a:solidFill>
                <a:latin typeface="Courier New" panose="02070309020205020404" pitchFamily="49" charset="0"/>
              </a:rPr>
              <a:t>for </a:t>
            </a:r>
            <a:r>
              <a:rPr lang="en-US" sz="1500" dirty="0" err="1">
                <a:solidFill>
                  <a:srgbClr val="0070C0"/>
                </a:solidFill>
                <a:latin typeface="Courier New" panose="02070309020205020404" pitchFamily="49" charset="0"/>
              </a:rPr>
              <a:t>fname</a:t>
            </a:r>
            <a:r>
              <a:rPr lang="en-US" sz="1500" dirty="0">
                <a:solidFill>
                  <a:srgbClr val="0070C0"/>
                </a:solidFill>
                <a:latin typeface="Courier New" panose="02070309020205020404" pitchFamily="49" charset="0"/>
              </a:rPr>
              <a:t> in </a:t>
            </a:r>
            <a:r>
              <a:rPr lang="en-US" sz="1500" dirty="0" err="1">
                <a:solidFill>
                  <a:srgbClr val="0070C0"/>
                </a:solidFill>
                <a:latin typeface="Courier New" panose="02070309020205020404" pitchFamily="49" charset="0"/>
              </a:rPr>
              <a:t>glob.iglob</a:t>
            </a:r>
            <a:r>
              <a:rPr lang="en-US" sz="1500" dirty="0">
                <a:solidFill>
                  <a:srgbClr val="0070C0"/>
                </a:solidFill>
                <a:latin typeface="Courier New" panose="02070309020205020404" pitchFamily="49" charset="0"/>
              </a:rPr>
              <a:t>(pattern) </a:t>
            </a:r>
            <a:r>
              <a:rPr lang="en-US" sz="1500" dirty="0">
                <a:solidFill>
                  <a:srgbClr val="00B050"/>
                </a:solidFill>
                <a:latin typeface="Courier New" panose="02070309020205020404" pitchFamily="49" charset="0"/>
              </a:rPr>
              <a:t>if </a:t>
            </a:r>
            <a:r>
              <a:rPr lang="en-US" sz="1500" dirty="0" err="1">
                <a:solidFill>
                  <a:srgbClr val="00B050"/>
                </a:solidFill>
                <a:latin typeface="Courier New" panose="02070309020205020404" pitchFamily="49" charset="0"/>
              </a:rPr>
              <a:t>os.path.isdir</a:t>
            </a:r>
            <a:r>
              <a:rPr lang="en-US" sz="1500" dirty="0">
                <a:solidFill>
                  <a:srgbClr val="00B050"/>
                </a:solidFill>
                <a:latin typeface="Courier New" panose="02070309020205020404" pitchFamily="49" charset="0"/>
              </a:rPr>
              <a:t>(</a:t>
            </a:r>
            <a:r>
              <a:rPr lang="en-US" sz="1500" dirty="0" err="1">
                <a:solidFill>
                  <a:srgbClr val="00B050"/>
                </a:solidFill>
                <a:latin typeface="Courier New" panose="02070309020205020404" pitchFamily="49" charset="0"/>
              </a:rPr>
              <a:t>fname</a:t>
            </a:r>
            <a:r>
              <a:rPr lang="en-US" sz="1500" dirty="0">
                <a:solidFill>
                  <a:srgbClr val="00B050"/>
                </a:solidFill>
                <a:latin typeface="Courier New" panose="02070309020205020404" pitchFamily="49" charset="0"/>
              </a:rPr>
              <a:t>)</a:t>
            </a:r>
            <a:r>
              <a:rPr lang="en-US" sz="1500" dirty="0">
                <a:latin typeface="Courier New" panose="02070309020205020404" pitchFamily="49" charset="0"/>
              </a:rPr>
              <a:t>]</a:t>
            </a:r>
            <a:endParaRPr lang="en-GB" sz="1500" dirty="0">
              <a:latin typeface="Courier New" panose="02070309020205020404" pitchFamily="49" charset="0"/>
            </a:endParaRPr>
          </a:p>
        </p:txBody>
      </p:sp>
      <p:sp>
        <p:nvSpPr>
          <p:cNvPr id="6150" name="Text Box 6"/>
          <p:cNvSpPr txBox="1">
            <a:spLocks noChangeArrowheads="1"/>
          </p:cNvSpPr>
          <p:nvPr/>
        </p:nvSpPr>
        <p:spPr bwMode="auto">
          <a:xfrm>
            <a:off x="3311587" y="3823074"/>
            <a:ext cx="22590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i="1" dirty="0"/>
              <a:t>Get a list of file sizes </a:t>
            </a:r>
          </a:p>
        </p:txBody>
      </p:sp>
      <p:sp>
        <p:nvSpPr>
          <p:cNvPr id="6151" name="Text Box 7"/>
          <p:cNvSpPr txBox="1">
            <a:spLocks noChangeArrowheads="1"/>
          </p:cNvSpPr>
          <p:nvPr/>
        </p:nvSpPr>
        <p:spPr bwMode="auto">
          <a:xfrm>
            <a:off x="3216336" y="6241633"/>
            <a:ext cx="24495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i="1" dirty="0"/>
              <a:t>Get a list of directories </a:t>
            </a:r>
          </a:p>
        </p:txBody>
      </p:sp>
    </p:spTree>
    <p:extLst>
      <p:ext uri="{BB962C8B-B14F-4D97-AF65-F5344CB8AC3E}">
        <p14:creationId xmlns:p14="http://schemas.microsoft.com/office/powerpoint/2010/main" val="13911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Set and dictionary comprehensions</a:t>
            </a:r>
          </a:p>
        </p:txBody>
      </p:sp>
      <p:sp>
        <p:nvSpPr>
          <p:cNvPr id="7171" name="Rectangle 6"/>
          <p:cNvSpPr>
            <a:spLocks noGrp="1" noChangeArrowheads="1"/>
          </p:cNvSpPr>
          <p:nvPr>
            <p:ph type="body" sz="quarter" idx="4294967295"/>
          </p:nvPr>
        </p:nvSpPr>
        <p:spPr>
          <a:xfrm>
            <a:off x="339971" y="1367059"/>
            <a:ext cx="11715750" cy="5214937"/>
          </a:xfrm>
        </p:spPr>
        <p:txBody>
          <a:bodyPr/>
          <a:lstStyle/>
          <a:p>
            <a:r>
              <a:rPr lang="en-GB" b="1" dirty="0"/>
              <a:t>Python 3 allows comprehensions on sets…</a:t>
            </a:r>
          </a:p>
          <a:p>
            <a:endParaRPr lang="en-GB" b="1" dirty="0"/>
          </a:p>
          <a:p>
            <a:endParaRPr lang="en-GB" b="1" dirty="0"/>
          </a:p>
          <a:p>
            <a:pPr marL="88900" lvl="1" indent="0">
              <a:buNone/>
            </a:pPr>
            <a:endParaRPr lang="en-GB" b="1" dirty="0"/>
          </a:p>
          <a:p>
            <a:pPr marL="88900" lvl="1" indent="0">
              <a:buNone/>
            </a:pPr>
            <a:endParaRPr lang="en-GB" b="1" dirty="0"/>
          </a:p>
          <a:p>
            <a:r>
              <a:rPr lang="en-GB" b="1" dirty="0"/>
              <a:t>… and dictionaries</a:t>
            </a:r>
          </a:p>
        </p:txBody>
      </p:sp>
      <p:sp>
        <p:nvSpPr>
          <p:cNvPr id="7173" name="Text Box 7"/>
          <p:cNvSpPr txBox="1">
            <a:spLocks noChangeArrowheads="1"/>
          </p:cNvSpPr>
          <p:nvPr/>
        </p:nvSpPr>
        <p:spPr bwMode="auto">
          <a:xfrm>
            <a:off x="339971" y="1991471"/>
            <a:ext cx="7112389" cy="769441"/>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myset</a:t>
            </a:r>
            <a:r>
              <a:rPr lang="en-GB" sz="1800" dirty="0">
                <a:latin typeface="Courier New" panose="02070309020205020404" pitchFamily="49" charset="0"/>
              </a:rPr>
              <a:t> = {'booboo', 'yogi', 'care', '</a:t>
            </a:r>
            <a:r>
              <a:rPr lang="en-GB" sz="1800" dirty="0" err="1">
                <a:latin typeface="Courier New" panose="02070309020205020404" pitchFamily="49" charset="0"/>
              </a:rPr>
              <a:t>fozzie</a:t>
            </a: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results = {</a:t>
            </a:r>
            <a:r>
              <a:rPr lang="en-GB" sz="1800" dirty="0" err="1">
                <a:latin typeface="Courier New" panose="02070309020205020404" pitchFamily="49" charset="0"/>
              </a:rPr>
              <a:t>do_ftp</a:t>
            </a:r>
            <a:r>
              <a:rPr lang="en-GB" sz="1800" dirty="0">
                <a:latin typeface="Courier New" panose="02070309020205020404" pitchFamily="49" charset="0"/>
              </a:rPr>
              <a:t>(m) for m in </a:t>
            </a:r>
            <a:r>
              <a:rPr lang="en-GB" sz="1800" dirty="0" err="1">
                <a:latin typeface="Courier New" panose="02070309020205020404" pitchFamily="49" charset="0"/>
              </a:rPr>
              <a:t>myset</a:t>
            </a:r>
            <a:r>
              <a:rPr lang="en-GB" sz="1800" dirty="0">
                <a:latin typeface="Courier New" panose="02070309020205020404" pitchFamily="49" charset="0"/>
              </a:rPr>
              <a:t>}</a:t>
            </a:r>
          </a:p>
        </p:txBody>
      </p:sp>
      <p:sp>
        <p:nvSpPr>
          <p:cNvPr id="7174" name="Text Box 8"/>
          <p:cNvSpPr txBox="1">
            <a:spLocks noChangeArrowheads="1"/>
          </p:cNvSpPr>
          <p:nvPr/>
        </p:nvSpPr>
        <p:spPr bwMode="auto">
          <a:xfrm>
            <a:off x="6690547" y="2349491"/>
            <a:ext cx="2252540" cy="1200329"/>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ftp to '</a:t>
            </a:r>
            <a:r>
              <a:rPr lang="en-US" sz="1800" dirty="0" err="1">
                <a:latin typeface="Courier New" panose="02070309020205020404" pitchFamily="49" charset="0"/>
              </a:rPr>
              <a:t>fozzie</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ftp to 'yogi'</a:t>
            </a:r>
          </a:p>
          <a:p>
            <a:pPr>
              <a:spcBef>
                <a:spcPct val="0"/>
              </a:spcBef>
            </a:pPr>
            <a:r>
              <a:rPr lang="en-US" sz="1800" dirty="0">
                <a:latin typeface="Courier New" panose="02070309020205020404" pitchFamily="49" charset="0"/>
              </a:rPr>
              <a:t>ftp to 'booboo'</a:t>
            </a:r>
          </a:p>
          <a:p>
            <a:pPr>
              <a:spcBef>
                <a:spcPct val="0"/>
              </a:spcBef>
            </a:pPr>
            <a:r>
              <a:rPr lang="en-US" sz="1800" dirty="0">
                <a:latin typeface="Courier New" panose="02070309020205020404" pitchFamily="49" charset="0"/>
              </a:rPr>
              <a:t>ftp to 'care'</a:t>
            </a:r>
            <a:endParaRPr lang="en-GB" sz="1800" dirty="0">
              <a:latin typeface="Courier New" panose="02070309020205020404" pitchFamily="49" charset="0"/>
            </a:endParaRPr>
          </a:p>
        </p:txBody>
      </p:sp>
      <p:sp>
        <p:nvSpPr>
          <p:cNvPr id="7175" name="Text Box 9"/>
          <p:cNvSpPr txBox="1">
            <a:spLocks noChangeArrowheads="1"/>
          </p:cNvSpPr>
          <p:nvPr/>
        </p:nvSpPr>
        <p:spPr bwMode="auto">
          <a:xfrm>
            <a:off x="339971" y="3902245"/>
            <a:ext cx="6526146" cy="2277547"/>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pattern = 'C:/*.</a:t>
            </a:r>
            <a:r>
              <a:rPr lang="en-GB" sz="1800" dirty="0" err="1">
                <a:latin typeface="Courier New" panose="02070309020205020404" pitchFamily="49" charset="0"/>
              </a:rPr>
              <a:t>py</a:t>
            </a:r>
            <a:r>
              <a:rPr lang="en-GB" sz="1800" dirty="0">
                <a:latin typeface="Courier New" panose="02070309020205020404" pitchFamily="49" charset="0"/>
              </a:rPr>
              <a:t>'</a:t>
            </a:r>
          </a:p>
          <a:p>
            <a:pPr>
              <a:spcBef>
                <a:spcPct val="0"/>
              </a:spcBef>
            </a:pPr>
            <a:r>
              <a:rPr lang="en-GB" sz="1800" dirty="0" err="1">
                <a:latin typeface="Courier New" panose="02070309020205020404" pitchFamily="49" charset="0"/>
              </a:rPr>
              <a:t>tsizes</a:t>
            </a:r>
            <a:r>
              <a:rPr lang="en-GB" sz="1800" dirty="0">
                <a:latin typeface="Courier New" panose="02070309020205020404" pitchFamily="49" charset="0"/>
              </a:rPr>
              <a:t> = [(</a:t>
            </a:r>
            <a:r>
              <a:rPr lang="en-GB" sz="1800" dirty="0" err="1">
                <a:latin typeface="Courier New" panose="02070309020205020404" pitchFamily="49" charset="0"/>
              </a:rPr>
              <a:t>fname</a:t>
            </a:r>
            <a:r>
              <a:rPr lang="en-GB" sz="1800" dirty="0">
                <a:latin typeface="Courier New" panose="02070309020205020404" pitchFamily="49" charset="0"/>
              </a:rPr>
              <a:t>, </a:t>
            </a:r>
            <a:r>
              <a:rPr lang="en-GB" sz="1800" dirty="0" err="1">
                <a:latin typeface="Courier New" panose="02070309020205020404" pitchFamily="49" charset="0"/>
              </a:rPr>
              <a:t>os.path.getsize</a:t>
            </a:r>
            <a:r>
              <a:rPr lang="en-GB" sz="1800" dirty="0">
                <a:latin typeface="Courier New" panose="02070309020205020404" pitchFamily="49" charset="0"/>
              </a:rPr>
              <a:t>(</a:t>
            </a:r>
            <a:r>
              <a:rPr lang="en-GB" sz="1800" dirty="0" err="1">
                <a:latin typeface="Courier New" panose="02070309020205020404" pitchFamily="49" charset="0"/>
              </a:rPr>
              <a:t>fname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for </a:t>
            </a:r>
            <a:r>
              <a:rPr lang="en-GB" sz="1800" dirty="0" err="1">
                <a:latin typeface="Courier New" panose="02070309020205020404" pitchFamily="49" charset="0"/>
              </a:rPr>
              <a:t>fname</a:t>
            </a:r>
            <a:r>
              <a:rPr lang="en-GB" sz="1800" dirty="0">
                <a:latin typeface="Courier New" panose="02070309020205020404" pitchFamily="49" charset="0"/>
              </a:rPr>
              <a:t> in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endParaRPr lang="en-GB" sz="1800" dirty="0">
              <a:latin typeface="Courier New" panose="02070309020205020404" pitchFamily="49" charset="0"/>
            </a:endParaRPr>
          </a:p>
          <a:p>
            <a:pPr>
              <a:spcBef>
                <a:spcPct val="0"/>
              </a:spcBef>
            </a:pPr>
            <a:endParaRPr lang="en-GB" sz="16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dsizes</a:t>
            </a:r>
            <a:r>
              <a:rPr lang="en-GB" sz="1800" dirty="0">
                <a:latin typeface="Courier New" panose="02070309020205020404" pitchFamily="49" charset="0"/>
              </a:rPr>
              <a:t> = {</a:t>
            </a:r>
            <a:r>
              <a:rPr lang="en-GB" sz="1800" dirty="0" err="1">
                <a:latin typeface="Courier New" panose="02070309020205020404" pitchFamily="49" charset="0"/>
              </a:rPr>
              <a:t>fname:size</a:t>
            </a:r>
            <a:r>
              <a:rPr lang="en-GB" sz="1800" dirty="0">
                <a:latin typeface="Courier New" panose="02070309020205020404" pitchFamily="49" charset="0"/>
              </a:rPr>
              <a:t> for </a:t>
            </a:r>
            <a:r>
              <a:rPr lang="en-GB" sz="1800" dirty="0" err="1">
                <a:latin typeface="Courier New" panose="02070309020205020404" pitchFamily="49" charset="0"/>
              </a:rPr>
              <a:t>fname</a:t>
            </a:r>
            <a:r>
              <a:rPr lang="en-GB" sz="1800" dirty="0">
                <a:latin typeface="Courier New" panose="02070309020205020404" pitchFamily="49" charset="0"/>
              </a:rPr>
              <a:t>, size in </a:t>
            </a:r>
            <a:r>
              <a:rPr lang="en-GB" sz="1800" dirty="0" err="1">
                <a:latin typeface="Courier New" panose="02070309020205020404" pitchFamily="49" charset="0"/>
              </a:rPr>
              <a:t>tsizes</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if size &gt; 0}</a:t>
            </a:r>
          </a:p>
        </p:txBody>
      </p:sp>
      <p:sp>
        <p:nvSpPr>
          <p:cNvPr id="7176" name="Text Box 11"/>
          <p:cNvSpPr txBox="1">
            <a:spLocks noChangeArrowheads="1"/>
          </p:cNvSpPr>
          <p:nvPr/>
        </p:nvSpPr>
        <p:spPr bwMode="auto">
          <a:xfrm>
            <a:off x="959032" y="4973718"/>
            <a:ext cx="7590539" cy="338554"/>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[('C:/first.py', 90), ('C:/think.py', 0), ('C:/try.py', 21)]</a:t>
            </a:r>
          </a:p>
        </p:txBody>
      </p:sp>
      <p:sp>
        <p:nvSpPr>
          <p:cNvPr id="7177" name="Text Box 12"/>
          <p:cNvSpPr txBox="1">
            <a:spLocks noChangeArrowheads="1"/>
          </p:cNvSpPr>
          <p:nvPr/>
        </p:nvSpPr>
        <p:spPr bwMode="auto">
          <a:xfrm>
            <a:off x="7083392" y="4069898"/>
            <a:ext cx="1466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List of tuples</a:t>
            </a:r>
          </a:p>
        </p:txBody>
      </p:sp>
      <p:sp>
        <p:nvSpPr>
          <p:cNvPr id="7178" name="Line 13"/>
          <p:cNvSpPr>
            <a:spLocks noChangeShapeType="1"/>
          </p:cNvSpPr>
          <p:nvPr/>
        </p:nvSpPr>
        <p:spPr bwMode="auto">
          <a:xfrm>
            <a:off x="7716170" y="4436611"/>
            <a:ext cx="0"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sp>
        <p:nvSpPr>
          <p:cNvPr id="7179" name="Text Box 14"/>
          <p:cNvSpPr txBox="1">
            <a:spLocks noChangeArrowheads="1"/>
          </p:cNvSpPr>
          <p:nvPr/>
        </p:nvSpPr>
        <p:spPr bwMode="auto">
          <a:xfrm>
            <a:off x="959032" y="6294055"/>
            <a:ext cx="7494587" cy="346075"/>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{'C:/first.py': 90, 'C:/try.py': 21}</a:t>
            </a:r>
          </a:p>
        </p:txBody>
      </p:sp>
      <p:sp>
        <p:nvSpPr>
          <p:cNvPr id="7180" name="Text Box 15"/>
          <p:cNvSpPr txBox="1">
            <a:spLocks noChangeArrowheads="1"/>
          </p:cNvSpPr>
          <p:nvPr/>
        </p:nvSpPr>
        <p:spPr bwMode="auto">
          <a:xfrm>
            <a:off x="7160508" y="5597944"/>
            <a:ext cx="1200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Dictionary</a:t>
            </a:r>
          </a:p>
        </p:txBody>
      </p:sp>
      <p:sp>
        <p:nvSpPr>
          <p:cNvPr id="7181" name="Line 16"/>
          <p:cNvSpPr>
            <a:spLocks noChangeShapeType="1"/>
          </p:cNvSpPr>
          <p:nvPr/>
        </p:nvSpPr>
        <p:spPr bwMode="auto">
          <a:xfrm>
            <a:off x="7716170" y="5997192"/>
            <a:ext cx="0"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spTree>
    <p:extLst>
      <p:ext uri="{BB962C8B-B14F-4D97-AF65-F5344CB8AC3E}">
        <p14:creationId xmlns:p14="http://schemas.microsoft.com/office/powerpoint/2010/main" val="364252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Lazy lists</a:t>
            </a:r>
          </a:p>
        </p:txBody>
      </p:sp>
      <p:sp>
        <p:nvSpPr>
          <p:cNvPr id="8195"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Generating lists in memory can be an overhead</a:t>
            </a:r>
          </a:p>
          <a:p>
            <a:pPr lvl="1">
              <a:buFont typeface="Arial" panose="020B0604020202020204" pitchFamily="34" charset="0"/>
              <a:buChar char="•"/>
            </a:pPr>
            <a:r>
              <a:rPr lang="en-GB" dirty="0"/>
              <a:t>How big is a list?  </a:t>
            </a:r>
          </a:p>
          <a:p>
            <a:pPr lvl="1">
              <a:buFont typeface="Arial" panose="020B0604020202020204" pitchFamily="34" charset="0"/>
              <a:buChar char="•"/>
            </a:pPr>
            <a:r>
              <a:rPr lang="en-GB" dirty="0"/>
              <a:t>What about sequences that have no end?</a:t>
            </a:r>
          </a:p>
          <a:p>
            <a:pPr marL="342900" indent="-342900">
              <a:buFont typeface="Arial" panose="020B0604020202020204" pitchFamily="34" charset="0"/>
              <a:buChar char="•"/>
            </a:pPr>
            <a:r>
              <a:rPr lang="en-GB" b="1" dirty="0"/>
              <a:t>Lazy lists only return a value when it is needed</a:t>
            </a:r>
          </a:p>
          <a:p>
            <a:pPr lvl="1">
              <a:buFont typeface="Arial" panose="020B0604020202020204" pitchFamily="34" charset="0"/>
              <a:buChar char="•"/>
            </a:pPr>
            <a:r>
              <a:rPr lang="en-GB" dirty="0"/>
              <a:t>One item at a time, as and when required</a:t>
            </a:r>
          </a:p>
          <a:p>
            <a:pPr marL="342900" indent="-342900">
              <a:buFont typeface="Arial" panose="020B0604020202020204" pitchFamily="34" charset="0"/>
              <a:buChar char="•"/>
            </a:pPr>
            <a:r>
              <a:rPr lang="en-GB" b="1" dirty="0"/>
              <a:t>Particularly suitable when iterators are used</a:t>
            </a:r>
          </a:p>
          <a:p>
            <a:pPr lvl="1">
              <a:buFont typeface="Arial" panose="020B0604020202020204" pitchFamily="34" charset="0"/>
              <a:buChar char="•"/>
            </a:pPr>
            <a:r>
              <a:rPr lang="en-GB" dirty="0"/>
              <a:t>An iterator function returns items one at a time</a:t>
            </a:r>
          </a:p>
          <a:p>
            <a:pPr marL="342900" indent="-342900">
              <a:buFont typeface="Arial" panose="020B0604020202020204" pitchFamily="34" charset="0"/>
              <a:buChar char="•"/>
            </a:pPr>
            <a:r>
              <a:rPr lang="en-GB" b="1" dirty="0"/>
              <a:t>Many Python 3 functions return iterators rather than lists</a:t>
            </a:r>
          </a:p>
          <a:p>
            <a:pPr lvl="1">
              <a:buFont typeface="Arial" panose="020B0604020202020204" pitchFamily="34" charset="0"/>
              <a:buChar char="•"/>
            </a:pPr>
            <a:r>
              <a:rPr lang="en-GB" sz="2400" dirty="0"/>
              <a:t>ma</a:t>
            </a:r>
            <a:r>
              <a:rPr lang="en-GB" dirty="0"/>
              <a:t>p(), filter(), range(), reversed(), zip(), and so on</a:t>
            </a:r>
          </a:p>
        </p:txBody>
      </p:sp>
    </p:spTree>
    <p:extLst>
      <p:ext uri="{BB962C8B-B14F-4D97-AF65-F5344CB8AC3E}">
        <p14:creationId xmlns:p14="http://schemas.microsoft.com/office/powerpoint/2010/main" val="388127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Generators</a:t>
            </a:r>
          </a:p>
        </p:txBody>
      </p:sp>
      <p:sp>
        <p:nvSpPr>
          <p:cNvPr id="9219" name="Rectangle 3"/>
          <p:cNvSpPr>
            <a:spLocks noGrp="1" noChangeArrowheads="1"/>
          </p:cNvSpPr>
          <p:nvPr>
            <p:ph idx="1"/>
          </p:nvPr>
        </p:nvSpPr>
        <p:spPr/>
        <p:txBody>
          <a:bodyPr/>
          <a:lstStyle/>
          <a:p>
            <a:r>
              <a:rPr lang="en-GB" b="1" dirty="0"/>
              <a:t>Generator functions are a special kind of function that return a lazy iterator</a:t>
            </a:r>
            <a:r>
              <a:rPr lang="en-GB" dirty="0"/>
              <a:t>. </a:t>
            </a:r>
          </a:p>
          <a:p>
            <a:pPr marL="342900" indent="-342900">
              <a:buFont typeface="Arial" panose="020B0604020202020204" pitchFamily="34" charset="0"/>
              <a:buChar char="•"/>
            </a:pPr>
            <a:r>
              <a:rPr lang="en-GB" dirty="0"/>
              <a:t>These are objects that you can loop over like a list. </a:t>
            </a:r>
          </a:p>
          <a:p>
            <a:pPr marL="342900" indent="-342900">
              <a:buFont typeface="Arial" panose="020B0604020202020204" pitchFamily="34" charset="0"/>
              <a:buChar char="•"/>
            </a:pPr>
            <a:r>
              <a:rPr lang="en-GB" dirty="0"/>
              <a:t>Unlike lists, lazy iterators do not store their contents in memory.</a:t>
            </a:r>
          </a:p>
          <a:p>
            <a:pPr marL="88900" lvl="2" indent="0">
              <a:buNone/>
            </a:pPr>
            <a:endParaRPr lang="en-GB" dirty="0"/>
          </a:p>
          <a:p>
            <a:pPr marL="88900" lvl="2" indent="0">
              <a:buNone/>
            </a:pPr>
            <a:r>
              <a:rPr lang="en-GB" b="1" dirty="0"/>
              <a:t>Example 1 – Reading large files</a:t>
            </a:r>
          </a:p>
          <a:p>
            <a:pPr marL="88900" lvl="2" indent="0">
              <a:buNone/>
            </a:pPr>
            <a:r>
              <a:rPr lang="en-GB" dirty="0"/>
              <a:t>Used to read through large files a row at a time where the file would be too big for memory</a:t>
            </a:r>
          </a:p>
          <a:p>
            <a:pPr marL="88900" lvl="2" indent="0">
              <a:buNone/>
            </a:pPr>
            <a:endParaRPr lang="en-GB" dirty="0"/>
          </a:p>
          <a:p>
            <a:pPr marL="914400" lvl="2" indent="0">
              <a:buNone/>
            </a:pPr>
            <a:endParaRPr lang="en-GB" dirty="0"/>
          </a:p>
          <a:p>
            <a:pPr marL="914400" lvl="2" indent="0">
              <a:buNone/>
            </a:pPr>
            <a:endParaRPr lang="en-GB" dirty="0"/>
          </a:p>
        </p:txBody>
      </p:sp>
      <p:sp>
        <p:nvSpPr>
          <p:cNvPr id="9221" name="Text Box 5"/>
          <p:cNvSpPr txBox="1">
            <a:spLocks noChangeArrowheads="1"/>
          </p:cNvSpPr>
          <p:nvPr/>
        </p:nvSpPr>
        <p:spPr bwMode="auto">
          <a:xfrm>
            <a:off x="5704583" y="5263615"/>
            <a:ext cx="3166040" cy="369332"/>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Row count is 64186394</a:t>
            </a:r>
          </a:p>
        </p:txBody>
      </p:sp>
      <p:sp>
        <p:nvSpPr>
          <p:cNvPr id="4" name="Text Box 4">
            <a:extLst>
              <a:ext uri="{FF2B5EF4-FFF2-40B4-BE49-F238E27FC236}">
                <a16:creationId xmlns:a16="http://schemas.microsoft.com/office/drawing/2014/main" id="{1E9C1AFF-2AD1-82F0-DE6C-8E8C017B7200}"/>
              </a:ext>
            </a:extLst>
          </p:cNvPr>
          <p:cNvSpPr txBox="1">
            <a:spLocks noChangeArrowheads="1"/>
          </p:cNvSpPr>
          <p:nvPr/>
        </p:nvSpPr>
        <p:spPr bwMode="auto">
          <a:xfrm>
            <a:off x="1782067" y="3944993"/>
            <a:ext cx="5978525" cy="1200329"/>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def </a:t>
            </a:r>
            <a:r>
              <a:rPr lang="en-US" altLang="en-US" sz="1800" dirty="0" err="1">
                <a:latin typeface="Courier New" panose="02070309020205020404" pitchFamily="49" charset="0"/>
              </a:rPr>
              <a:t>csv_reader</a:t>
            </a:r>
            <a:r>
              <a:rPr lang="en-US" altLang="en-US" sz="1800" dirty="0">
                <a:latin typeface="Courier New" panose="02070309020205020404" pitchFamily="49" charset="0"/>
              </a:rPr>
              <a:t>(</a:t>
            </a:r>
            <a:r>
              <a:rPr lang="en-US" altLang="en-US" sz="1800" dirty="0" err="1">
                <a:latin typeface="Courier New" panose="02070309020205020404" pitchFamily="49" charset="0"/>
              </a:rPr>
              <a:t>file_name</a:t>
            </a:r>
            <a:r>
              <a:rPr lang="en-US" altLang="en-US" sz="1800" dirty="0">
                <a:latin typeface="Courier New" panose="02070309020205020404" pitchFamily="49" charset="0"/>
              </a:rPr>
              <a:t>): </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for row in(</a:t>
            </a:r>
            <a:r>
              <a:rPr lang="en-US" altLang="en-US" sz="1800" dirty="0" err="1">
                <a:latin typeface="Courier New" panose="02070309020205020404" pitchFamily="49" charset="0"/>
              </a:rPr>
              <a:t>file_name</a:t>
            </a:r>
            <a:r>
              <a:rPr lang="en-US" altLang="en-US" sz="1800" dirty="0">
                <a:latin typeface="Courier New" panose="02070309020205020404" pitchFamily="49" charset="0"/>
              </a:rPr>
              <a:t>, "r"): </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yield row </a:t>
            </a:r>
          </a:p>
          <a:p>
            <a:pPr>
              <a:spcBef>
                <a:spcPct val="0"/>
              </a:spcBef>
            </a:pPr>
            <a:endParaRPr lang="en-GB" sz="1800" dirty="0">
              <a:latin typeface="Courier New" panose="02070309020205020404" pitchFamily="49" charset="0"/>
            </a:endParaRPr>
          </a:p>
        </p:txBody>
      </p:sp>
    </p:spTree>
    <p:extLst>
      <p:ext uri="{BB962C8B-B14F-4D97-AF65-F5344CB8AC3E}">
        <p14:creationId xmlns:p14="http://schemas.microsoft.com/office/powerpoint/2010/main" val="289864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Generators</a:t>
            </a:r>
          </a:p>
        </p:txBody>
      </p:sp>
      <p:sp>
        <p:nvSpPr>
          <p:cNvPr id="9219" name="Rectangle 3"/>
          <p:cNvSpPr>
            <a:spLocks noGrp="1" noChangeArrowheads="1"/>
          </p:cNvSpPr>
          <p:nvPr>
            <p:ph idx="1"/>
          </p:nvPr>
        </p:nvSpPr>
        <p:spPr/>
        <p:txBody>
          <a:bodyPr/>
          <a:lstStyle/>
          <a:p>
            <a:pPr marL="88900" lvl="2" indent="0">
              <a:buNone/>
            </a:pPr>
            <a:r>
              <a:rPr lang="en-GB" b="1" dirty="0"/>
              <a:t>Example 2 – Generating an infinite sequence</a:t>
            </a:r>
          </a:p>
          <a:p>
            <a:pPr marL="88900" lvl="2" indent="0">
              <a:buNone/>
            </a:pPr>
            <a:r>
              <a:rPr lang="en-GB" dirty="0"/>
              <a:t>Used to read through large files a row at a time where the file would be too big for memory</a:t>
            </a:r>
          </a:p>
          <a:p>
            <a:pPr marL="88900" lvl="2" indent="0">
              <a:buNone/>
            </a:pPr>
            <a:r>
              <a:rPr lang="en-GB" dirty="0"/>
              <a:t>				    If this is run, the program will never end and will need to be </a:t>
            </a:r>
          </a:p>
          <a:p>
            <a:pPr marL="88900" lvl="2" indent="0">
              <a:buNone/>
            </a:pPr>
            <a:r>
              <a:rPr lang="en-GB" dirty="0"/>
              <a:t>				    cancelled by a keyboard interrupt </a:t>
            </a:r>
          </a:p>
          <a:p>
            <a:pPr marL="88900" lvl="2" indent="0">
              <a:buNone/>
            </a:pPr>
            <a:endParaRPr lang="en-GB" dirty="0"/>
          </a:p>
          <a:p>
            <a:pPr marL="88900" lvl="2" indent="0">
              <a:buNone/>
            </a:pPr>
            <a:endParaRPr lang="en-GB" dirty="0"/>
          </a:p>
          <a:p>
            <a:pPr marL="88900" lvl="2" indent="0">
              <a:buNone/>
            </a:pPr>
            <a:endParaRPr lang="en-GB" dirty="0"/>
          </a:p>
          <a:p>
            <a:pPr marL="88900" lvl="2" indent="0">
              <a:buNone/>
            </a:pPr>
            <a:r>
              <a:rPr lang="en-GB" dirty="0"/>
              <a:t>Creating a generator means you can create resources as needed, excellent for data analysis</a:t>
            </a:r>
          </a:p>
          <a:p>
            <a:pPr marL="914400" lvl="2" indent="0">
              <a:buNone/>
            </a:pPr>
            <a:endParaRPr lang="en-GB" dirty="0"/>
          </a:p>
          <a:p>
            <a:pPr marL="914400" lvl="2" indent="0">
              <a:buNone/>
            </a:pPr>
            <a:endParaRPr lang="en-GB" dirty="0"/>
          </a:p>
        </p:txBody>
      </p:sp>
      <p:sp>
        <p:nvSpPr>
          <p:cNvPr id="9221" name="Text Box 5"/>
          <p:cNvSpPr txBox="1">
            <a:spLocks noChangeArrowheads="1"/>
          </p:cNvSpPr>
          <p:nvPr/>
        </p:nvSpPr>
        <p:spPr bwMode="auto">
          <a:xfrm>
            <a:off x="4922158" y="3301420"/>
            <a:ext cx="4240695" cy="646331"/>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i</a:t>
            </a:r>
            <a:r>
              <a:rPr lang="en-GB" sz="1800" dirty="0">
                <a:latin typeface="Courier New" panose="02070309020205020404" pitchFamily="49" charset="0"/>
              </a:rPr>
              <a:t> in </a:t>
            </a:r>
            <a:r>
              <a:rPr lang="en-GB" sz="1800" dirty="0" err="1">
                <a:latin typeface="Courier New" panose="02070309020205020404" pitchFamily="49" charset="0"/>
              </a:rPr>
              <a:t>infinite_sequence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i</a:t>
            </a:r>
            <a:r>
              <a:rPr lang="en-GB" sz="1800" dirty="0">
                <a:latin typeface="Courier New" panose="02070309020205020404" pitchFamily="49" charset="0"/>
              </a:rPr>
              <a:t>, end=“ “)</a:t>
            </a:r>
          </a:p>
        </p:txBody>
      </p:sp>
      <p:sp>
        <p:nvSpPr>
          <p:cNvPr id="4" name="Text Box 4">
            <a:extLst>
              <a:ext uri="{FF2B5EF4-FFF2-40B4-BE49-F238E27FC236}">
                <a16:creationId xmlns:a16="http://schemas.microsoft.com/office/drawing/2014/main" id="{1E9C1AFF-2AD1-82F0-DE6C-8E8C017B7200}"/>
              </a:ext>
            </a:extLst>
          </p:cNvPr>
          <p:cNvSpPr txBox="1">
            <a:spLocks noChangeArrowheads="1"/>
          </p:cNvSpPr>
          <p:nvPr/>
        </p:nvSpPr>
        <p:spPr bwMode="auto">
          <a:xfrm>
            <a:off x="434035" y="2551837"/>
            <a:ext cx="3600638" cy="1754326"/>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def </a:t>
            </a:r>
            <a:r>
              <a:rPr lang="en-US" altLang="en-US" sz="1800" dirty="0" err="1">
                <a:latin typeface="Courier New" panose="02070309020205020404" pitchFamily="49" charset="0"/>
              </a:rPr>
              <a:t>infinite_sequence</a:t>
            </a:r>
            <a:r>
              <a:rPr lang="en-US" altLang="en-US" sz="1800" dirty="0">
                <a:latin typeface="Courier New" panose="02070309020205020404" pitchFamily="49" charset="0"/>
              </a:rPr>
              <a:t>():</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num = 0</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while True:</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yield num</a:t>
            </a:r>
          </a:p>
          <a:p>
            <a:pPr marR="0" lvl="0" indent="0" fontAlgn="base">
              <a:lnSpc>
                <a:spcPct val="100000"/>
              </a:lnSpc>
              <a:spcBef>
                <a:spcPct val="0"/>
              </a:spcBef>
              <a:spcAft>
                <a:spcPct val="0"/>
              </a:spcAft>
              <a:buClrTx/>
              <a:buSzTx/>
              <a:buFontTx/>
              <a:buNone/>
              <a:tabLst/>
            </a:pPr>
            <a:r>
              <a:rPr lang="en-US" altLang="en-US" sz="1800" dirty="0">
                <a:latin typeface="Courier New" panose="02070309020205020404" pitchFamily="49" charset="0"/>
              </a:rPr>
              <a:t>        num += 1</a:t>
            </a:r>
          </a:p>
          <a:p>
            <a:pPr>
              <a:spcBef>
                <a:spcPct val="0"/>
              </a:spcBef>
            </a:pPr>
            <a:endParaRPr lang="en-GB" sz="1800" dirty="0">
              <a:latin typeface="Courier New" panose="02070309020205020404" pitchFamily="49" charset="0"/>
            </a:endParaRPr>
          </a:p>
        </p:txBody>
      </p:sp>
      <p:sp>
        <p:nvSpPr>
          <p:cNvPr id="2" name="Text Box 5">
            <a:extLst>
              <a:ext uri="{FF2B5EF4-FFF2-40B4-BE49-F238E27FC236}">
                <a16:creationId xmlns:a16="http://schemas.microsoft.com/office/drawing/2014/main" id="{FE3729BD-6FC7-CCB4-8F91-176F7A3B938A}"/>
              </a:ext>
            </a:extLst>
          </p:cNvPr>
          <p:cNvSpPr txBox="1">
            <a:spLocks noChangeArrowheads="1"/>
          </p:cNvSpPr>
          <p:nvPr/>
        </p:nvSpPr>
        <p:spPr bwMode="auto">
          <a:xfrm>
            <a:off x="2801810" y="5146256"/>
            <a:ext cx="4240695" cy="646331"/>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gen = </a:t>
            </a:r>
            <a:r>
              <a:rPr lang="en-GB" sz="1800" dirty="0" err="1">
                <a:latin typeface="Courier New" panose="02070309020205020404" pitchFamily="49" charset="0"/>
              </a:rPr>
              <a:t>infinite_sequence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print(next(gen))</a:t>
            </a:r>
          </a:p>
        </p:txBody>
      </p:sp>
    </p:spTree>
    <p:extLst>
      <p:ext uri="{BB962C8B-B14F-4D97-AF65-F5344CB8AC3E}">
        <p14:creationId xmlns:p14="http://schemas.microsoft.com/office/powerpoint/2010/main" val="234047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Generators</a:t>
            </a:r>
          </a:p>
        </p:txBody>
      </p:sp>
      <p:sp>
        <p:nvSpPr>
          <p:cNvPr id="9219" name="Rectangle 3"/>
          <p:cNvSpPr>
            <a:spLocks noGrp="1" noChangeArrowheads="1"/>
          </p:cNvSpPr>
          <p:nvPr>
            <p:ph idx="1"/>
          </p:nvPr>
        </p:nvSpPr>
        <p:spPr/>
        <p:txBody>
          <a:bodyPr/>
          <a:lstStyle/>
          <a:p>
            <a:pPr lvl="1">
              <a:buFont typeface="Arial" panose="020B0604020202020204" pitchFamily="34" charset="0"/>
              <a:buChar char="•"/>
            </a:pPr>
            <a:r>
              <a:rPr lang="en-GB" dirty="0"/>
              <a:t>A lazy list item is returned at the </a:t>
            </a:r>
            <a:r>
              <a:rPr lang="en-GB" dirty="0">
                <a:latin typeface="Courier New" panose="02070309020205020404" pitchFamily="49" charset="0"/>
              </a:rPr>
              <a:t>yield</a:t>
            </a:r>
            <a:r>
              <a:rPr lang="en-GB" dirty="0"/>
              <a:t>  statement</a:t>
            </a:r>
          </a:p>
          <a:p>
            <a:pPr lvl="1"/>
            <a:endParaRPr lang="en-GB" dirty="0"/>
          </a:p>
          <a:p>
            <a:pPr lvl="2"/>
            <a:endParaRPr lang="en-GB" dirty="0"/>
          </a:p>
          <a:p>
            <a:pPr marL="914400" lvl="2" indent="0">
              <a:buNone/>
            </a:pPr>
            <a:endParaRPr lang="en-GB" dirty="0"/>
          </a:p>
          <a:p>
            <a:pPr marL="914400" lvl="2" indent="0">
              <a:buNone/>
            </a:pPr>
            <a:endParaRPr lang="en-GB" dirty="0"/>
          </a:p>
          <a:p>
            <a:pPr marL="914400" lvl="2" indent="0">
              <a:buNone/>
            </a:pPr>
            <a:endParaRPr lang="en-GB" dirty="0"/>
          </a:p>
          <a:p>
            <a:pPr lvl="1">
              <a:buFont typeface="Arial" panose="020B0604020202020204" pitchFamily="34" charset="0"/>
              <a:buChar char="•"/>
            </a:pPr>
            <a:r>
              <a:rPr lang="en-GB" dirty="0"/>
              <a:t>Generators can often replace list comprehensions</a:t>
            </a:r>
          </a:p>
          <a:p>
            <a:pPr lvl="2">
              <a:buFont typeface="Arial" panose="020B0604020202020204" pitchFamily="34" charset="0"/>
              <a:buChar char="•"/>
            </a:pPr>
            <a:r>
              <a:rPr lang="en-GB" dirty="0"/>
              <a:t>Can be used anywhere an iterator is expected</a:t>
            </a:r>
          </a:p>
        </p:txBody>
      </p:sp>
      <p:sp>
        <p:nvSpPr>
          <p:cNvPr id="9220" name="Text Box 4"/>
          <p:cNvSpPr txBox="1">
            <a:spLocks noChangeArrowheads="1"/>
          </p:cNvSpPr>
          <p:nvPr/>
        </p:nvSpPr>
        <p:spPr bwMode="auto">
          <a:xfrm>
            <a:off x="1404994" y="1944028"/>
            <a:ext cx="5978525" cy="147478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get_dir</a:t>
            </a:r>
            <a:r>
              <a:rPr lang="en-GB" sz="1800" dirty="0">
                <a:latin typeface="Courier New" panose="02070309020205020404" pitchFamily="49" charset="0"/>
              </a:rPr>
              <a:t>(path):</a:t>
            </a:r>
          </a:p>
          <a:p>
            <a:pPr>
              <a:spcBef>
                <a:spcPct val="0"/>
              </a:spcBef>
            </a:pPr>
            <a:r>
              <a:rPr lang="en-GB" sz="1800" dirty="0">
                <a:latin typeface="Courier New" panose="02070309020205020404" pitchFamily="49" charset="0"/>
              </a:rPr>
              <a:t>    pattern = </a:t>
            </a:r>
            <a:r>
              <a:rPr lang="en-GB" sz="1800" dirty="0" err="1">
                <a:latin typeface="Courier New" panose="02070309020205020404" pitchFamily="49" charset="0"/>
              </a:rPr>
              <a:t>os.path.join</a:t>
            </a:r>
            <a:r>
              <a:rPr lang="en-GB" sz="1800" dirty="0">
                <a:latin typeface="Courier New" panose="02070309020205020404" pitchFamily="49" charset="0"/>
              </a:rPr>
              <a:t>(path, '*')</a:t>
            </a:r>
          </a:p>
          <a:p>
            <a:pPr>
              <a:spcBef>
                <a:spcPct val="0"/>
              </a:spcBef>
            </a:pPr>
            <a:r>
              <a:rPr lang="en-GB" sz="1800" dirty="0">
                <a:latin typeface="Courier New" panose="02070309020205020404" pitchFamily="49" charset="0"/>
              </a:rPr>
              <a:t>    for file in </a:t>
            </a:r>
            <a:r>
              <a:rPr lang="en-GB" sz="1800" dirty="0" err="1">
                <a:latin typeface="Courier New" panose="02070309020205020404" pitchFamily="49" charset="0"/>
              </a:rPr>
              <a:t>glob.iglob</a:t>
            </a:r>
            <a:r>
              <a:rPr lang="en-GB" sz="1800" dirty="0">
                <a:latin typeface="Courier New" panose="02070309020205020404" pitchFamily="49" charset="0"/>
              </a:rPr>
              <a:t>(pattern):</a:t>
            </a:r>
          </a:p>
          <a:p>
            <a:pPr>
              <a:spcBef>
                <a:spcPct val="0"/>
              </a:spcBef>
            </a:pPr>
            <a:r>
              <a:rPr lang="en-GB" sz="1800" dirty="0">
                <a:latin typeface="Courier New" panose="02070309020205020404" pitchFamily="49" charset="0"/>
              </a:rPr>
              <a:t>        if </a:t>
            </a:r>
            <a:r>
              <a:rPr lang="en-GB" sz="1800" dirty="0" err="1">
                <a:latin typeface="Courier New" panose="02070309020205020404" pitchFamily="49" charset="0"/>
              </a:rPr>
              <a:t>os.path.isdir</a:t>
            </a:r>
            <a:r>
              <a:rPr lang="en-GB" sz="1800" dirty="0">
                <a:latin typeface="Courier New" panose="02070309020205020404" pitchFamily="49" charset="0"/>
              </a:rPr>
              <a:t>(file):</a:t>
            </a:r>
          </a:p>
          <a:p>
            <a:pPr>
              <a:spcBef>
                <a:spcPct val="0"/>
              </a:spcBef>
            </a:pPr>
            <a:r>
              <a:rPr lang="en-GB" sz="1800" dirty="0">
                <a:latin typeface="Courier New" panose="02070309020205020404" pitchFamily="49" charset="0"/>
              </a:rPr>
              <a:t>            </a:t>
            </a:r>
            <a:r>
              <a:rPr lang="en-GB" sz="1800" b="1" dirty="0">
                <a:latin typeface="Courier New" panose="02070309020205020404" pitchFamily="49" charset="0"/>
              </a:rPr>
              <a:t>yield</a:t>
            </a:r>
            <a:r>
              <a:rPr lang="en-GB" sz="1800" dirty="0">
                <a:latin typeface="Courier New" panose="02070309020205020404" pitchFamily="49" charset="0"/>
              </a:rPr>
              <a:t> file</a:t>
            </a:r>
          </a:p>
        </p:txBody>
      </p:sp>
      <p:sp>
        <p:nvSpPr>
          <p:cNvPr id="9221" name="Text Box 5"/>
          <p:cNvSpPr txBox="1">
            <a:spLocks noChangeArrowheads="1"/>
          </p:cNvSpPr>
          <p:nvPr/>
        </p:nvSpPr>
        <p:spPr bwMode="auto">
          <a:xfrm>
            <a:off x="1075056" y="4930028"/>
            <a:ext cx="5951538" cy="650875"/>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dir</a:t>
            </a:r>
            <a:r>
              <a:rPr lang="en-GB" sz="1800" dirty="0">
                <a:latin typeface="Courier New" panose="02070309020205020404" pitchFamily="49" charset="0"/>
              </a:rPr>
              <a:t> in </a:t>
            </a:r>
            <a:r>
              <a:rPr lang="en-GB" sz="1800" dirty="0" err="1">
                <a:latin typeface="Courier New" panose="02070309020205020404" pitchFamily="49" charset="0"/>
              </a:rPr>
              <a:t>get_dir</a:t>
            </a:r>
            <a:r>
              <a:rPr lang="en-GB" sz="1800" dirty="0">
                <a:latin typeface="Courier New" panose="02070309020205020404" pitchFamily="49" charset="0"/>
              </a:rPr>
              <a:t>('C:/QA/Python'):</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dir</a:t>
            </a:r>
            <a:r>
              <a:rPr lang="en-GB" sz="1800" dirty="0">
                <a:latin typeface="Courier New" panose="02070309020205020404" pitchFamily="49" charset="0"/>
              </a:rPr>
              <a:t>)</a:t>
            </a:r>
          </a:p>
        </p:txBody>
      </p:sp>
      <p:sp>
        <p:nvSpPr>
          <p:cNvPr id="9222" name="Text Box 6"/>
          <p:cNvSpPr txBox="1">
            <a:spLocks noChangeArrowheads="1"/>
          </p:cNvSpPr>
          <p:nvPr/>
        </p:nvSpPr>
        <p:spPr bwMode="auto">
          <a:xfrm>
            <a:off x="1073469" y="6027598"/>
            <a:ext cx="5953125" cy="37623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dirs</a:t>
            </a:r>
            <a:r>
              <a:rPr lang="en-GB" sz="1800" dirty="0">
                <a:latin typeface="Courier New" panose="02070309020205020404" pitchFamily="49" charset="0"/>
              </a:rPr>
              <a:t> = list(</a:t>
            </a:r>
            <a:r>
              <a:rPr lang="en-GB" sz="1800" dirty="0" err="1">
                <a:latin typeface="Courier New" panose="02070309020205020404" pitchFamily="49" charset="0"/>
              </a:rPr>
              <a:t>get_dir</a:t>
            </a:r>
            <a:r>
              <a:rPr lang="en-GB" sz="1800" dirty="0">
                <a:latin typeface="Courier New" panose="02070309020205020404" pitchFamily="49" charset="0"/>
              </a:rPr>
              <a:t>('C:/QA/Python'))</a:t>
            </a:r>
          </a:p>
        </p:txBody>
      </p:sp>
      <p:sp>
        <p:nvSpPr>
          <p:cNvPr id="9223" name="Text Box 7"/>
          <p:cNvSpPr txBox="1">
            <a:spLocks noChangeArrowheads="1"/>
          </p:cNvSpPr>
          <p:nvPr/>
        </p:nvSpPr>
        <p:spPr bwMode="auto">
          <a:xfrm>
            <a:off x="5984241" y="5633574"/>
            <a:ext cx="25733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i="1"/>
              <a:t>Print a list of directories </a:t>
            </a:r>
          </a:p>
        </p:txBody>
      </p:sp>
      <p:sp>
        <p:nvSpPr>
          <p:cNvPr id="9224" name="Text Box 8"/>
          <p:cNvSpPr txBox="1">
            <a:spLocks noChangeArrowheads="1"/>
          </p:cNvSpPr>
          <p:nvPr/>
        </p:nvSpPr>
        <p:spPr bwMode="auto">
          <a:xfrm>
            <a:off x="5984241" y="6437006"/>
            <a:ext cx="24495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i="1" dirty="0"/>
              <a:t>Get a list of directories </a:t>
            </a:r>
          </a:p>
        </p:txBody>
      </p:sp>
    </p:spTree>
    <p:extLst>
      <p:ext uri="{BB962C8B-B14F-4D97-AF65-F5344CB8AC3E}">
        <p14:creationId xmlns:p14="http://schemas.microsoft.com/office/powerpoint/2010/main" val="1207505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3" ma:contentTypeDescription="Create a new document." ma:contentTypeScope="" ma:versionID="3811da7f776029654eee27a03d178620">
  <xsd:schema xmlns:xsd="http://www.w3.org/2001/XMLSchema" xmlns:xs="http://www.w3.org/2001/XMLSchema" xmlns:p="http://schemas.microsoft.com/office/2006/metadata/properties" xmlns:ns2="321e98e5-056b-4fbc-983d-5776ac277f1c" targetNamespace="http://schemas.microsoft.com/office/2006/metadata/properties" ma:root="true" ma:fieldsID="a8d54852964f38499b947f151e317ae7" ns2:_="">
    <xsd:import namespace="321e98e5-056b-4fbc-983d-5776ac277f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72976B-11A7-41EE-9EEF-C6B93638B6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FFAF07-F5D0-4B80-BC13-58EC9E202DF0}">
  <ds:schemaRefs>
    <ds:schemaRef ds:uri="http://schemas.microsoft.com/sharepoint/v3/contenttype/forms"/>
  </ds:schemaRefs>
</ds:datastoreItem>
</file>

<file path=customXml/itemProps3.xml><?xml version="1.0" encoding="utf-8"?>
<ds:datastoreItem xmlns:ds="http://schemas.openxmlformats.org/officeDocument/2006/customXml" ds:itemID="{EF4ECE71-B889-4B48-980E-8BAC919F06CC}"/>
</file>

<file path=docProps/app.xml><?xml version="1.0" encoding="utf-8"?>
<Properties xmlns="http://schemas.openxmlformats.org/officeDocument/2006/extended-properties" xmlns:vt="http://schemas.openxmlformats.org/officeDocument/2006/docPropsVTypes">
  <Template/>
  <TotalTime>2486</TotalTime>
  <Words>3170</Words>
  <Application>Microsoft Office PowerPoint</Application>
  <PresentationFormat>Widescreen</PresentationFormat>
  <Paragraphs>348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Courier New</vt:lpstr>
      <vt:lpstr>Arial</vt:lpstr>
      <vt:lpstr>Montserrat</vt:lpstr>
      <vt:lpstr>Calibri</vt:lpstr>
      <vt:lpstr>Krana Fat B</vt:lpstr>
      <vt:lpstr>Master</vt:lpstr>
      <vt:lpstr>Python 3 Programming</vt:lpstr>
      <vt:lpstr>PowerPoint Presentation</vt:lpstr>
      <vt:lpstr>Advanced functions - filter</vt:lpstr>
      <vt:lpstr>List comprehensions</vt:lpstr>
      <vt:lpstr>Set and dictionary comprehensions</vt:lpstr>
      <vt:lpstr>Lazy lists</vt:lpstr>
      <vt:lpstr>Generators</vt:lpstr>
      <vt:lpstr>Generators</vt:lpstr>
      <vt:lpstr>Generators</vt:lpstr>
      <vt:lpstr>List comprehensions as generators</vt:lpstr>
      <vt:lpstr>Copying collections - problem</vt:lpstr>
      <vt:lpstr>Copying collections - slice solution?</vt:lpstr>
      <vt:lpstr>Copying collections - deepcopy solution</vt:lpstr>
      <vt:lpstr>PowerPoint Presentation</vt:lpstr>
      <vt:lpstr>Generator objects and next</vt:lpstr>
      <vt:lpstr>Co-routines and send() method</vt:lpstr>
      <vt:lpstr>Generator delegation (3.3)</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134</cp:revision>
  <cp:lastPrinted>2019-07-03T09:46:41Z</cp:lastPrinted>
  <dcterms:created xsi:type="dcterms:W3CDTF">2019-09-05T08:17:12Z</dcterms:created>
  <dcterms:modified xsi:type="dcterms:W3CDTF">2023-06-01T09:07:21Z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