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4"/>
  </p:sldMasterIdLst>
  <p:notesMasterIdLst>
    <p:notesMasterId r:id="rId33"/>
  </p:notesMasterIdLst>
  <p:handoutMasterIdLst>
    <p:handoutMasterId r:id="rId34"/>
  </p:handoutMasterIdLst>
  <p:sldIdLst>
    <p:sldId id="278" r:id="rId5"/>
    <p:sldId id="282" r:id="rId6"/>
    <p:sldId id="303" r:id="rId7"/>
    <p:sldId id="304" r:id="rId8"/>
    <p:sldId id="305" r:id="rId9"/>
    <p:sldId id="306" r:id="rId10"/>
    <p:sldId id="321" r:id="rId11"/>
    <p:sldId id="322"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23" r:id="rId25"/>
    <p:sldId id="325" r:id="rId26"/>
    <p:sldId id="324" r:id="rId27"/>
    <p:sldId id="326" r:id="rId28"/>
    <p:sldId id="328" r:id="rId29"/>
    <p:sldId id="327" r:id="rId30"/>
    <p:sldId id="329" r:id="rId31"/>
    <p:sldId id="330" r:id="rId32"/>
  </p:sldIdLst>
  <p:sldSz cx="12192000" cy="6858000"/>
  <p:notesSz cx="6645275" cy="9775825"/>
  <p:embeddedFontLst>
    <p:embeddedFont>
      <p:font typeface="Calibri" panose="020F0502020204030204" pitchFamily="34" charset="0"/>
      <p:regular r:id="rId35"/>
      <p:bold r:id="rId36"/>
      <p:italic r:id="rId37"/>
      <p:boldItalic r:id="rId38"/>
    </p:embeddedFont>
    <p:embeddedFont>
      <p:font typeface="Montserrat" panose="00000500000000000000" pitchFamily="2" charset="0"/>
      <p:regular r:id="rId39"/>
      <p:bold r:id="rId40"/>
      <p:italic r:id="rId41"/>
      <p:boldItalic r:id="rId42"/>
    </p:embeddedFont>
    <p:embeddedFont>
      <p:font typeface="source sans pro" panose="020B0503030403020204" pitchFamily="34" charset="0"/>
      <p:regular r:id="rId43"/>
      <p:bold r:id="rId44"/>
      <p:italic r:id="rId45"/>
      <p:boldItalic r:id="rId46"/>
    </p:embeddedFont>
  </p:embeddedFontLst>
  <p:custDataLst>
    <p:tags r:id="rId4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09EDB8"/>
    <a:srgbClr val="F91258"/>
    <a:srgbClr val="7E007C"/>
    <a:srgbClr val="28CFF9"/>
    <a:srgbClr val="F3622C"/>
    <a:srgbClr val="31D3AE"/>
    <a:srgbClr val="F3F3F3"/>
    <a:srgbClr val="F4F4F4"/>
    <a:srgbClr val="3D6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34" autoAdjust="0"/>
    <p:restoredTop sz="89104" autoAdjust="0"/>
  </p:normalViewPr>
  <p:slideViewPr>
    <p:cSldViewPr snapToGrid="0" snapToObjects="1" showGuides="1">
      <p:cViewPr varScale="1">
        <p:scale>
          <a:sx n="98" d="100"/>
          <a:sy n="98" d="100"/>
        </p:scale>
        <p:origin x="1422" y="96"/>
      </p:cViewPr>
      <p:guideLst>
        <p:guide pos="3840"/>
        <p:guide orient="horz" pos="377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Lst>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399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5.fntdata"/><Relationship Id="rId21" Type="http://schemas.openxmlformats.org/officeDocument/2006/relationships/slide" Target="slides/slide17.xml"/><Relationship Id="rId34" Type="http://schemas.openxmlformats.org/officeDocument/2006/relationships/handoutMaster" Target="handoutMasters/handoutMaster1.xml"/><Relationship Id="rId42" Type="http://schemas.openxmlformats.org/officeDocument/2006/relationships/font" Target="fonts/font8.fntdata"/><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2.fntdata"/><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10.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6.xml"/><Relationship Id="rId41"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17.xml"/><Relationship Id="rId18" Type="http://schemas.openxmlformats.org/officeDocument/2006/relationships/slide" Target="slides/slide23.xml"/><Relationship Id="rId3" Type="http://schemas.openxmlformats.org/officeDocument/2006/relationships/slide" Target="slides/slide4.xml"/><Relationship Id="rId21" Type="http://schemas.openxmlformats.org/officeDocument/2006/relationships/slide" Target="slides/slide26.xml"/><Relationship Id="rId7" Type="http://schemas.openxmlformats.org/officeDocument/2006/relationships/slide" Target="slides/slide10.xml"/><Relationship Id="rId12" Type="http://schemas.openxmlformats.org/officeDocument/2006/relationships/slide" Target="slides/slide16.xml"/><Relationship Id="rId17" Type="http://schemas.openxmlformats.org/officeDocument/2006/relationships/slide" Target="slides/slide22.xml"/><Relationship Id="rId2" Type="http://schemas.openxmlformats.org/officeDocument/2006/relationships/slide" Target="slides/slide3.xml"/><Relationship Id="rId16" Type="http://schemas.openxmlformats.org/officeDocument/2006/relationships/slide" Target="slides/slide21.xml"/><Relationship Id="rId20" Type="http://schemas.openxmlformats.org/officeDocument/2006/relationships/slide" Target="slides/slide25.xml"/><Relationship Id="rId1" Type="http://schemas.openxmlformats.org/officeDocument/2006/relationships/slide" Target="slides/slide2.xml"/><Relationship Id="rId6" Type="http://schemas.openxmlformats.org/officeDocument/2006/relationships/slide" Target="slides/slide9.xml"/><Relationship Id="rId11" Type="http://schemas.openxmlformats.org/officeDocument/2006/relationships/slide" Target="slides/slide14.xml"/><Relationship Id="rId5" Type="http://schemas.openxmlformats.org/officeDocument/2006/relationships/slide" Target="slides/slide6.xml"/><Relationship Id="rId15" Type="http://schemas.openxmlformats.org/officeDocument/2006/relationships/slide" Target="slides/slide20.xml"/><Relationship Id="rId23" Type="http://schemas.openxmlformats.org/officeDocument/2006/relationships/slide" Target="slides/slide28.xml"/><Relationship Id="rId10" Type="http://schemas.openxmlformats.org/officeDocument/2006/relationships/slide" Target="slides/slide13.xml"/><Relationship Id="rId19" Type="http://schemas.openxmlformats.org/officeDocument/2006/relationships/slide" Target="slides/slide24.xml"/><Relationship Id="rId4" Type="http://schemas.openxmlformats.org/officeDocument/2006/relationships/slide" Target="slides/slide5.xml"/><Relationship Id="rId9" Type="http://schemas.openxmlformats.org/officeDocument/2006/relationships/slide" Target="slides/slide12.xml"/><Relationship Id="rId14" Type="http://schemas.openxmlformats.org/officeDocument/2006/relationships/slide" Target="slides/slide18.xml"/><Relationship Id="rId22"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01/06/2023</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01/06/2023</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71450" y="428625"/>
            <a:ext cx="7200900"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latin typeface="Arial" charset="0"/>
              <a:cs typeface="Arial" charset="0"/>
            </a:endParaRPr>
          </a:p>
        </p:txBody>
      </p:sp>
    </p:spTree>
    <p:extLst>
      <p:ext uri="{BB962C8B-B14F-4D97-AF65-F5344CB8AC3E}">
        <p14:creationId xmlns:p14="http://schemas.microsoft.com/office/powerpoint/2010/main" val="222627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Here we look at the simplest technique to run another program, which is similar in some ways to </a:t>
            </a:r>
            <a:r>
              <a:rPr lang="en-GB" b="1" dirty="0" err="1">
                <a:latin typeface="Courier New" pitchFamily="49" charset="0"/>
              </a:rPr>
              <a:t>os.system</a:t>
            </a:r>
            <a:r>
              <a:rPr lang="en-GB" b="1" dirty="0">
                <a:latin typeface="Courier New" pitchFamily="49" charset="0"/>
              </a:rPr>
              <a:t>()</a:t>
            </a:r>
            <a:r>
              <a:rPr lang="en-GB" dirty="0"/>
              <a:t>. It uses </a:t>
            </a:r>
            <a:r>
              <a:rPr lang="en-GB" b="1" dirty="0" err="1">
                <a:latin typeface="Courier New" pitchFamily="49" charset="0"/>
              </a:rPr>
              <a:t>subprocess.run</a:t>
            </a:r>
            <a:r>
              <a:rPr lang="en-GB" dirty="0"/>
              <a:t>, often with just the command-line as the single argument.</a:t>
            </a:r>
          </a:p>
          <a:p>
            <a:r>
              <a:rPr lang="en-GB" dirty="0"/>
              <a:t>The first parameter to run can be any sequence - including either a string or a list. If using a string, make sure that there is at least one space between each component. For example, the final example of the slide could be written:</a:t>
            </a:r>
          </a:p>
          <a:p>
            <a:pPr lvl="1"/>
            <a:r>
              <a:rPr lang="en-GB" dirty="0" err="1">
                <a:latin typeface="Courier New" pitchFamily="49" charset="0"/>
                <a:cs typeface="Courier New" pitchFamily="49" charset="0"/>
              </a:rPr>
              <a:t>cmd</a:t>
            </a:r>
            <a:r>
              <a:rPr lang="en-GB" dirty="0">
                <a:latin typeface="Courier New" pitchFamily="49" charset="0"/>
                <a:cs typeface="Courier New" pitchFamily="49" charset="0"/>
              </a:rPr>
              <a:t> = </a:t>
            </a:r>
            <a:r>
              <a:rPr lang="en-GB" dirty="0" err="1">
                <a:latin typeface="Courier New" pitchFamily="49" charset="0"/>
                <a:cs typeface="Courier New" pitchFamily="49" charset="0"/>
              </a:rPr>
              <a:t>sys.executable</a:t>
            </a:r>
            <a:r>
              <a:rPr lang="en-GB" dirty="0">
                <a:latin typeface="Courier New" pitchFamily="49" charset="0"/>
                <a:cs typeface="Courier New" pitchFamily="49" charset="0"/>
              </a:rPr>
              <a:t> + ' </a:t>
            </a:r>
            <a:r>
              <a:rPr lang="en-GB" dirty="0" err="1">
                <a:latin typeface="Courier New" pitchFamily="49" charset="0"/>
                <a:cs typeface="Courier New" pitchFamily="49" charset="0"/>
              </a:rPr>
              <a:t>hello.py</a:t>
            </a:r>
            <a:r>
              <a:rPr lang="en-GB" dirty="0">
                <a:latin typeface="Courier New" pitchFamily="49" charset="0"/>
                <a:cs typeface="Courier New" pitchFamily="49" charset="0"/>
              </a:rPr>
              <a:t> '</a:t>
            </a:r>
          </a:p>
          <a:p>
            <a:pPr lvl="1"/>
            <a:r>
              <a:rPr lang="en-GB" dirty="0" err="1">
                <a:latin typeface="Courier New" pitchFamily="49" charset="0"/>
                <a:cs typeface="Courier New" pitchFamily="49" charset="0"/>
              </a:rPr>
              <a:t>proc</a:t>
            </a:r>
            <a:r>
              <a:rPr lang="en-GB" dirty="0">
                <a:latin typeface="Courier New" pitchFamily="49" charset="0"/>
                <a:cs typeface="Courier New" pitchFamily="49" charset="0"/>
              </a:rPr>
              <a:t> = </a:t>
            </a:r>
            <a:r>
              <a:rPr lang="en-GB" dirty="0" err="1">
                <a:latin typeface="Courier New" pitchFamily="49" charset="0"/>
                <a:cs typeface="Courier New" pitchFamily="49" charset="0"/>
              </a:rPr>
              <a:t>subprocess.run</a:t>
            </a:r>
            <a:r>
              <a:rPr lang="en-GB" dirty="0">
                <a:latin typeface="Courier New" pitchFamily="49" charset="0"/>
                <a:cs typeface="Courier New" pitchFamily="49" charset="0"/>
              </a:rPr>
              <a:t>(</a:t>
            </a:r>
            <a:r>
              <a:rPr lang="en-GB" dirty="0" err="1">
                <a:latin typeface="Courier New" pitchFamily="49" charset="0"/>
                <a:cs typeface="Courier New" pitchFamily="49" charset="0"/>
              </a:rPr>
              <a:t>cmd</a:t>
            </a:r>
            <a:r>
              <a:rPr lang="en-GB" dirty="0">
                <a:latin typeface="Courier New" pitchFamily="49" charset="0"/>
                <a:cs typeface="Courier New" pitchFamily="49" charset="0"/>
              </a:rPr>
              <a:t>) </a:t>
            </a:r>
          </a:p>
          <a:p>
            <a:r>
              <a:rPr lang="en-GB" dirty="0"/>
              <a:t>Unlike </a:t>
            </a:r>
            <a:r>
              <a:rPr lang="en-GB" dirty="0">
                <a:latin typeface="Courier New" pitchFamily="49" charset="0"/>
              </a:rPr>
              <a:t>system()</a:t>
            </a:r>
            <a:r>
              <a:rPr lang="en-GB" dirty="0"/>
              <a:t>, </a:t>
            </a:r>
            <a:r>
              <a:rPr lang="en-GB" b="1" dirty="0">
                <a:latin typeface="Courier New" pitchFamily="49" charset="0"/>
              </a:rPr>
              <a:t>run</a:t>
            </a:r>
            <a:r>
              <a:rPr lang="en-GB" dirty="0"/>
              <a:t> does not use a surrogate shell to run the program unless you ask it to – and this is a </a:t>
            </a:r>
            <a:r>
              <a:rPr lang="en-GB" b="1" dirty="0" err="1">
                <a:latin typeface="Courier New"/>
                <a:cs typeface="Courier New"/>
              </a:rPr>
              <a:t>Popen</a:t>
            </a:r>
            <a:r>
              <a:rPr lang="en-GB" dirty="0"/>
              <a:t> parameter. You will need a shell if you require shell features, such as </a:t>
            </a:r>
            <a:r>
              <a:rPr lang="en-GB" dirty="0" err="1"/>
              <a:t>globbing</a:t>
            </a:r>
            <a:r>
              <a:rPr lang="en-GB" dirty="0"/>
              <a:t> (also known as wildcards) - why not use the Python </a:t>
            </a:r>
            <a:r>
              <a:rPr lang="en-GB" b="1" dirty="0">
                <a:latin typeface="Courier New" pitchFamily="49" charset="0"/>
              </a:rPr>
              <a:t>glob</a:t>
            </a:r>
            <a:r>
              <a:rPr lang="en-GB" b="1" dirty="0"/>
              <a:t> </a:t>
            </a:r>
            <a:r>
              <a:rPr lang="en-GB" dirty="0"/>
              <a:t>module instead?  </a:t>
            </a:r>
          </a:p>
          <a:p>
            <a:r>
              <a:rPr lang="en-GB" dirty="0"/>
              <a:t>On Windows, users are so used to clicking on a file and expecting "it" to run the right program that they often forget who or what "it" is. File association, associating a file extension with a particular program, is not done by the operating system, it is done by the application which launches it - Windows Explorer, or </a:t>
            </a:r>
            <a:r>
              <a:rPr lang="en-GB" dirty="0">
                <a:latin typeface="Courier New" pitchFamily="49" charset="0"/>
              </a:rPr>
              <a:t>cmd.exe</a:t>
            </a:r>
            <a:r>
              <a:rPr lang="en-GB" dirty="0"/>
              <a:t> for example. The </a:t>
            </a:r>
            <a:r>
              <a:rPr lang="en-GB" b="1" dirty="0" err="1">
                <a:latin typeface="Courier New" pitchFamily="49" charset="0"/>
              </a:rPr>
              <a:t>subprocess</a:t>
            </a:r>
            <a:r>
              <a:rPr lang="en-GB" dirty="0"/>
              <a:t> module does not do file association, so you will need a shell to do the association for you, or add the program name yourself (which is more efficient). For Python programs, the full path name is conveniently in </a:t>
            </a:r>
            <a:r>
              <a:rPr lang="en-GB" b="1" dirty="0" err="1">
                <a:latin typeface="Courier New" pitchFamily="49" charset="0"/>
              </a:rPr>
              <a:t>sys.executable</a:t>
            </a:r>
            <a:r>
              <a:rPr lang="en-GB" dirty="0"/>
              <a:t>. If you need file association on Windows then use </a:t>
            </a:r>
            <a:r>
              <a:rPr lang="en-GB" b="1" dirty="0" err="1">
                <a:latin typeface="Courier New" pitchFamily="49" charset="0"/>
              </a:rPr>
              <a:t>os.startfile</a:t>
            </a:r>
            <a:r>
              <a:rPr lang="en-GB" b="1" dirty="0">
                <a:latin typeface="Courier New" pitchFamily="49" charset="0"/>
              </a:rPr>
              <a:t>()</a:t>
            </a:r>
            <a:r>
              <a:rPr lang="en-GB" dirty="0"/>
              <a:t>.</a:t>
            </a:r>
          </a:p>
        </p:txBody>
      </p:sp>
    </p:spTree>
    <p:extLst>
      <p:ext uri="{BB962C8B-B14F-4D97-AF65-F5344CB8AC3E}">
        <p14:creationId xmlns:p14="http://schemas.microsoft.com/office/powerpoint/2010/main" val="48088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Rot="1" noChangeAspect="1" noChangeArrowheads="1" noTextEdit="1"/>
          </p:cNvSpPr>
          <p:nvPr>
            <p:ph type="sldImg"/>
          </p:nvPr>
        </p:nvSpPr>
        <p:spPr>
          <a:ln/>
        </p:spPr>
      </p:sp>
      <p:sp>
        <p:nvSpPr>
          <p:cNvPr id="3277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This is roughly equivalent to using `back-ticks` or </a:t>
            </a:r>
            <a:r>
              <a:rPr lang="en-GB" dirty="0">
                <a:latin typeface="Courier New"/>
                <a:cs typeface="Courier New"/>
              </a:rPr>
              <a:t>$( )</a:t>
            </a:r>
            <a:r>
              <a:rPr lang="en-GB" i="1" dirty="0">
                <a:latin typeface="Arial"/>
                <a:cs typeface="Arial"/>
              </a:rPr>
              <a:t>command substitution </a:t>
            </a:r>
            <a:r>
              <a:rPr lang="en-GB" dirty="0"/>
              <a:t>in UNIX shells - capturing the </a:t>
            </a:r>
            <a:r>
              <a:rPr lang="en-GB" dirty="0" err="1"/>
              <a:t>stdout</a:t>
            </a:r>
            <a:r>
              <a:rPr lang="en-GB" dirty="0"/>
              <a:t> from the child process. It is only useful with relatively small amounts of data, since the whole output is captured in memory before we can proceed.</a:t>
            </a:r>
          </a:p>
          <a:p>
            <a:r>
              <a:rPr lang="en-GB" dirty="0"/>
              <a:t>The </a:t>
            </a:r>
            <a:r>
              <a:rPr lang="en-GB" dirty="0" err="1"/>
              <a:t>CompletedProcess</a:t>
            </a:r>
            <a:r>
              <a:rPr lang="en-GB" dirty="0"/>
              <a:t> object includes the output from </a:t>
            </a:r>
            <a:r>
              <a:rPr lang="en-GB" dirty="0" err="1"/>
              <a:t>stdout</a:t>
            </a:r>
            <a:r>
              <a:rPr lang="en-GB" dirty="0"/>
              <a:t> and </a:t>
            </a:r>
            <a:r>
              <a:rPr lang="en-GB" dirty="0" err="1"/>
              <a:t>stderr</a:t>
            </a:r>
            <a:r>
              <a:rPr lang="en-GB" dirty="0"/>
              <a:t>, but only if the process is run using PIPE for these streams. Both are byte-streams rather than strings, so you might have to </a:t>
            </a:r>
            <a:r>
              <a:rPr lang="en-GB" b="1" dirty="0">
                <a:latin typeface="Courier New" pitchFamily="49" charset="0"/>
              </a:rPr>
              <a:t>decode</a:t>
            </a:r>
            <a:r>
              <a:rPr lang="en-GB" dirty="0"/>
              <a:t> them to manipulate the data.</a:t>
            </a:r>
          </a:p>
        </p:txBody>
      </p:sp>
    </p:spTree>
    <p:extLst>
      <p:ext uri="{BB962C8B-B14F-4D97-AF65-F5344CB8AC3E}">
        <p14:creationId xmlns:p14="http://schemas.microsoft.com/office/powerpoint/2010/main" val="3171219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Rot="1" noChangeAspect="1" noChangeArrowheads="1" noTextEdit="1"/>
          </p:cNvSpPr>
          <p:nvPr>
            <p:ph type="sldImg"/>
          </p:nvPr>
        </p:nvSpPr>
        <p:spPr>
          <a:ln/>
        </p:spPr>
      </p:sp>
      <p:sp>
        <p:nvSpPr>
          <p:cNvPr id="3379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Passing data through stdin is less common, but can be useful. The </a:t>
            </a:r>
            <a:r>
              <a:rPr lang="en-GB" dirty="0" err="1">
                <a:latin typeface="Courier New"/>
                <a:cs typeface="Courier New"/>
              </a:rPr>
              <a:t>subprocess.run</a:t>
            </a:r>
            <a:r>
              <a:rPr lang="en-GB" dirty="0"/>
              <a:t> interface makes this very simple for single strings by using the </a:t>
            </a:r>
            <a:r>
              <a:rPr lang="en-GB" dirty="0">
                <a:latin typeface="Courier New"/>
                <a:cs typeface="Courier New"/>
              </a:rPr>
              <a:t>input</a:t>
            </a:r>
            <a:r>
              <a:rPr lang="en-GB" dirty="0"/>
              <a:t> parameter.</a:t>
            </a:r>
          </a:p>
          <a:p>
            <a:r>
              <a:rPr lang="en-GB" dirty="0"/>
              <a:t>Notice that native strings cannot be used, a bytes object is required.</a:t>
            </a:r>
          </a:p>
        </p:txBody>
      </p:sp>
    </p:spTree>
    <p:extLst>
      <p:ext uri="{BB962C8B-B14F-4D97-AF65-F5344CB8AC3E}">
        <p14:creationId xmlns:p14="http://schemas.microsoft.com/office/powerpoint/2010/main" val="2664038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4"/>
          <p:cNvSpPr>
            <a:spLocks noGrp="1" noRot="1" noChangeAspect="1" noChangeArrowheads="1" noTextEdit="1"/>
          </p:cNvSpPr>
          <p:nvPr>
            <p:ph type="sldImg"/>
          </p:nvPr>
        </p:nvSpPr>
        <p:spPr>
          <a:ln/>
        </p:spPr>
      </p:sp>
      <p:sp>
        <p:nvSpPr>
          <p:cNvPr id="34822" name="Rectangle 5"/>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The Python </a:t>
            </a:r>
            <a:r>
              <a:rPr lang="en-US" b="1" dirty="0">
                <a:latin typeface="Courier New" pitchFamily="49" charset="0"/>
              </a:rPr>
              <a:t>threading</a:t>
            </a:r>
            <a:r>
              <a:rPr lang="en-US" dirty="0"/>
              <a:t> module is a high-level interface based on the </a:t>
            </a:r>
            <a:r>
              <a:rPr lang="en-US" dirty="0">
                <a:latin typeface="Courier New" pitchFamily="49" charset="0"/>
              </a:rPr>
              <a:t>thread</a:t>
            </a:r>
            <a:r>
              <a:rPr lang="en-US" dirty="0"/>
              <a:t> module. If you have used threads procedurally, for example Win32 threads or </a:t>
            </a:r>
            <a:r>
              <a:rPr lang="en-US" dirty="0" err="1"/>
              <a:t>pthreads</a:t>
            </a:r>
            <a:r>
              <a:rPr lang="en-US" dirty="0"/>
              <a:t> from C/C++, then you will be familiar with the procedural interface. Alternatively, we can derive our own class from the threading base class:</a:t>
            </a:r>
          </a:p>
          <a:p>
            <a:pPr lvl="1">
              <a:spcBef>
                <a:spcPct val="10000"/>
              </a:spcBef>
            </a:pPr>
            <a:r>
              <a:rPr lang="en-US" dirty="0">
                <a:latin typeface="Courier New" pitchFamily="49" charset="0"/>
              </a:rPr>
              <a:t>import threading </a:t>
            </a:r>
          </a:p>
          <a:p>
            <a:pPr lvl="1">
              <a:spcBef>
                <a:spcPct val="10000"/>
              </a:spcBef>
            </a:pPr>
            <a:r>
              <a:rPr lang="en-US" dirty="0">
                <a:latin typeface="Courier New" pitchFamily="49" charset="0"/>
              </a:rPr>
              <a:t>import time</a:t>
            </a:r>
          </a:p>
          <a:p>
            <a:pPr lvl="1">
              <a:spcBef>
                <a:spcPct val="10000"/>
              </a:spcBef>
            </a:pPr>
            <a:r>
              <a:rPr lang="en-US" dirty="0">
                <a:latin typeface="Courier New" pitchFamily="49" charset="0"/>
              </a:rPr>
              <a:t>class </a:t>
            </a:r>
            <a:r>
              <a:rPr lang="en-US" dirty="0" err="1">
                <a:latin typeface="Courier New" pitchFamily="49" charset="0"/>
              </a:rPr>
              <a:t>MyThread</a:t>
            </a:r>
            <a:r>
              <a:rPr lang="en-US" dirty="0">
                <a:latin typeface="Courier New" pitchFamily="49" charset="0"/>
              </a:rPr>
              <a:t> (</a:t>
            </a:r>
            <a:r>
              <a:rPr lang="en-US" dirty="0" err="1">
                <a:latin typeface="Courier New" pitchFamily="49" charset="0"/>
              </a:rPr>
              <a:t>threading.Thread</a:t>
            </a:r>
            <a:r>
              <a:rPr lang="en-US" dirty="0">
                <a:latin typeface="Courier New" pitchFamily="49" charset="0"/>
              </a:rPr>
              <a:t>):</a:t>
            </a:r>
          </a:p>
          <a:p>
            <a:pPr lvl="1">
              <a:spcBef>
                <a:spcPct val="10000"/>
              </a:spcBef>
            </a:pPr>
            <a:r>
              <a:rPr lang="en-US" dirty="0">
                <a:latin typeface="Courier New" pitchFamily="49" charset="0"/>
              </a:rPr>
              <a:t>    def run (self):</a:t>
            </a:r>
          </a:p>
          <a:p>
            <a:pPr lvl="1">
              <a:spcBef>
                <a:spcPct val="10000"/>
              </a:spcBef>
            </a:pPr>
            <a:r>
              <a:rPr lang="en-US" dirty="0">
                <a:latin typeface="Courier New" pitchFamily="49" charset="0"/>
              </a:rPr>
              <a:t>        print ("From thread", self.name)</a:t>
            </a:r>
          </a:p>
          <a:p>
            <a:pPr lvl="1">
              <a:spcBef>
                <a:spcPct val="10000"/>
              </a:spcBef>
            </a:pPr>
            <a:r>
              <a:rPr lang="en-US" dirty="0">
                <a:latin typeface="Courier New" pitchFamily="49" charset="0"/>
              </a:rPr>
              <a:t>        </a:t>
            </a:r>
            <a:r>
              <a:rPr lang="en-US" dirty="0" err="1">
                <a:latin typeface="Courier New" pitchFamily="49" charset="0"/>
              </a:rPr>
              <a:t>time.sleep</a:t>
            </a:r>
            <a:r>
              <a:rPr lang="en-US" dirty="0">
                <a:latin typeface="Courier New" pitchFamily="49" charset="0"/>
              </a:rPr>
              <a:t>(5)</a:t>
            </a:r>
          </a:p>
          <a:p>
            <a:pPr lvl="1">
              <a:spcBef>
                <a:spcPct val="10000"/>
              </a:spcBef>
            </a:pPr>
            <a:r>
              <a:rPr lang="en-US" dirty="0">
                <a:latin typeface="Courier New" pitchFamily="49" charset="0"/>
              </a:rPr>
              <a:t>   </a:t>
            </a:r>
          </a:p>
          <a:p>
            <a:pPr lvl="1">
              <a:spcBef>
                <a:spcPct val="10000"/>
              </a:spcBef>
            </a:pPr>
            <a:r>
              <a:rPr lang="en-US" dirty="0">
                <a:latin typeface="Courier New" pitchFamily="49" charset="0"/>
              </a:rPr>
              <a:t>th1 = </a:t>
            </a:r>
            <a:r>
              <a:rPr lang="en-US" dirty="0" err="1">
                <a:latin typeface="Courier New" pitchFamily="49" charset="0"/>
              </a:rPr>
              <a:t>MyThread</a:t>
            </a:r>
            <a:r>
              <a:rPr lang="en-US" dirty="0">
                <a:latin typeface="Courier New" pitchFamily="49" charset="0"/>
              </a:rPr>
              <a:t>()</a:t>
            </a:r>
          </a:p>
          <a:p>
            <a:pPr lvl="1">
              <a:spcBef>
                <a:spcPct val="10000"/>
              </a:spcBef>
            </a:pPr>
            <a:r>
              <a:rPr lang="en-US" dirty="0">
                <a:latin typeface="Courier New" pitchFamily="49" charset="0"/>
              </a:rPr>
              <a:t>th2 = </a:t>
            </a:r>
            <a:r>
              <a:rPr lang="en-US" dirty="0" err="1">
                <a:latin typeface="Courier New" pitchFamily="49" charset="0"/>
              </a:rPr>
              <a:t>MyThread</a:t>
            </a:r>
            <a:r>
              <a:rPr lang="en-US" dirty="0">
                <a:latin typeface="Courier New" pitchFamily="49" charset="0"/>
              </a:rPr>
              <a:t>()</a:t>
            </a:r>
          </a:p>
          <a:p>
            <a:pPr lvl="1">
              <a:spcBef>
                <a:spcPct val="10000"/>
              </a:spcBef>
            </a:pPr>
            <a:r>
              <a:rPr lang="en-US" dirty="0">
                <a:latin typeface="Courier New" pitchFamily="49" charset="0"/>
              </a:rPr>
              <a:t>th1.start()</a:t>
            </a:r>
          </a:p>
          <a:p>
            <a:pPr lvl="1">
              <a:spcBef>
                <a:spcPct val="10000"/>
              </a:spcBef>
            </a:pPr>
            <a:r>
              <a:rPr lang="en-US" dirty="0">
                <a:latin typeface="Courier New" pitchFamily="49" charset="0"/>
              </a:rPr>
              <a:t>th2.start()</a:t>
            </a:r>
          </a:p>
          <a:p>
            <a:pPr lvl="1">
              <a:spcBef>
                <a:spcPct val="10000"/>
              </a:spcBef>
            </a:pPr>
            <a:r>
              <a:rPr lang="en-US" dirty="0">
                <a:latin typeface="Courier New" pitchFamily="49" charset="0"/>
              </a:rPr>
              <a:t>print ("From main")</a:t>
            </a:r>
          </a:p>
          <a:p>
            <a:pPr lvl="1">
              <a:spcBef>
                <a:spcPct val="10000"/>
              </a:spcBef>
            </a:pPr>
            <a:r>
              <a:rPr lang="en-US" dirty="0">
                <a:latin typeface="Courier New" pitchFamily="49" charset="0"/>
              </a:rPr>
              <a:t>th1.join()</a:t>
            </a:r>
          </a:p>
          <a:p>
            <a:pPr lvl="1">
              <a:spcBef>
                <a:spcPct val="10000"/>
              </a:spcBef>
            </a:pPr>
            <a:r>
              <a:rPr lang="en-US" dirty="0">
                <a:latin typeface="Courier New" pitchFamily="49" charset="0"/>
              </a:rPr>
              <a:t>th2.join()</a:t>
            </a:r>
          </a:p>
          <a:p>
            <a:r>
              <a:rPr lang="en-US" dirty="0"/>
              <a:t>Python threads support various locking mechanisms: </a:t>
            </a:r>
            <a:r>
              <a:rPr lang="en-GB" dirty="0"/>
              <a:t>Condition, Event, Semaphore, Locks (and </a:t>
            </a:r>
            <a:r>
              <a:rPr lang="en-GB" dirty="0" err="1"/>
              <a:t>RLock</a:t>
            </a:r>
            <a:r>
              <a:rPr lang="en-GB" dirty="0"/>
              <a:t>), and Thread local data.</a:t>
            </a:r>
          </a:p>
          <a:p>
            <a:r>
              <a:rPr lang="en-GB" dirty="0"/>
              <a:t>Take note of the output from our simple program, can you see how the output from the threads and main are interleaved? Oops!</a:t>
            </a:r>
            <a:endParaRPr lang="en-US" dirty="0"/>
          </a:p>
        </p:txBody>
      </p:sp>
    </p:spTree>
    <p:extLst>
      <p:ext uri="{BB962C8B-B14F-4D97-AF65-F5344CB8AC3E}">
        <p14:creationId xmlns:p14="http://schemas.microsoft.com/office/powerpoint/2010/main" val="1890645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The </a:t>
            </a:r>
            <a:r>
              <a:rPr lang="en-GB" b="1" dirty="0">
                <a:latin typeface="Courier New" pitchFamily="49" charset="0"/>
              </a:rPr>
              <a:t>threading</a:t>
            </a:r>
            <a:r>
              <a:rPr lang="en-GB" dirty="0"/>
              <a:t> module contains a ranges of objects that can be used for thread synchronisation.  </a:t>
            </a:r>
          </a:p>
          <a:p>
            <a:r>
              <a:rPr lang="en-GB" dirty="0"/>
              <a:t>Condition variables come from the POSIX </a:t>
            </a:r>
            <a:r>
              <a:rPr lang="en-GB" dirty="0" err="1"/>
              <a:t>pthreads</a:t>
            </a:r>
            <a:r>
              <a:rPr lang="en-GB" dirty="0"/>
              <a:t> runtime library and include a Lock to protect a predicate. They are generally more complex to use than Events.</a:t>
            </a:r>
          </a:p>
          <a:p>
            <a:r>
              <a:rPr lang="en-GB" dirty="0"/>
              <a:t>Events are very easy to use. Threads wait on an event and another releases them. They include a timeout parameter.</a:t>
            </a:r>
          </a:p>
          <a:p>
            <a:r>
              <a:rPr lang="en-GB" dirty="0"/>
              <a:t>Thread local storage is to enable a thread to share a global variable between functions, but for that variable to be different for each thread. Generally, this is a hack to allow a single threaded program to be converted to multi-threaded! Avoid global variables and you won't need to use this.</a:t>
            </a:r>
          </a:p>
          <a:p>
            <a:r>
              <a:rPr lang="en-GB" dirty="0"/>
              <a:t>Locks are often required, and represent the basic locking mechanism. A thread either has ownership of a lock or waits for it.</a:t>
            </a:r>
          </a:p>
          <a:p>
            <a:r>
              <a:rPr lang="en-GB" dirty="0"/>
              <a:t>Semaphore on the other hand are not "owned" by anyone. We put a limit on the number of threads that can lock a semaphore, if more come along then they wait until a thread releases the semaphore.</a:t>
            </a:r>
          </a:p>
          <a:p>
            <a:r>
              <a:rPr lang="en-GB" dirty="0"/>
              <a:t>Timers can be useful for triggering functions at specific times, or in specific intervals.</a:t>
            </a:r>
          </a:p>
        </p:txBody>
      </p:sp>
    </p:spTree>
    <p:extLst>
      <p:ext uri="{BB962C8B-B14F-4D97-AF65-F5344CB8AC3E}">
        <p14:creationId xmlns:p14="http://schemas.microsoft.com/office/powerpoint/2010/main" val="3508870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This shows the use of </a:t>
            </a:r>
            <a:r>
              <a:rPr lang="en-GB" dirty="0" err="1">
                <a:latin typeface="Courier New" pitchFamily="49" charset="0"/>
              </a:rPr>
              <a:t>Threading.Lock</a:t>
            </a:r>
            <a:r>
              <a:rPr lang="en-GB" dirty="0"/>
              <a:t> to create a "Critical Section" of code (the term </a:t>
            </a:r>
            <a:r>
              <a:rPr lang="en-GB" i="1" dirty="0"/>
              <a:t>Critical Section </a:t>
            </a:r>
            <a:r>
              <a:rPr lang="en-GB" dirty="0"/>
              <a:t>comes from Windows and indicates code which can only run in one thread at a time). While the lock has been acquired, no other thread can access code protected by the lock.</a:t>
            </a:r>
          </a:p>
          <a:p>
            <a:r>
              <a:rPr lang="en-GB" dirty="0"/>
              <a:t>There are two lock objects: </a:t>
            </a:r>
            <a:r>
              <a:rPr lang="en-GB" dirty="0" err="1">
                <a:latin typeface="Courier New" pitchFamily="49" charset="0"/>
              </a:rPr>
              <a:t>csScreen</a:t>
            </a:r>
            <a:r>
              <a:rPr lang="en-GB" dirty="0"/>
              <a:t> protects the STDOUT buffer, and is acquired and released around each </a:t>
            </a:r>
            <a:r>
              <a:rPr lang="en-GB" dirty="0">
                <a:latin typeface="Courier New" pitchFamily="49" charset="0"/>
              </a:rPr>
              <a:t>print()</a:t>
            </a:r>
            <a:r>
              <a:rPr lang="en-GB" dirty="0"/>
              <a:t>, and </a:t>
            </a:r>
            <a:r>
              <a:rPr lang="en-GB" dirty="0" err="1">
                <a:latin typeface="Courier New" pitchFamily="49" charset="0"/>
              </a:rPr>
              <a:t>csSharePrices</a:t>
            </a:r>
            <a:r>
              <a:rPr lang="en-GB" dirty="0"/>
              <a:t> protects the global list </a:t>
            </a:r>
            <a:r>
              <a:rPr lang="en-GB" dirty="0" err="1">
                <a:latin typeface="Courier New" pitchFamily="49" charset="0"/>
              </a:rPr>
              <a:t>dSharePrices</a:t>
            </a:r>
            <a:r>
              <a:rPr lang="en-GB" dirty="0"/>
              <a:t>. Notice we are taking a copy of the list by using the slice, otherwise we would be returning a reference to the list which would not be protected.</a:t>
            </a:r>
          </a:p>
        </p:txBody>
      </p:sp>
    </p:spTree>
    <p:extLst>
      <p:ext uri="{BB962C8B-B14F-4D97-AF65-F5344CB8AC3E}">
        <p14:creationId xmlns:p14="http://schemas.microsoft.com/office/powerpoint/2010/main" val="469910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Guido van Rossum : "Unfortunately, for most mortals, thread programming is just Too Hard to get right.... Even in Python…".</a:t>
            </a:r>
          </a:p>
          <a:p>
            <a:r>
              <a:rPr lang="en-GB" dirty="0"/>
              <a:t>The </a:t>
            </a:r>
            <a:r>
              <a:rPr lang="en-GB" dirty="0" err="1"/>
              <a:t>CPython</a:t>
            </a:r>
            <a:r>
              <a:rPr lang="en-GB" dirty="0"/>
              <a:t> interpreter, when working with pure Python code, will force the GIL to be released every hundred byte code instructions. This means that if you have a complex line of code, like a complex math function that in reality acts as a single byte code, the GIL will not be released for the period that statement takes to run.</a:t>
            </a:r>
          </a:p>
          <a:p>
            <a:r>
              <a:rPr lang="en-GB" dirty="0"/>
              <a:t>There is an exception though: C modules! C extension modules (and built in C modules) can be built in such a way that they release the GIL voluntarily and do their own magic.</a:t>
            </a:r>
          </a:p>
          <a:p>
            <a:r>
              <a:rPr lang="en-GB" dirty="0"/>
              <a:t>By the way, don't think it is just Python which is affected by this kind of issue, in Ruby the GIL is called the Global </a:t>
            </a:r>
            <a:r>
              <a:rPr lang="en-GB" dirty="0" err="1"/>
              <a:t>VM</a:t>
            </a:r>
            <a:r>
              <a:rPr lang="en-GB" dirty="0"/>
              <a:t> Lock.</a:t>
            </a:r>
          </a:p>
          <a:p>
            <a:r>
              <a:rPr lang="en-GB" dirty="0"/>
              <a:t>Because of these issues, we are not taking threading any further here.</a:t>
            </a:r>
          </a:p>
          <a:p>
            <a:r>
              <a:rPr lang="en-GB" dirty="0"/>
              <a:t>Parallel Python is available here: http://www.parallelpython.com, but not currently on Python 3.0. Another alternative is to use </a:t>
            </a:r>
            <a:r>
              <a:rPr lang="en-GB" dirty="0" err="1"/>
              <a:t>Stackless</a:t>
            </a:r>
            <a:r>
              <a:rPr lang="en-GB" dirty="0"/>
              <a:t> Python, from http://www.stackless.com. Originally, the Google "</a:t>
            </a:r>
            <a:r>
              <a:rPr lang="en-GB" dirty="0" err="1"/>
              <a:t>Unladen</a:t>
            </a:r>
            <a:r>
              <a:rPr lang="en-GB" dirty="0"/>
              <a:t> Swallow" project was to remove the GIL, but that extension has now been dropped.</a:t>
            </a:r>
          </a:p>
          <a:p>
            <a:endParaRPr lang="en-GB" dirty="0"/>
          </a:p>
        </p:txBody>
      </p:sp>
    </p:spTree>
    <p:extLst>
      <p:ext uri="{BB962C8B-B14F-4D97-AF65-F5344CB8AC3E}">
        <p14:creationId xmlns:p14="http://schemas.microsoft.com/office/powerpoint/2010/main" val="2593528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The </a:t>
            </a:r>
            <a:r>
              <a:rPr lang="en-GB" b="1" dirty="0">
                <a:latin typeface="Courier New" pitchFamily="49" charset="0"/>
              </a:rPr>
              <a:t>multiprocessing</a:t>
            </a:r>
            <a:r>
              <a:rPr lang="en-GB" dirty="0"/>
              <a:t> module is suitable for sharing data or tasks between processor cores. It does not use threading, but processes instead. Processes are inherently more "expensive" than threads, so they are not worth using for trivial data sets or tasks.</a:t>
            </a:r>
          </a:p>
          <a:p>
            <a:r>
              <a:rPr lang="en-GB" dirty="0"/>
              <a:t>Since they run in different processes, then any data items sent must use a kernel object, which again uses more system resources than using shared variables within the same address space. However, shared variables require synchronisation whether they are within the same process or not (technically, in-process synchronisation is cheaper than synchronisation between processes). We shall address that on the next slide.</a:t>
            </a:r>
          </a:p>
          <a:p>
            <a:r>
              <a:rPr lang="en-GB" dirty="0"/>
              <a:t>You will note that the code on the slide is very similar to the threading example. The main noticeable difference (apart from the names) is the inclusion of the </a:t>
            </a:r>
            <a:r>
              <a:rPr lang="en-GB" b="1" dirty="0">
                <a:latin typeface="Courier New" pitchFamily="49" charset="0"/>
              </a:rPr>
              <a:t>if __name__ ==“__main__”</a:t>
            </a:r>
            <a:r>
              <a:rPr lang="en-GB" dirty="0"/>
              <a:t> test. This is there because the whole script is repeated for the child processes, much like </a:t>
            </a:r>
            <a:r>
              <a:rPr lang="en-GB" dirty="0">
                <a:latin typeface="Courier New" pitchFamily="49" charset="0"/>
              </a:rPr>
              <a:t>fork()</a:t>
            </a:r>
            <a:r>
              <a:rPr lang="en-GB" dirty="0"/>
              <a:t> does things (it uses </a:t>
            </a:r>
            <a:r>
              <a:rPr lang="en-GB" dirty="0">
                <a:latin typeface="Courier New" pitchFamily="49" charset="0"/>
              </a:rPr>
              <a:t>fork</a:t>
            </a:r>
            <a:r>
              <a:rPr lang="en-GB" dirty="0"/>
              <a:t> on UNIX). If you wondered, in the child processes the value of </a:t>
            </a:r>
            <a:r>
              <a:rPr lang="en-GB" b="1" dirty="0">
                <a:latin typeface="Courier New" pitchFamily="49" charset="0"/>
              </a:rPr>
              <a:t>__name__</a:t>
            </a:r>
            <a:r>
              <a:rPr lang="en-GB" dirty="0"/>
              <a:t> is “</a:t>
            </a:r>
            <a:r>
              <a:rPr lang="en-GB" dirty="0">
                <a:latin typeface="Courier New" pitchFamily="49" charset="0"/>
              </a:rPr>
              <a:t>__</a:t>
            </a:r>
            <a:r>
              <a:rPr lang="en-GB" dirty="0" err="1">
                <a:latin typeface="Courier New" pitchFamily="49" charset="0"/>
              </a:rPr>
              <a:t>parents_main</a:t>
            </a:r>
            <a:r>
              <a:rPr lang="en-GB" dirty="0">
                <a:latin typeface="Courier New" pitchFamily="49" charset="0"/>
              </a:rPr>
              <a:t>__”</a:t>
            </a:r>
            <a:r>
              <a:rPr lang="en-GB" dirty="0"/>
              <a:t>. This </a:t>
            </a:r>
            <a:r>
              <a:rPr lang="en-GB" dirty="0">
                <a:latin typeface="Courier New" panose="02070309020205020404" pitchFamily="49" charset="0"/>
                <a:cs typeface="Courier New" panose="02070309020205020404" pitchFamily="49" charset="0"/>
              </a:rPr>
              <a:t>if</a:t>
            </a:r>
            <a:r>
              <a:rPr lang="en-GB" dirty="0"/>
              <a:t> statement is important on Windows, since it does not have a </a:t>
            </a:r>
            <a:r>
              <a:rPr lang="en-GB" dirty="0">
                <a:latin typeface="Courier New" panose="02070309020205020404" pitchFamily="49" charset="0"/>
                <a:cs typeface="Courier New" panose="02070309020205020404" pitchFamily="49" charset="0"/>
              </a:rPr>
              <a:t>fork()</a:t>
            </a:r>
            <a:r>
              <a:rPr lang="en-GB" dirty="0">
                <a:cs typeface="Courier New" panose="02070309020205020404" pitchFamily="49" charset="0"/>
              </a:rPr>
              <a:t> but imports the entire script.</a:t>
            </a:r>
            <a:r>
              <a:rPr lang="en-GB" dirty="0"/>
              <a:t> So you can get away with not having it on UNIX/Linux, but it is probably a good idea to always include it for portability. Strictly speaking, if </a:t>
            </a:r>
            <a:r>
              <a:rPr lang="en-GB" dirty="0">
                <a:latin typeface="Courier New" panose="02070309020205020404" pitchFamily="49" charset="0"/>
                <a:cs typeface="Courier New" panose="02070309020205020404" pitchFamily="49" charset="0"/>
              </a:rPr>
              <a:t>process</a:t>
            </a:r>
            <a:r>
              <a:rPr lang="en-GB" dirty="0"/>
              <a:t> is called from elsewhere, such as a class, then it might not be required.</a:t>
            </a:r>
          </a:p>
          <a:p>
            <a:r>
              <a:rPr lang="en-GB" dirty="0"/>
              <a:t>Just as with threading, it is common to derive a child class from </a:t>
            </a:r>
            <a:r>
              <a:rPr lang="en-GB" dirty="0">
                <a:latin typeface="Courier New" pitchFamily="49" charset="0"/>
              </a:rPr>
              <a:t>multiprocessing</a:t>
            </a:r>
            <a:r>
              <a:rPr lang="en-GB" dirty="0"/>
              <a:t> in a similar way.</a:t>
            </a:r>
          </a:p>
        </p:txBody>
      </p:sp>
    </p:spTree>
    <p:extLst>
      <p:ext uri="{BB962C8B-B14F-4D97-AF65-F5344CB8AC3E}">
        <p14:creationId xmlns:p14="http://schemas.microsoft.com/office/powerpoint/2010/main" val="4251501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p:cNvSpPr>
            <a:spLocks noGrp="1" noRot="1" noChangeAspect="1" noChangeArrowheads="1" noTextEdit="1"/>
          </p:cNvSpPr>
          <p:nvPr>
            <p:ph type="sldImg"/>
          </p:nvPr>
        </p:nvSpPr>
        <p:spPr>
          <a:ln/>
        </p:spPr>
      </p:sp>
      <p:sp>
        <p:nvSpPr>
          <p:cNvPr id="3994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The </a:t>
            </a:r>
            <a:r>
              <a:rPr lang="en-GB" b="1" dirty="0" err="1">
                <a:latin typeface="Courier New" pitchFamily="49" charset="0"/>
              </a:rPr>
              <a:t>Queue.queue</a:t>
            </a:r>
            <a:r>
              <a:rPr lang="en-GB" dirty="0"/>
              <a:t> module supplies a serialised communication mechanism between threads, and the </a:t>
            </a:r>
            <a:r>
              <a:rPr lang="en-GB" b="1" dirty="0">
                <a:latin typeface="Courier New" pitchFamily="49" charset="0"/>
              </a:rPr>
              <a:t>multiprocessing</a:t>
            </a:r>
            <a:r>
              <a:rPr lang="en-GB" dirty="0"/>
              <a:t> module has them built-in. All the locking is done for us - we do not need to worry about atomicity and other nasty details - every operation is atomic.</a:t>
            </a:r>
          </a:p>
          <a:p>
            <a:r>
              <a:rPr lang="en-GB" dirty="0"/>
              <a:t>Queues are ideal for the producer-consumer module, where one set of processes adds data items into the queue and another set removes and processes them. One of the good things about queues is that it does not matter if the data items take different lengths of time to process, each "thread" gets the next item from the queue when it has nothing else to do.</a:t>
            </a:r>
          </a:p>
          <a:p>
            <a:r>
              <a:rPr lang="en-GB" dirty="0"/>
              <a:t>In the (simple) example code, we just have one producer and two consumers.  The code shown above is for the consumer child processes. All it is doing is printing out each 7 character word in the queue.</a:t>
            </a:r>
          </a:p>
          <a:p>
            <a:r>
              <a:rPr lang="en-GB" dirty="0"/>
              <a:t>The multiprocessing module also supports other synchronisation primitives like events and semaphores.</a:t>
            </a:r>
          </a:p>
          <a:p>
            <a:endParaRPr lang="en-GB" dirty="0"/>
          </a:p>
        </p:txBody>
      </p:sp>
    </p:spTree>
    <p:extLst>
      <p:ext uri="{BB962C8B-B14F-4D97-AF65-F5344CB8AC3E}">
        <p14:creationId xmlns:p14="http://schemas.microsoft.com/office/powerpoint/2010/main" val="2421446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p:cNvSpPr>
            <a:spLocks noGrp="1" noRot="1" noChangeAspect="1" noChangeArrowheads="1" noTextEdit="1"/>
          </p:cNvSpPr>
          <p:nvPr>
            <p:ph type="sldImg"/>
          </p:nvPr>
        </p:nvSpPr>
        <p:spPr>
          <a:ln/>
        </p:spPr>
      </p:sp>
      <p:sp>
        <p:nvSpPr>
          <p:cNvPr id="4096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Here is the main part of the example code, the producer. Something which is easy to miss is that we have to send the terminator ('END') to each consumer, otherwise one would end and the producer would hang waiting for the other.</a:t>
            </a:r>
          </a:p>
          <a:p>
            <a:r>
              <a:rPr lang="en-GB" dirty="0"/>
              <a:t>In this case, with a little more work, we could have used a </a:t>
            </a:r>
            <a:r>
              <a:rPr lang="en-GB" dirty="0" err="1"/>
              <a:t>JoinableQueue</a:t>
            </a:r>
            <a:r>
              <a:rPr lang="en-GB" dirty="0"/>
              <a:t> instead.</a:t>
            </a:r>
          </a:p>
          <a:p>
            <a:r>
              <a:rPr lang="en-GB" dirty="0"/>
              <a:t>Can you think how we could distribute the workload without using a queue? We would have to divide the 'words' file into two, probably by record number, and give each half to each child. There might or might not have been an even distribution of 7 character words in each half and, depending on the processing to be done on each hit, one child could have finished a lot earlier than the other - possibly resulting in an idle processor.</a:t>
            </a:r>
          </a:p>
        </p:txBody>
      </p:sp>
    </p:spTree>
    <p:extLst>
      <p:ext uri="{BB962C8B-B14F-4D97-AF65-F5344CB8AC3E}">
        <p14:creationId xmlns:p14="http://schemas.microsoft.com/office/powerpoint/2010/main" val="2685431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ChangeArrowheads="1"/>
          </p:cNvSpPr>
          <p:nvPr/>
        </p:nvSpPr>
        <p:spPr bwMode="auto">
          <a:xfrm>
            <a:off x="3844925" y="9525"/>
            <a:ext cx="2949575" cy="463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9" tIns="45715" rIns="91429" bIns="45715" anchor="ctr"/>
          <a:lstStyle/>
          <a:p>
            <a:endParaRPr lang="en-US"/>
          </a:p>
        </p:txBody>
      </p:sp>
      <p:sp>
        <p:nvSpPr>
          <p:cNvPr id="24582" name="Rectangle 3"/>
          <p:cNvSpPr>
            <a:spLocks noChangeArrowheads="1"/>
          </p:cNvSpPr>
          <p:nvPr/>
        </p:nvSpPr>
        <p:spPr bwMode="auto">
          <a:xfrm>
            <a:off x="0" y="9444039"/>
            <a:ext cx="2947988"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9" tIns="45715" rIns="91429" bIns="45715" anchor="ctr"/>
          <a:lstStyle/>
          <a:p>
            <a:endParaRPr lang="en-US"/>
          </a:p>
        </p:txBody>
      </p:sp>
      <p:sp>
        <p:nvSpPr>
          <p:cNvPr id="24583" name="Rectangle 4"/>
          <p:cNvSpPr>
            <a:spLocks noChangeArrowheads="1"/>
          </p:cNvSpPr>
          <p:nvPr/>
        </p:nvSpPr>
        <p:spPr bwMode="auto">
          <a:xfrm>
            <a:off x="0" y="9525"/>
            <a:ext cx="2947988" cy="463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9" tIns="45715" rIns="91429" bIns="45715" anchor="ctr"/>
          <a:lstStyle/>
          <a:p>
            <a:endParaRPr lang="en-US"/>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128564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6715073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ChangeArrowheads="1"/>
          </p:cNvSpPr>
          <p:nvPr/>
        </p:nvSpPr>
        <p:spPr bwMode="auto">
          <a:xfrm>
            <a:off x="3844925" y="9525"/>
            <a:ext cx="2949575" cy="463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1429" tIns="45715" rIns="91429" bIns="45715" anchor="ctr"/>
          <a:lstStyle/>
          <a:p>
            <a:endParaRPr lang="en-US"/>
          </a:p>
        </p:txBody>
      </p:sp>
      <p:sp>
        <p:nvSpPr>
          <p:cNvPr id="24582" name="Rectangle 3"/>
          <p:cNvSpPr>
            <a:spLocks noChangeArrowheads="1"/>
          </p:cNvSpPr>
          <p:nvPr/>
        </p:nvSpPr>
        <p:spPr bwMode="auto">
          <a:xfrm>
            <a:off x="0" y="9444039"/>
            <a:ext cx="2947988"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1429" tIns="45715" rIns="91429" bIns="45715" anchor="ctr"/>
          <a:lstStyle/>
          <a:p>
            <a:endParaRPr lang="en-US"/>
          </a:p>
        </p:txBody>
      </p:sp>
      <p:sp>
        <p:nvSpPr>
          <p:cNvPr id="24583" name="Rectangle 4"/>
          <p:cNvSpPr>
            <a:spLocks noChangeArrowheads="1"/>
          </p:cNvSpPr>
          <p:nvPr/>
        </p:nvSpPr>
        <p:spPr bwMode="auto">
          <a:xfrm>
            <a:off x="0" y="9525"/>
            <a:ext cx="2947988" cy="463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1429" tIns="45715" rIns="91429" bIns="45715" anchor="ctr"/>
          <a:lstStyle/>
          <a:p>
            <a:endParaRPr lang="en-US"/>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18819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Ironically, good async code gives the look and feel of concurrency, but are allowing processes to run as needed</a:t>
            </a:r>
          </a:p>
          <a:p>
            <a:endParaRPr lang="en-GB" dirty="0"/>
          </a:p>
        </p:txBody>
      </p:sp>
    </p:spTree>
    <p:extLst>
      <p:ext uri="{BB962C8B-B14F-4D97-AF65-F5344CB8AC3E}">
        <p14:creationId xmlns:p14="http://schemas.microsoft.com/office/powerpoint/2010/main" val="38962600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35020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Run and see the pause – link to data collection </a:t>
            </a:r>
          </a:p>
        </p:txBody>
      </p:sp>
    </p:spTree>
    <p:extLst>
      <p:ext uri="{BB962C8B-B14F-4D97-AF65-F5344CB8AC3E}">
        <p14:creationId xmlns:p14="http://schemas.microsoft.com/office/powerpoint/2010/main" val="15639671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4179682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b="0" i="0" dirty="0">
                <a:solidFill>
                  <a:srgbClr val="222222"/>
                </a:solidFill>
                <a:effectLst/>
                <a:latin typeface="source sans pro" panose="020B0503030403020204" pitchFamily="34" charset="0"/>
              </a:rPr>
              <a:t>While using </a:t>
            </a:r>
            <a:r>
              <a:rPr lang="en-GB" dirty="0" err="1"/>
              <a:t>time.sleep</a:t>
            </a:r>
            <a:r>
              <a:rPr lang="en-GB" dirty="0"/>
              <a:t>()</a:t>
            </a:r>
            <a:r>
              <a:rPr lang="en-GB" b="0" i="0" dirty="0">
                <a:solidFill>
                  <a:srgbClr val="222222"/>
                </a:solidFill>
                <a:effectLst/>
                <a:latin typeface="source sans pro" panose="020B0503030403020204" pitchFamily="34" charset="0"/>
              </a:rPr>
              <a:t> and </a:t>
            </a:r>
            <a:r>
              <a:rPr lang="en-GB" dirty="0" err="1"/>
              <a:t>asyncio.sleep</a:t>
            </a:r>
            <a:r>
              <a:rPr lang="en-GB" dirty="0"/>
              <a:t>()</a:t>
            </a:r>
            <a:r>
              <a:rPr lang="en-GB" b="0" i="0" dirty="0">
                <a:solidFill>
                  <a:srgbClr val="222222"/>
                </a:solidFill>
                <a:effectLst/>
                <a:latin typeface="source sans pro" panose="020B0503030403020204" pitchFamily="34" charset="0"/>
              </a:rPr>
              <a:t> may seem banal, they are used as stand-ins for any time-intensive processes that involve wait time. (The most mundane thing you can wait on is a </a:t>
            </a:r>
            <a:r>
              <a:rPr lang="en-GB" dirty="0"/>
              <a:t>sleep()</a:t>
            </a:r>
            <a:r>
              <a:rPr lang="en-GB" b="0" i="0" dirty="0">
                <a:solidFill>
                  <a:srgbClr val="222222"/>
                </a:solidFill>
                <a:effectLst/>
                <a:latin typeface="source sans pro" panose="020B0503030403020204" pitchFamily="34" charset="0"/>
              </a:rPr>
              <a:t> call that does basically nothing.) That is, </a:t>
            </a:r>
            <a:r>
              <a:rPr lang="en-GB" dirty="0" err="1"/>
              <a:t>time.sleep</a:t>
            </a:r>
            <a:r>
              <a:rPr lang="en-GB" dirty="0"/>
              <a:t>()</a:t>
            </a:r>
            <a:r>
              <a:rPr lang="en-GB" b="0" i="0" dirty="0">
                <a:solidFill>
                  <a:srgbClr val="222222"/>
                </a:solidFill>
                <a:effectLst/>
                <a:latin typeface="source sans pro" panose="020B0503030403020204" pitchFamily="34" charset="0"/>
              </a:rPr>
              <a:t> can represent any time-consuming blocking function call, while </a:t>
            </a:r>
            <a:r>
              <a:rPr lang="en-GB" dirty="0" err="1"/>
              <a:t>asyncio.sleep</a:t>
            </a:r>
            <a:r>
              <a:rPr lang="en-GB" dirty="0"/>
              <a:t>()</a:t>
            </a:r>
            <a:r>
              <a:rPr lang="en-GB" b="0" i="0" dirty="0">
                <a:solidFill>
                  <a:srgbClr val="222222"/>
                </a:solidFill>
                <a:effectLst/>
                <a:latin typeface="source sans pro" panose="020B0503030403020204" pitchFamily="34" charset="0"/>
              </a:rPr>
              <a:t> is used to stand in for a non-blocking call (but one that also takes some time to complete).</a:t>
            </a:r>
            <a:endParaRPr lang="en-GB" dirty="0"/>
          </a:p>
        </p:txBody>
      </p:sp>
    </p:spTree>
    <p:extLst>
      <p:ext uri="{BB962C8B-B14F-4D97-AF65-F5344CB8AC3E}">
        <p14:creationId xmlns:p14="http://schemas.microsoft.com/office/powerpoint/2010/main" val="13267094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Type this out with the cohort, discussing the new imports and link heavily to any next steps such as frameworks (Django / Flask)</a:t>
            </a:r>
          </a:p>
        </p:txBody>
      </p:sp>
    </p:spTree>
    <p:extLst>
      <p:ext uri="{BB962C8B-B14F-4D97-AF65-F5344CB8AC3E}">
        <p14:creationId xmlns:p14="http://schemas.microsoft.com/office/powerpoint/2010/main" val="10883972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468063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Rectangle 3"/>
          <p:cNvSpPr>
            <a:spLocks noGrp="1" noChangeArrowheads="1"/>
          </p:cNvSpPr>
          <p:nvPr>
            <p:ph type="body" idx="1"/>
          </p:nvPr>
        </p:nvSpPr>
        <p:spPr/>
        <p:txBody>
          <a:bodyPr/>
          <a:lstStyle/>
          <a:p>
            <a:r>
              <a:rPr lang="en-GB" dirty="0"/>
              <a:t>Most modern operating systems allow a user to run several applications simultaneously, so that non-interactive tasks can be run in the background while the user continues with other work in the foreground. The user can also run multiple copies of the same program at the same time.</a:t>
            </a:r>
          </a:p>
          <a:p>
            <a:r>
              <a:rPr lang="en-GB" dirty="0"/>
              <a:t>The two key operating-system object types that have a major role to play in multitasking are the ‘process’ and the ‘thread’. A process is an instance of a running program. Each process owns its own resources (code, data and the like) which are located in its own private address space. Any such resources created by a process are destroyed when the process terminates. </a:t>
            </a:r>
          </a:p>
          <a:p>
            <a:r>
              <a:rPr lang="en-GB" dirty="0"/>
              <a:t>Before creating a process, we should consider the implications. Aside from the obvious performance overhead, creating another process forms a relationship between creator (the parent) and created process (the child).  </a:t>
            </a:r>
          </a:p>
          <a:p>
            <a:r>
              <a:rPr lang="en-GB" dirty="0"/>
              <a:t>Depending on the operating system, some items are inherited (copied) by the child process. On Microsoft Windows and UNIX, the child inherits the Environment block, the current directory, and security ID. Other things may be inherited, and both operating systems allow a degree of control over what exactly is inherited.</a:t>
            </a:r>
          </a:p>
          <a:p>
            <a:r>
              <a:rPr lang="en-GB" dirty="0"/>
              <a:t>Open files are handled differently depending on the release of Python. Prior to Python 3.4, open file handles were inherited – and this is still the case in Python 2. In Python 3.4, open handles are no longer inherited by default, see PEP 446.</a:t>
            </a:r>
          </a:p>
          <a:p>
            <a:endParaRPr lang="en-US" dirty="0"/>
          </a:p>
          <a:p>
            <a:endParaRPr lang="en-GB"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759941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Rot="1" noChangeAspect="1" noChangeArrowheads="1" noTextEdit="1"/>
          </p:cNvSpPr>
          <p:nvPr>
            <p:ph type="sldImg"/>
          </p:nvPr>
        </p:nvSpPr>
        <p:spPr>
          <a:ln/>
        </p:spPr>
      </p:sp>
      <p:sp>
        <p:nvSpPr>
          <p:cNvPr id="2663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90000"/>
              </a:lnSpc>
            </a:pPr>
            <a:r>
              <a:rPr lang="en-GB" dirty="0"/>
              <a:t>The </a:t>
            </a:r>
            <a:r>
              <a:rPr lang="en-GB" b="1" dirty="0" err="1">
                <a:latin typeface="Courier New" pitchFamily="49" charset="0"/>
              </a:rPr>
              <a:t>os</a:t>
            </a:r>
            <a:r>
              <a:rPr lang="en-GB" dirty="0"/>
              <a:t> methods shown are system specific, and their behaviour varies wildly between operating systems. They reflect the differing architectures of the operating systems they run on.  </a:t>
            </a:r>
          </a:p>
          <a:p>
            <a:pPr>
              <a:lnSpc>
                <a:spcPct val="90000"/>
              </a:lnSpc>
            </a:pPr>
            <a:r>
              <a:rPr lang="en-GB" dirty="0"/>
              <a:t>On UNIX (and Linux), when we wish to run another program, we first have to create a copy of the </a:t>
            </a:r>
            <a:r>
              <a:rPr lang="en-GB" i="1" dirty="0"/>
              <a:t>current</a:t>
            </a:r>
            <a:r>
              <a:rPr lang="en-GB" dirty="0"/>
              <a:t> process - current program and all. That action is known as a </a:t>
            </a:r>
            <a:r>
              <a:rPr lang="en-GB" b="1" dirty="0"/>
              <a:t>fork</a:t>
            </a:r>
            <a:r>
              <a:rPr lang="en-GB" dirty="0"/>
              <a:t>. In the copy (known as a </a:t>
            </a:r>
            <a:r>
              <a:rPr lang="en-GB" i="1" dirty="0"/>
              <a:t>child process</a:t>
            </a:r>
            <a:r>
              <a:rPr lang="en-GB" dirty="0"/>
              <a:t>), we can overlay the current program with a different one, and this is known as an </a:t>
            </a:r>
            <a:r>
              <a:rPr lang="en-GB" b="1" dirty="0"/>
              <a:t>exec</a:t>
            </a:r>
            <a:r>
              <a:rPr lang="en-GB" dirty="0"/>
              <a:t>. There are various forms of </a:t>
            </a:r>
            <a:r>
              <a:rPr lang="en-GB" b="1" dirty="0"/>
              <a:t>exec</a:t>
            </a:r>
            <a:r>
              <a:rPr lang="en-GB" dirty="0"/>
              <a:t>, depending on whether you wish to supply a different environment block, use the PATH environment variable to find the program, and the way that arguments are passed.</a:t>
            </a:r>
          </a:p>
          <a:p>
            <a:pPr>
              <a:lnSpc>
                <a:spcPct val="90000"/>
              </a:lnSpc>
            </a:pPr>
            <a:r>
              <a:rPr lang="en-GB" dirty="0"/>
              <a:t>The old DEC operating system VMS did not use that two stage approach, but created a new process running a different program in one go - an action called </a:t>
            </a:r>
            <a:r>
              <a:rPr lang="en-GB" b="1" dirty="0"/>
              <a:t>spawn</a:t>
            </a:r>
            <a:r>
              <a:rPr lang="en-GB" dirty="0"/>
              <a:t>. Windows inherited some of the architectural features of VMS, including </a:t>
            </a:r>
            <a:r>
              <a:rPr lang="en-GB" b="1" dirty="0"/>
              <a:t>spawn</a:t>
            </a:r>
            <a:r>
              <a:rPr lang="en-GB" dirty="0"/>
              <a:t> which, like </a:t>
            </a:r>
            <a:r>
              <a:rPr lang="en-GB" b="1" dirty="0"/>
              <a:t>exec</a:t>
            </a:r>
            <a:r>
              <a:rPr lang="en-GB" dirty="0"/>
              <a:t> on UNIX, also had different forms depending on how we wished to run the program.</a:t>
            </a:r>
          </a:p>
          <a:p>
            <a:pPr>
              <a:lnSpc>
                <a:spcPct val="90000"/>
              </a:lnSpc>
            </a:pPr>
            <a:r>
              <a:rPr lang="en-GB" dirty="0"/>
              <a:t>Meanwhile, at an attempt to be portable, the C language standard came up with </a:t>
            </a:r>
            <a:r>
              <a:rPr lang="en-GB" b="1" dirty="0">
                <a:latin typeface="Courier New" pitchFamily="49" charset="0"/>
              </a:rPr>
              <a:t>system()</a:t>
            </a:r>
            <a:r>
              <a:rPr lang="en-GB" dirty="0"/>
              <a:t>, which called a shell program to launch another process. This was not particularly efficient and could not handle asynchronous requests.</a:t>
            </a:r>
          </a:p>
          <a:p>
            <a:pPr>
              <a:lnSpc>
                <a:spcPct val="90000"/>
              </a:lnSpc>
            </a:pPr>
            <a:r>
              <a:rPr lang="en-GB" dirty="0"/>
              <a:t>These architectural differences are all reflected in these older interfaces, which are now considered to be deprecated, so we will not discuss them further, although, you may see them still used by die-hards.</a:t>
            </a:r>
          </a:p>
          <a:p>
            <a:pPr>
              <a:lnSpc>
                <a:spcPct val="90000"/>
              </a:lnSpc>
            </a:pPr>
            <a:r>
              <a:rPr lang="en-GB" dirty="0"/>
              <a:t>Older versions of Python on UNIX also had the </a:t>
            </a:r>
            <a:r>
              <a:rPr lang="en-GB" b="1" dirty="0">
                <a:latin typeface="Courier New" pitchFamily="49" charset="0"/>
              </a:rPr>
              <a:t>commands</a:t>
            </a:r>
            <a:r>
              <a:rPr lang="en-GB" dirty="0"/>
              <a:t> module, which was withdrawn at Python 3.</a:t>
            </a:r>
          </a:p>
          <a:p>
            <a:pPr>
              <a:lnSpc>
                <a:spcPct val="90000"/>
              </a:lnSpc>
            </a:pPr>
            <a:r>
              <a:rPr lang="en-GB" b="1" dirty="0" err="1">
                <a:latin typeface="Courier New" pitchFamily="49" charset="0"/>
              </a:rPr>
              <a:t>os.startfile</a:t>
            </a:r>
            <a:r>
              <a:rPr lang="en-GB" b="1" dirty="0">
                <a:latin typeface="Courier New" pitchFamily="49" charset="0"/>
              </a:rPr>
              <a:t>()</a:t>
            </a:r>
            <a:r>
              <a:rPr lang="en-GB" dirty="0"/>
              <a:t> runs on Windows and runs the associated program on the specified file (like double-clicking on the file in Windows Explorer).</a:t>
            </a:r>
          </a:p>
        </p:txBody>
      </p:sp>
    </p:spTree>
    <p:extLst>
      <p:ext uri="{BB962C8B-B14F-4D97-AF65-F5344CB8AC3E}">
        <p14:creationId xmlns:p14="http://schemas.microsoft.com/office/powerpoint/2010/main" val="194827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Rot="1" noChangeAspect="1" noChangeArrowheads="1" noTextEdit="1"/>
          </p:cNvSpPr>
          <p:nvPr>
            <p:ph type="sldImg"/>
          </p:nvPr>
        </p:nvSpPr>
        <p:spPr>
          <a:ln/>
        </p:spPr>
      </p:sp>
      <p:sp>
        <p:nvSpPr>
          <p:cNvPr id="2765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The simplest way to run another program from Python is to use </a:t>
            </a:r>
            <a:r>
              <a:rPr lang="en-GB" b="1" dirty="0" err="1">
                <a:latin typeface="Courier New" pitchFamily="49" charset="0"/>
              </a:rPr>
              <a:t>os.system</a:t>
            </a:r>
            <a:r>
              <a:rPr lang="en-GB" dirty="0"/>
              <a:t>. Unfortunately, this launches a shell whether you need one or not.</a:t>
            </a:r>
          </a:p>
          <a:p>
            <a:r>
              <a:rPr lang="en-GB" b="1" dirty="0" err="1">
                <a:latin typeface="Courier New" pitchFamily="49" charset="0"/>
              </a:rPr>
              <a:t>os.popen</a:t>
            </a:r>
            <a:r>
              <a:rPr lang="en-GB" dirty="0"/>
              <a:t> has two parameters, mode, which defaults to 'r', and Buffering, which defaults to None. There are some portability issues with </a:t>
            </a:r>
            <a:r>
              <a:rPr lang="en-GB" dirty="0" err="1">
                <a:latin typeface="Courier New" pitchFamily="49" charset="0"/>
              </a:rPr>
              <a:t>popen</a:t>
            </a:r>
            <a:r>
              <a:rPr lang="en-GB" dirty="0"/>
              <a:t>, and a </a:t>
            </a:r>
            <a:r>
              <a:rPr lang="en-GB" dirty="0">
                <a:latin typeface="Courier New" pitchFamily="49" charset="0"/>
              </a:rPr>
              <a:t>win32pipe</a:t>
            </a:r>
            <a:r>
              <a:rPr lang="en-GB" dirty="0"/>
              <a:t> module also exists specifically for Windows.</a:t>
            </a:r>
          </a:p>
          <a:p>
            <a:r>
              <a:rPr lang="en-GB" dirty="0"/>
              <a:t>To read </a:t>
            </a:r>
            <a:r>
              <a:rPr lang="en-GB" dirty="0" err="1"/>
              <a:t>stderr</a:t>
            </a:r>
            <a:r>
              <a:rPr lang="en-GB" dirty="0"/>
              <a:t> from </a:t>
            </a:r>
            <a:r>
              <a:rPr lang="en-GB" dirty="0" err="1"/>
              <a:t>popen</a:t>
            </a:r>
            <a:r>
              <a:rPr lang="en-GB" dirty="0"/>
              <a:t>, you will need the assistance of the shell, typically with the decoration </a:t>
            </a:r>
            <a:r>
              <a:rPr lang="en-GB" dirty="0">
                <a:latin typeface="Courier New" pitchFamily="49" charset="0"/>
              </a:rPr>
              <a:t>2&gt;&amp;1</a:t>
            </a:r>
            <a:r>
              <a:rPr lang="en-GB" dirty="0"/>
              <a:t> (</a:t>
            </a:r>
            <a:r>
              <a:rPr lang="en-GB" i="1" dirty="0"/>
              <a:t>not</a:t>
            </a:r>
            <a:r>
              <a:rPr lang="en-GB" dirty="0"/>
              <a:t> UNIX </a:t>
            </a:r>
            <a:r>
              <a:rPr lang="en-GB" dirty="0" err="1"/>
              <a:t>csh</a:t>
            </a:r>
            <a:r>
              <a:rPr lang="en-GB" dirty="0"/>
              <a:t>). If you need to read </a:t>
            </a:r>
            <a:r>
              <a:rPr lang="en-GB" dirty="0" err="1"/>
              <a:t>stdin</a:t>
            </a:r>
            <a:r>
              <a:rPr lang="en-GB" dirty="0"/>
              <a:t> from another program then open the pipe with write access. If you need to open both, </a:t>
            </a:r>
            <a:r>
              <a:rPr lang="en-GB" dirty="0" err="1"/>
              <a:t>stdin</a:t>
            </a:r>
            <a:r>
              <a:rPr lang="en-GB" dirty="0"/>
              <a:t> and </a:t>
            </a:r>
            <a:r>
              <a:rPr lang="en-GB" dirty="0" err="1"/>
              <a:t>stdout</a:t>
            </a:r>
            <a:r>
              <a:rPr lang="en-GB" dirty="0"/>
              <a:t>, then use </a:t>
            </a:r>
            <a:r>
              <a:rPr lang="en-GB" b="1" dirty="0" err="1">
                <a:latin typeface="Courier New" pitchFamily="49" charset="0"/>
              </a:rPr>
              <a:t>os.pipe</a:t>
            </a:r>
            <a:r>
              <a:rPr lang="en-GB" dirty="0"/>
              <a:t>.</a:t>
            </a:r>
          </a:p>
        </p:txBody>
      </p:sp>
    </p:spTree>
    <p:extLst>
      <p:ext uri="{BB962C8B-B14F-4D97-AF65-F5344CB8AC3E}">
        <p14:creationId xmlns:p14="http://schemas.microsoft.com/office/powerpoint/2010/main" val="3465347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Rot="1" noChangeAspect="1" noChangeArrowheads="1" noTextEdit="1"/>
          </p:cNvSpPr>
          <p:nvPr>
            <p:ph type="sldImg"/>
          </p:nvPr>
        </p:nvSpPr>
        <p:spPr>
          <a:ln/>
        </p:spPr>
      </p:sp>
      <p:sp>
        <p:nvSpPr>
          <p:cNvPr id="2970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At an attempt to resolve the different interfaces used, the </a:t>
            </a:r>
            <a:r>
              <a:rPr lang="en-GB" b="1" dirty="0" err="1">
                <a:latin typeface="Courier New" pitchFamily="49" charset="0"/>
              </a:rPr>
              <a:t>subprocess</a:t>
            </a:r>
            <a:r>
              <a:rPr lang="en-GB" dirty="0"/>
              <a:t> module was introduced into the Python standard library at Python 2.4. It was supposed to be unifying with no operating system specific quirks - an aim not entirely achieved.</a:t>
            </a:r>
          </a:p>
          <a:p>
            <a:r>
              <a:rPr lang="en-GB" dirty="0"/>
              <a:t>The older interfaces are still supported, but should not be used for new applications. Check specifically, the </a:t>
            </a:r>
            <a:r>
              <a:rPr lang="en-GB" i="1" dirty="0"/>
              <a:t>Replacing Older Functions with the </a:t>
            </a:r>
            <a:r>
              <a:rPr lang="en-GB" i="1" dirty="0" err="1"/>
              <a:t>subprocess</a:t>
            </a:r>
            <a:r>
              <a:rPr lang="en-GB" i="1" dirty="0"/>
              <a:t> Module</a:t>
            </a:r>
            <a:r>
              <a:rPr lang="en-GB" dirty="0"/>
              <a:t> section in that documentation page. Since using Python 3 is an opportunity to move to new practices, this is a good time to ditch the old methods.</a:t>
            </a:r>
          </a:p>
          <a:p>
            <a:r>
              <a:rPr lang="en-GB" dirty="0"/>
              <a:t>The </a:t>
            </a:r>
            <a:r>
              <a:rPr lang="en-GB" dirty="0" err="1">
                <a:latin typeface="Courier New" pitchFamily="49" charset="0"/>
              </a:rPr>
              <a:t>multiprocess</a:t>
            </a:r>
            <a:r>
              <a:rPr lang="en-GB" dirty="0"/>
              <a:t> module in the Python Standard Library runs processes using a different approach, which we shall discuss later…</a:t>
            </a:r>
          </a:p>
        </p:txBody>
      </p:sp>
    </p:spTree>
    <p:extLst>
      <p:ext uri="{BB962C8B-B14F-4D97-AF65-F5344CB8AC3E}">
        <p14:creationId xmlns:p14="http://schemas.microsoft.com/office/powerpoint/2010/main" val="912198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subprocess.run</a:t>
            </a:r>
            <a:r>
              <a:rPr lang="en-US" dirty="0"/>
              <a:t> method was introduced in 3.5 to simplify the use of </a:t>
            </a:r>
            <a:r>
              <a:rPr lang="en-US" dirty="0" err="1"/>
              <a:t>subprocess</a:t>
            </a:r>
            <a:r>
              <a:rPr lang="en-US" dirty="0"/>
              <a:t>. It is a wrapper about </a:t>
            </a:r>
            <a:r>
              <a:rPr lang="en-US" dirty="0" err="1"/>
              <a:t>Popen</a:t>
            </a:r>
            <a:r>
              <a:rPr lang="en-US" dirty="0"/>
              <a:t>, which is described over, and can appear intimidating. </a:t>
            </a:r>
            <a:r>
              <a:rPr lang="en-US" dirty="0" err="1"/>
              <a:t>Popen</a:t>
            </a:r>
            <a:r>
              <a:rPr lang="en-US" dirty="0"/>
              <a:t> is more than most people need, and there is a  requirement to call a method to wait for the process to complete. The simpler </a:t>
            </a:r>
            <a:r>
              <a:rPr lang="en-US" dirty="0" err="1"/>
              <a:t>subprocess.run</a:t>
            </a:r>
            <a:r>
              <a:rPr lang="en-US" dirty="0"/>
              <a:t> will wait – which is often what you need.</a:t>
            </a:r>
          </a:p>
          <a:p>
            <a:r>
              <a:rPr lang="en-US" dirty="0"/>
              <a:t>The timeout parameter is something which is often requested, and is an add-on which is not </a:t>
            </a:r>
            <a:r>
              <a:rPr lang="en-US" dirty="0" err="1"/>
              <a:t>availalbe</a:t>
            </a:r>
            <a:r>
              <a:rPr lang="en-US" dirty="0"/>
              <a:t> with </a:t>
            </a:r>
            <a:r>
              <a:rPr lang="en-US" dirty="0" err="1"/>
              <a:t>Popen</a:t>
            </a:r>
            <a:r>
              <a:rPr lang="en-US" dirty="0"/>
              <a:t>.</a:t>
            </a:r>
          </a:p>
          <a:p>
            <a:r>
              <a:rPr lang="en-US" dirty="0"/>
              <a:t>Should you need the power of </a:t>
            </a:r>
            <a:r>
              <a:rPr lang="en-US" dirty="0" err="1"/>
              <a:t>Popen</a:t>
            </a:r>
            <a:r>
              <a:rPr lang="en-US" dirty="0"/>
              <a:t>, then it is still there, all its parameters can be appended.</a:t>
            </a:r>
          </a:p>
          <a:p>
            <a:r>
              <a:rPr lang="en-US" dirty="0"/>
              <a:t>Note that the template shown is from the help text, not from the documentation.</a:t>
            </a:r>
          </a:p>
        </p:txBody>
      </p:sp>
    </p:spTree>
    <p:extLst>
      <p:ext uri="{BB962C8B-B14F-4D97-AF65-F5344CB8AC3E}">
        <p14:creationId xmlns:p14="http://schemas.microsoft.com/office/powerpoint/2010/main" val="372962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3414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Rot="1" noChangeAspect="1" noChangeArrowheads="1" noTextEdit="1"/>
          </p:cNvSpPr>
          <p:nvPr>
            <p:ph type="sldImg"/>
          </p:nvPr>
        </p:nvSpPr>
        <p:spPr>
          <a:ln/>
        </p:spPr>
      </p:sp>
      <p:sp>
        <p:nvSpPr>
          <p:cNvPr id="3072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Which buffer size should I use? If in doubt, default the parameter, as usual. The default size of -1 was changed in Python 3.3.1 to use the system's default buffer size.</a:t>
            </a:r>
          </a:p>
          <a:p>
            <a:r>
              <a:rPr lang="en-GB" dirty="0"/>
              <a:t>Open file handles (called </a:t>
            </a:r>
            <a:r>
              <a:rPr lang="en-GB" i="1" dirty="0"/>
              <a:t>file descriptors</a:t>
            </a:r>
            <a:r>
              <a:rPr lang="en-GB" dirty="0"/>
              <a:t> on UNIX) are inherited by a child process in many languages, and by the older interfaces (file locks are not inherited). To prevent that, we often had to resort to low-level interfaces, like </a:t>
            </a:r>
            <a:r>
              <a:rPr lang="en-GB" b="1" dirty="0" err="1">
                <a:latin typeface="Courier New" pitchFamily="49" charset="0"/>
              </a:rPr>
              <a:t>fcntl</a:t>
            </a:r>
            <a:r>
              <a:rPr lang="en-GB" dirty="0"/>
              <a:t> on UNIX. Fortunately, the </a:t>
            </a:r>
            <a:r>
              <a:rPr lang="en-GB" dirty="0" err="1">
                <a:latin typeface="Courier New" pitchFamily="49" charset="0"/>
              </a:rPr>
              <a:t>subprocess</a:t>
            </a:r>
            <a:r>
              <a:rPr lang="en-GB" dirty="0"/>
              <a:t> module switches this off by default (</a:t>
            </a:r>
            <a:r>
              <a:rPr lang="en-GB" b="1" dirty="0" err="1">
                <a:latin typeface="Courier New" pitchFamily="49" charset="0"/>
              </a:rPr>
              <a:t>close_fds</a:t>
            </a:r>
            <a:r>
              <a:rPr lang="en-GB" dirty="0"/>
              <a:t>), except for </a:t>
            </a:r>
            <a:r>
              <a:rPr lang="en-GB" dirty="0" err="1">
                <a:latin typeface="Courier New" pitchFamily="49" charset="0"/>
              </a:rPr>
              <a:t>stdin</a:t>
            </a:r>
            <a:r>
              <a:rPr lang="en-GB" dirty="0"/>
              <a:t>, </a:t>
            </a:r>
            <a:r>
              <a:rPr lang="en-GB" dirty="0" err="1">
                <a:latin typeface="Courier New" pitchFamily="49" charset="0"/>
              </a:rPr>
              <a:t>stdout</a:t>
            </a:r>
            <a:r>
              <a:rPr lang="en-GB" dirty="0"/>
              <a:t>, and </a:t>
            </a:r>
            <a:r>
              <a:rPr lang="en-GB" dirty="0" err="1">
                <a:latin typeface="Courier New" pitchFamily="49" charset="0"/>
              </a:rPr>
              <a:t>stderr</a:t>
            </a:r>
            <a:r>
              <a:rPr lang="en-GB" dirty="0"/>
              <a:t>, which is usually what we want.</a:t>
            </a:r>
          </a:p>
          <a:p>
            <a:r>
              <a:rPr lang="en-GB" dirty="0"/>
              <a:t>The Windows </a:t>
            </a:r>
            <a:r>
              <a:rPr lang="en-GB" dirty="0" err="1">
                <a:latin typeface="Courier New" pitchFamily="49" charset="0"/>
              </a:rPr>
              <a:t>startupinfo</a:t>
            </a:r>
            <a:r>
              <a:rPr lang="en-GB" dirty="0"/>
              <a:t> mostly determines features of the main window for the new process, like x/y starting position, title, etc. The </a:t>
            </a:r>
            <a:r>
              <a:rPr lang="en-GB" dirty="0" err="1">
                <a:latin typeface="Courier New" pitchFamily="49" charset="0"/>
              </a:rPr>
              <a:t>creationflags</a:t>
            </a:r>
            <a:r>
              <a:rPr lang="en-GB" dirty="0"/>
              <a:t> cover, for example, the priority of the child process. For details of these Windows specifics, see the MSDN and the low-level C function </a:t>
            </a:r>
            <a:r>
              <a:rPr lang="en-GB" dirty="0" err="1">
                <a:latin typeface="Courier New" pitchFamily="49" charset="0"/>
              </a:rPr>
              <a:t>CreateProcess</a:t>
            </a:r>
            <a:r>
              <a:rPr lang="en-GB" dirty="0"/>
              <a:t>.</a:t>
            </a:r>
          </a:p>
        </p:txBody>
      </p:sp>
    </p:spTree>
    <p:extLst>
      <p:ext uri="{BB962C8B-B14F-4D97-AF65-F5344CB8AC3E}">
        <p14:creationId xmlns:p14="http://schemas.microsoft.com/office/powerpoint/2010/main" val="12250766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QA Template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71466" y="2130432"/>
            <a:ext cx="11049077" cy="1470025"/>
          </a:xfrm>
        </p:spPr>
        <p:txBody>
          <a:bodyPr>
            <a:normAutofit/>
          </a:bodyPr>
          <a:lstStyle>
            <a:lvl1pPr algn="ctr">
              <a:defRPr sz="3600">
                <a:solidFill>
                  <a:srgbClr val="0070C0"/>
                </a:solidFill>
              </a:defRPr>
            </a:lvl1pPr>
          </a:lstStyle>
          <a:p>
            <a:r>
              <a:rPr lang="en-US"/>
              <a:t>Click to edit Master title style</a:t>
            </a:r>
            <a:endParaRPr lang="en-GB" dirty="0"/>
          </a:p>
        </p:txBody>
      </p:sp>
      <p:sp>
        <p:nvSpPr>
          <p:cNvPr id="3" name="Subtitle 2"/>
          <p:cNvSpPr>
            <a:spLocks noGrp="1"/>
          </p:cNvSpPr>
          <p:nvPr>
            <p:ph type="subTitle" idx="1"/>
          </p:nvPr>
        </p:nvSpPr>
        <p:spPr>
          <a:xfrm>
            <a:off x="1828800" y="3886200"/>
            <a:ext cx="85344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36929078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90463" y="928670"/>
            <a:ext cx="11715792" cy="5214974"/>
          </a:xfrm>
        </p:spPr>
        <p:txBody>
          <a:bodyPr/>
          <a:lstStyle>
            <a:lvl1pPr>
              <a:defRPr b="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itle 4"/>
          <p:cNvSpPr>
            <a:spLocks noGrp="1"/>
          </p:cNvSpPr>
          <p:nvPr>
            <p:ph type="title"/>
          </p:nvPr>
        </p:nvSpPr>
        <p:spPr>
          <a:xfrm>
            <a:off x="190459" y="357166"/>
            <a:ext cx="11715832"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a:t>Click to edit Master title style</a:t>
            </a:r>
            <a:endParaRPr lang="en-GB"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78948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 id="2147483902" r:id="rId35"/>
    <p:sldLayoutId id="2147483903" r:id="rId36"/>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ubtitle 2"/>
          <p:cNvSpPr>
            <a:spLocks noGrp="1"/>
          </p:cNvSpPr>
          <p:nvPr>
            <p:ph type="body" sz="quarter" idx="12"/>
          </p:nvPr>
        </p:nvSpPr>
        <p:spPr/>
        <p:txBody>
          <a:bodyPr/>
          <a:lstStyle/>
          <a:p>
            <a:r>
              <a:rPr lang="en-GB" sz="2000" dirty="0">
                <a:solidFill>
                  <a:srgbClr val="004050"/>
                </a:solidFill>
              </a:rPr>
              <a:t>Multitasking</a:t>
            </a:r>
            <a:endParaRPr lang="en-US" sz="2000" dirty="0">
              <a:solidFill>
                <a:srgbClr val="004050"/>
              </a:solidFill>
              <a:latin typeface="Arial" charset="0"/>
              <a:cs typeface="Arial" charset="0"/>
            </a:endParaRPr>
          </a:p>
        </p:txBody>
      </p:sp>
      <p:sp>
        <p:nvSpPr>
          <p:cNvPr id="4098" name="Title 1"/>
          <p:cNvSpPr>
            <a:spLocks noGrp="1"/>
          </p:cNvSpPr>
          <p:nvPr>
            <p:ph type="ctrTitle"/>
          </p:nvPr>
        </p:nvSpPr>
        <p:spPr/>
        <p:txBody>
          <a:bodyPr>
            <a:normAutofit/>
          </a:bodyPr>
          <a:lstStyle/>
          <a:p>
            <a:r>
              <a:rPr lang="en-GB" dirty="0">
                <a:solidFill>
                  <a:srgbClr val="004050"/>
                </a:solidFill>
              </a:rPr>
              <a:t>Python 3 Programming</a:t>
            </a:r>
            <a:endParaRPr lang="en-US" dirty="0">
              <a:solidFill>
                <a:srgbClr val="004050"/>
              </a:solidFill>
              <a:latin typeface="Arial" charset="0"/>
              <a:cs typeface="Arial" charset="0"/>
            </a:endParaRPr>
          </a:p>
        </p:txBody>
      </p:sp>
    </p:spTree>
    <p:extLst>
      <p:ext uri="{BB962C8B-B14F-4D97-AF65-F5344CB8AC3E}">
        <p14:creationId xmlns:p14="http://schemas.microsoft.com/office/powerpoint/2010/main" val="1396698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dirty="0"/>
              <a:t>Running a basic process</a:t>
            </a:r>
          </a:p>
        </p:txBody>
      </p:sp>
      <p:sp>
        <p:nvSpPr>
          <p:cNvPr id="11267" name="Rectangle 3"/>
          <p:cNvSpPr>
            <a:spLocks noGrp="1" noChangeArrowheads="1"/>
          </p:cNvSpPr>
          <p:nvPr>
            <p:ph idx="1"/>
          </p:nvPr>
        </p:nvSpPr>
        <p:spPr/>
        <p:txBody>
          <a:bodyPr/>
          <a:lstStyle/>
          <a:p>
            <a:pPr marL="342900" indent="-342900">
              <a:buFont typeface="Arial" panose="020B0604020202020204" pitchFamily="34" charset="0"/>
              <a:buChar char="•"/>
            </a:pPr>
            <a:r>
              <a:rPr lang="en-GB" b="1" dirty="0"/>
              <a:t>Run a process and wait for it to complete</a:t>
            </a:r>
          </a:p>
          <a:p>
            <a:pPr marL="342900" indent="-342900">
              <a:buFont typeface="Arial" panose="020B0604020202020204" pitchFamily="34" charset="0"/>
              <a:buChar char="•"/>
            </a:pPr>
            <a:r>
              <a:rPr lang="en-GB" b="1" dirty="0"/>
              <a:t>A shell is sometimes required</a:t>
            </a:r>
          </a:p>
          <a:p>
            <a:pPr lvl="1">
              <a:buFont typeface="Arial" panose="020B0604020202020204" pitchFamily="34" charset="0"/>
              <a:buChar char="•"/>
            </a:pPr>
            <a:r>
              <a:rPr lang="en-GB" dirty="0"/>
              <a:t>When using shell meta-characters</a:t>
            </a:r>
          </a:p>
          <a:p>
            <a:pPr lvl="2"/>
            <a:r>
              <a:rPr lang="en-GB" sz="1800" dirty="0"/>
              <a:t> Wildcards, pipes, redirections, etc.</a:t>
            </a:r>
          </a:p>
          <a:p>
            <a:pPr lvl="1">
              <a:buFont typeface="Arial" panose="020B0604020202020204" pitchFamily="34" charset="0"/>
              <a:buChar char="•"/>
            </a:pPr>
            <a:r>
              <a:rPr lang="en-GB" dirty="0"/>
              <a:t>On Windows, no file association is done unless shell=True</a:t>
            </a:r>
          </a:p>
          <a:p>
            <a:pPr lvl="1"/>
            <a:endParaRPr lang="en-GB" sz="1600" dirty="0"/>
          </a:p>
          <a:p>
            <a:pPr lvl="1"/>
            <a:endParaRPr lang="en-GB" dirty="0"/>
          </a:p>
          <a:p>
            <a:pPr lvl="1"/>
            <a:endParaRPr lang="en-GB" dirty="0"/>
          </a:p>
          <a:p>
            <a:pPr lvl="1"/>
            <a:endParaRPr lang="en-GB" dirty="0"/>
          </a:p>
          <a:p>
            <a:pPr lvl="1">
              <a:buFont typeface="Arial" panose="020B0604020202020204" pitchFamily="34" charset="0"/>
              <a:buChar char="•"/>
            </a:pPr>
            <a:r>
              <a:rPr lang="en-GB" dirty="0"/>
              <a:t>Don't use a shell if you don't need to</a:t>
            </a:r>
          </a:p>
          <a:p>
            <a:pPr lvl="2"/>
            <a:r>
              <a:rPr lang="en-GB" sz="1800" dirty="0"/>
              <a:t> It can add an unnecessary overhead</a:t>
            </a:r>
          </a:p>
        </p:txBody>
      </p:sp>
      <p:sp>
        <p:nvSpPr>
          <p:cNvPr id="11268" name="Text Box 5"/>
          <p:cNvSpPr txBox="1">
            <a:spLocks noChangeArrowheads="1"/>
          </p:cNvSpPr>
          <p:nvPr/>
        </p:nvSpPr>
        <p:spPr bwMode="auto">
          <a:xfrm>
            <a:off x="341272" y="6007786"/>
            <a:ext cx="7378096" cy="646331"/>
          </a:xfrm>
          <a:prstGeom prst="rect">
            <a:avLst/>
          </a:prstGeom>
          <a:solidFill>
            <a:schemeClr val="tx2">
              <a:lumMod val="20000"/>
              <a:lumOff val="80000"/>
            </a:schemeClr>
          </a:solidFill>
          <a:ln w="9525">
            <a:solidFill>
              <a:schemeClr val="tx1"/>
            </a:solidFill>
            <a:miter lim="800000"/>
            <a:headEnd/>
            <a:tailEnd/>
          </a:ln>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800" dirty="0">
                <a:latin typeface="Courier New" panose="02070309020205020404" pitchFamily="49" charset="0"/>
              </a:rPr>
              <a:t>import </a:t>
            </a:r>
            <a:r>
              <a:rPr lang="en-US" sz="1800" dirty="0" err="1">
                <a:latin typeface="Courier New" panose="02070309020205020404" pitchFamily="49" charset="0"/>
              </a:rPr>
              <a:t>subprocess</a:t>
            </a:r>
            <a:endParaRPr lang="en-US" sz="1800" dirty="0">
              <a:latin typeface="Courier New" panose="02070309020205020404" pitchFamily="49" charset="0"/>
            </a:endParaRPr>
          </a:p>
          <a:p>
            <a:pPr>
              <a:spcBef>
                <a:spcPct val="0"/>
              </a:spcBef>
            </a:pPr>
            <a:r>
              <a:rPr lang="en-US" sz="1800" dirty="0" err="1">
                <a:latin typeface="Courier New" panose="02070309020205020404" pitchFamily="49" charset="0"/>
              </a:rPr>
              <a:t>proc</a:t>
            </a:r>
            <a:r>
              <a:rPr lang="en-US" sz="1800" dirty="0">
                <a:latin typeface="Courier New" panose="02070309020205020404" pitchFamily="49" charset="0"/>
              </a:rPr>
              <a:t> = </a:t>
            </a:r>
            <a:r>
              <a:rPr lang="en-US" sz="1800" dirty="0" err="1">
                <a:latin typeface="Courier New" panose="02070309020205020404" pitchFamily="49" charset="0"/>
              </a:rPr>
              <a:t>subprocess.run</a:t>
            </a:r>
            <a:r>
              <a:rPr lang="en-US" sz="1800" dirty="0">
                <a:latin typeface="Courier New" panose="02070309020205020404" pitchFamily="49" charset="0"/>
              </a:rPr>
              <a:t>([</a:t>
            </a:r>
            <a:r>
              <a:rPr lang="en-US" sz="1800" dirty="0" err="1">
                <a:latin typeface="Courier New" panose="02070309020205020404" pitchFamily="49" charset="0"/>
              </a:rPr>
              <a:t>sys.executable</a:t>
            </a:r>
            <a:r>
              <a:rPr lang="en-US" sz="1800" dirty="0">
                <a:latin typeface="Courier New" panose="02070309020205020404" pitchFamily="49" charset="0"/>
              </a:rPr>
              <a:t>, 'hello.py']) </a:t>
            </a:r>
          </a:p>
        </p:txBody>
      </p:sp>
      <p:sp>
        <p:nvSpPr>
          <p:cNvPr id="11269" name="Text Box 4"/>
          <p:cNvSpPr txBox="1">
            <a:spLocks noChangeArrowheads="1"/>
          </p:cNvSpPr>
          <p:nvPr/>
        </p:nvSpPr>
        <p:spPr bwMode="auto">
          <a:xfrm>
            <a:off x="339971" y="3552190"/>
            <a:ext cx="7390191" cy="923330"/>
          </a:xfrm>
          <a:prstGeom prst="rect">
            <a:avLst/>
          </a:prstGeom>
          <a:solidFill>
            <a:schemeClr val="tx2">
              <a:lumMod val="20000"/>
              <a:lumOff val="80000"/>
            </a:schemeClr>
          </a:solidFill>
          <a:ln w="9525">
            <a:solidFill>
              <a:schemeClr val="tx1"/>
            </a:solidFill>
            <a:miter lim="800000"/>
            <a:headEnd/>
            <a:tailEnd/>
          </a:ln>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US" sz="1800" dirty="0">
                <a:latin typeface="Courier New"/>
                <a:cs typeface="Courier New"/>
              </a:rPr>
              <a:t>import </a:t>
            </a:r>
            <a:r>
              <a:rPr lang="en-US" sz="1800" dirty="0" err="1">
                <a:latin typeface="Courier New"/>
                <a:cs typeface="Courier New"/>
              </a:rPr>
              <a:t>subprocess</a:t>
            </a:r>
            <a:endParaRPr lang="en-US" sz="1800" dirty="0">
              <a:latin typeface="Courier New"/>
              <a:cs typeface="Courier New"/>
            </a:endParaRPr>
          </a:p>
          <a:p>
            <a:r>
              <a:rPr lang="en-US" sz="1800" dirty="0" err="1">
                <a:latin typeface="Courier New"/>
                <a:cs typeface="Courier New"/>
              </a:rPr>
              <a:t>proc</a:t>
            </a:r>
            <a:r>
              <a:rPr lang="en-US" sz="1800" dirty="0">
                <a:latin typeface="Courier New"/>
                <a:cs typeface="Courier New"/>
              </a:rPr>
              <a:t> = </a:t>
            </a:r>
            <a:r>
              <a:rPr lang="en-US" sz="1800" dirty="0" err="1">
                <a:latin typeface="Courier New"/>
                <a:cs typeface="Courier New"/>
              </a:rPr>
              <a:t>subprocess.run</a:t>
            </a:r>
            <a:r>
              <a:rPr lang="en-US" sz="1800" dirty="0">
                <a:latin typeface="Courier New"/>
                <a:cs typeface="Courier New"/>
              </a:rPr>
              <a:t>('</a:t>
            </a:r>
            <a:r>
              <a:rPr lang="en-US" sz="1800" dirty="0" err="1">
                <a:latin typeface="Courier New"/>
                <a:cs typeface="Courier New"/>
              </a:rPr>
              <a:t>hello.py</a:t>
            </a:r>
            <a:r>
              <a:rPr lang="en-US" sz="1800" dirty="0">
                <a:latin typeface="Courier New"/>
                <a:cs typeface="Courier New"/>
              </a:rPr>
              <a:t>', shell=True)</a:t>
            </a:r>
          </a:p>
          <a:p>
            <a:r>
              <a:rPr lang="en-US" sz="1800" dirty="0">
                <a:latin typeface="Courier New"/>
                <a:cs typeface="Courier New"/>
              </a:rPr>
              <a:t>print('Child exited with', </a:t>
            </a:r>
            <a:r>
              <a:rPr lang="en-US" sz="1800" dirty="0" err="1">
                <a:latin typeface="Courier New"/>
                <a:cs typeface="Courier New"/>
              </a:rPr>
              <a:t>proc.returncode</a:t>
            </a:r>
            <a:r>
              <a:rPr lang="en-US" sz="1800" dirty="0">
                <a:latin typeface="Courier New"/>
                <a:cs typeface="Courier New"/>
              </a:rPr>
              <a:t>)</a:t>
            </a:r>
            <a:endParaRPr lang="en-GB" sz="1800" dirty="0">
              <a:latin typeface="Courier New"/>
              <a:cs typeface="Courier New"/>
            </a:endParaRPr>
          </a:p>
        </p:txBody>
      </p:sp>
      <p:sp>
        <p:nvSpPr>
          <p:cNvPr id="11272" name="Text Box 10"/>
          <p:cNvSpPr txBox="1">
            <a:spLocks noChangeArrowheads="1"/>
          </p:cNvSpPr>
          <p:nvPr/>
        </p:nvSpPr>
        <p:spPr bwMode="auto">
          <a:xfrm>
            <a:off x="5971154" y="5187048"/>
            <a:ext cx="2374769" cy="58477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600" dirty="0"/>
              <a:t>Typically:</a:t>
            </a:r>
          </a:p>
          <a:p>
            <a:pPr>
              <a:spcBef>
                <a:spcPct val="0"/>
              </a:spcBef>
            </a:pPr>
            <a:r>
              <a:rPr lang="en-GB" sz="1600" dirty="0"/>
              <a:t>C:\Python36\python.exe</a:t>
            </a:r>
          </a:p>
        </p:txBody>
      </p:sp>
      <p:sp>
        <p:nvSpPr>
          <p:cNvPr id="11273" name="Line 11"/>
          <p:cNvSpPr>
            <a:spLocks noChangeShapeType="1"/>
          </p:cNvSpPr>
          <p:nvPr/>
        </p:nvSpPr>
        <p:spPr bwMode="auto">
          <a:xfrm flipH="1">
            <a:off x="4556615" y="5794728"/>
            <a:ext cx="1408944" cy="584274"/>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square">
            <a:spAutoFit/>
          </a:bodyPr>
          <a:lstStyle/>
          <a:p>
            <a:endParaRPr lang="en-GB"/>
          </a:p>
        </p:txBody>
      </p:sp>
    </p:spTree>
    <p:extLst>
      <p:ext uri="{BB962C8B-B14F-4D97-AF65-F5344CB8AC3E}">
        <p14:creationId xmlns:p14="http://schemas.microsoft.com/office/powerpoint/2010/main" val="3323561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dirty="0"/>
              <a:t>Capturing the output</a:t>
            </a:r>
          </a:p>
        </p:txBody>
      </p:sp>
      <p:sp>
        <p:nvSpPr>
          <p:cNvPr id="12291" name="Rectangle 3"/>
          <p:cNvSpPr>
            <a:spLocks noGrp="1" noChangeArrowheads="1"/>
          </p:cNvSpPr>
          <p:nvPr>
            <p:ph idx="1"/>
          </p:nvPr>
        </p:nvSpPr>
        <p:spPr/>
        <p:txBody>
          <a:bodyPr>
            <a:normAutofit lnSpcReduction="10000"/>
          </a:bodyPr>
          <a:lstStyle/>
          <a:p>
            <a:pPr marL="342900" lvl="1" indent="-342900">
              <a:buFont typeface="Arial" panose="020B0604020202020204" pitchFamily="34" charset="0"/>
              <a:buChar char="•"/>
            </a:pPr>
            <a:r>
              <a:rPr lang="en-GB" b="1" dirty="0"/>
              <a:t>Use the returned </a:t>
            </a:r>
            <a:r>
              <a:rPr lang="en-US" b="1" dirty="0" err="1"/>
              <a:t>CompletedProcess</a:t>
            </a:r>
            <a:r>
              <a:rPr lang="en-US" b="1" dirty="0"/>
              <a:t> object</a:t>
            </a:r>
            <a:endParaRPr lang="en-GB" b="1" dirty="0"/>
          </a:p>
          <a:p>
            <a:pPr lvl="1">
              <a:buFont typeface="Arial" panose="020B0604020202020204" pitchFamily="34" charset="0"/>
              <a:buChar char="•"/>
            </a:pPr>
            <a:r>
              <a:rPr lang="en-GB" dirty="0"/>
              <a:t>Includes </a:t>
            </a:r>
            <a:r>
              <a:rPr lang="en-GB" dirty="0" err="1"/>
              <a:t>stdout</a:t>
            </a:r>
            <a:r>
              <a:rPr lang="en-GB" dirty="0"/>
              <a:t>, and </a:t>
            </a:r>
            <a:r>
              <a:rPr lang="en-GB" dirty="0" err="1"/>
              <a:t>stderr</a:t>
            </a:r>
            <a:r>
              <a:rPr lang="en-GB" dirty="0"/>
              <a:t>, but only when using PIPE</a:t>
            </a:r>
          </a:p>
          <a:p>
            <a:pPr lvl="1">
              <a:buFont typeface="Arial" panose="020B0604020202020204" pitchFamily="34" charset="0"/>
              <a:buChar char="•"/>
            </a:pPr>
            <a:r>
              <a:rPr lang="en-GB" dirty="0"/>
              <a:t>Use </a:t>
            </a:r>
            <a:r>
              <a:rPr lang="en-GB" b="0" i="1" dirty="0" err="1"/>
              <a:t>bytes</a:t>
            </a:r>
            <a:r>
              <a:rPr lang="en-GB" dirty="0" err="1">
                <a:latin typeface="Courier New" panose="02070309020205020404" pitchFamily="49" charset="0"/>
              </a:rPr>
              <a:t>.decode</a:t>
            </a:r>
            <a:r>
              <a:rPr lang="en-GB" dirty="0">
                <a:latin typeface="Courier New" panose="02070309020205020404" pitchFamily="49" charset="0"/>
              </a:rPr>
              <a:t>()</a:t>
            </a:r>
            <a:r>
              <a:rPr lang="en-GB" dirty="0"/>
              <a:t> to convert bytes to string</a:t>
            </a:r>
          </a:p>
          <a:p>
            <a:pPr lvl="1">
              <a:buFont typeface="Arial" panose="020B0604020202020204" pitchFamily="34" charset="0"/>
              <a:buChar char="•"/>
            </a:pPr>
            <a:r>
              <a:rPr lang="en-GB" dirty="0"/>
              <a:t>Use </a:t>
            </a:r>
            <a:r>
              <a:rPr lang="en-GB" b="0" i="1" dirty="0" err="1"/>
              <a:t>string</a:t>
            </a:r>
            <a:r>
              <a:rPr lang="en-GB" dirty="0" err="1">
                <a:latin typeface="Courier New" panose="02070309020205020404" pitchFamily="49" charset="0"/>
              </a:rPr>
              <a:t>.encode</a:t>
            </a:r>
            <a:r>
              <a:rPr lang="en-GB" dirty="0">
                <a:latin typeface="Courier New" panose="02070309020205020404" pitchFamily="49" charset="0"/>
              </a:rPr>
              <a:t>()</a:t>
            </a:r>
            <a:r>
              <a:rPr lang="en-GB" dirty="0"/>
              <a:t> to convert string to bytes (for </a:t>
            </a:r>
            <a:r>
              <a:rPr lang="en-GB" dirty="0" err="1"/>
              <a:t>stdin</a:t>
            </a:r>
            <a:r>
              <a:rPr lang="en-GB" dirty="0"/>
              <a:t>)</a:t>
            </a:r>
          </a:p>
          <a:p>
            <a:pPr lvl="1">
              <a:buFont typeface="Arial" panose="020B0604020202020204" pitchFamily="34" charset="0"/>
              <a:buChar char="•"/>
            </a:pPr>
            <a:endParaRPr lang="en-GB" dirty="0"/>
          </a:p>
          <a:p>
            <a:pPr lvl="1">
              <a:buFont typeface="Arial" panose="020B0604020202020204" pitchFamily="34" charset="0"/>
              <a:buChar char="•"/>
            </a:pPr>
            <a:endParaRPr lang="en-GB" dirty="0"/>
          </a:p>
          <a:p>
            <a:pPr lvl="1">
              <a:buFont typeface="Arial" panose="020B0604020202020204" pitchFamily="34" charset="0"/>
              <a:buChar char="•"/>
            </a:pPr>
            <a:endParaRPr lang="en-GB" dirty="0"/>
          </a:p>
          <a:p>
            <a:pPr lvl="1">
              <a:buFont typeface="Arial" panose="020B0604020202020204" pitchFamily="34" charset="0"/>
              <a:buChar char="•"/>
            </a:pPr>
            <a:endParaRPr lang="en-GB" dirty="0"/>
          </a:p>
          <a:p>
            <a:pPr lvl="1">
              <a:buFont typeface="Arial" panose="020B0604020202020204" pitchFamily="34" charset="0"/>
              <a:buChar char="•"/>
            </a:pPr>
            <a:endParaRPr lang="en-GB" dirty="0"/>
          </a:p>
          <a:p>
            <a:pPr lvl="1">
              <a:buFont typeface="Arial" panose="020B0604020202020204" pitchFamily="34" charset="0"/>
              <a:buChar char="•"/>
            </a:pPr>
            <a:endParaRPr lang="en-GB" dirty="0"/>
          </a:p>
          <a:p>
            <a:pPr marL="800100" lvl="1" indent="-342900">
              <a:buFont typeface="Arial" panose="020B0604020202020204" pitchFamily="34" charset="0"/>
              <a:buChar char="•"/>
            </a:pPr>
            <a:endParaRPr lang="en-GB" dirty="0"/>
          </a:p>
          <a:p>
            <a:pPr marL="800100" lvl="1" indent="-342900">
              <a:buFont typeface="Arial" panose="020B0604020202020204" pitchFamily="34" charset="0"/>
              <a:buChar char="•"/>
            </a:pPr>
            <a:endParaRPr lang="en-GB" dirty="0"/>
          </a:p>
          <a:p>
            <a:pPr lvl="1">
              <a:buFont typeface="Arial" panose="020B0604020202020204" pitchFamily="34" charset="0"/>
              <a:buChar char="•"/>
            </a:pPr>
            <a:r>
              <a:rPr lang="en-GB" dirty="0"/>
              <a:t>Remember that data has to be stored in memory - too much may crash your program!</a:t>
            </a:r>
          </a:p>
        </p:txBody>
      </p:sp>
      <p:sp>
        <p:nvSpPr>
          <p:cNvPr id="12292" name="Text Box 4"/>
          <p:cNvSpPr txBox="1">
            <a:spLocks noChangeArrowheads="1"/>
          </p:cNvSpPr>
          <p:nvPr/>
        </p:nvSpPr>
        <p:spPr bwMode="auto">
          <a:xfrm>
            <a:off x="355154" y="3061226"/>
            <a:ext cx="6718506" cy="2277547"/>
          </a:xfrm>
          <a:prstGeom prst="rect">
            <a:avLst/>
          </a:prstGeom>
          <a:solidFill>
            <a:schemeClr val="tx2">
              <a:lumMod val="20000"/>
              <a:lumOff val="80000"/>
            </a:schemeClr>
          </a:solidFill>
          <a:ln w="9525">
            <a:solidFill>
              <a:schemeClr val="tx1"/>
            </a:solidFill>
            <a:miter lim="800000"/>
            <a:headEnd/>
            <a:tailEnd/>
          </a:ln>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US" sz="1800" dirty="0">
                <a:latin typeface="Courier New"/>
                <a:cs typeface="Courier New"/>
              </a:rPr>
              <a:t>import </a:t>
            </a:r>
            <a:r>
              <a:rPr lang="en-US" sz="1800" dirty="0" err="1">
                <a:latin typeface="Courier New"/>
                <a:cs typeface="Courier New"/>
              </a:rPr>
              <a:t>subprocess</a:t>
            </a:r>
            <a:endParaRPr lang="en-US" sz="1800" dirty="0">
              <a:latin typeface="Courier New"/>
              <a:cs typeface="Courier New"/>
            </a:endParaRPr>
          </a:p>
          <a:p>
            <a:r>
              <a:rPr lang="en-US" sz="1800" dirty="0">
                <a:latin typeface="Courier New"/>
                <a:cs typeface="Courier New"/>
              </a:rPr>
              <a:t>proc = </a:t>
            </a:r>
            <a:r>
              <a:rPr lang="en-US" sz="1800" dirty="0" err="1">
                <a:latin typeface="Courier New"/>
                <a:cs typeface="Courier New"/>
              </a:rPr>
              <a:t>subprocess.run</a:t>
            </a:r>
            <a:r>
              <a:rPr lang="en-US" sz="1800" dirty="0">
                <a:latin typeface="Courier New"/>
                <a:cs typeface="Courier New"/>
              </a:rPr>
              <a:t>("</a:t>
            </a:r>
            <a:r>
              <a:rPr lang="en-US" sz="1800" dirty="0" err="1">
                <a:latin typeface="Courier New"/>
                <a:cs typeface="Courier New"/>
              </a:rPr>
              <a:t>tasklist</a:t>
            </a:r>
            <a:r>
              <a:rPr lang="en-US" sz="1800" dirty="0">
                <a:latin typeface="Courier New"/>
                <a:cs typeface="Courier New"/>
              </a:rPr>
              <a:t>", </a:t>
            </a:r>
          </a:p>
          <a:p>
            <a:r>
              <a:rPr lang="en-US" sz="1800" dirty="0">
                <a:latin typeface="Courier New"/>
                <a:cs typeface="Courier New"/>
              </a:rPr>
              <a:t>		         </a:t>
            </a:r>
            <a:r>
              <a:rPr lang="en-US" sz="1800" dirty="0" err="1">
                <a:latin typeface="Courier New"/>
                <a:cs typeface="Courier New"/>
              </a:rPr>
              <a:t>stdout</a:t>
            </a:r>
            <a:r>
              <a:rPr lang="en-US" sz="1800" dirty="0">
                <a:latin typeface="Courier New"/>
                <a:cs typeface="Courier New"/>
              </a:rPr>
              <a:t>=</a:t>
            </a:r>
            <a:r>
              <a:rPr lang="en-US" sz="1800" dirty="0" err="1">
                <a:latin typeface="Courier New"/>
                <a:cs typeface="Courier New"/>
              </a:rPr>
              <a:t>subprocess.PIPE</a:t>
            </a:r>
            <a:r>
              <a:rPr lang="en-US" sz="1800" dirty="0">
                <a:latin typeface="Courier New"/>
                <a:cs typeface="Courier New"/>
              </a:rPr>
              <a:t>, </a:t>
            </a:r>
          </a:p>
          <a:p>
            <a:r>
              <a:rPr lang="en-US" sz="1800" dirty="0">
                <a:latin typeface="Courier New"/>
                <a:cs typeface="Courier New"/>
              </a:rPr>
              <a:t>			  stderr=</a:t>
            </a:r>
            <a:r>
              <a:rPr lang="en-US" sz="1800" dirty="0" err="1">
                <a:latin typeface="Courier New"/>
                <a:cs typeface="Courier New"/>
              </a:rPr>
              <a:t>subprocess.PIPE</a:t>
            </a:r>
            <a:r>
              <a:rPr lang="en-US" sz="1800" dirty="0">
                <a:latin typeface="Courier New"/>
                <a:cs typeface="Courier New"/>
              </a:rPr>
              <a:t>)</a:t>
            </a:r>
          </a:p>
          <a:p>
            <a:endParaRPr lang="en-US" sz="800" dirty="0">
              <a:latin typeface="Courier New"/>
              <a:cs typeface="Courier New"/>
            </a:endParaRPr>
          </a:p>
          <a:p>
            <a:r>
              <a:rPr lang="en-US" sz="1800" dirty="0">
                <a:latin typeface="Courier New"/>
                <a:cs typeface="Courier New"/>
              </a:rPr>
              <a:t>if </a:t>
            </a:r>
            <a:r>
              <a:rPr lang="en-US" sz="1800" dirty="0" err="1">
                <a:latin typeface="Courier New"/>
                <a:cs typeface="Courier New"/>
              </a:rPr>
              <a:t>proc.stderr</a:t>
            </a:r>
            <a:r>
              <a:rPr lang="en-US" sz="1800" dirty="0">
                <a:latin typeface="Courier New"/>
                <a:cs typeface="Courier New"/>
              </a:rPr>
              <a:t> != None:</a:t>
            </a:r>
          </a:p>
          <a:p>
            <a:r>
              <a:rPr lang="en-US" sz="1800" dirty="0">
                <a:latin typeface="Courier New"/>
                <a:cs typeface="Courier New"/>
              </a:rPr>
              <a:t>    print ("error:", </a:t>
            </a:r>
            <a:r>
              <a:rPr lang="en-US" sz="1800" dirty="0" err="1">
                <a:latin typeface="Courier New"/>
                <a:cs typeface="Courier New"/>
              </a:rPr>
              <a:t>proc.stderr.decode</a:t>
            </a:r>
            <a:r>
              <a:rPr lang="en-US" sz="1800" dirty="0">
                <a:latin typeface="Courier New"/>
                <a:cs typeface="Courier New"/>
              </a:rPr>
              <a:t>())</a:t>
            </a:r>
          </a:p>
          <a:p>
            <a:endParaRPr lang="en-US" sz="800" dirty="0">
              <a:latin typeface="Courier New"/>
              <a:cs typeface="Courier New"/>
            </a:endParaRPr>
          </a:p>
          <a:p>
            <a:r>
              <a:rPr lang="en-US" sz="1800" dirty="0">
                <a:latin typeface="Courier New"/>
                <a:cs typeface="Courier New"/>
              </a:rPr>
              <a:t>print("output:", </a:t>
            </a:r>
            <a:r>
              <a:rPr lang="en-US" sz="1800" dirty="0" err="1">
                <a:latin typeface="Courier New"/>
                <a:cs typeface="Courier New"/>
              </a:rPr>
              <a:t>proc.stdout.decode</a:t>
            </a:r>
            <a:r>
              <a:rPr lang="en-US" sz="1800" dirty="0">
                <a:latin typeface="Courier New"/>
                <a:cs typeface="Courier New"/>
              </a:rPr>
              <a:t>())</a:t>
            </a:r>
          </a:p>
        </p:txBody>
      </p:sp>
    </p:spTree>
    <p:extLst>
      <p:ext uri="{BB962C8B-B14F-4D97-AF65-F5344CB8AC3E}">
        <p14:creationId xmlns:p14="http://schemas.microsoft.com/office/powerpoint/2010/main" val="504035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dirty="0"/>
              <a:t>Passing data into </a:t>
            </a:r>
            <a:r>
              <a:rPr lang="en-GB" dirty="0" err="1"/>
              <a:t>stdin</a:t>
            </a:r>
            <a:endParaRPr lang="en-GB" dirty="0"/>
          </a:p>
        </p:txBody>
      </p:sp>
      <p:sp>
        <p:nvSpPr>
          <p:cNvPr id="13315" name="Rectangle 3"/>
          <p:cNvSpPr>
            <a:spLocks noGrp="1" noChangeArrowheads="1"/>
          </p:cNvSpPr>
          <p:nvPr>
            <p:ph idx="1"/>
          </p:nvPr>
        </p:nvSpPr>
        <p:spPr/>
        <p:txBody>
          <a:bodyPr/>
          <a:lstStyle/>
          <a:p>
            <a:pPr marL="342900" indent="-342900">
              <a:buFont typeface="Arial" panose="020B0604020202020204" pitchFamily="34" charset="0"/>
              <a:buChar char="•"/>
            </a:pPr>
            <a:r>
              <a:rPr lang="en-GB" b="1" dirty="0"/>
              <a:t>Suitable for simple text</a:t>
            </a:r>
          </a:p>
          <a:p>
            <a:pPr lvl="1">
              <a:buFont typeface="Arial" panose="020B0604020202020204" pitchFamily="34" charset="0"/>
              <a:buChar char="•"/>
            </a:pPr>
            <a:r>
              <a:rPr lang="en-GB" dirty="0"/>
              <a:t>Bytes objects only</a:t>
            </a:r>
          </a:p>
          <a:p>
            <a:pPr lvl="1">
              <a:buFont typeface="Arial" panose="020B0604020202020204" pitchFamily="34" charset="0"/>
              <a:buChar char="•"/>
            </a:pPr>
            <a:endParaRPr lang="en-GB" dirty="0"/>
          </a:p>
          <a:p>
            <a:pPr lvl="1">
              <a:buFont typeface="Arial" panose="020B0604020202020204" pitchFamily="34" charset="0"/>
              <a:buChar char="•"/>
            </a:pPr>
            <a:endParaRPr lang="en-GB" dirty="0"/>
          </a:p>
          <a:p>
            <a:pPr lvl="1">
              <a:buFont typeface="Arial" panose="020B0604020202020204" pitchFamily="34" charset="0"/>
              <a:buChar char="•"/>
            </a:pPr>
            <a:endParaRPr lang="en-GB" dirty="0"/>
          </a:p>
          <a:p>
            <a:pPr marL="628650" lvl="1" indent="-171450">
              <a:buFont typeface="Arial" panose="020B0604020202020204" pitchFamily="34" charset="0"/>
              <a:buChar char="•"/>
            </a:pPr>
            <a:endParaRPr lang="en-GB" sz="800" dirty="0"/>
          </a:p>
          <a:p>
            <a:pPr lvl="1">
              <a:buFont typeface="Arial" panose="020B0604020202020204" pitchFamily="34" charset="0"/>
              <a:buChar char="•"/>
            </a:pPr>
            <a:r>
              <a:rPr lang="en-GB" dirty="0" err="1"/>
              <a:t>stuff.py</a:t>
            </a:r>
            <a:endParaRPr lang="en-GB" dirty="0"/>
          </a:p>
          <a:p>
            <a:pPr lvl="1">
              <a:buFont typeface="Arial" panose="020B0604020202020204" pitchFamily="34" charset="0"/>
              <a:buChar char="•"/>
            </a:pPr>
            <a:endParaRPr lang="en-GB" dirty="0"/>
          </a:p>
          <a:p>
            <a:pPr lvl="1">
              <a:buFont typeface="Arial" panose="020B0604020202020204" pitchFamily="34" charset="0"/>
              <a:buChar char="•"/>
            </a:pPr>
            <a:endParaRPr lang="en-GB" dirty="0"/>
          </a:p>
          <a:p>
            <a:pPr lvl="1">
              <a:buFont typeface="Arial" panose="020B0604020202020204" pitchFamily="34" charset="0"/>
              <a:buChar char="•"/>
            </a:pPr>
            <a:endParaRPr lang="en-GB" dirty="0"/>
          </a:p>
          <a:p>
            <a:pPr lvl="1">
              <a:buFont typeface="Arial" panose="020B0604020202020204" pitchFamily="34" charset="0"/>
              <a:buChar char="•"/>
            </a:pPr>
            <a:r>
              <a:rPr lang="en-GB" dirty="0"/>
              <a:t>Output</a:t>
            </a:r>
          </a:p>
          <a:p>
            <a:pPr lvl="1">
              <a:buFont typeface="Arial" panose="020B0604020202020204" pitchFamily="34" charset="0"/>
              <a:buChar char="•"/>
            </a:pPr>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endParaRPr lang="en-GB" dirty="0"/>
          </a:p>
        </p:txBody>
      </p:sp>
      <p:sp>
        <p:nvSpPr>
          <p:cNvPr id="13316" name="Text Box 4"/>
          <p:cNvSpPr txBox="1">
            <a:spLocks noChangeArrowheads="1"/>
          </p:cNvSpPr>
          <p:nvPr/>
        </p:nvSpPr>
        <p:spPr bwMode="auto">
          <a:xfrm>
            <a:off x="341272" y="2395403"/>
            <a:ext cx="7692527" cy="646331"/>
          </a:xfrm>
          <a:prstGeom prst="rect">
            <a:avLst/>
          </a:prstGeom>
          <a:solidFill>
            <a:schemeClr val="tx2">
              <a:lumMod val="20000"/>
              <a:lumOff val="80000"/>
            </a:schemeClr>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US" sz="1800" dirty="0">
                <a:latin typeface="Courier New"/>
                <a:cs typeface="Courier New"/>
              </a:rPr>
              <a:t>import </a:t>
            </a:r>
            <a:r>
              <a:rPr lang="en-US" sz="1800" dirty="0" err="1">
                <a:latin typeface="Courier New"/>
                <a:cs typeface="Courier New"/>
              </a:rPr>
              <a:t>subprocess</a:t>
            </a:r>
            <a:endParaRPr lang="en-US" sz="1800" dirty="0">
              <a:latin typeface="Courier New"/>
              <a:cs typeface="Courier New"/>
            </a:endParaRPr>
          </a:p>
          <a:p>
            <a:r>
              <a:rPr lang="en-US" sz="1800" dirty="0">
                <a:latin typeface="Courier New"/>
                <a:cs typeface="Courier New"/>
              </a:rPr>
              <a:t>proc = </a:t>
            </a:r>
            <a:r>
              <a:rPr lang="en-US" sz="1800" dirty="0" err="1">
                <a:latin typeface="Courier New"/>
                <a:cs typeface="Courier New"/>
              </a:rPr>
              <a:t>subprocess.run</a:t>
            </a:r>
            <a:r>
              <a:rPr lang="en-US" sz="1800" dirty="0">
                <a:latin typeface="Courier New"/>
                <a:cs typeface="Courier New"/>
              </a:rPr>
              <a:t>("stuff.py", input=</a:t>
            </a:r>
            <a:r>
              <a:rPr lang="en-US" sz="1800" b="1" dirty="0" err="1">
                <a:latin typeface="Courier New"/>
                <a:cs typeface="Courier New"/>
              </a:rPr>
              <a:t>b</a:t>
            </a:r>
            <a:r>
              <a:rPr lang="en-US" sz="1800" dirty="0" err="1">
                <a:latin typeface="Courier New"/>
                <a:cs typeface="Courier New"/>
              </a:rPr>
              <a:t>"some</a:t>
            </a:r>
            <a:r>
              <a:rPr lang="en-US" sz="1800" dirty="0">
                <a:latin typeface="Courier New"/>
                <a:cs typeface="Courier New"/>
              </a:rPr>
              <a:t> text")</a:t>
            </a:r>
            <a:endParaRPr lang="en-GB" sz="1800" dirty="0">
              <a:latin typeface="Courier New"/>
              <a:cs typeface="Courier New"/>
            </a:endParaRPr>
          </a:p>
        </p:txBody>
      </p:sp>
      <p:sp>
        <p:nvSpPr>
          <p:cNvPr id="13317" name="Text Box 5"/>
          <p:cNvSpPr txBox="1">
            <a:spLocks noChangeArrowheads="1"/>
          </p:cNvSpPr>
          <p:nvPr/>
        </p:nvSpPr>
        <p:spPr bwMode="auto">
          <a:xfrm>
            <a:off x="341272" y="4155065"/>
            <a:ext cx="5419725" cy="646331"/>
          </a:xfrm>
          <a:prstGeom prst="rect">
            <a:avLst/>
          </a:prstGeom>
          <a:solidFill>
            <a:schemeClr val="tx2">
              <a:lumMod val="20000"/>
              <a:lumOff val="80000"/>
            </a:schemeClr>
          </a:solidFill>
          <a:ln w="9525">
            <a:solidFill>
              <a:schemeClr val="tx1"/>
            </a:solidFill>
            <a:miter lim="800000"/>
            <a:headEnd/>
            <a:tailEnd/>
          </a:ln>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US" sz="1800" dirty="0" err="1">
                <a:latin typeface="Courier New"/>
                <a:cs typeface="Courier New"/>
              </a:rPr>
              <a:t>ans</a:t>
            </a:r>
            <a:r>
              <a:rPr lang="en-US" sz="1800" dirty="0">
                <a:latin typeface="Courier New"/>
                <a:cs typeface="Courier New"/>
              </a:rPr>
              <a:t> = input("Enter stuff: ")</a:t>
            </a:r>
          </a:p>
          <a:p>
            <a:r>
              <a:rPr lang="en-US" sz="1800" dirty="0">
                <a:latin typeface="Courier New"/>
                <a:cs typeface="Courier New"/>
              </a:rPr>
              <a:t>print(f"&lt;{</a:t>
            </a:r>
            <a:r>
              <a:rPr lang="en-US" sz="1800" dirty="0" err="1">
                <a:latin typeface="Courier New"/>
                <a:cs typeface="Courier New"/>
              </a:rPr>
              <a:t>ans</a:t>
            </a:r>
            <a:r>
              <a:rPr lang="en-US" sz="1800" dirty="0">
                <a:latin typeface="Courier New"/>
                <a:cs typeface="Courier New"/>
              </a:rPr>
              <a:t>}&gt;" )</a:t>
            </a:r>
          </a:p>
        </p:txBody>
      </p:sp>
      <p:sp>
        <p:nvSpPr>
          <p:cNvPr id="6" name="Text Box 5"/>
          <p:cNvSpPr txBox="1">
            <a:spLocks noChangeArrowheads="1"/>
          </p:cNvSpPr>
          <p:nvPr/>
        </p:nvSpPr>
        <p:spPr bwMode="auto">
          <a:xfrm>
            <a:off x="341272" y="5730061"/>
            <a:ext cx="5419725" cy="369332"/>
          </a:xfrm>
          <a:prstGeom prst="rect">
            <a:avLst/>
          </a:prstGeom>
          <a:solidFill>
            <a:schemeClr val="accent2"/>
          </a:solidFill>
          <a:ln w="9525">
            <a:solidFill>
              <a:schemeClr val="tx1"/>
            </a:solidFill>
            <a:miter lim="800000"/>
            <a:headEnd/>
            <a:tailEnd/>
          </a:ln>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US" sz="1800" dirty="0">
                <a:latin typeface="Courier New"/>
                <a:cs typeface="Courier New"/>
              </a:rPr>
              <a:t>Enter stuff: &lt;some text&gt;</a:t>
            </a:r>
          </a:p>
        </p:txBody>
      </p:sp>
    </p:spTree>
    <p:extLst>
      <p:ext uri="{BB962C8B-B14F-4D97-AF65-F5344CB8AC3E}">
        <p14:creationId xmlns:p14="http://schemas.microsoft.com/office/powerpoint/2010/main" val="3486100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a:t>Very basic threads in Python</a:t>
            </a:r>
          </a:p>
        </p:txBody>
      </p:sp>
      <p:sp>
        <p:nvSpPr>
          <p:cNvPr id="14339" name="Rectangle 3"/>
          <p:cNvSpPr>
            <a:spLocks noGrp="1" noChangeArrowheads="1"/>
          </p:cNvSpPr>
          <p:nvPr>
            <p:ph idx="1"/>
          </p:nvPr>
        </p:nvSpPr>
        <p:spPr/>
        <p:txBody>
          <a:bodyPr/>
          <a:lstStyle/>
          <a:p>
            <a:r>
              <a:rPr lang="en-US" b="1" dirty="0"/>
              <a:t>Python threading usually uses the </a:t>
            </a:r>
            <a:r>
              <a:rPr lang="en-US" b="1" dirty="0">
                <a:solidFill>
                  <a:srgbClr val="0000C8"/>
                </a:solidFill>
              </a:rPr>
              <a:t>threading</a:t>
            </a:r>
            <a:r>
              <a:rPr lang="en-US" b="1" dirty="0"/>
              <a:t> module</a:t>
            </a:r>
          </a:p>
          <a:p>
            <a:pPr lvl="1">
              <a:buFont typeface="Arial" panose="020B0604020202020204" pitchFamily="34" charset="0"/>
              <a:buChar char="•"/>
            </a:pPr>
            <a:r>
              <a:rPr lang="en-US" sz="1800" dirty="0"/>
              <a:t>Call </a:t>
            </a:r>
            <a:r>
              <a:rPr lang="en-US" sz="1800" dirty="0" err="1">
                <a:latin typeface="Courier New" panose="02070309020205020404" pitchFamily="49" charset="0"/>
              </a:rPr>
              <a:t>threading.Thread</a:t>
            </a:r>
            <a:r>
              <a:rPr lang="en-US" sz="1800" dirty="0"/>
              <a:t> (</a:t>
            </a:r>
            <a:r>
              <a:rPr lang="en-US" sz="1800" i="1" dirty="0"/>
              <a:t>function</a:t>
            </a:r>
            <a:r>
              <a:rPr lang="en-US" sz="1800" dirty="0"/>
              <a:t>)</a:t>
            </a:r>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marL="88900" lvl="1" indent="0">
              <a:buNone/>
            </a:pPr>
            <a:endParaRPr lang="en-US" sz="1800" dirty="0"/>
          </a:p>
          <a:p>
            <a:pPr lvl="1"/>
            <a:endParaRPr lang="en-US" sz="1800" dirty="0"/>
          </a:p>
          <a:p>
            <a:pPr lvl="1">
              <a:buFont typeface="Arial" panose="020B0604020202020204" pitchFamily="34" charset="0"/>
              <a:buChar char="•"/>
            </a:pPr>
            <a:r>
              <a:rPr lang="en-US" sz="1800" dirty="0"/>
              <a:t>Or create our own class derived from </a:t>
            </a:r>
            <a:r>
              <a:rPr lang="en-US" sz="1800" dirty="0" err="1">
                <a:latin typeface="Courier New" panose="02070309020205020404" pitchFamily="49" charset="0"/>
              </a:rPr>
              <a:t>threading.Thread</a:t>
            </a:r>
            <a:endParaRPr lang="en-US" sz="1800" dirty="0">
              <a:latin typeface="Courier New" panose="02070309020205020404" pitchFamily="49" charset="0"/>
            </a:endParaRPr>
          </a:p>
        </p:txBody>
      </p:sp>
      <p:sp>
        <p:nvSpPr>
          <p:cNvPr id="14340" name="Text Box 4"/>
          <p:cNvSpPr txBox="1">
            <a:spLocks noChangeArrowheads="1"/>
          </p:cNvSpPr>
          <p:nvPr/>
        </p:nvSpPr>
        <p:spPr bwMode="auto">
          <a:xfrm>
            <a:off x="334489" y="2182871"/>
            <a:ext cx="5423280" cy="3693319"/>
          </a:xfrm>
          <a:prstGeom prst="rect">
            <a:avLst/>
          </a:prstGeom>
          <a:solidFill>
            <a:schemeClr val="tx2">
              <a:lumMod val="20000"/>
              <a:lumOff val="80000"/>
            </a:schemeClr>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from threading import Thread</a:t>
            </a:r>
          </a:p>
          <a:p>
            <a:pPr>
              <a:spcBef>
                <a:spcPct val="0"/>
              </a:spcBef>
            </a:pPr>
            <a:r>
              <a:rPr lang="en-GB" sz="1800" dirty="0">
                <a:latin typeface="Courier New" panose="02070309020205020404" pitchFamily="49" charset="0"/>
              </a:rPr>
              <a:t>import time</a:t>
            </a:r>
          </a:p>
          <a:p>
            <a:pPr>
              <a:spcBef>
                <a:spcPct val="0"/>
              </a:spcBef>
            </a:pPr>
            <a:endParaRPr lang="en-GB" dirty="0">
              <a:latin typeface="Courier New" panose="02070309020205020404" pitchFamily="49" charset="0"/>
            </a:endParaRPr>
          </a:p>
          <a:p>
            <a:pPr>
              <a:spcBef>
                <a:spcPct val="0"/>
              </a:spcBef>
            </a:pPr>
            <a:r>
              <a:rPr lang="en-GB" sz="1800" dirty="0">
                <a:latin typeface="Courier New" panose="02070309020205020404" pitchFamily="49" charset="0"/>
              </a:rPr>
              <a:t>def </a:t>
            </a:r>
            <a:r>
              <a:rPr lang="en-GB" sz="1800" dirty="0" err="1">
                <a:latin typeface="Courier New" panose="02070309020205020404" pitchFamily="49" charset="0"/>
              </a:rPr>
              <a:t>my_func</a:t>
            </a:r>
            <a:r>
              <a:rPr lang="en-GB" sz="1800" dirty="0">
                <a:latin typeface="Courier New" panose="02070309020205020404" pitchFamily="49" charset="0"/>
              </a:rPr>
              <a:t>(*</a:t>
            </a:r>
            <a:r>
              <a:rPr lang="en-GB" sz="1800" dirty="0" err="1">
                <a:latin typeface="Courier New" panose="02070309020205020404" pitchFamily="49" charset="0"/>
              </a:rPr>
              <a:t>args</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print("From thread", </a:t>
            </a:r>
            <a:r>
              <a:rPr lang="en-GB" sz="1800" dirty="0" err="1">
                <a:latin typeface="Courier New" panose="02070309020205020404" pitchFamily="49" charset="0"/>
              </a:rPr>
              <a:t>args</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time.sleep</a:t>
            </a:r>
            <a:r>
              <a:rPr lang="en-GB" sz="1800" dirty="0">
                <a:latin typeface="Courier New" panose="02070309020205020404" pitchFamily="49" charset="0"/>
              </a:rPr>
              <a:t>(5)</a:t>
            </a:r>
          </a:p>
          <a:p>
            <a:pPr>
              <a:spcBef>
                <a:spcPct val="0"/>
              </a:spcBef>
            </a:pPr>
            <a:r>
              <a:rPr lang="en-GB" sz="800" dirty="0">
                <a:latin typeface="Courier New" panose="02070309020205020404" pitchFamily="49" charset="0"/>
              </a:rPr>
              <a:t>   </a:t>
            </a:r>
          </a:p>
          <a:p>
            <a:r>
              <a:rPr lang="en-GB" sz="1800" dirty="0">
                <a:latin typeface="Courier New" panose="02070309020205020404" pitchFamily="49" charset="0"/>
              </a:rPr>
              <a:t>th1 = Thread(target=</a:t>
            </a:r>
            <a:r>
              <a:rPr lang="en-GB" sz="1800" dirty="0" err="1">
                <a:latin typeface="Courier New" panose="02070309020205020404" pitchFamily="49" charset="0"/>
              </a:rPr>
              <a:t>my_func</a:t>
            </a:r>
            <a:r>
              <a:rPr lang="en-GB" sz="1800" dirty="0">
                <a:latin typeface="Courier New" panose="02070309020205020404" pitchFamily="49" charset="0"/>
              </a:rPr>
              <a:t>, </a:t>
            </a:r>
            <a:r>
              <a:rPr lang="en-GB" sz="1800" dirty="0" err="1">
                <a:latin typeface="Courier New" panose="02070309020205020404" pitchFamily="49" charset="0"/>
              </a:rPr>
              <a:t>args</a:t>
            </a:r>
            <a:r>
              <a:rPr lang="en-GB" sz="1800" dirty="0">
                <a:latin typeface="Courier New" panose="02070309020205020404" pitchFamily="49" charset="0"/>
              </a:rPr>
              <a:t>="1")</a:t>
            </a:r>
          </a:p>
          <a:p>
            <a:r>
              <a:rPr lang="en-GB" sz="1800" dirty="0">
                <a:latin typeface="Courier New" panose="02070309020205020404" pitchFamily="49" charset="0"/>
              </a:rPr>
              <a:t>th2 = Thread(target=</a:t>
            </a:r>
            <a:r>
              <a:rPr lang="en-GB" sz="1800" dirty="0" err="1">
                <a:latin typeface="Courier New" panose="02070309020205020404" pitchFamily="49" charset="0"/>
              </a:rPr>
              <a:t>my_func</a:t>
            </a:r>
            <a:r>
              <a:rPr lang="en-GB" sz="1800" dirty="0">
                <a:latin typeface="Courier New" panose="02070309020205020404" pitchFamily="49" charset="0"/>
              </a:rPr>
              <a:t>, </a:t>
            </a:r>
            <a:r>
              <a:rPr lang="en-GB" sz="1800" dirty="0" err="1">
                <a:latin typeface="Courier New" panose="02070309020205020404" pitchFamily="49" charset="0"/>
              </a:rPr>
              <a:t>args</a:t>
            </a:r>
            <a:r>
              <a:rPr lang="en-GB" sz="1800" dirty="0">
                <a:latin typeface="Courier New" panose="02070309020205020404" pitchFamily="49" charset="0"/>
              </a:rPr>
              <a:t>="2")</a:t>
            </a:r>
          </a:p>
          <a:p>
            <a:pPr>
              <a:spcBef>
                <a:spcPct val="0"/>
              </a:spcBef>
            </a:pPr>
            <a:r>
              <a:rPr lang="en-GB" sz="1800" dirty="0">
                <a:latin typeface="Courier New" panose="02070309020205020404" pitchFamily="49" charset="0"/>
              </a:rPr>
              <a:t>th1.start()</a:t>
            </a:r>
          </a:p>
          <a:p>
            <a:pPr>
              <a:spcBef>
                <a:spcPct val="0"/>
              </a:spcBef>
            </a:pPr>
            <a:r>
              <a:rPr lang="en-GB" sz="1800" dirty="0">
                <a:latin typeface="Courier New" panose="02070309020205020404" pitchFamily="49" charset="0"/>
              </a:rPr>
              <a:t>th2.start()</a:t>
            </a:r>
          </a:p>
          <a:p>
            <a:pPr>
              <a:spcBef>
                <a:spcPct val="0"/>
              </a:spcBef>
            </a:pPr>
            <a:r>
              <a:rPr lang="en-GB" sz="1800" dirty="0">
                <a:latin typeface="Courier New" panose="02070309020205020404" pitchFamily="49" charset="0"/>
              </a:rPr>
              <a:t>print("From main")</a:t>
            </a:r>
          </a:p>
          <a:p>
            <a:pPr>
              <a:spcBef>
                <a:spcPct val="0"/>
              </a:spcBef>
            </a:pPr>
            <a:r>
              <a:rPr lang="en-GB" sz="1800" dirty="0">
                <a:latin typeface="Courier New" panose="02070309020205020404" pitchFamily="49" charset="0"/>
              </a:rPr>
              <a:t>th1.join()</a:t>
            </a:r>
          </a:p>
          <a:p>
            <a:pPr>
              <a:spcBef>
                <a:spcPct val="0"/>
              </a:spcBef>
            </a:pPr>
            <a:r>
              <a:rPr lang="en-GB" sz="1800" dirty="0">
                <a:latin typeface="Courier New" panose="02070309020205020404" pitchFamily="49" charset="0"/>
              </a:rPr>
              <a:t>th2.join()</a:t>
            </a:r>
          </a:p>
        </p:txBody>
      </p:sp>
      <p:sp>
        <p:nvSpPr>
          <p:cNvPr id="14341" name="Text Box 5"/>
          <p:cNvSpPr txBox="1">
            <a:spLocks noChangeArrowheads="1"/>
          </p:cNvSpPr>
          <p:nvPr/>
        </p:nvSpPr>
        <p:spPr bwMode="auto">
          <a:xfrm>
            <a:off x="5160646" y="4799440"/>
            <a:ext cx="3444875" cy="925512"/>
          </a:xfrm>
          <a:prstGeom prst="rect">
            <a:avLst/>
          </a:prstGeom>
          <a:solidFill>
            <a:schemeClr val="accent2"/>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800" dirty="0">
                <a:latin typeface="Courier New" panose="02070309020205020404" pitchFamily="49" charset="0"/>
              </a:rPr>
              <a:t>From thread ('1')</a:t>
            </a:r>
          </a:p>
          <a:p>
            <a:pPr>
              <a:spcBef>
                <a:spcPct val="0"/>
              </a:spcBef>
            </a:pPr>
            <a:r>
              <a:rPr lang="en-US" sz="1800" dirty="0">
                <a:latin typeface="Courier New" panose="02070309020205020404" pitchFamily="49" charset="0"/>
              </a:rPr>
              <a:t>From thread From main</a:t>
            </a:r>
          </a:p>
          <a:p>
            <a:pPr>
              <a:spcBef>
                <a:spcPct val="0"/>
              </a:spcBef>
            </a:pPr>
            <a:r>
              <a:rPr lang="en-US" sz="1800" dirty="0">
                <a:latin typeface="Courier New" panose="02070309020205020404" pitchFamily="49" charset="0"/>
              </a:rPr>
              <a:t>('2')</a:t>
            </a:r>
            <a:endParaRPr lang="en-GB" sz="1800" dirty="0">
              <a:latin typeface="Courier New" panose="02070309020205020404" pitchFamily="49" charset="0"/>
            </a:endParaRPr>
          </a:p>
        </p:txBody>
      </p:sp>
      <p:sp>
        <p:nvSpPr>
          <p:cNvPr id="14342" name="Text Box 6"/>
          <p:cNvSpPr txBox="1">
            <a:spLocks noChangeArrowheads="1"/>
          </p:cNvSpPr>
          <p:nvPr/>
        </p:nvSpPr>
        <p:spPr bwMode="auto">
          <a:xfrm>
            <a:off x="8167371" y="4029531"/>
            <a:ext cx="4381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3600" dirty="0"/>
              <a:t>?</a:t>
            </a:r>
          </a:p>
        </p:txBody>
      </p:sp>
    </p:spTree>
    <p:extLst>
      <p:ext uri="{BB962C8B-B14F-4D97-AF65-F5344CB8AC3E}">
        <p14:creationId xmlns:p14="http://schemas.microsoft.com/office/powerpoint/2010/main" val="3374144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dirty="0"/>
              <a:t>Synchronisation objects in threading</a:t>
            </a:r>
          </a:p>
        </p:txBody>
      </p:sp>
      <p:sp>
        <p:nvSpPr>
          <p:cNvPr id="15363" name="Rectangle 3"/>
          <p:cNvSpPr>
            <a:spLocks noGrp="1" noChangeArrowheads="1"/>
          </p:cNvSpPr>
          <p:nvPr>
            <p:ph idx="1"/>
          </p:nvPr>
        </p:nvSpPr>
        <p:spPr/>
        <p:txBody>
          <a:bodyPr>
            <a:normAutofit/>
          </a:bodyPr>
          <a:lstStyle/>
          <a:p>
            <a:pPr marL="342900" indent="-342900">
              <a:buFont typeface="Arial" panose="020B0604020202020204" pitchFamily="34" charset="0"/>
              <a:buChar char="•"/>
            </a:pPr>
            <a:r>
              <a:rPr lang="en-GB" b="1" dirty="0"/>
              <a:t>Several objects are available for thread synchronisation</a:t>
            </a:r>
          </a:p>
          <a:p>
            <a:pPr lvl="1">
              <a:buFont typeface="Arial" panose="020B0604020202020204" pitchFamily="34" charset="0"/>
              <a:buChar char="•"/>
            </a:pPr>
            <a:r>
              <a:rPr lang="en-GB" dirty="0"/>
              <a:t>Condition variables</a:t>
            </a:r>
          </a:p>
          <a:p>
            <a:pPr lvl="2"/>
            <a:r>
              <a:rPr lang="en-GB" sz="1800" dirty="0"/>
              <a:t> Similar to those used by </a:t>
            </a:r>
            <a:r>
              <a:rPr lang="en-GB" sz="1800" dirty="0" err="1"/>
              <a:t>pthreads</a:t>
            </a:r>
            <a:endParaRPr lang="en-GB" sz="1800" dirty="0"/>
          </a:p>
          <a:p>
            <a:pPr lvl="1">
              <a:buFont typeface="Arial" panose="020B0604020202020204" pitchFamily="34" charset="0"/>
              <a:buChar char="•"/>
            </a:pPr>
            <a:r>
              <a:rPr lang="en-GB" dirty="0"/>
              <a:t>Events</a:t>
            </a:r>
          </a:p>
          <a:p>
            <a:pPr lvl="2"/>
            <a:r>
              <a:rPr lang="en-GB" sz="1800" dirty="0"/>
              <a:t> Similar to those used by Win32</a:t>
            </a:r>
          </a:p>
          <a:p>
            <a:pPr lvl="1">
              <a:buFont typeface="Arial" panose="020B0604020202020204" pitchFamily="34" charset="0"/>
              <a:buChar char="•"/>
            </a:pPr>
            <a:r>
              <a:rPr lang="en-GB" dirty="0"/>
              <a:t>Thread local storage</a:t>
            </a:r>
          </a:p>
          <a:p>
            <a:pPr lvl="2"/>
            <a:r>
              <a:rPr lang="en-GB" sz="1800" dirty="0"/>
              <a:t> Enables global variables to be local to a thread</a:t>
            </a:r>
          </a:p>
          <a:p>
            <a:pPr lvl="1">
              <a:buFont typeface="Arial" panose="020B0604020202020204" pitchFamily="34" charset="0"/>
              <a:buChar char="•"/>
            </a:pPr>
            <a:r>
              <a:rPr lang="en-GB" dirty="0"/>
              <a:t>Locks</a:t>
            </a:r>
          </a:p>
          <a:p>
            <a:pPr lvl="2"/>
            <a:r>
              <a:rPr lang="en-GB" sz="1800" dirty="0"/>
              <a:t> Similar to a mutex, has a concept of ownership</a:t>
            </a:r>
          </a:p>
          <a:p>
            <a:pPr lvl="1">
              <a:buFont typeface="Arial" panose="020B0604020202020204" pitchFamily="34" charset="0"/>
              <a:buChar char="•"/>
            </a:pPr>
            <a:r>
              <a:rPr lang="en-GB" dirty="0"/>
              <a:t>Semaphores</a:t>
            </a:r>
          </a:p>
          <a:p>
            <a:pPr lvl="2"/>
            <a:r>
              <a:rPr lang="en-GB" sz="1800" dirty="0"/>
              <a:t> A counting lock, e.g. allow up to 3 threads to access a resource</a:t>
            </a:r>
          </a:p>
          <a:p>
            <a:pPr lvl="1">
              <a:buFont typeface="Arial" panose="020B0604020202020204" pitchFamily="34" charset="0"/>
              <a:buChar char="•"/>
            </a:pPr>
            <a:r>
              <a:rPr lang="en-GB" dirty="0"/>
              <a:t>Timers</a:t>
            </a:r>
          </a:p>
          <a:p>
            <a:pPr lvl="2"/>
            <a:r>
              <a:rPr lang="en-GB" sz="1800" dirty="0"/>
              <a:t> Similar to </a:t>
            </a:r>
            <a:r>
              <a:rPr lang="en-GB" sz="1800" dirty="0" err="1"/>
              <a:t>waitable</a:t>
            </a:r>
            <a:r>
              <a:rPr lang="en-GB" sz="1800" dirty="0"/>
              <a:t> timers on Win32 and interval timers on UNIX </a:t>
            </a:r>
          </a:p>
        </p:txBody>
      </p:sp>
    </p:spTree>
    <p:extLst>
      <p:ext uri="{BB962C8B-B14F-4D97-AF65-F5344CB8AC3E}">
        <p14:creationId xmlns:p14="http://schemas.microsoft.com/office/powerpoint/2010/main" val="2608635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dirty="0"/>
              <a:t>Simple use of lock</a:t>
            </a:r>
          </a:p>
        </p:txBody>
      </p:sp>
      <p:sp>
        <p:nvSpPr>
          <p:cNvPr id="16387" name="Rectangle 3"/>
          <p:cNvSpPr>
            <a:spLocks noGrp="1" noChangeArrowheads="1"/>
          </p:cNvSpPr>
          <p:nvPr>
            <p:ph idx="1"/>
          </p:nvPr>
        </p:nvSpPr>
        <p:spPr/>
        <p:txBody>
          <a:bodyPr/>
          <a:lstStyle/>
          <a:p>
            <a:r>
              <a:rPr lang="en-GB" b="1" dirty="0"/>
              <a:t>To fix the print issue, and to protect a global list</a:t>
            </a:r>
          </a:p>
        </p:txBody>
      </p:sp>
      <p:sp>
        <p:nvSpPr>
          <p:cNvPr id="16388" name="Text Box 4"/>
          <p:cNvSpPr txBox="1">
            <a:spLocks noChangeArrowheads="1"/>
          </p:cNvSpPr>
          <p:nvPr/>
        </p:nvSpPr>
        <p:spPr bwMode="auto">
          <a:xfrm>
            <a:off x="1062905" y="1974864"/>
            <a:ext cx="6835775" cy="4587875"/>
          </a:xfrm>
          <a:prstGeom prst="rect">
            <a:avLst/>
          </a:prstGeom>
          <a:solidFill>
            <a:schemeClr val="tx2">
              <a:lumMod val="20000"/>
              <a:lumOff val="80000"/>
            </a:schemeClr>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800" dirty="0">
                <a:latin typeface="Courier New" panose="02070309020205020404" pitchFamily="49" charset="0"/>
              </a:rPr>
              <a:t>from threading import Lock</a:t>
            </a:r>
          </a:p>
          <a:p>
            <a:pPr>
              <a:spcBef>
                <a:spcPct val="0"/>
              </a:spcBef>
            </a:pPr>
            <a:r>
              <a:rPr lang="en-US" sz="1800" dirty="0" err="1">
                <a:latin typeface="Courier New" panose="02070309020205020404" pitchFamily="49" charset="0"/>
              </a:rPr>
              <a:t>csScreen</a:t>
            </a:r>
            <a:r>
              <a:rPr lang="en-US" sz="1800" dirty="0">
                <a:latin typeface="Courier New" panose="02070309020205020404" pitchFamily="49" charset="0"/>
              </a:rPr>
              <a:t>      = </a:t>
            </a:r>
            <a:r>
              <a:rPr lang="en-US" sz="1800" b="1" dirty="0">
                <a:latin typeface="Courier New" panose="02070309020205020404" pitchFamily="49" charset="0"/>
              </a:rPr>
              <a:t>Lock()</a:t>
            </a:r>
          </a:p>
          <a:p>
            <a:pPr>
              <a:spcBef>
                <a:spcPct val="0"/>
              </a:spcBef>
            </a:pPr>
            <a:r>
              <a:rPr lang="en-US" sz="1800" dirty="0" err="1">
                <a:latin typeface="Courier New" panose="02070309020205020404" pitchFamily="49" charset="0"/>
              </a:rPr>
              <a:t>csSharePrices</a:t>
            </a:r>
            <a:r>
              <a:rPr lang="en-US" sz="1800" dirty="0">
                <a:latin typeface="Courier New" panose="02070309020205020404" pitchFamily="49" charset="0"/>
              </a:rPr>
              <a:t> = </a:t>
            </a:r>
            <a:r>
              <a:rPr lang="en-US" sz="1800" b="1" dirty="0">
                <a:latin typeface="Courier New" panose="02070309020205020404" pitchFamily="49" charset="0"/>
              </a:rPr>
              <a:t>Lock()</a:t>
            </a:r>
          </a:p>
          <a:p>
            <a:pPr>
              <a:spcBef>
                <a:spcPct val="0"/>
              </a:spcBef>
            </a:pPr>
            <a:endParaRPr lang="en-US" sz="800" dirty="0">
              <a:latin typeface="Courier New" panose="02070309020205020404" pitchFamily="49" charset="0"/>
            </a:endParaRPr>
          </a:p>
          <a:p>
            <a:pPr>
              <a:spcBef>
                <a:spcPct val="0"/>
              </a:spcBef>
            </a:pPr>
            <a:r>
              <a:rPr lang="en-US" sz="1800" dirty="0" err="1">
                <a:latin typeface="Courier New" panose="02070309020205020404" pitchFamily="49" charset="0"/>
              </a:rPr>
              <a:t>dSharePrices</a:t>
            </a:r>
            <a:r>
              <a:rPr lang="en-US" sz="1800" dirty="0">
                <a:latin typeface="Courier New" panose="02070309020205020404" pitchFamily="49" charset="0"/>
              </a:rPr>
              <a:t> = []</a:t>
            </a:r>
          </a:p>
          <a:p>
            <a:pPr>
              <a:spcBef>
                <a:spcPct val="0"/>
              </a:spcBef>
            </a:pPr>
            <a:endParaRPr lang="en-GB" sz="1800" dirty="0">
              <a:latin typeface="Courier New" panose="02070309020205020404" pitchFamily="49" charset="0"/>
            </a:endParaRPr>
          </a:p>
          <a:p>
            <a:pPr>
              <a:spcBef>
                <a:spcPct val="0"/>
              </a:spcBef>
            </a:pPr>
            <a:r>
              <a:rPr lang="en-US" sz="1800" dirty="0" err="1">
                <a:latin typeface="Courier New" panose="02070309020205020404" pitchFamily="49" charset="0"/>
              </a:rPr>
              <a:t>def</a:t>
            </a:r>
            <a:r>
              <a:rPr lang="en-US" sz="1800" dirty="0">
                <a:latin typeface="Courier New" panose="02070309020205020404" pitchFamily="49" charset="0"/>
              </a:rPr>
              <a:t> </a:t>
            </a:r>
            <a:r>
              <a:rPr lang="en-US" sz="1800" dirty="0" err="1">
                <a:latin typeface="Courier New" panose="02070309020205020404" pitchFamily="49" charset="0"/>
              </a:rPr>
              <a:t>GetStockPrice</a:t>
            </a:r>
            <a:r>
              <a:rPr lang="en-US" sz="1800" dirty="0">
                <a:latin typeface="Courier New" panose="02070309020205020404" pitchFamily="49" charset="0"/>
              </a:rPr>
              <a:t>():</a:t>
            </a:r>
          </a:p>
          <a:p>
            <a:pPr>
              <a:spcBef>
                <a:spcPct val="0"/>
              </a:spcBef>
            </a:pPr>
            <a:r>
              <a:rPr lang="en-US" sz="1800" dirty="0">
                <a:latin typeface="Courier New" panose="02070309020205020404" pitchFamily="49" charset="0"/>
              </a:rPr>
              <a:t>    global </a:t>
            </a:r>
            <a:r>
              <a:rPr lang="en-US" sz="1800" dirty="0" err="1">
                <a:latin typeface="Courier New" panose="02070309020205020404" pitchFamily="49" charset="0"/>
              </a:rPr>
              <a:t>dSharePrices</a:t>
            </a:r>
            <a:endParaRPr lang="en-US" sz="1800" dirty="0">
              <a:latin typeface="Courier New" panose="02070309020205020404" pitchFamily="49" charset="0"/>
            </a:endParaRPr>
          </a:p>
          <a:p>
            <a:pPr>
              <a:spcBef>
                <a:spcPct val="0"/>
              </a:spcBef>
            </a:pPr>
            <a:r>
              <a:rPr lang="en-US" sz="800" dirty="0">
                <a:latin typeface="Courier New" panose="02070309020205020404" pitchFamily="49" charset="0"/>
              </a:rPr>
              <a:t>    </a:t>
            </a:r>
          </a:p>
          <a:p>
            <a:pPr>
              <a:spcBef>
                <a:spcPct val="0"/>
              </a:spcBef>
            </a:pPr>
            <a:r>
              <a:rPr lang="en-US" sz="1800" dirty="0">
                <a:latin typeface="Courier New" panose="02070309020205020404" pitchFamily="49" charset="0"/>
              </a:rPr>
              <a:t>    </a:t>
            </a:r>
            <a:r>
              <a:rPr lang="en-US" sz="1800" b="1" dirty="0" err="1">
                <a:latin typeface="Courier New" panose="02070309020205020404" pitchFamily="49" charset="0"/>
              </a:rPr>
              <a:t>csSharePrices.acquire</a:t>
            </a:r>
            <a:r>
              <a:rPr lang="en-US" sz="1800" b="1" dirty="0">
                <a:latin typeface="Courier New" panose="02070309020205020404" pitchFamily="49" charset="0"/>
              </a:rPr>
              <a:t>()</a:t>
            </a:r>
          </a:p>
          <a:p>
            <a:pPr>
              <a:spcBef>
                <a:spcPct val="0"/>
              </a:spcBef>
            </a:pPr>
            <a:r>
              <a:rPr lang="en-US" sz="1800" dirty="0">
                <a:latin typeface="Courier New" panose="02070309020205020404" pitchFamily="49" charset="0"/>
              </a:rPr>
              <a:t>    </a:t>
            </a:r>
            <a:r>
              <a:rPr lang="en-US" sz="1800" dirty="0" err="1">
                <a:latin typeface="Courier New" panose="02070309020205020404" pitchFamily="49" charset="0"/>
              </a:rPr>
              <a:t>dPrices</a:t>
            </a:r>
            <a:r>
              <a:rPr lang="en-US" sz="1800" dirty="0">
                <a:latin typeface="Courier New" panose="02070309020205020404" pitchFamily="49" charset="0"/>
              </a:rPr>
              <a:t> = </a:t>
            </a:r>
            <a:r>
              <a:rPr lang="en-US" sz="1800" dirty="0" err="1">
                <a:latin typeface="Courier New" panose="02070309020205020404" pitchFamily="49" charset="0"/>
              </a:rPr>
              <a:t>dSharePrices</a:t>
            </a:r>
            <a:r>
              <a:rPr lang="en-US" sz="1800" dirty="0">
                <a:latin typeface="Courier New" panose="02070309020205020404" pitchFamily="49" charset="0"/>
              </a:rPr>
              <a:t>[:]</a:t>
            </a:r>
          </a:p>
          <a:p>
            <a:pPr>
              <a:spcBef>
                <a:spcPct val="0"/>
              </a:spcBef>
            </a:pPr>
            <a:r>
              <a:rPr lang="en-US" sz="1800" dirty="0">
                <a:latin typeface="Courier New" panose="02070309020205020404" pitchFamily="49" charset="0"/>
              </a:rPr>
              <a:t>    </a:t>
            </a:r>
            <a:r>
              <a:rPr lang="en-US" sz="1800" b="1" dirty="0" err="1">
                <a:latin typeface="Courier New" panose="02070309020205020404" pitchFamily="49" charset="0"/>
              </a:rPr>
              <a:t>csSharePrices.release</a:t>
            </a:r>
            <a:r>
              <a:rPr lang="en-US" sz="1800" b="1" dirty="0">
                <a:latin typeface="Courier New" panose="02070309020205020404" pitchFamily="49" charset="0"/>
              </a:rPr>
              <a:t>()</a:t>
            </a:r>
          </a:p>
          <a:p>
            <a:pPr>
              <a:spcBef>
                <a:spcPct val="0"/>
              </a:spcBef>
            </a:pPr>
            <a:r>
              <a:rPr lang="en-US" sz="1800" dirty="0">
                <a:latin typeface="Courier New" panose="02070309020205020404" pitchFamily="49" charset="0"/>
              </a:rPr>
              <a:t>    return </a:t>
            </a:r>
            <a:r>
              <a:rPr lang="en-US" sz="1800" dirty="0" err="1">
                <a:latin typeface="Courier New" panose="02070309020205020404" pitchFamily="49" charset="0"/>
              </a:rPr>
              <a:t>dPrices</a:t>
            </a:r>
            <a:endParaRPr lang="en-GB" sz="1800" dirty="0">
              <a:latin typeface="Courier New" panose="02070309020205020404" pitchFamily="49" charset="0"/>
            </a:endParaRPr>
          </a:p>
          <a:p>
            <a:pPr>
              <a:spcBef>
                <a:spcPct val="0"/>
              </a:spcBef>
            </a:pPr>
            <a:endParaRPr lang="en-GB" sz="800" dirty="0">
              <a:latin typeface="Courier New" panose="02070309020205020404" pitchFamily="49" charset="0"/>
            </a:endParaRPr>
          </a:p>
          <a:p>
            <a:pPr>
              <a:spcBef>
                <a:spcPct val="0"/>
              </a:spcBef>
            </a:pPr>
            <a:r>
              <a:rPr lang="en-GB" sz="1800" dirty="0" err="1">
                <a:latin typeface="Courier New" panose="02070309020205020404" pitchFamily="49" charset="0"/>
              </a:rPr>
              <a:t>def</a:t>
            </a:r>
            <a:r>
              <a:rPr lang="en-GB" sz="1800" dirty="0">
                <a:latin typeface="Courier New" panose="02070309020205020404" pitchFamily="49" charset="0"/>
              </a:rPr>
              <a:t> Sessions:</a:t>
            </a:r>
          </a:p>
          <a:p>
            <a:pPr>
              <a:spcBef>
                <a:spcPct val="0"/>
              </a:spcBef>
            </a:pPr>
            <a:r>
              <a:rPr lang="en-US" sz="1800" dirty="0">
                <a:latin typeface="Courier New" panose="02070309020205020404" pitchFamily="49" charset="0"/>
              </a:rPr>
              <a:t>    </a:t>
            </a:r>
            <a:r>
              <a:rPr lang="en-US" sz="1800" b="1" dirty="0" err="1">
                <a:latin typeface="Courier New" panose="02070309020205020404" pitchFamily="49" charset="0"/>
              </a:rPr>
              <a:t>csScreen.acquire</a:t>
            </a:r>
            <a:r>
              <a:rPr lang="en-US" sz="1800" b="1" dirty="0">
                <a:latin typeface="Courier New" panose="02070309020205020404" pitchFamily="49" charset="0"/>
              </a:rPr>
              <a:t>()</a:t>
            </a:r>
          </a:p>
          <a:p>
            <a:pPr>
              <a:spcBef>
                <a:spcPct val="0"/>
              </a:spcBef>
            </a:pPr>
            <a:r>
              <a:rPr lang="en-US" sz="1800" dirty="0">
                <a:latin typeface="Courier New" panose="02070309020205020404" pitchFamily="49" charset="0"/>
              </a:rPr>
              <a:t>    print("\</a:t>
            </a:r>
            <a:r>
              <a:rPr lang="en-US" sz="1800" dirty="0" err="1">
                <a:latin typeface="Courier New" panose="02070309020205020404" pitchFamily="49" charset="0"/>
              </a:rPr>
              <a:t>nWaiting</a:t>
            </a:r>
            <a:r>
              <a:rPr lang="en-US" sz="1800" dirty="0">
                <a:latin typeface="Courier New" panose="02070309020205020404" pitchFamily="49" charset="0"/>
              </a:rPr>
              <a:t> for requests\n")</a:t>
            </a:r>
          </a:p>
          <a:p>
            <a:pPr>
              <a:spcBef>
                <a:spcPct val="0"/>
              </a:spcBef>
            </a:pPr>
            <a:r>
              <a:rPr lang="en-US" sz="1800" dirty="0">
                <a:latin typeface="Courier New" panose="02070309020205020404" pitchFamily="49" charset="0"/>
              </a:rPr>
              <a:t>    </a:t>
            </a:r>
            <a:r>
              <a:rPr lang="en-US" sz="1800" b="1" dirty="0" err="1">
                <a:latin typeface="Courier New" panose="02070309020205020404" pitchFamily="49" charset="0"/>
              </a:rPr>
              <a:t>csScreen.release</a:t>
            </a:r>
            <a:r>
              <a:rPr lang="en-US" sz="1800" b="1" dirty="0">
                <a:latin typeface="Courier New" panose="02070309020205020404" pitchFamily="49" charset="0"/>
              </a:rPr>
              <a:t>()</a:t>
            </a:r>
            <a:endParaRPr lang="en-GB" sz="1800" b="1" dirty="0">
              <a:latin typeface="Courier New" panose="02070309020205020404" pitchFamily="49" charset="0"/>
            </a:endParaRPr>
          </a:p>
        </p:txBody>
      </p:sp>
    </p:spTree>
    <p:extLst>
      <p:ext uri="{BB962C8B-B14F-4D97-AF65-F5344CB8AC3E}">
        <p14:creationId xmlns:p14="http://schemas.microsoft.com/office/powerpoint/2010/main" val="438139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dirty="0"/>
              <a:t>The trouble with threads</a:t>
            </a:r>
          </a:p>
        </p:txBody>
      </p:sp>
      <p:sp>
        <p:nvSpPr>
          <p:cNvPr id="17411" name="Rectangle 3"/>
          <p:cNvSpPr>
            <a:spLocks noGrp="1" noChangeArrowheads="1"/>
          </p:cNvSpPr>
          <p:nvPr>
            <p:ph idx="1"/>
          </p:nvPr>
        </p:nvSpPr>
        <p:spPr/>
        <p:txBody>
          <a:bodyPr/>
          <a:lstStyle/>
          <a:p>
            <a:pPr marL="342900" indent="-342900">
              <a:buFont typeface="Arial" panose="020B0604020202020204" pitchFamily="34" charset="0"/>
              <a:buChar char="•"/>
            </a:pPr>
            <a:r>
              <a:rPr lang="en-GB" b="1" dirty="0"/>
              <a:t>They are very difficult to code</a:t>
            </a:r>
          </a:p>
          <a:p>
            <a:pPr lvl="1">
              <a:buFont typeface="Arial" panose="020B0604020202020204" pitchFamily="34" charset="0"/>
              <a:buChar char="•"/>
            </a:pPr>
            <a:r>
              <a:rPr lang="en-GB" dirty="0"/>
              <a:t>Sharing variables requires locking mechanisms</a:t>
            </a:r>
          </a:p>
          <a:p>
            <a:pPr lvl="1">
              <a:buFont typeface="Arial" panose="020B0604020202020204" pitchFamily="34" charset="0"/>
              <a:buChar char="•"/>
            </a:pPr>
            <a:r>
              <a:rPr lang="en-GB" dirty="0"/>
              <a:t>Subtle timing differences can make debugging difficult</a:t>
            </a:r>
          </a:p>
          <a:p>
            <a:pPr marL="342900" indent="-342900">
              <a:buFont typeface="Arial" panose="020B0604020202020204" pitchFamily="34" charset="0"/>
              <a:buChar char="•"/>
            </a:pPr>
            <a:r>
              <a:rPr lang="en-GB" b="1" dirty="0"/>
              <a:t>The Python Global Interpreter Lock (GIL)</a:t>
            </a:r>
          </a:p>
          <a:p>
            <a:pPr lvl="1">
              <a:buFont typeface="Arial" panose="020B0604020202020204" pitchFamily="34" charset="0"/>
              <a:buChar char="•"/>
            </a:pPr>
            <a:r>
              <a:rPr lang="en-GB" dirty="0"/>
              <a:t>The GIL locks the interpreter</a:t>
            </a:r>
          </a:p>
          <a:p>
            <a:pPr lvl="2"/>
            <a:r>
              <a:rPr lang="en-GB" sz="1800" dirty="0"/>
              <a:t> Threads are locked for about 100 byte-code instructions</a:t>
            </a:r>
          </a:p>
          <a:p>
            <a:pPr lvl="2"/>
            <a:r>
              <a:rPr lang="en-GB" sz="1800" dirty="0"/>
              <a:t> Simplifies and protects the interpreter</a:t>
            </a:r>
          </a:p>
          <a:p>
            <a:pPr lvl="1">
              <a:buFont typeface="Arial" panose="020B0604020202020204" pitchFamily="34" charset="0"/>
              <a:buChar char="•"/>
            </a:pPr>
            <a:r>
              <a:rPr lang="en-GB" dirty="0"/>
              <a:t>The GIL </a:t>
            </a:r>
            <a:r>
              <a:rPr lang="en-GB" i="1" dirty="0"/>
              <a:t>does not</a:t>
            </a:r>
            <a:r>
              <a:rPr lang="en-GB" dirty="0"/>
              <a:t> mean that:</a:t>
            </a:r>
          </a:p>
          <a:p>
            <a:pPr lvl="2"/>
            <a:r>
              <a:rPr lang="en-GB" sz="1800" dirty="0"/>
              <a:t> Python is not multi-threaded - C modules can multi-thread</a:t>
            </a:r>
          </a:p>
          <a:p>
            <a:pPr lvl="2"/>
            <a:r>
              <a:rPr lang="en-GB" sz="1800" dirty="0"/>
              <a:t> You don't need to worry about locking - you certainly do!</a:t>
            </a:r>
          </a:p>
          <a:p>
            <a:endParaRPr lang="en-GB" dirty="0"/>
          </a:p>
        </p:txBody>
      </p:sp>
      <p:sp>
        <p:nvSpPr>
          <p:cNvPr id="17412" name="AutoShape 4"/>
          <p:cNvSpPr>
            <a:spLocks noChangeArrowheads="1"/>
          </p:cNvSpPr>
          <p:nvPr/>
        </p:nvSpPr>
        <p:spPr bwMode="auto">
          <a:xfrm>
            <a:off x="1152968" y="5584744"/>
            <a:ext cx="9886063" cy="914400"/>
          </a:xfrm>
          <a:prstGeom prst="horizontalScroll">
            <a:avLst>
              <a:gd name="adj" fmla="val 12500"/>
            </a:avLst>
          </a:prstGeom>
          <a:solidFill>
            <a:schemeClr val="bg2">
              <a:lumMod val="20000"/>
              <a:lumOff val="80000"/>
            </a:schemeClr>
          </a:solidFill>
          <a:ln w="9525">
            <a:solidFill>
              <a:schemeClr val="tx1"/>
            </a:solidFill>
            <a:round/>
            <a:headEnd/>
            <a:tailEnd/>
          </a:ln>
        </p:spPr>
        <p:txBody>
          <a:bodyPr wrap="none" anchor="ctr"/>
          <a:lstStyle/>
          <a:p>
            <a:pPr algn="ctr">
              <a:spcBef>
                <a:spcPct val="0"/>
              </a:spcBef>
            </a:pPr>
            <a:r>
              <a:rPr lang="en-GB" sz="2400" dirty="0"/>
              <a:t>"Multi-threading is a way of shooting yourself in both feet"</a:t>
            </a:r>
          </a:p>
        </p:txBody>
      </p:sp>
    </p:spTree>
    <p:extLst>
      <p:ext uri="{BB962C8B-B14F-4D97-AF65-F5344CB8AC3E}">
        <p14:creationId xmlns:p14="http://schemas.microsoft.com/office/powerpoint/2010/main" val="213161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dirty="0"/>
              <a:t>Using the multiprocessing module</a:t>
            </a:r>
          </a:p>
        </p:txBody>
      </p:sp>
      <p:sp>
        <p:nvSpPr>
          <p:cNvPr id="18435" name="Rectangle 3"/>
          <p:cNvSpPr>
            <a:spLocks noGrp="1" noChangeArrowheads="1"/>
          </p:cNvSpPr>
          <p:nvPr>
            <p:ph idx="1"/>
          </p:nvPr>
        </p:nvSpPr>
        <p:spPr/>
        <p:txBody>
          <a:bodyPr/>
          <a:lstStyle/>
          <a:p>
            <a:pPr marL="342900" indent="-342900">
              <a:buFont typeface="Arial" panose="020B0604020202020204" pitchFamily="34" charset="0"/>
              <a:buChar char="•"/>
            </a:pPr>
            <a:r>
              <a:rPr lang="en-GB" b="1" dirty="0"/>
              <a:t>Uses processes rather than threads</a:t>
            </a:r>
          </a:p>
          <a:p>
            <a:pPr lvl="1">
              <a:buFont typeface="Arial" panose="020B0604020202020204" pitchFamily="34" charset="0"/>
              <a:buChar char="•"/>
            </a:pPr>
            <a:r>
              <a:rPr lang="en-GB" dirty="0"/>
              <a:t>Default number of processes is one for each core</a:t>
            </a:r>
          </a:p>
          <a:p>
            <a:pPr lvl="1">
              <a:buFont typeface="Arial" panose="020B0604020202020204" pitchFamily="34" charset="0"/>
              <a:buChar char="•"/>
            </a:pPr>
            <a:r>
              <a:rPr lang="en-GB" dirty="0"/>
              <a:t>Also supports process pools, and processes across systems</a:t>
            </a:r>
          </a:p>
          <a:p>
            <a:pPr lvl="1">
              <a:buFont typeface="Arial" panose="020B0604020202020204" pitchFamily="34" charset="0"/>
              <a:buChar char="•"/>
            </a:pPr>
            <a:r>
              <a:rPr lang="en-GB" dirty="0"/>
              <a:t>Pipes and queues for synchronised communication</a:t>
            </a:r>
          </a:p>
        </p:txBody>
      </p:sp>
      <p:sp>
        <p:nvSpPr>
          <p:cNvPr id="18436" name="Text Box 5"/>
          <p:cNvSpPr txBox="1">
            <a:spLocks noChangeArrowheads="1"/>
          </p:cNvSpPr>
          <p:nvPr/>
        </p:nvSpPr>
        <p:spPr bwMode="auto">
          <a:xfrm>
            <a:off x="1094202" y="2975475"/>
            <a:ext cx="5974713" cy="3662541"/>
          </a:xfrm>
          <a:prstGeom prst="rect">
            <a:avLst/>
          </a:prstGeom>
          <a:solidFill>
            <a:schemeClr val="tx2">
              <a:lumMod val="20000"/>
              <a:lumOff val="80000"/>
            </a:schemeClr>
          </a:solidFill>
          <a:ln w="9525">
            <a:solidFill>
              <a:schemeClr val="tx1"/>
            </a:solidFill>
            <a:miter lim="800000"/>
            <a:headEnd/>
            <a:tailEnd/>
          </a:ln>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from multiprocessing import Process</a:t>
            </a:r>
          </a:p>
          <a:p>
            <a:pPr>
              <a:spcBef>
                <a:spcPct val="0"/>
              </a:spcBef>
            </a:pPr>
            <a:endParaRPr lang="en-GB" sz="800" dirty="0">
              <a:latin typeface="Courier New" panose="02070309020205020404" pitchFamily="49" charset="0"/>
            </a:endParaRPr>
          </a:p>
          <a:p>
            <a:pPr>
              <a:spcBef>
                <a:spcPct val="0"/>
              </a:spcBef>
            </a:pPr>
            <a:r>
              <a:rPr lang="en-GB" sz="1800" dirty="0">
                <a:latin typeface="Courier New" panose="02070309020205020404" pitchFamily="49" charset="0"/>
              </a:rPr>
              <a:t>def </a:t>
            </a:r>
            <a:r>
              <a:rPr lang="en-GB" sz="1800" dirty="0" err="1">
                <a:latin typeface="Courier New" panose="02070309020205020404" pitchFamily="49" charset="0"/>
              </a:rPr>
              <a:t>my_func</a:t>
            </a:r>
            <a:r>
              <a:rPr lang="en-GB" sz="1800" dirty="0">
                <a:latin typeface="Courier New" panose="02070309020205020404" pitchFamily="49" charset="0"/>
              </a:rPr>
              <a:t>(*</a:t>
            </a:r>
            <a:r>
              <a:rPr lang="en-GB" sz="1800" dirty="0" err="1">
                <a:latin typeface="Courier New" panose="02070309020205020404" pitchFamily="49" charset="0"/>
              </a:rPr>
              <a:t>args</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print("From </a:t>
            </a:r>
            <a:r>
              <a:rPr lang="en-GB" sz="1800" dirty="0" err="1">
                <a:latin typeface="Courier New" panose="02070309020205020404" pitchFamily="49" charset="0"/>
              </a:rPr>
              <a:t>proc</a:t>
            </a:r>
            <a:r>
              <a:rPr lang="en-GB" sz="1800" dirty="0">
                <a:latin typeface="Courier New" panose="02070309020205020404" pitchFamily="49" charset="0"/>
              </a:rPr>
              <a:t>", </a:t>
            </a:r>
            <a:r>
              <a:rPr lang="en-GB" sz="1800" dirty="0" err="1">
                <a:latin typeface="Courier New" panose="02070309020205020404" pitchFamily="49" charset="0"/>
              </a:rPr>
              <a:t>args</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time.sleep</a:t>
            </a:r>
            <a:r>
              <a:rPr lang="en-GB" sz="1800" dirty="0">
                <a:latin typeface="Courier New" panose="02070309020205020404" pitchFamily="49" charset="0"/>
              </a:rPr>
              <a:t>(5)</a:t>
            </a:r>
          </a:p>
          <a:p>
            <a:pPr>
              <a:spcBef>
                <a:spcPct val="0"/>
              </a:spcBef>
            </a:pPr>
            <a:endParaRPr lang="en-GB" sz="800" dirty="0">
              <a:latin typeface="Courier New" panose="02070309020205020404" pitchFamily="49" charset="0"/>
            </a:endParaRPr>
          </a:p>
          <a:p>
            <a:r>
              <a:rPr lang="en-GB" sz="1800" dirty="0">
                <a:latin typeface="Courier New" panose="02070309020205020404" pitchFamily="49" charset="0"/>
              </a:rPr>
              <a:t>if __name__ == "__main__":   </a:t>
            </a:r>
          </a:p>
          <a:p>
            <a:r>
              <a:rPr lang="en-GB" sz="1800" dirty="0">
                <a:latin typeface="Courier New" panose="02070309020205020404" pitchFamily="49" charset="0"/>
              </a:rPr>
              <a:t>    p1 = Process(target=</a:t>
            </a:r>
            <a:r>
              <a:rPr lang="en-GB" sz="1800" dirty="0" err="1">
                <a:latin typeface="Courier New" panose="02070309020205020404" pitchFamily="49" charset="0"/>
              </a:rPr>
              <a:t>my_func</a:t>
            </a:r>
            <a:r>
              <a:rPr lang="en-GB" sz="1800" dirty="0">
                <a:latin typeface="Courier New" panose="02070309020205020404" pitchFamily="49" charset="0"/>
              </a:rPr>
              <a:t>, </a:t>
            </a:r>
            <a:r>
              <a:rPr lang="en-GB" sz="1800" dirty="0" err="1">
                <a:latin typeface="Courier New" panose="02070309020205020404" pitchFamily="49" charset="0"/>
              </a:rPr>
              <a:t>args</a:t>
            </a:r>
            <a:r>
              <a:rPr lang="en-GB" sz="1800" dirty="0">
                <a:latin typeface="Courier New" panose="02070309020205020404" pitchFamily="49" charset="0"/>
              </a:rPr>
              <a:t>="1")</a:t>
            </a:r>
          </a:p>
          <a:p>
            <a:r>
              <a:rPr lang="en-GB" sz="1800" dirty="0">
                <a:latin typeface="Courier New" panose="02070309020205020404" pitchFamily="49" charset="0"/>
              </a:rPr>
              <a:t>    p2 = Process(target=</a:t>
            </a:r>
            <a:r>
              <a:rPr lang="en-GB" sz="1800" dirty="0" err="1">
                <a:latin typeface="Courier New" panose="02070309020205020404" pitchFamily="49" charset="0"/>
              </a:rPr>
              <a:t>my_func</a:t>
            </a:r>
            <a:r>
              <a:rPr lang="en-GB" sz="1800" dirty="0">
                <a:latin typeface="Courier New" panose="02070309020205020404" pitchFamily="49" charset="0"/>
              </a:rPr>
              <a:t>, </a:t>
            </a:r>
            <a:r>
              <a:rPr lang="en-GB" sz="1800" dirty="0" err="1">
                <a:latin typeface="Courier New" panose="02070309020205020404" pitchFamily="49" charset="0"/>
              </a:rPr>
              <a:t>args</a:t>
            </a:r>
            <a:r>
              <a:rPr lang="en-GB" sz="1800" dirty="0">
                <a:latin typeface="Courier New" panose="02070309020205020404" pitchFamily="49" charset="0"/>
              </a:rPr>
              <a:t>="2")</a:t>
            </a:r>
          </a:p>
          <a:p>
            <a:pPr>
              <a:spcBef>
                <a:spcPct val="0"/>
              </a:spcBef>
            </a:pPr>
            <a:r>
              <a:rPr lang="en-GB" sz="1800" dirty="0">
                <a:latin typeface="Courier New" panose="02070309020205020404" pitchFamily="49" charset="0"/>
              </a:rPr>
              <a:t>    p1.start()</a:t>
            </a:r>
          </a:p>
          <a:p>
            <a:pPr>
              <a:spcBef>
                <a:spcPct val="0"/>
              </a:spcBef>
            </a:pPr>
            <a:r>
              <a:rPr lang="en-GB" sz="1800" dirty="0">
                <a:latin typeface="Courier New" panose="02070309020205020404" pitchFamily="49" charset="0"/>
              </a:rPr>
              <a:t>    p2.start()</a:t>
            </a:r>
          </a:p>
          <a:p>
            <a:pPr>
              <a:spcBef>
                <a:spcPct val="0"/>
              </a:spcBef>
            </a:pPr>
            <a:r>
              <a:rPr lang="en-GB" sz="1800" dirty="0">
                <a:latin typeface="Courier New" panose="02070309020205020404" pitchFamily="49" charset="0"/>
              </a:rPr>
              <a:t>    print("From main")</a:t>
            </a:r>
          </a:p>
          <a:p>
            <a:pPr>
              <a:spcBef>
                <a:spcPct val="0"/>
              </a:spcBef>
            </a:pPr>
            <a:r>
              <a:rPr lang="en-GB" sz="1800" dirty="0">
                <a:latin typeface="Courier New" panose="02070309020205020404" pitchFamily="49" charset="0"/>
              </a:rPr>
              <a:t>    p1.join()</a:t>
            </a:r>
          </a:p>
          <a:p>
            <a:pPr>
              <a:spcBef>
                <a:spcPct val="0"/>
              </a:spcBef>
            </a:pPr>
            <a:r>
              <a:rPr lang="en-GB" sz="1800" dirty="0">
                <a:latin typeface="Courier New" panose="02070309020205020404" pitchFamily="49" charset="0"/>
              </a:rPr>
              <a:t>    p2.join()</a:t>
            </a:r>
          </a:p>
        </p:txBody>
      </p:sp>
      <p:sp>
        <p:nvSpPr>
          <p:cNvPr id="18437" name="Text Box 6"/>
          <p:cNvSpPr txBox="1">
            <a:spLocks noChangeArrowheads="1"/>
          </p:cNvSpPr>
          <p:nvPr/>
        </p:nvSpPr>
        <p:spPr bwMode="auto">
          <a:xfrm>
            <a:off x="6096000" y="5727209"/>
            <a:ext cx="2403475" cy="925512"/>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800" dirty="0">
                <a:latin typeface="Courier New" panose="02070309020205020404" pitchFamily="49" charset="0"/>
              </a:rPr>
              <a:t>From main</a:t>
            </a:r>
          </a:p>
          <a:p>
            <a:pPr>
              <a:spcBef>
                <a:spcPct val="0"/>
              </a:spcBef>
            </a:pPr>
            <a:r>
              <a:rPr lang="en-US" sz="1800" dirty="0">
                <a:latin typeface="Courier New" panose="02070309020205020404" pitchFamily="49" charset="0"/>
              </a:rPr>
              <a:t>From </a:t>
            </a:r>
            <a:r>
              <a:rPr lang="en-US" sz="1800" dirty="0" err="1">
                <a:latin typeface="Courier New" panose="02070309020205020404" pitchFamily="49" charset="0"/>
              </a:rPr>
              <a:t>proc</a:t>
            </a:r>
            <a:r>
              <a:rPr lang="en-US" sz="1800" dirty="0">
                <a:latin typeface="Courier New" panose="02070309020205020404" pitchFamily="49" charset="0"/>
              </a:rPr>
              <a:t> ('2',)</a:t>
            </a:r>
          </a:p>
          <a:p>
            <a:pPr>
              <a:spcBef>
                <a:spcPct val="0"/>
              </a:spcBef>
            </a:pPr>
            <a:r>
              <a:rPr lang="en-US" sz="1800" dirty="0">
                <a:latin typeface="Courier New" panose="02070309020205020404" pitchFamily="49" charset="0"/>
              </a:rPr>
              <a:t>From </a:t>
            </a:r>
            <a:r>
              <a:rPr lang="en-US" sz="1800" dirty="0" err="1">
                <a:latin typeface="Courier New" panose="02070309020205020404" pitchFamily="49" charset="0"/>
              </a:rPr>
              <a:t>proc</a:t>
            </a:r>
            <a:r>
              <a:rPr lang="en-US" sz="1800" dirty="0">
                <a:latin typeface="Courier New" panose="02070309020205020404" pitchFamily="49" charset="0"/>
              </a:rPr>
              <a:t> ('1',)</a:t>
            </a:r>
            <a:endParaRPr lang="en-GB" sz="1800" dirty="0">
              <a:latin typeface="Courier New" panose="02070309020205020404" pitchFamily="49" charset="0"/>
            </a:endParaRPr>
          </a:p>
        </p:txBody>
      </p:sp>
    </p:spTree>
    <p:extLst>
      <p:ext uri="{BB962C8B-B14F-4D97-AF65-F5344CB8AC3E}">
        <p14:creationId xmlns:p14="http://schemas.microsoft.com/office/powerpoint/2010/main" val="676804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dirty="0"/>
              <a:t>Queue objects</a:t>
            </a:r>
          </a:p>
        </p:txBody>
      </p:sp>
      <p:sp>
        <p:nvSpPr>
          <p:cNvPr id="19459" name="Rectangle 3"/>
          <p:cNvSpPr>
            <a:spLocks noGrp="1" noChangeArrowheads="1"/>
          </p:cNvSpPr>
          <p:nvPr>
            <p:ph idx="1"/>
          </p:nvPr>
        </p:nvSpPr>
        <p:spPr/>
        <p:txBody>
          <a:bodyPr/>
          <a:lstStyle/>
          <a:p>
            <a:pPr marL="342900" indent="-342900">
              <a:buFont typeface="Arial" panose="020B0604020202020204" pitchFamily="34" charset="0"/>
              <a:buChar char="•"/>
            </a:pPr>
            <a:r>
              <a:rPr lang="en-GB" b="1" dirty="0"/>
              <a:t>Used by threads and multiprocessing</a:t>
            </a:r>
          </a:p>
          <a:p>
            <a:pPr lvl="1">
              <a:buFont typeface="Arial" panose="020B0604020202020204" pitchFamily="34" charset="0"/>
              <a:buChar char="•"/>
            </a:pPr>
            <a:r>
              <a:rPr lang="en-GB" dirty="0"/>
              <a:t>Provides a serialised method of communication</a:t>
            </a:r>
          </a:p>
          <a:p>
            <a:pPr lvl="1">
              <a:buFont typeface="Arial" panose="020B0604020202020204" pitchFamily="34" charset="0"/>
              <a:buChar char="•"/>
            </a:pPr>
            <a:r>
              <a:rPr lang="en-GB" dirty="0"/>
              <a:t>multiprocessing also supports </a:t>
            </a:r>
            <a:r>
              <a:rPr lang="en-GB" dirty="0" err="1"/>
              <a:t>JoinableQueue</a:t>
            </a:r>
            <a:endParaRPr lang="en-GB" dirty="0"/>
          </a:p>
        </p:txBody>
      </p:sp>
      <p:sp>
        <p:nvSpPr>
          <p:cNvPr id="19460" name="Text Box 4"/>
          <p:cNvSpPr txBox="1">
            <a:spLocks noChangeArrowheads="1"/>
          </p:cNvSpPr>
          <p:nvPr/>
        </p:nvSpPr>
        <p:spPr bwMode="auto">
          <a:xfrm>
            <a:off x="334489" y="2890797"/>
            <a:ext cx="5994400" cy="3579812"/>
          </a:xfrm>
          <a:prstGeom prst="rect">
            <a:avLst/>
          </a:prstGeom>
          <a:solidFill>
            <a:schemeClr val="tx2">
              <a:lumMod val="20000"/>
              <a:lumOff val="80000"/>
            </a:schemeClr>
          </a:solidFill>
          <a:ln w="9525">
            <a:solidFill>
              <a:schemeClr val="tx1"/>
            </a:solidFill>
            <a:miter lim="800000"/>
            <a:headEnd/>
            <a:tailEnd/>
          </a:ln>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from multiprocessing import Process, Queue</a:t>
            </a:r>
          </a:p>
          <a:p>
            <a:pPr>
              <a:spcBef>
                <a:spcPct val="0"/>
              </a:spcBef>
            </a:pPr>
            <a:r>
              <a:rPr lang="en-GB" sz="1800" dirty="0">
                <a:latin typeface="Courier New" panose="02070309020205020404" pitchFamily="49" charset="0"/>
              </a:rPr>
              <a:t>import </a:t>
            </a:r>
            <a:r>
              <a:rPr lang="en-GB" sz="1800" dirty="0" err="1">
                <a:latin typeface="Courier New" panose="02070309020205020404" pitchFamily="49" charset="0"/>
              </a:rPr>
              <a:t>os</a:t>
            </a:r>
            <a:endParaRPr lang="en-GB" sz="1800" dirty="0">
              <a:latin typeface="Courier New" panose="02070309020205020404" pitchFamily="49" charset="0"/>
            </a:endParaRPr>
          </a:p>
          <a:p>
            <a:pPr>
              <a:spcBef>
                <a:spcPct val="0"/>
              </a:spcBef>
            </a:pP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def </a:t>
            </a:r>
            <a:r>
              <a:rPr lang="en-GB" sz="1800" dirty="0" err="1">
                <a:latin typeface="Courier New" panose="02070309020205020404" pitchFamily="49" charset="0"/>
              </a:rPr>
              <a:t>my_func</a:t>
            </a:r>
            <a:r>
              <a:rPr lang="en-GB" sz="1800" dirty="0">
                <a:latin typeface="Courier New" panose="02070309020205020404" pitchFamily="49" charset="0"/>
              </a:rPr>
              <a:t>(*</a:t>
            </a:r>
            <a:r>
              <a:rPr lang="en-GB" sz="1800" dirty="0" err="1">
                <a:latin typeface="Courier New" panose="02070309020205020404" pitchFamily="49" charset="0"/>
              </a:rPr>
              <a:t>args</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queue = </a:t>
            </a:r>
            <a:r>
              <a:rPr lang="en-GB" sz="1800" dirty="0" err="1">
                <a:latin typeface="Courier New" panose="02070309020205020404" pitchFamily="49" charset="0"/>
              </a:rPr>
              <a:t>args</a:t>
            </a:r>
            <a:r>
              <a:rPr lang="en-GB" sz="1800" dirty="0">
                <a:latin typeface="Courier New" panose="02070309020205020404" pitchFamily="49" charset="0"/>
              </a:rPr>
              <a:t>[0]</a:t>
            </a:r>
          </a:p>
          <a:p>
            <a:pPr>
              <a:spcBef>
                <a:spcPct val="0"/>
              </a:spcBef>
            </a:pPr>
            <a:r>
              <a:rPr lang="en-GB" dirty="0">
                <a:latin typeface="Courier New" panose="02070309020205020404" pitchFamily="49" charset="0"/>
              </a:rPr>
              <a:t>    </a:t>
            </a:r>
          </a:p>
          <a:p>
            <a:r>
              <a:rPr lang="en-GB" sz="1800" dirty="0">
                <a:latin typeface="Courier New" panose="02070309020205020404" pitchFamily="49" charset="0"/>
              </a:rPr>
              <a:t>    word = ""</a:t>
            </a:r>
          </a:p>
          <a:p>
            <a:r>
              <a:rPr lang="en-GB" sz="1800" dirty="0">
                <a:latin typeface="Courier New" panose="02070309020205020404" pitchFamily="49" charset="0"/>
              </a:rPr>
              <a:t>    while word != "END":</a:t>
            </a:r>
          </a:p>
          <a:p>
            <a:pPr>
              <a:spcBef>
                <a:spcPct val="0"/>
              </a:spcBef>
            </a:pPr>
            <a:r>
              <a:rPr lang="en-GB" sz="1800" dirty="0">
                <a:latin typeface="Courier New" panose="02070309020205020404" pitchFamily="49" charset="0"/>
              </a:rPr>
              <a:t>        </a:t>
            </a:r>
            <a:r>
              <a:rPr lang="en-GB" sz="2000" dirty="0">
                <a:latin typeface="Courier New" panose="02070309020205020404" pitchFamily="49" charset="0"/>
              </a:rPr>
              <a:t>word = </a:t>
            </a:r>
            <a:r>
              <a:rPr lang="en-GB" sz="2000" dirty="0" err="1">
                <a:latin typeface="Courier New" panose="02070309020205020404" pitchFamily="49" charset="0"/>
              </a:rPr>
              <a:t>queue.get</a:t>
            </a:r>
            <a:r>
              <a:rPr lang="en-GB" sz="2000" dirty="0">
                <a:latin typeface="Courier New" panose="02070309020205020404" pitchFamily="49" charset="0"/>
              </a:rPr>
              <a:t>()</a:t>
            </a:r>
          </a:p>
          <a:p>
            <a:pPr>
              <a:spcBef>
                <a:spcPct val="0"/>
              </a:spcBef>
            </a:pPr>
            <a:r>
              <a:rPr lang="en-GB" sz="1800" dirty="0">
                <a:latin typeface="Courier New" panose="02070309020205020404" pitchFamily="49" charset="0"/>
              </a:rPr>
              <a:t>        if </a:t>
            </a:r>
            <a:r>
              <a:rPr lang="en-GB" sz="1800" dirty="0" err="1">
                <a:latin typeface="Courier New" panose="02070309020205020404" pitchFamily="49" charset="0"/>
              </a:rPr>
              <a:t>len</a:t>
            </a:r>
            <a:r>
              <a:rPr lang="en-GB" sz="1800" dirty="0">
                <a:latin typeface="Courier New" panose="02070309020205020404" pitchFamily="49" charset="0"/>
              </a:rPr>
              <a:t>(word) == 7:</a:t>
            </a:r>
          </a:p>
          <a:p>
            <a:pPr>
              <a:spcBef>
                <a:spcPct val="0"/>
              </a:spcBef>
            </a:pPr>
            <a:r>
              <a:rPr lang="en-GB" sz="1800" dirty="0">
                <a:latin typeface="Courier New" panose="02070309020205020404" pitchFamily="49" charset="0"/>
              </a:rPr>
              <a:t>            print(</a:t>
            </a:r>
            <a:r>
              <a:rPr lang="en-GB" sz="1800" dirty="0" err="1">
                <a:latin typeface="Courier New" panose="02070309020205020404" pitchFamily="49" charset="0"/>
              </a:rPr>
              <a:t>os.getpid</a:t>
            </a:r>
            <a:r>
              <a:rPr lang="en-GB" sz="1800" dirty="0">
                <a:latin typeface="Courier New" panose="02070309020205020404" pitchFamily="49" charset="0"/>
              </a:rPr>
              <a:t>(), ":", word)</a:t>
            </a:r>
          </a:p>
          <a:p>
            <a:pPr>
              <a:spcBef>
                <a:spcPct val="0"/>
              </a:spcBef>
            </a:pPr>
            <a:r>
              <a:rPr lang="en-GB" sz="1800" dirty="0"/>
              <a:t>        </a:t>
            </a:r>
          </a:p>
          <a:p>
            <a:pPr>
              <a:spcBef>
                <a:spcPct val="0"/>
              </a:spcBef>
            </a:pPr>
            <a:r>
              <a:rPr lang="en-GB" sz="1800" dirty="0"/>
              <a:t>Continued on next slide...</a:t>
            </a:r>
          </a:p>
        </p:txBody>
      </p:sp>
      <p:sp>
        <p:nvSpPr>
          <p:cNvPr id="19461" name="Text Box 6"/>
          <p:cNvSpPr txBox="1">
            <a:spLocks noChangeArrowheads="1"/>
          </p:cNvSpPr>
          <p:nvPr/>
        </p:nvSpPr>
        <p:spPr bwMode="auto">
          <a:xfrm>
            <a:off x="6057426" y="4813260"/>
            <a:ext cx="1798638" cy="650875"/>
          </a:xfrm>
          <a:prstGeom prst="rect">
            <a:avLst/>
          </a:prstGeom>
          <a:solidFill>
            <a:schemeClr val="bg1"/>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a:t>Get an item from the queue</a:t>
            </a:r>
          </a:p>
        </p:txBody>
      </p:sp>
      <p:sp>
        <p:nvSpPr>
          <p:cNvPr id="19462" name="Line 7"/>
          <p:cNvSpPr>
            <a:spLocks noChangeShapeType="1"/>
          </p:cNvSpPr>
          <p:nvPr/>
        </p:nvSpPr>
        <p:spPr bwMode="auto">
          <a:xfrm flipH="1">
            <a:off x="4701701" y="5165684"/>
            <a:ext cx="10922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GB"/>
          </a:p>
        </p:txBody>
      </p:sp>
    </p:spTree>
    <p:extLst>
      <p:ext uri="{BB962C8B-B14F-4D97-AF65-F5344CB8AC3E}">
        <p14:creationId xmlns:p14="http://schemas.microsoft.com/office/powerpoint/2010/main" val="64393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GB" dirty="0"/>
              <a:t>Queue objects example (2)</a:t>
            </a:r>
          </a:p>
        </p:txBody>
      </p:sp>
      <p:sp>
        <p:nvSpPr>
          <p:cNvPr id="2" name="Content Placeholder 1">
            <a:extLst>
              <a:ext uri="{FF2B5EF4-FFF2-40B4-BE49-F238E27FC236}">
                <a16:creationId xmlns:a16="http://schemas.microsoft.com/office/drawing/2014/main" id="{380DEF66-CE9D-447C-9728-8B40CA34FE5D}"/>
              </a:ext>
            </a:extLst>
          </p:cNvPr>
          <p:cNvSpPr>
            <a:spLocks noGrp="1"/>
          </p:cNvSpPr>
          <p:nvPr>
            <p:ph idx="1"/>
          </p:nvPr>
        </p:nvSpPr>
        <p:spPr/>
        <p:txBody>
          <a:bodyPr/>
          <a:lstStyle/>
          <a:p>
            <a:endParaRPr lang="en-GB"/>
          </a:p>
        </p:txBody>
      </p:sp>
      <p:sp>
        <p:nvSpPr>
          <p:cNvPr id="20483" name="Text Box 4"/>
          <p:cNvSpPr txBox="1">
            <a:spLocks noChangeArrowheads="1"/>
          </p:cNvSpPr>
          <p:nvPr/>
        </p:nvSpPr>
        <p:spPr bwMode="auto">
          <a:xfrm>
            <a:off x="2287589" y="1312864"/>
            <a:ext cx="7215437" cy="5078313"/>
          </a:xfrm>
          <a:prstGeom prst="rect">
            <a:avLst/>
          </a:prstGeom>
          <a:solidFill>
            <a:schemeClr val="tx2">
              <a:lumMod val="20000"/>
              <a:lumOff val="80000"/>
            </a:schemeClr>
          </a:solidFill>
          <a:ln w="9525">
            <a:solidFill>
              <a:schemeClr val="tx1"/>
            </a:solidFill>
            <a:miter lim="800000"/>
            <a:headEnd/>
            <a:tailEnd/>
          </a:ln>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Courier New" panose="02070309020205020404" pitchFamily="49" charset="0"/>
              </a:rPr>
              <a:t>if __name__ == "__main__": </a:t>
            </a:r>
          </a:p>
          <a:p>
            <a:pPr>
              <a:spcBef>
                <a:spcPct val="0"/>
              </a:spcBef>
            </a:pPr>
            <a:r>
              <a:rPr lang="en-GB" sz="1800" dirty="0">
                <a:latin typeface="Courier New" panose="02070309020205020404" pitchFamily="49" charset="0"/>
              </a:rPr>
              <a:t>    queue = Queue()</a:t>
            </a:r>
          </a:p>
          <a:p>
            <a:r>
              <a:rPr lang="en-GB" sz="1800" dirty="0">
                <a:latin typeface="Courier New" panose="02070309020205020404" pitchFamily="49" charset="0"/>
              </a:rPr>
              <a:t>    p1 = Process(target=</a:t>
            </a:r>
            <a:r>
              <a:rPr lang="en-GB" sz="1800" dirty="0" err="1">
                <a:latin typeface="Courier New" panose="02070309020205020404" pitchFamily="49" charset="0"/>
              </a:rPr>
              <a:t>my_func</a:t>
            </a:r>
            <a:r>
              <a:rPr lang="en-GB" sz="1800" dirty="0">
                <a:latin typeface="Courier New" panose="02070309020205020404" pitchFamily="49" charset="0"/>
              </a:rPr>
              <a:t>, </a:t>
            </a:r>
            <a:r>
              <a:rPr lang="en-GB" sz="1800" dirty="0" err="1">
                <a:latin typeface="Courier New" panose="02070309020205020404" pitchFamily="49" charset="0"/>
              </a:rPr>
              <a:t>args</a:t>
            </a:r>
            <a:r>
              <a:rPr lang="en-GB" sz="1800" dirty="0">
                <a:latin typeface="Courier New" panose="02070309020205020404" pitchFamily="49" charset="0"/>
              </a:rPr>
              <a:t>=(queue, "1"))</a:t>
            </a:r>
          </a:p>
          <a:p>
            <a:r>
              <a:rPr lang="en-GB" sz="1800" dirty="0">
                <a:latin typeface="Courier New" panose="02070309020205020404" pitchFamily="49" charset="0"/>
              </a:rPr>
              <a:t>    p2 = Process(target=</a:t>
            </a:r>
            <a:r>
              <a:rPr lang="en-GB" sz="1800" dirty="0" err="1">
                <a:latin typeface="Courier New" panose="02070309020205020404" pitchFamily="49" charset="0"/>
              </a:rPr>
              <a:t>my_func</a:t>
            </a:r>
            <a:r>
              <a:rPr lang="en-GB" sz="1800" dirty="0">
                <a:latin typeface="Courier New" panose="02070309020205020404" pitchFamily="49" charset="0"/>
              </a:rPr>
              <a:t>, </a:t>
            </a:r>
            <a:r>
              <a:rPr lang="en-GB" sz="1800" dirty="0" err="1">
                <a:latin typeface="Courier New" panose="02070309020205020404" pitchFamily="49" charset="0"/>
              </a:rPr>
              <a:t>args</a:t>
            </a:r>
            <a:r>
              <a:rPr lang="en-GB" sz="1800" dirty="0">
                <a:latin typeface="Courier New" panose="02070309020205020404" pitchFamily="49" charset="0"/>
              </a:rPr>
              <a:t>=(queue, "2"))</a:t>
            </a:r>
          </a:p>
          <a:p>
            <a:pPr>
              <a:spcBef>
                <a:spcPct val="0"/>
              </a:spcBef>
            </a:pP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    p1.start()</a:t>
            </a:r>
          </a:p>
          <a:p>
            <a:pPr>
              <a:spcBef>
                <a:spcPct val="0"/>
              </a:spcBef>
            </a:pPr>
            <a:r>
              <a:rPr lang="en-GB" sz="1800" dirty="0">
                <a:latin typeface="Courier New" panose="02070309020205020404" pitchFamily="49" charset="0"/>
              </a:rPr>
              <a:t>    p2.start()</a:t>
            </a:r>
          </a:p>
          <a:p>
            <a:pPr>
              <a:spcBef>
                <a:spcPct val="0"/>
              </a:spcBef>
            </a:pPr>
            <a:endParaRPr lang="en-GB" sz="1800" dirty="0">
              <a:latin typeface="Courier New" panose="02070309020205020404" pitchFamily="49" charset="0"/>
            </a:endParaRPr>
          </a:p>
          <a:p>
            <a:r>
              <a:rPr lang="en-GB" sz="1800" dirty="0">
                <a:latin typeface="Courier New" panose="02070309020205020404" pitchFamily="49" charset="0"/>
              </a:rPr>
              <a:t>    for line in open("words"):</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queue.put</a:t>
            </a:r>
            <a:r>
              <a:rPr lang="en-GB" sz="1800" dirty="0">
                <a:latin typeface="Courier New" panose="02070309020205020404" pitchFamily="49" charset="0"/>
              </a:rPr>
              <a:t>(line[:-1])</a:t>
            </a:r>
          </a:p>
          <a:p>
            <a:pPr>
              <a:spcBef>
                <a:spcPct val="0"/>
              </a:spcBef>
            </a:pPr>
            <a:endParaRPr lang="en-GB" sz="1800" dirty="0">
              <a:latin typeface="Courier New" panose="02070309020205020404" pitchFamily="49" charset="0"/>
            </a:endParaRPr>
          </a:p>
          <a:p>
            <a:r>
              <a:rPr lang="en-GB" sz="1800" dirty="0">
                <a:latin typeface="Courier New" panose="02070309020205020404" pitchFamily="49" charset="0"/>
              </a:rPr>
              <a:t>    </a:t>
            </a:r>
            <a:r>
              <a:rPr lang="en-GB" sz="1800" dirty="0" err="1">
                <a:latin typeface="Courier New" panose="02070309020205020404" pitchFamily="49" charset="0"/>
              </a:rPr>
              <a:t>queue.put</a:t>
            </a:r>
            <a:r>
              <a:rPr lang="en-GB" sz="1800" dirty="0">
                <a:latin typeface="Courier New" panose="02070309020205020404" pitchFamily="49" charset="0"/>
              </a:rPr>
              <a:t>("END")</a:t>
            </a:r>
          </a:p>
          <a:p>
            <a:r>
              <a:rPr lang="en-GB" sz="1800" dirty="0">
                <a:latin typeface="Courier New" panose="02070309020205020404" pitchFamily="49" charset="0"/>
              </a:rPr>
              <a:t>    </a:t>
            </a:r>
            <a:r>
              <a:rPr lang="en-GB" sz="1800" dirty="0" err="1">
                <a:latin typeface="Courier New" panose="02070309020205020404" pitchFamily="49" charset="0"/>
              </a:rPr>
              <a:t>queue.put</a:t>
            </a:r>
            <a:r>
              <a:rPr lang="en-GB" sz="1800" dirty="0">
                <a:latin typeface="Courier New" panose="02070309020205020404" pitchFamily="49" charset="0"/>
              </a:rPr>
              <a:t>("END")</a:t>
            </a:r>
          </a:p>
          <a:p>
            <a:pPr>
              <a:spcBef>
                <a:spcPct val="0"/>
              </a:spcBef>
            </a:pP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    p1.join()</a:t>
            </a:r>
          </a:p>
          <a:p>
            <a:pPr>
              <a:spcBef>
                <a:spcPct val="0"/>
              </a:spcBef>
            </a:pPr>
            <a:r>
              <a:rPr lang="en-GB" sz="1800" dirty="0">
                <a:latin typeface="Courier New" panose="02070309020205020404" pitchFamily="49" charset="0"/>
              </a:rPr>
              <a:t>    p2.join()</a:t>
            </a:r>
          </a:p>
          <a:p>
            <a:pPr>
              <a:spcBef>
                <a:spcPct val="0"/>
              </a:spcBef>
            </a:pPr>
            <a:r>
              <a:rPr lang="en-GB" sz="1800" dirty="0">
                <a:latin typeface="Courier New" panose="02070309020205020404" pitchFamily="49" charset="0"/>
              </a:rPr>
              <a:t>    print("All done")</a:t>
            </a:r>
          </a:p>
          <a:p>
            <a:pPr>
              <a:spcBef>
                <a:spcPct val="0"/>
              </a:spcBef>
            </a:pPr>
            <a:endParaRPr lang="en-GB" sz="1800" dirty="0">
              <a:latin typeface="Courier New" panose="02070309020205020404" pitchFamily="49" charset="0"/>
            </a:endParaRPr>
          </a:p>
        </p:txBody>
      </p:sp>
      <p:sp>
        <p:nvSpPr>
          <p:cNvPr id="20484" name="Text Box 6"/>
          <p:cNvSpPr txBox="1">
            <a:spLocks noChangeArrowheads="1"/>
          </p:cNvSpPr>
          <p:nvPr/>
        </p:nvSpPr>
        <p:spPr bwMode="auto">
          <a:xfrm>
            <a:off x="7937500" y="3649664"/>
            <a:ext cx="1798638" cy="650875"/>
          </a:xfrm>
          <a:prstGeom prst="rect">
            <a:avLst/>
          </a:prstGeom>
          <a:solidFill>
            <a:schemeClr val="bg1"/>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a:t>Put an item onto the queue</a:t>
            </a:r>
          </a:p>
        </p:txBody>
      </p:sp>
      <p:sp>
        <p:nvSpPr>
          <p:cNvPr id="20485" name="Line 7"/>
          <p:cNvSpPr>
            <a:spLocks noChangeShapeType="1"/>
          </p:cNvSpPr>
          <p:nvPr/>
        </p:nvSpPr>
        <p:spPr bwMode="auto">
          <a:xfrm flipH="1">
            <a:off x="7046914" y="3978275"/>
            <a:ext cx="89058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GB"/>
          </a:p>
        </p:txBody>
      </p:sp>
      <p:sp>
        <p:nvSpPr>
          <p:cNvPr id="20486" name="Line 8"/>
          <p:cNvSpPr>
            <a:spLocks noChangeShapeType="1"/>
          </p:cNvSpPr>
          <p:nvPr/>
        </p:nvSpPr>
        <p:spPr bwMode="auto">
          <a:xfrm flipH="1">
            <a:off x="5386388" y="4668838"/>
            <a:ext cx="247015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GB"/>
          </a:p>
        </p:txBody>
      </p:sp>
      <p:sp>
        <p:nvSpPr>
          <p:cNvPr id="20487" name="Text Box 5"/>
          <p:cNvSpPr txBox="1">
            <a:spLocks noChangeArrowheads="1"/>
          </p:cNvSpPr>
          <p:nvPr/>
        </p:nvSpPr>
        <p:spPr bwMode="auto">
          <a:xfrm>
            <a:off x="7761288" y="4629151"/>
            <a:ext cx="2233612" cy="925513"/>
          </a:xfrm>
          <a:prstGeom prst="rect">
            <a:avLst/>
          </a:prstGeom>
          <a:solidFill>
            <a:schemeClr val="bg1"/>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a:t>Make sure there is an 'END' marker for each child process</a:t>
            </a:r>
          </a:p>
        </p:txBody>
      </p:sp>
    </p:spTree>
    <p:extLst>
      <p:ext uri="{BB962C8B-B14F-4D97-AF65-F5344CB8AC3E}">
        <p14:creationId xmlns:p14="http://schemas.microsoft.com/office/powerpoint/2010/main" val="1628399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4099"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4101" name="Rectangle 5"/>
          <p:cNvSpPr>
            <a:spLocks noGrp="1" noChangeArrowheads="1"/>
          </p:cNvSpPr>
          <p:nvPr>
            <p:ph type="body" sz="quarter" idx="10"/>
          </p:nvPr>
        </p:nvSpPr>
        <p:spPr/>
        <p:txBody>
          <a:bodyPr/>
          <a:lstStyle/>
          <a:p>
            <a:r>
              <a:rPr lang="en-GB" dirty="0"/>
              <a:t>Multitasking</a:t>
            </a:r>
          </a:p>
        </p:txBody>
      </p:sp>
      <p:sp>
        <p:nvSpPr>
          <p:cNvPr id="2" name="Text Placeholder 1">
            <a:extLst>
              <a:ext uri="{FF2B5EF4-FFF2-40B4-BE49-F238E27FC236}">
                <a16:creationId xmlns:a16="http://schemas.microsoft.com/office/drawing/2014/main" id="{D7255810-1FBB-4749-A3E4-A9B5D337BED2}"/>
              </a:ext>
            </a:extLst>
          </p:cNvPr>
          <p:cNvSpPr>
            <a:spLocks noGrp="1"/>
          </p:cNvSpPr>
          <p:nvPr>
            <p:ph type="body" sz="quarter" idx="15"/>
          </p:nvPr>
        </p:nvSpPr>
        <p:spPr/>
        <p:txBody>
          <a:bodyPr/>
          <a:lstStyle/>
          <a:p>
            <a:r>
              <a:rPr lang="en-GB" b="1" dirty="0"/>
              <a:t>Contents</a:t>
            </a:r>
          </a:p>
          <a:p>
            <a:pPr lvl="1"/>
            <a:r>
              <a:rPr lang="en-GB" dirty="0"/>
              <a:t>Family life</a:t>
            </a:r>
          </a:p>
          <a:p>
            <a:pPr lvl="1"/>
            <a:r>
              <a:rPr lang="en-GB" dirty="0"/>
              <a:t>Creating a process from Python</a:t>
            </a:r>
          </a:p>
          <a:p>
            <a:pPr lvl="1"/>
            <a:r>
              <a:rPr lang="en-GB" dirty="0"/>
              <a:t>Old interface examples</a:t>
            </a:r>
          </a:p>
          <a:p>
            <a:pPr lvl="1"/>
            <a:r>
              <a:rPr lang="en-GB" dirty="0"/>
              <a:t>Using the subprocess module</a:t>
            </a:r>
          </a:p>
          <a:p>
            <a:pPr lvl="1"/>
            <a:r>
              <a:rPr lang="en-GB" dirty="0" err="1"/>
              <a:t>subprocess.run</a:t>
            </a:r>
            <a:endParaRPr lang="en-GB" dirty="0"/>
          </a:p>
          <a:p>
            <a:pPr lvl="1"/>
            <a:r>
              <a:rPr lang="en-GB" dirty="0"/>
              <a:t>The </a:t>
            </a:r>
            <a:r>
              <a:rPr lang="en-GB" dirty="0" err="1"/>
              <a:t>subprocess.Popen</a:t>
            </a:r>
            <a:r>
              <a:rPr lang="en-GB" dirty="0"/>
              <a:t> class</a:t>
            </a:r>
          </a:p>
          <a:p>
            <a:pPr lvl="1"/>
            <a:r>
              <a:rPr lang="en-GB" dirty="0"/>
              <a:t>Running a basic process</a:t>
            </a:r>
          </a:p>
          <a:p>
            <a:pPr lvl="1"/>
            <a:r>
              <a:rPr lang="en-GB" dirty="0"/>
              <a:t>Capturing the output</a:t>
            </a:r>
          </a:p>
          <a:p>
            <a:pPr lvl="1"/>
            <a:r>
              <a:rPr lang="en-GB" dirty="0"/>
              <a:t>Very basic threads in Python</a:t>
            </a:r>
          </a:p>
          <a:p>
            <a:pPr lvl="1"/>
            <a:r>
              <a:rPr lang="en-GB" dirty="0"/>
              <a:t>Using the multiprocessing module</a:t>
            </a:r>
          </a:p>
          <a:p>
            <a:pPr lvl="1"/>
            <a:r>
              <a:rPr lang="en-GB" dirty="0"/>
              <a:t>Queue objects</a:t>
            </a:r>
          </a:p>
          <a:p>
            <a:r>
              <a:rPr lang="en-GB" b="1" dirty="0"/>
              <a:t>Summary</a:t>
            </a:r>
          </a:p>
          <a:p>
            <a:endParaRPr lang="en-GB" dirty="0"/>
          </a:p>
        </p:txBody>
      </p:sp>
    </p:spTree>
    <p:extLst>
      <p:ext uri="{BB962C8B-B14F-4D97-AF65-F5344CB8AC3E}">
        <p14:creationId xmlns:p14="http://schemas.microsoft.com/office/powerpoint/2010/main" val="420959721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sz="quarter" idx="10"/>
          </p:nvPr>
        </p:nvSpPr>
        <p:spPr/>
        <p:txBody>
          <a:bodyPr/>
          <a:lstStyle/>
          <a:p>
            <a:r>
              <a:rPr lang="en-GB" dirty="0"/>
              <a:t>Summary</a:t>
            </a:r>
          </a:p>
        </p:txBody>
      </p:sp>
      <p:sp>
        <p:nvSpPr>
          <p:cNvPr id="2" name="Text Placeholder 1">
            <a:extLst>
              <a:ext uri="{FF2B5EF4-FFF2-40B4-BE49-F238E27FC236}">
                <a16:creationId xmlns:a16="http://schemas.microsoft.com/office/drawing/2014/main" id="{C64945BE-6BC7-425A-B6B4-929F7FD97DA2}"/>
              </a:ext>
            </a:extLst>
          </p:cNvPr>
          <p:cNvSpPr>
            <a:spLocks noGrp="1"/>
          </p:cNvSpPr>
          <p:nvPr>
            <p:ph type="body" sz="quarter" idx="15"/>
          </p:nvPr>
        </p:nvSpPr>
        <p:spPr>
          <a:xfrm>
            <a:off x="5037137" y="1349984"/>
            <a:ext cx="6553179" cy="4094163"/>
          </a:xfrm>
        </p:spPr>
        <p:txBody>
          <a:bodyPr/>
          <a:lstStyle/>
          <a:p>
            <a:pPr marL="342900" indent="-342900">
              <a:buFont typeface="Arial" panose="020B0604020202020204" pitchFamily="34" charset="0"/>
              <a:buChar char="•"/>
            </a:pPr>
            <a:r>
              <a:rPr lang="en-GB" b="1" dirty="0"/>
              <a:t>Running a program using the older interfaces was platform specific</a:t>
            </a:r>
          </a:p>
          <a:p>
            <a:pPr lvl="1"/>
            <a:r>
              <a:rPr lang="en-GB" dirty="0"/>
              <a:t>These functions are now considered deprecated</a:t>
            </a:r>
          </a:p>
          <a:p>
            <a:pPr marL="342900" indent="-342900">
              <a:buFont typeface="Arial" panose="020B0604020202020204" pitchFamily="34" charset="0"/>
              <a:buChar char="•"/>
            </a:pPr>
            <a:r>
              <a:rPr lang="en-GB" b="1" dirty="0"/>
              <a:t>The subprocess module, and the </a:t>
            </a:r>
            <a:r>
              <a:rPr lang="en-GB" b="1" dirty="0" err="1"/>
              <a:t>Popen</a:t>
            </a:r>
            <a:r>
              <a:rPr lang="en-GB" b="1" dirty="0"/>
              <a:t> method, provides a more unified approach</a:t>
            </a:r>
          </a:p>
          <a:p>
            <a:pPr lvl="1"/>
            <a:r>
              <a:rPr lang="en-GB" dirty="0"/>
              <a:t>Although, there are still platform specific methods</a:t>
            </a:r>
          </a:p>
          <a:p>
            <a:pPr marL="342900" indent="-342900">
              <a:buFont typeface="Arial" panose="020B0604020202020204" pitchFamily="34" charset="0"/>
              <a:buChar char="•"/>
            </a:pPr>
            <a:r>
              <a:rPr lang="en-GB" b="1" dirty="0"/>
              <a:t>The communicate method can be used to pass data through pipes</a:t>
            </a:r>
          </a:p>
          <a:p>
            <a:pPr marL="342900" indent="-342900">
              <a:buFont typeface="Arial" panose="020B0604020202020204" pitchFamily="34" charset="0"/>
              <a:buChar char="•"/>
            </a:pPr>
            <a:r>
              <a:rPr lang="en-GB" b="1" dirty="0"/>
              <a:t>Threads can create more problems than they solve</a:t>
            </a:r>
          </a:p>
          <a:p>
            <a:pPr marL="342900" indent="-342900">
              <a:buFont typeface="Arial" panose="020B0604020202020204" pitchFamily="34" charset="0"/>
              <a:buChar char="•"/>
            </a:pPr>
            <a:r>
              <a:rPr lang="en-GB" b="1" dirty="0"/>
              <a:t>For true multiprocessing, consider another way</a:t>
            </a:r>
          </a:p>
          <a:p>
            <a:endParaRPr lang="en-GB" dirty="0"/>
          </a:p>
        </p:txBody>
      </p:sp>
      <p:sp>
        <p:nvSpPr>
          <p:cNvPr id="21508" name="Text Box 4"/>
          <p:cNvSpPr txBox="1">
            <a:spLocks noChangeArrowheads="1"/>
          </p:cNvSpPr>
          <p:nvPr/>
        </p:nvSpPr>
        <p:spPr bwMode="auto">
          <a:xfrm>
            <a:off x="2416175" y="5248276"/>
            <a:ext cx="1841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endParaRPr lang="en-US" sz="2000"/>
          </a:p>
        </p:txBody>
      </p:sp>
    </p:spTree>
    <p:extLst>
      <p:ext uri="{BB962C8B-B14F-4D97-AF65-F5344CB8AC3E}">
        <p14:creationId xmlns:p14="http://schemas.microsoft.com/office/powerpoint/2010/main" val="2147062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a:p>
        </p:txBody>
      </p:sp>
      <p:sp>
        <p:nvSpPr>
          <p:cNvPr id="4099"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a:p>
        </p:txBody>
      </p:sp>
      <p:sp>
        <p:nvSpPr>
          <p:cNvPr id="4101" name="Rectangle 5"/>
          <p:cNvSpPr>
            <a:spLocks noGrp="1" noChangeArrowheads="1"/>
          </p:cNvSpPr>
          <p:nvPr>
            <p:ph type="body" sz="quarter" idx="10"/>
          </p:nvPr>
        </p:nvSpPr>
        <p:spPr/>
        <p:txBody>
          <a:bodyPr/>
          <a:lstStyle/>
          <a:p>
            <a:r>
              <a:rPr lang="en-GB" dirty="0" err="1"/>
              <a:t>Asyncio</a:t>
            </a:r>
            <a:endParaRPr lang="en-GB" dirty="0"/>
          </a:p>
        </p:txBody>
      </p:sp>
      <p:sp>
        <p:nvSpPr>
          <p:cNvPr id="2" name="Text Placeholder 1">
            <a:extLst>
              <a:ext uri="{FF2B5EF4-FFF2-40B4-BE49-F238E27FC236}">
                <a16:creationId xmlns:a16="http://schemas.microsoft.com/office/drawing/2014/main" id="{D7255810-1FBB-4749-A3E4-A9B5D337BED2}"/>
              </a:ext>
            </a:extLst>
          </p:cNvPr>
          <p:cNvSpPr>
            <a:spLocks noGrp="1"/>
          </p:cNvSpPr>
          <p:nvPr>
            <p:ph type="body" sz="quarter" idx="15"/>
          </p:nvPr>
        </p:nvSpPr>
        <p:spPr/>
        <p:txBody>
          <a:bodyPr/>
          <a:lstStyle/>
          <a:p>
            <a:r>
              <a:rPr lang="en-GB" b="1" dirty="0"/>
              <a:t>Contents</a:t>
            </a:r>
          </a:p>
          <a:p>
            <a:pPr lvl="1"/>
            <a:r>
              <a:rPr lang="en-GB" dirty="0"/>
              <a:t>Why Async code?</a:t>
            </a:r>
          </a:p>
          <a:p>
            <a:pPr lvl="1"/>
            <a:r>
              <a:rPr lang="en-GB" dirty="0"/>
              <a:t>Async language</a:t>
            </a:r>
          </a:p>
          <a:p>
            <a:pPr lvl="1"/>
            <a:r>
              <a:rPr lang="en-GB" dirty="0"/>
              <a:t>Basics</a:t>
            </a:r>
          </a:p>
          <a:p>
            <a:pPr lvl="1"/>
            <a:r>
              <a:rPr lang="en-GB" dirty="0"/>
              <a:t>Synchronous Vs Asynchronous</a:t>
            </a:r>
          </a:p>
          <a:p>
            <a:pPr lvl="1"/>
            <a:r>
              <a:rPr lang="en-GB" dirty="0"/>
              <a:t>Waiting for external data</a:t>
            </a:r>
          </a:p>
          <a:p>
            <a:pPr marL="0" lvl="1" indent="0">
              <a:buNone/>
            </a:pPr>
            <a:endParaRPr lang="en-GB" dirty="0"/>
          </a:p>
          <a:p>
            <a:pPr lvl="1"/>
            <a:endParaRPr lang="en-GB" dirty="0"/>
          </a:p>
          <a:p>
            <a:pPr lvl="1"/>
            <a:endParaRPr lang="en-GB" dirty="0"/>
          </a:p>
          <a:p>
            <a:r>
              <a:rPr lang="en-GB" b="1" dirty="0"/>
              <a:t>Summary</a:t>
            </a:r>
          </a:p>
          <a:p>
            <a:endParaRPr lang="en-GB" dirty="0"/>
          </a:p>
        </p:txBody>
      </p:sp>
    </p:spTree>
    <p:extLst>
      <p:ext uri="{BB962C8B-B14F-4D97-AF65-F5344CB8AC3E}">
        <p14:creationId xmlns:p14="http://schemas.microsoft.com/office/powerpoint/2010/main" val="22213473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dirty="0"/>
              <a:t>Why async code?</a:t>
            </a:r>
          </a:p>
        </p:txBody>
      </p:sp>
      <p:sp>
        <p:nvSpPr>
          <p:cNvPr id="15363" name="Rectangle 3"/>
          <p:cNvSpPr>
            <a:spLocks noGrp="1" noChangeArrowheads="1"/>
          </p:cNvSpPr>
          <p:nvPr>
            <p:ph idx="1"/>
          </p:nvPr>
        </p:nvSpPr>
        <p:spPr>
          <a:xfrm>
            <a:off x="341272" y="1368256"/>
            <a:ext cx="11516239" cy="4097824"/>
          </a:xfrm>
        </p:spPr>
        <p:txBody>
          <a:bodyPr>
            <a:normAutofit/>
          </a:bodyPr>
          <a:lstStyle/>
          <a:p>
            <a:pPr marL="88900" lvl="2" indent="0">
              <a:buNone/>
            </a:pPr>
            <a:r>
              <a:rPr lang="en-GB" sz="1800" b="1" dirty="0" err="1"/>
              <a:t>asyncio</a:t>
            </a:r>
            <a:r>
              <a:rPr lang="en-GB" sz="1800" b="1" dirty="0"/>
              <a:t> is a library to write concurrent code using the async/await syntax</a:t>
            </a:r>
          </a:p>
          <a:p>
            <a:pPr lvl="2">
              <a:buFont typeface="Arial" panose="020B0604020202020204" pitchFamily="34" charset="0"/>
              <a:buChar char="•"/>
            </a:pPr>
            <a:r>
              <a:rPr lang="en-GB" sz="1600" dirty="0">
                <a:solidFill>
                  <a:srgbClr val="222222"/>
                </a:solidFill>
                <a:latin typeface="+mn-lt"/>
              </a:rPr>
              <a:t>U</a:t>
            </a:r>
            <a:r>
              <a:rPr lang="en-GB" sz="1600" b="0" i="0" dirty="0">
                <a:solidFill>
                  <a:srgbClr val="222222"/>
                </a:solidFill>
                <a:effectLst/>
                <a:latin typeface="+mn-lt"/>
              </a:rPr>
              <a:t>sed as a foundation for multiple Python asynchronous frameworks that:</a:t>
            </a:r>
          </a:p>
          <a:p>
            <a:pPr lvl="5"/>
            <a:r>
              <a:rPr lang="en-GB" sz="1400" b="0" i="0" dirty="0">
                <a:solidFill>
                  <a:srgbClr val="222222"/>
                </a:solidFill>
                <a:effectLst/>
                <a:latin typeface="+mn-lt"/>
              </a:rPr>
              <a:t>Provide high performance network and webservers</a:t>
            </a:r>
          </a:p>
          <a:p>
            <a:pPr lvl="5"/>
            <a:r>
              <a:rPr lang="en-GB" sz="1400" b="0" i="0" dirty="0">
                <a:solidFill>
                  <a:srgbClr val="222222"/>
                </a:solidFill>
                <a:effectLst/>
                <a:latin typeface="+mn-lt"/>
              </a:rPr>
              <a:t>Provide Database connection libraries</a:t>
            </a:r>
          </a:p>
          <a:p>
            <a:pPr lvl="5"/>
            <a:r>
              <a:rPr lang="en-GB" sz="1400" b="0" i="0" dirty="0">
                <a:solidFill>
                  <a:srgbClr val="222222"/>
                </a:solidFill>
                <a:effectLst/>
                <a:latin typeface="+mn-lt"/>
              </a:rPr>
              <a:t>Provide </a:t>
            </a:r>
            <a:r>
              <a:rPr lang="en-GB" sz="1400" dirty="0">
                <a:solidFill>
                  <a:srgbClr val="222222"/>
                </a:solidFill>
              </a:rPr>
              <a:t>Distribution of tasks via queues</a:t>
            </a:r>
            <a:endParaRPr lang="en-GB" sz="1400" b="0" i="0" dirty="0">
              <a:solidFill>
                <a:srgbClr val="222222"/>
              </a:solidFill>
              <a:effectLst/>
              <a:latin typeface="+mn-lt"/>
            </a:endParaRPr>
          </a:p>
          <a:p>
            <a:pPr lvl="4">
              <a:buFont typeface="Arial" panose="020B0604020202020204" pitchFamily="34" charset="0"/>
              <a:buChar char="•"/>
            </a:pPr>
            <a:endParaRPr lang="en-GB" sz="1600" b="0" i="0" dirty="0">
              <a:solidFill>
                <a:srgbClr val="222222"/>
              </a:solidFill>
              <a:effectLst/>
              <a:latin typeface="+mn-lt"/>
            </a:endParaRPr>
          </a:p>
          <a:p>
            <a:pPr marL="88900" lvl="2" indent="0">
              <a:buNone/>
            </a:pPr>
            <a:r>
              <a:rPr lang="en-GB" sz="2000" b="1" dirty="0" err="1"/>
              <a:t>asyncio</a:t>
            </a:r>
            <a:r>
              <a:rPr lang="en-GB" sz="2000" b="1" dirty="0"/>
              <a:t> provides a set of high-level APIs to:</a:t>
            </a:r>
          </a:p>
          <a:p>
            <a:pPr lvl="2">
              <a:buFont typeface="Arial" panose="020B0604020202020204" pitchFamily="34" charset="0"/>
              <a:buChar char="•"/>
            </a:pPr>
            <a:r>
              <a:rPr lang="en-GB" sz="1600" dirty="0">
                <a:solidFill>
                  <a:srgbClr val="222222"/>
                </a:solidFill>
                <a:latin typeface="+mn-lt"/>
              </a:rPr>
              <a:t>Run python coroutines and have full control over their execution</a:t>
            </a:r>
          </a:p>
          <a:p>
            <a:pPr lvl="2">
              <a:buFont typeface="Arial" panose="020B0604020202020204" pitchFamily="34" charset="0"/>
              <a:buChar char="•"/>
            </a:pPr>
            <a:r>
              <a:rPr lang="en-GB" sz="1600" b="0" i="0" dirty="0">
                <a:solidFill>
                  <a:srgbClr val="222222"/>
                </a:solidFill>
                <a:effectLst/>
                <a:latin typeface="+mn-lt"/>
              </a:rPr>
              <a:t>Perform network IO and IPC</a:t>
            </a:r>
          </a:p>
          <a:p>
            <a:pPr lvl="2">
              <a:buFont typeface="Arial" panose="020B0604020202020204" pitchFamily="34" charset="0"/>
              <a:buChar char="•"/>
            </a:pPr>
            <a:r>
              <a:rPr lang="en-GB" sz="1600" dirty="0">
                <a:solidFill>
                  <a:srgbClr val="222222"/>
                </a:solidFill>
                <a:latin typeface="+mn-lt"/>
              </a:rPr>
              <a:t>Control subprocesses</a:t>
            </a:r>
          </a:p>
          <a:p>
            <a:pPr lvl="2">
              <a:buFont typeface="Arial" panose="020B0604020202020204" pitchFamily="34" charset="0"/>
              <a:buChar char="•"/>
            </a:pPr>
            <a:r>
              <a:rPr lang="en-GB" sz="1600" b="0" i="0" dirty="0">
                <a:solidFill>
                  <a:srgbClr val="222222"/>
                </a:solidFill>
                <a:effectLst/>
                <a:latin typeface="+mn-lt"/>
              </a:rPr>
              <a:t>Distribute tasks </a:t>
            </a:r>
            <a:r>
              <a:rPr lang="en-GB" sz="1600" dirty="0">
                <a:solidFill>
                  <a:srgbClr val="222222"/>
                </a:solidFill>
                <a:latin typeface="+mn-lt"/>
              </a:rPr>
              <a:t>via queues</a:t>
            </a:r>
          </a:p>
          <a:p>
            <a:pPr lvl="2">
              <a:buFont typeface="Arial" panose="020B0604020202020204" pitchFamily="34" charset="0"/>
              <a:buChar char="•"/>
            </a:pPr>
            <a:r>
              <a:rPr lang="en-GB" sz="1600" b="0" i="0" dirty="0">
                <a:solidFill>
                  <a:srgbClr val="222222"/>
                </a:solidFill>
                <a:effectLst/>
                <a:latin typeface="+mn-lt"/>
              </a:rPr>
              <a:t>Synchronise concurrent code</a:t>
            </a:r>
          </a:p>
          <a:p>
            <a:pPr marL="88900" lvl="2" indent="0">
              <a:buNone/>
            </a:pPr>
            <a:endParaRPr lang="en-GB" dirty="0"/>
          </a:p>
        </p:txBody>
      </p:sp>
    </p:spTree>
    <p:extLst>
      <p:ext uri="{BB962C8B-B14F-4D97-AF65-F5344CB8AC3E}">
        <p14:creationId xmlns:p14="http://schemas.microsoft.com/office/powerpoint/2010/main" val="4038731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dirty="0"/>
              <a:t>Async language</a:t>
            </a:r>
          </a:p>
        </p:txBody>
      </p:sp>
      <p:sp>
        <p:nvSpPr>
          <p:cNvPr id="15363" name="Rectangle 3"/>
          <p:cNvSpPr>
            <a:spLocks noGrp="1" noChangeArrowheads="1"/>
          </p:cNvSpPr>
          <p:nvPr>
            <p:ph idx="1"/>
          </p:nvPr>
        </p:nvSpPr>
        <p:spPr>
          <a:xfrm>
            <a:off x="341272" y="1368256"/>
            <a:ext cx="11516239" cy="4097824"/>
          </a:xfrm>
        </p:spPr>
        <p:txBody>
          <a:bodyPr>
            <a:normAutofit/>
          </a:bodyPr>
          <a:lstStyle/>
          <a:p>
            <a:pPr marL="88900" lvl="2" indent="0">
              <a:buNone/>
            </a:pPr>
            <a:r>
              <a:rPr lang="en-GB" sz="1800" b="1" dirty="0"/>
              <a:t>Firstly, </a:t>
            </a:r>
            <a:r>
              <a:rPr lang="en-GB" sz="1800" b="1" dirty="0" err="1"/>
              <a:t>asyncio</a:t>
            </a:r>
            <a:r>
              <a:rPr lang="en-GB" sz="1800" b="1" dirty="0"/>
              <a:t> needs to be imported </a:t>
            </a:r>
          </a:p>
          <a:p>
            <a:pPr marL="88900" lvl="2" indent="0">
              <a:buNone/>
            </a:pPr>
            <a:endParaRPr lang="en-GB" sz="1800" b="1" dirty="0">
              <a:solidFill>
                <a:srgbClr val="222222"/>
              </a:solidFill>
              <a:latin typeface="+mn-lt"/>
            </a:endParaRPr>
          </a:p>
          <a:p>
            <a:pPr marL="88900" lvl="2" indent="0">
              <a:buNone/>
            </a:pPr>
            <a:endParaRPr lang="en-GB" sz="1600" dirty="0">
              <a:solidFill>
                <a:srgbClr val="222222"/>
              </a:solidFill>
              <a:latin typeface="+mn-lt"/>
            </a:endParaRPr>
          </a:p>
          <a:p>
            <a:pPr marL="88900" lvl="2" indent="0">
              <a:buNone/>
            </a:pPr>
            <a:r>
              <a:rPr lang="en-GB" sz="1600" dirty="0">
                <a:solidFill>
                  <a:srgbClr val="222222"/>
                </a:solidFill>
                <a:latin typeface="+mn-lt"/>
              </a:rPr>
              <a:t>Once imported, there are a pieces of syntax which will change the way your programs operate:</a:t>
            </a:r>
          </a:p>
          <a:p>
            <a:pPr marL="88900" lvl="2" indent="0">
              <a:buNone/>
            </a:pPr>
            <a:endParaRPr lang="en-GB" sz="1600" i="0" dirty="0">
              <a:solidFill>
                <a:srgbClr val="222222"/>
              </a:solidFill>
              <a:effectLst/>
              <a:latin typeface="+mn-lt"/>
            </a:endParaRPr>
          </a:p>
          <a:p>
            <a:pPr marL="88900" lvl="2" indent="0">
              <a:buNone/>
            </a:pPr>
            <a:r>
              <a:rPr lang="en-GB" sz="1600" i="0" dirty="0">
                <a:solidFill>
                  <a:srgbClr val="222222"/>
                </a:solidFill>
                <a:effectLst/>
                <a:latin typeface="+mn-lt"/>
              </a:rPr>
              <a:t>async – a piece of code which tells python that the object can be used asynchronously </a:t>
            </a:r>
          </a:p>
          <a:p>
            <a:pPr marL="88900" lvl="2" indent="0">
              <a:buNone/>
            </a:pPr>
            <a:endParaRPr lang="en-GB" sz="1600" dirty="0">
              <a:solidFill>
                <a:srgbClr val="222222"/>
              </a:solidFill>
              <a:latin typeface="+mn-lt"/>
            </a:endParaRPr>
          </a:p>
          <a:p>
            <a:pPr marL="88900" lvl="2" indent="0">
              <a:buNone/>
            </a:pPr>
            <a:endParaRPr lang="en-GB" sz="1600" i="0" dirty="0">
              <a:solidFill>
                <a:srgbClr val="222222"/>
              </a:solidFill>
              <a:effectLst/>
              <a:latin typeface="+mn-lt"/>
            </a:endParaRPr>
          </a:p>
          <a:p>
            <a:pPr marL="88900" lvl="2" indent="0">
              <a:buNone/>
            </a:pPr>
            <a:endParaRPr lang="en-GB" sz="1600" dirty="0">
              <a:solidFill>
                <a:srgbClr val="222222"/>
              </a:solidFill>
              <a:latin typeface="+mn-lt"/>
            </a:endParaRPr>
          </a:p>
          <a:p>
            <a:pPr marL="88900" lvl="2" indent="0">
              <a:buNone/>
            </a:pPr>
            <a:r>
              <a:rPr lang="en-GB" sz="1600" i="0" dirty="0">
                <a:solidFill>
                  <a:srgbClr val="222222"/>
                </a:solidFill>
                <a:effectLst/>
                <a:latin typeface="+mn-lt"/>
              </a:rPr>
              <a:t>await – this tells the code to pause and wait for something to happen</a:t>
            </a:r>
          </a:p>
          <a:p>
            <a:pPr marL="88900" lvl="2" indent="0">
              <a:buNone/>
            </a:pPr>
            <a:endParaRPr lang="en-GB" sz="1600" dirty="0">
              <a:solidFill>
                <a:srgbClr val="222222"/>
              </a:solidFill>
              <a:latin typeface="+mn-lt"/>
            </a:endParaRPr>
          </a:p>
          <a:p>
            <a:pPr marL="88900" lvl="2" indent="0">
              <a:buNone/>
            </a:pPr>
            <a:r>
              <a:rPr lang="en-GB" sz="1600" b="1" i="0" dirty="0">
                <a:solidFill>
                  <a:srgbClr val="222222"/>
                </a:solidFill>
                <a:effectLst/>
                <a:latin typeface="+mn-lt"/>
              </a:rPr>
              <a:t>When this await is called, the rest of the pro</a:t>
            </a:r>
            <a:r>
              <a:rPr lang="en-GB" sz="1600" b="1" dirty="0">
                <a:solidFill>
                  <a:srgbClr val="222222"/>
                </a:solidFill>
                <a:latin typeface="+mn-lt"/>
              </a:rPr>
              <a:t>gram can carry on while waiting for this coroutine to end</a:t>
            </a:r>
            <a:endParaRPr lang="en-GB" sz="1600" i="0" dirty="0">
              <a:solidFill>
                <a:srgbClr val="222222"/>
              </a:solidFill>
              <a:effectLst/>
              <a:latin typeface="+mn-lt"/>
            </a:endParaRPr>
          </a:p>
          <a:p>
            <a:pPr marL="88900" lvl="2" indent="0">
              <a:buNone/>
            </a:pPr>
            <a:endParaRPr lang="en-GB" sz="1600" dirty="0">
              <a:solidFill>
                <a:srgbClr val="222222"/>
              </a:solidFill>
              <a:latin typeface="+mn-lt"/>
            </a:endParaRPr>
          </a:p>
          <a:p>
            <a:pPr marL="88900" lvl="2" indent="0">
              <a:buNone/>
            </a:pPr>
            <a:endParaRPr lang="en-GB" i="0" dirty="0">
              <a:solidFill>
                <a:srgbClr val="222222"/>
              </a:solidFill>
              <a:effectLst/>
              <a:latin typeface="+mn-lt"/>
            </a:endParaRPr>
          </a:p>
        </p:txBody>
      </p:sp>
      <p:sp>
        <p:nvSpPr>
          <p:cNvPr id="2" name="Text Box 4">
            <a:extLst>
              <a:ext uri="{FF2B5EF4-FFF2-40B4-BE49-F238E27FC236}">
                <a16:creationId xmlns:a16="http://schemas.microsoft.com/office/drawing/2014/main" id="{BB952657-D4E8-054B-0008-1507EEA46A18}"/>
              </a:ext>
            </a:extLst>
          </p:cNvPr>
          <p:cNvSpPr txBox="1">
            <a:spLocks noChangeArrowheads="1"/>
          </p:cNvSpPr>
          <p:nvPr/>
        </p:nvSpPr>
        <p:spPr bwMode="auto">
          <a:xfrm>
            <a:off x="3368360" y="1712367"/>
            <a:ext cx="2293138" cy="369332"/>
          </a:xfrm>
          <a:prstGeom prst="rect">
            <a:avLst/>
          </a:prstGeom>
          <a:solidFill>
            <a:schemeClr val="tx2">
              <a:lumMod val="20000"/>
              <a:lumOff val="80000"/>
            </a:schemeClr>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import </a:t>
            </a:r>
            <a:r>
              <a:rPr lang="en-GB" sz="1800" dirty="0" err="1">
                <a:latin typeface="Courier New" panose="02070309020205020404" pitchFamily="49" charset="0"/>
              </a:rPr>
              <a:t>asyncio</a:t>
            </a:r>
            <a:endParaRPr lang="en-GB" sz="1800" b="1" dirty="0">
              <a:latin typeface="Courier New" panose="02070309020205020404" pitchFamily="49" charset="0"/>
            </a:endParaRPr>
          </a:p>
        </p:txBody>
      </p:sp>
      <p:sp>
        <p:nvSpPr>
          <p:cNvPr id="3" name="Text Box 4">
            <a:extLst>
              <a:ext uri="{FF2B5EF4-FFF2-40B4-BE49-F238E27FC236}">
                <a16:creationId xmlns:a16="http://schemas.microsoft.com/office/drawing/2014/main" id="{B7913C77-D229-7FA1-EB54-47B83DBD4EBA}"/>
              </a:ext>
            </a:extLst>
          </p:cNvPr>
          <p:cNvSpPr txBox="1">
            <a:spLocks noChangeArrowheads="1"/>
          </p:cNvSpPr>
          <p:nvPr/>
        </p:nvSpPr>
        <p:spPr bwMode="auto">
          <a:xfrm>
            <a:off x="3368360" y="3559607"/>
            <a:ext cx="3081077" cy="646331"/>
          </a:xfrm>
          <a:prstGeom prst="rect">
            <a:avLst/>
          </a:prstGeom>
          <a:solidFill>
            <a:schemeClr val="tx2">
              <a:lumMod val="20000"/>
              <a:lumOff val="80000"/>
            </a:schemeClr>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async def test():</a:t>
            </a:r>
          </a:p>
          <a:p>
            <a:pPr>
              <a:spcBef>
                <a:spcPct val="0"/>
              </a:spcBef>
            </a:pPr>
            <a:r>
              <a:rPr lang="en-GB" sz="1800" b="1" dirty="0">
                <a:latin typeface="Courier New" panose="02070309020205020404" pitchFamily="49" charset="0"/>
              </a:rPr>
              <a:t>    some code</a:t>
            </a:r>
          </a:p>
        </p:txBody>
      </p:sp>
      <p:sp>
        <p:nvSpPr>
          <p:cNvPr id="4" name="Text Box 4">
            <a:extLst>
              <a:ext uri="{FF2B5EF4-FFF2-40B4-BE49-F238E27FC236}">
                <a16:creationId xmlns:a16="http://schemas.microsoft.com/office/drawing/2014/main" id="{8D51BBF0-5B70-CC29-B0AE-3ABDAA9ED736}"/>
              </a:ext>
            </a:extLst>
          </p:cNvPr>
          <p:cNvSpPr txBox="1">
            <a:spLocks noChangeArrowheads="1"/>
          </p:cNvSpPr>
          <p:nvPr/>
        </p:nvSpPr>
        <p:spPr bwMode="auto">
          <a:xfrm>
            <a:off x="3368360" y="5489744"/>
            <a:ext cx="3081077" cy="923330"/>
          </a:xfrm>
          <a:prstGeom prst="rect">
            <a:avLst/>
          </a:prstGeom>
          <a:solidFill>
            <a:schemeClr val="tx2">
              <a:lumMod val="20000"/>
              <a:lumOff val="80000"/>
            </a:schemeClr>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async def test():</a:t>
            </a:r>
          </a:p>
          <a:p>
            <a:pPr>
              <a:spcBef>
                <a:spcPct val="0"/>
              </a:spcBef>
            </a:pPr>
            <a:r>
              <a:rPr lang="en-GB" sz="1800" b="1" dirty="0">
                <a:latin typeface="Courier New" panose="02070309020205020404" pitchFamily="49" charset="0"/>
              </a:rPr>
              <a:t>    </a:t>
            </a:r>
            <a:r>
              <a:rPr lang="en-GB" sz="1800" dirty="0">
                <a:latin typeface="Courier New" panose="02070309020205020404" pitchFamily="49" charset="0"/>
              </a:rPr>
              <a:t>await y()</a:t>
            </a:r>
          </a:p>
          <a:p>
            <a:pPr>
              <a:spcBef>
                <a:spcPct val="0"/>
              </a:spcBef>
            </a:pPr>
            <a:r>
              <a:rPr lang="en-GB" sz="1800" b="1" dirty="0">
                <a:latin typeface="Courier New" panose="02070309020205020404" pitchFamily="49" charset="0"/>
              </a:rPr>
              <a:t>    return y</a:t>
            </a:r>
          </a:p>
        </p:txBody>
      </p:sp>
    </p:spTree>
    <p:extLst>
      <p:ext uri="{BB962C8B-B14F-4D97-AF65-F5344CB8AC3E}">
        <p14:creationId xmlns:p14="http://schemas.microsoft.com/office/powerpoint/2010/main" val="3461895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dirty="0"/>
              <a:t>Simple example</a:t>
            </a:r>
          </a:p>
        </p:txBody>
      </p:sp>
      <p:sp>
        <p:nvSpPr>
          <p:cNvPr id="15363" name="Rectangle 3"/>
          <p:cNvSpPr>
            <a:spLocks noGrp="1" noChangeArrowheads="1"/>
          </p:cNvSpPr>
          <p:nvPr>
            <p:ph idx="1"/>
          </p:nvPr>
        </p:nvSpPr>
        <p:spPr>
          <a:xfrm>
            <a:off x="341272" y="1368256"/>
            <a:ext cx="11516239" cy="4097824"/>
          </a:xfrm>
        </p:spPr>
        <p:txBody>
          <a:bodyPr>
            <a:normAutofit/>
          </a:bodyPr>
          <a:lstStyle/>
          <a:p>
            <a:pPr marL="88900" lvl="2" indent="0">
              <a:buNone/>
            </a:pPr>
            <a:endParaRPr lang="en-GB" sz="1600" dirty="0">
              <a:solidFill>
                <a:srgbClr val="222222"/>
              </a:solidFill>
              <a:latin typeface="+mn-lt"/>
            </a:endParaRPr>
          </a:p>
          <a:p>
            <a:pPr marL="88900" lvl="2" indent="0">
              <a:buNone/>
            </a:pPr>
            <a:endParaRPr lang="en-GB" i="0" dirty="0">
              <a:solidFill>
                <a:srgbClr val="222222"/>
              </a:solidFill>
              <a:effectLst/>
              <a:latin typeface="+mn-lt"/>
            </a:endParaRPr>
          </a:p>
        </p:txBody>
      </p:sp>
      <p:sp>
        <p:nvSpPr>
          <p:cNvPr id="2" name="Text Box 4">
            <a:extLst>
              <a:ext uri="{FF2B5EF4-FFF2-40B4-BE49-F238E27FC236}">
                <a16:creationId xmlns:a16="http://schemas.microsoft.com/office/drawing/2014/main" id="{BB952657-D4E8-054B-0008-1507EEA46A18}"/>
              </a:ext>
            </a:extLst>
          </p:cNvPr>
          <p:cNvSpPr txBox="1">
            <a:spLocks noChangeArrowheads="1"/>
          </p:cNvSpPr>
          <p:nvPr/>
        </p:nvSpPr>
        <p:spPr bwMode="auto">
          <a:xfrm>
            <a:off x="430937" y="1367059"/>
            <a:ext cx="3888144" cy="3970318"/>
          </a:xfrm>
          <a:prstGeom prst="rect">
            <a:avLst/>
          </a:prstGeom>
          <a:solidFill>
            <a:schemeClr val="tx2">
              <a:lumMod val="20000"/>
              <a:lumOff val="80000"/>
            </a:schemeClr>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import </a:t>
            </a:r>
            <a:r>
              <a:rPr lang="en-GB" sz="1800" dirty="0" err="1">
                <a:latin typeface="Courier New" panose="02070309020205020404" pitchFamily="49" charset="0"/>
              </a:rPr>
              <a:t>asyncio</a:t>
            </a:r>
            <a:endParaRPr lang="en-GB" sz="1800" dirty="0">
              <a:latin typeface="Courier New" panose="02070309020205020404" pitchFamily="49" charset="0"/>
            </a:endParaRPr>
          </a:p>
          <a:p>
            <a:pPr>
              <a:spcBef>
                <a:spcPct val="0"/>
              </a:spcBef>
            </a:pPr>
            <a:endParaRPr lang="en-GB" sz="1800" dirty="0">
              <a:latin typeface="Courier New" panose="02070309020205020404" pitchFamily="49" charset="0"/>
            </a:endParaRPr>
          </a:p>
          <a:p>
            <a:pPr>
              <a:spcBef>
                <a:spcPct val="0"/>
              </a:spcBef>
            </a:pP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async def y():</a:t>
            </a:r>
          </a:p>
          <a:p>
            <a:pPr>
              <a:spcBef>
                <a:spcPct val="0"/>
              </a:spcBef>
            </a:pPr>
            <a:r>
              <a:rPr lang="en-GB" sz="1800" dirty="0">
                <a:latin typeface="Courier New" panose="02070309020205020404" pitchFamily="49" charset="0"/>
              </a:rPr>
              <a:t>    await </a:t>
            </a:r>
            <a:r>
              <a:rPr lang="en-GB" sz="1800" dirty="0" err="1">
                <a:latin typeface="Courier New" panose="02070309020205020404" pitchFamily="49" charset="0"/>
              </a:rPr>
              <a:t>asyncio.sleep</a:t>
            </a:r>
            <a:r>
              <a:rPr lang="en-GB" sz="1800" dirty="0">
                <a:latin typeface="Courier New" panose="02070309020205020404" pitchFamily="49" charset="0"/>
              </a:rPr>
              <a:t>(2)</a:t>
            </a:r>
          </a:p>
          <a:p>
            <a:pPr>
              <a:spcBef>
                <a:spcPct val="0"/>
              </a:spcBef>
            </a:pPr>
            <a:r>
              <a:rPr lang="en-GB" sz="1800" dirty="0">
                <a:latin typeface="Courier New" panose="02070309020205020404" pitchFamily="49" charset="0"/>
              </a:rPr>
              <a:t>    return "data"</a:t>
            </a:r>
          </a:p>
          <a:p>
            <a:pPr>
              <a:spcBef>
                <a:spcPct val="0"/>
              </a:spcBef>
            </a:pP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async def x():</a:t>
            </a:r>
          </a:p>
          <a:p>
            <a:pPr>
              <a:spcBef>
                <a:spcPct val="0"/>
              </a:spcBef>
            </a:pPr>
            <a:r>
              <a:rPr lang="en-GB" sz="1800" dirty="0">
                <a:latin typeface="Courier New" panose="02070309020205020404" pitchFamily="49" charset="0"/>
              </a:rPr>
              <a:t>    print("starting")</a:t>
            </a:r>
          </a:p>
          <a:p>
            <a:pPr>
              <a:spcBef>
                <a:spcPct val="0"/>
              </a:spcBef>
            </a:pPr>
            <a:r>
              <a:rPr lang="en-GB" sz="1800" dirty="0">
                <a:latin typeface="Courier New" panose="02070309020205020404" pitchFamily="49" charset="0"/>
              </a:rPr>
              <a:t>    data = await y()</a:t>
            </a:r>
          </a:p>
          <a:p>
            <a:pPr>
              <a:spcBef>
                <a:spcPct val="0"/>
              </a:spcBef>
            </a:pPr>
            <a:r>
              <a:rPr lang="en-GB" sz="1800" dirty="0">
                <a:latin typeface="Courier New" panose="02070309020205020404" pitchFamily="49" charset="0"/>
              </a:rPr>
              <a:t>    print(data)</a:t>
            </a:r>
          </a:p>
          <a:p>
            <a:pPr>
              <a:spcBef>
                <a:spcPct val="0"/>
              </a:spcBef>
            </a:pPr>
            <a:r>
              <a:rPr lang="en-GB" sz="1800" dirty="0">
                <a:latin typeface="Courier New" panose="02070309020205020404" pitchFamily="49" charset="0"/>
              </a:rPr>
              <a:t>    print("end")</a:t>
            </a:r>
          </a:p>
          <a:p>
            <a:pPr>
              <a:spcBef>
                <a:spcPct val="0"/>
              </a:spcBef>
            </a:pPr>
            <a:endParaRPr lang="en-GB" sz="1800" dirty="0">
              <a:latin typeface="Courier New" panose="02070309020205020404" pitchFamily="49" charset="0"/>
            </a:endParaRPr>
          </a:p>
          <a:p>
            <a:pPr>
              <a:spcBef>
                <a:spcPct val="0"/>
              </a:spcBef>
            </a:pPr>
            <a:r>
              <a:rPr lang="en-GB" sz="1800" dirty="0" err="1">
                <a:latin typeface="Courier New" panose="02070309020205020404" pitchFamily="49" charset="0"/>
              </a:rPr>
              <a:t>asyncio.run</a:t>
            </a:r>
            <a:r>
              <a:rPr lang="en-GB" sz="1800" dirty="0">
                <a:latin typeface="Courier New" panose="02070309020205020404" pitchFamily="49" charset="0"/>
              </a:rPr>
              <a:t>(x())</a:t>
            </a:r>
          </a:p>
        </p:txBody>
      </p:sp>
      <p:sp>
        <p:nvSpPr>
          <p:cNvPr id="7" name="TextBox 6">
            <a:extLst>
              <a:ext uri="{FF2B5EF4-FFF2-40B4-BE49-F238E27FC236}">
                <a16:creationId xmlns:a16="http://schemas.microsoft.com/office/drawing/2014/main" id="{3293A948-CE88-31F0-2181-E6E0E5B02664}"/>
              </a:ext>
            </a:extLst>
          </p:cNvPr>
          <p:cNvSpPr txBox="1"/>
          <p:nvPr/>
        </p:nvSpPr>
        <p:spPr>
          <a:xfrm>
            <a:off x="5051900" y="1559761"/>
            <a:ext cx="1280806" cy="343876"/>
          </a:xfrm>
          <a:prstGeom prst="rect">
            <a:avLst/>
          </a:prstGeom>
          <a:ln>
            <a:solidFill>
              <a:schemeClr val="tx1"/>
            </a:solidFill>
          </a:ln>
        </p:spPr>
        <p:txBody>
          <a:bodyPr vert="horz" wrap="square" lIns="0" tIns="0" rIns="0" bIns="0" rtlCol="0" anchor="t" anchorCtr="0">
            <a:normAutofit/>
          </a:bodyPr>
          <a:lstStyle/>
          <a:p>
            <a:pPr algn="l"/>
            <a:r>
              <a:rPr lang="en-GB" dirty="0"/>
              <a:t>Importing </a:t>
            </a:r>
          </a:p>
        </p:txBody>
      </p:sp>
      <p:cxnSp>
        <p:nvCxnSpPr>
          <p:cNvPr id="11" name="Straight Arrow Connector 10">
            <a:extLst>
              <a:ext uri="{FF2B5EF4-FFF2-40B4-BE49-F238E27FC236}">
                <a16:creationId xmlns:a16="http://schemas.microsoft.com/office/drawing/2014/main" id="{418EFC6F-3680-795D-5865-DCF755F399B0}"/>
              </a:ext>
            </a:extLst>
          </p:cNvPr>
          <p:cNvCxnSpPr/>
          <p:nvPr/>
        </p:nvCxnSpPr>
        <p:spPr>
          <a:xfrm flipH="1" flipV="1">
            <a:off x="2587557" y="1595336"/>
            <a:ext cx="2305456" cy="175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9E01084-F75E-7CE4-C209-72DF9DDBB830}"/>
              </a:ext>
            </a:extLst>
          </p:cNvPr>
          <p:cNvSpPr txBox="1"/>
          <p:nvPr/>
        </p:nvSpPr>
        <p:spPr>
          <a:xfrm>
            <a:off x="4802225" y="2173744"/>
            <a:ext cx="4127766" cy="304552"/>
          </a:xfrm>
          <a:prstGeom prst="rect">
            <a:avLst/>
          </a:prstGeom>
          <a:ln>
            <a:solidFill>
              <a:schemeClr val="tx1"/>
            </a:solidFill>
          </a:ln>
        </p:spPr>
        <p:txBody>
          <a:bodyPr vert="horz" wrap="square" lIns="0" tIns="0" rIns="0" bIns="0" rtlCol="0" anchor="t" anchorCtr="0">
            <a:normAutofit/>
          </a:bodyPr>
          <a:lstStyle/>
          <a:p>
            <a:pPr algn="l"/>
            <a:r>
              <a:rPr lang="en-GB" dirty="0"/>
              <a:t>async tells python it can be paused </a:t>
            </a:r>
          </a:p>
        </p:txBody>
      </p:sp>
      <p:cxnSp>
        <p:nvCxnSpPr>
          <p:cNvPr id="14" name="Straight Arrow Connector 13">
            <a:extLst>
              <a:ext uri="{FF2B5EF4-FFF2-40B4-BE49-F238E27FC236}">
                <a16:creationId xmlns:a16="http://schemas.microsoft.com/office/drawing/2014/main" id="{7C4F7DCF-9F50-EE7B-4822-8ED25A555A2D}"/>
              </a:ext>
            </a:extLst>
          </p:cNvPr>
          <p:cNvCxnSpPr/>
          <p:nvPr/>
        </p:nvCxnSpPr>
        <p:spPr>
          <a:xfrm flipH="1">
            <a:off x="2587557" y="2402732"/>
            <a:ext cx="20428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99ADB60-4E85-99C3-5969-2139DF78C8CB}"/>
              </a:ext>
            </a:extLst>
          </p:cNvPr>
          <p:cNvSpPr txBox="1"/>
          <p:nvPr/>
        </p:nvSpPr>
        <p:spPr>
          <a:xfrm>
            <a:off x="4698461" y="2679860"/>
            <a:ext cx="6449438" cy="805001"/>
          </a:xfrm>
          <a:prstGeom prst="rect">
            <a:avLst/>
          </a:prstGeom>
          <a:ln>
            <a:solidFill>
              <a:schemeClr val="tx1"/>
            </a:solidFill>
          </a:ln>
        </p:spPr>
        <p:txBody>
          <a:bodyPr vert="horz" wrap="square" lIns="0" tIns="0" rIns="0" bIns="0" rtlCol="0" anchor="t" anchorCtr="0">
            <a:normAutofit lnSpcReduction="10000"/>
          </a:bodyPr>
          <a:lstStyle/>
          <a:p>
            <a:pPr algn="l"/>
            <a:r>
              <a:rPr lang="en-GB" dirty="0"/>
              <a:t>await tells the coroutine to pause</a:t>
            </a:r>
          </a:p>
          <a:p>
            <a:pPr algn="l"/>
            <a:r>
              <a:rPr lang="en-GB" dirty="0" err="1"/>
              <a:t>asyncio.sleep</a:t>
            </a:r>
            <a:r>
              <a:rPr lang="en-GB" dirty="0"/>
              <a:t> lets this paus, but tells all other coroutines </a:t>
            </a:r>
          </a:p>
          <a:p>
            <a:pPr algn="l"/>
            <a:r>
              <a:rPr lang="en-GB" dirty="0"/>
              <a:t>to continue </a:t>
            </a:r>
          </a:p>
        </p:txBody>
      </p:sp>
      <p:cxnSp>
        <p:nvCxnSpPr>
          <p:cNvPr id="17" name="Straight Arrow Connector 16">
            <a:extLst>
              <a:ext uri="{FF2B5EF4-FFF2-40B4-BE49-F238E27FC236}">
                <a16:creationId xmlns:a16="http://schemas.microsoft.com/office/drawing/2014/main" id="{C0AA39CB-A7CA-A90F-8AE6-0F72C4C3470F}"/>
              </a:ext>
            </a:extLst>
          </p:cNvPr>
          <p:cNvCxnSpPr/>
          <p:nvPr/>
        </p:nvCxnSpPr>
        <p:spPr>
          <a:xfrm flipH="1" flipV="1">
            <a:off x="4075889" y="2679860"/>
            <a:ext cx="418290" cy="105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1421C6B-EC46-EC59-079D-90954A2337E5}"/>
              </a:ext>
            </a:extLst>
          </p:cNvPr>
          <p:cNvSpPr txBox="1"/>
          <p:nvPr/>
        </p:nvSpPr>
        <p:spPr>
          <a:xfrm>
            <a:off x="4698460" y="3686425"/>
            <a:ext cx="6935821" cy="397641"/>
          </a:xfrm>
          <a:prstGeom prst="rect">
            <a:avLst/>
          </a:prstGeom>
          <a:ln>
            <a:solidFill>
              <a:schemeClr val="tx1"/>
            </a:solidFill>
          </a:ln>
        </p:spPr>
        <p:txBody>
          <a:bodyPr vert="horz" wrap="square" lIns="0" tIns="0" rIns="0" bIns="0" rtlCol="0" anchor="t" anchorCtr="0">
            <a:normAutofit/>
          </a:bodyPr>
          <a:lstStyle/>
          <a:p>
            <a:pPr algn="l"/>
            <a:r>
              <a:rPr lang="en-GB" dirty="0"/>
              <a:t>Another await which lets this coroutine pause while y() runs</a:t>
            </a:r>
          </a:p>
        </p:txBody>
      </p:sp>
      <p:cxnSp>
        <p:nvCxnSpPr>
          <p:cNvPr id="20" name="Straight Arrow Connector 19">
            <a:extLst>
              <a:ext uri="{FF2B5EF4-FFF2-40B4-BE49-F238E27FC236}">
                <a16:creationId xmlns:a16="http://schemas.microsoft.com/office/drawing/2014/main" id="{B4484353-1A3D-817A-AA6D-F71D528DFD70}"/>
              </a:ext>
            </a:extLst>
          </p:cNvPr>
          <p:cNvCxnSpPr/>
          <p:nvPr/>
        </p:nvCxnSpPr>
        <p:spPr>
          <a:xfrm flipH="1">
            <a:off x="3258766" y="3833611"/>
            <a:ext cx="1215958" cy="151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24FDE81-C5EC-A467-CA6E-38A29448CF17}"/>
              </a:ext>
            </a:extLst>
          </p:cNvPr>
          <p:cNvSpPr txBox="1"/>
          <p:nvPr/>
        </p:nvSpPr>
        <p:spPr>
          <a:xfrm>
            <a:off x="4494179" y="4662277"/>
            <a:ext cx="7248715" cy="600388"/>
          </a:xfrm>
          <a:prstGeom prst="rect">
            <a:avLst/>
          </a:prstGeom>
          <a:ln>
            <a:solidFill>
              <a:schemeClr val="tx1"/>
            </a:solidFill>
          </a:ln>
        </p:spPr>
        <p:txBody>
          <a:bodyPr vert="horz" wrap="square" lIns="0" tIns="0" rIns="0" bIns="0" rtlCol="0" anchor="t" anchorCtr="0">
            <a:normAutofit/>
          </a:bodyPr>
          <a:lstStyle/>
          <a:p>
            <a:pPr algn="l"/>
            <a:r>
              <a:rPr lang="en-GB" dirty="0" err="1"/>
              <a:t>asyncio.run</a:t>
            </a:r>
            <a:r>
              <a:rPr lang="en-GB" dirty="0"/>
              <a:t>() tells python that all the async coroutines can be paused</a:t>
            </a:r>
          </a:p>
        </p:txBody>
      </p:sp>
      <p:cxnSp>
        <p:nvCxnSpPr>
          <p:cNvPr id="23" name="Straight Arrow Connector 22">
            <a:extLst>
              <a:ext uri="{FF2B5EF4-FFF2-40B4-BE49-F238E27FC236}">
                <a16:creationId xmlns:a16="http://schemas.microsoft.com/office/drawing/2014/main" id="{42FACEAB-A795-5C03-3599-8613BE1A9FCC}"/>
              </a:ext>
            </a:extLst>
          </p:cNvPr>
          <p:cNvCxnSpPr/>
          <p:nvPr/>
        </p:nvCxnSpPr>
        <p:spPr>
          <a:xfrm flipH="1">
            <a:off x="2811293" y="4979919"/>
            <a:ext cx="1585609" cy="107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 Box 6">
            <a:extLst>
              <a:ext uri="{FF2B5EF4-FFF2-40B4-BE49-F238E27FC236}">
                <a16:creationId xmlns:a16="http://schemas.microsoft.com/office/drawing/2014/main" id="{9B316DC6-8114-AF36-6A02-288D41D6DABB}"/>
              </a:ext>
            </a:extLst>
          </p:cNvPr>
          <p:cNvSpPr txBox="1">
            <a:spLocks noChangeArrowheads="1"/>
          </p:cNvSpPr>
          <p:nvPr/>
        </p:nvSpPr>
        <p:spPr bwMode="auto">
          <a:xfrm>
            <a:off x="6036130" y="5337377"/>
            <a:ext cx="1408775" cy="923330"/>
          </a:xfrm>
          <a:prstGeom prst="rect">
            <a:avLst/>
          </a:prstGeom>
          <a:solidFill>
            <a:schemeClr val="accent2"/>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starting</a:t>
            </a:r>
          </a:p>
          <a:p>
            <a:pPr>
              <a:spcBef>
                <a:spcPct val="0"/>
              </a:spcBef>
            </a:pPr>
            <a:r>
              <a:rPr lang="en-GB" sz="1800" dirty="0">
                <a:latin typeface="Courier New" panose="02070309020205020404" pitchFamily="49" charset="0"/>
              </a:rPr>
              <a:t>data</a:t>
            </a:r>
          </a:p>
          <a:p>
            <a:pPr>
              <a:spcBef>
                <a:spcPct val="0"/>
              </a:spcBef>
            </a:pPr>
            <a:r>
              <a:rPr lang="en-GB" sz="1800" dirty="0">
                <a:latin typeface="Courier New" panose="02070309020205020404" pitchFamily="49" charset="0"/>
              </a:rPr>
              <a:t>end</a:t>
            </a:r>
          </a:p>
        </p:txBody>
      </p:sp>
    </p:spTree>
    <p:extLst>
      <p:ext uri="{BB962C8B-B14F-4D97-AF65-F5344CB8AC3E}">
        <p14:creationId xmlns:p14="http://schemas.microsoft.com/office/powerpoint/2010/main" val="3703681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dirty="0"/>
              <a:t>Synchronous Vs Asynchronous</a:t>
            </a:r>
          </a:p>
        </p:txBody>
      </p:sp>
      <p:sp>
        <p:nvSpPr>
          <p:cNvPr id="15363" name="Rectangle 3"/>
          <p:cNvSpPr>
            <a:spLocks noGrp="1" noChangeArrowheads="1"/>
          </p:cNvSpPr>
          <p:nvPr>
            <p:ph idx="1"/>
          </p:nvPr>
        </p:nvSpPr>
        <p:spPr>
          <a:xfrm>
            <a:off x="341272" y="1368256"/>
            <a:ext cx="11516239" cy="4097824"/>
          </a:xfrm>
        </p:spPr>
        <p:txBody>
          <a:bodyPr>
            <a:normAutofit/>
          </a:bodyPr>
          <a:lstStyle/>
          <a:p>
            <a:pPr marL="88900" lvl="2" indent="0">
              <a:buNone/>
            </a:pPr>
            <a:endParaRPr lang="en-GB" sz="1600" dirty="0">
              <a:solidFill>
                <a:srgbClr val="222222"/>
              </a:solidFill>
              <a:latin typeface="+mn-lt"/>
            </a:endParaRPr>
          </a:p>
          <a:p>
            <a:pPr marL="88900" lvl="2" indent="0">
              <a:buNone/>
            </a:pPr>
            <a:endParaRPr lang="en-GB" i="0" dirty="0">
              <a:solidFill>
                <a:srgbClr val="222222"/>
              </a:solidFill>
              <a:effectLst/>
              <a:latin typeface="+mn-lt"/>
            </a:endParaRPr>
          </a:p>
        </p:txBody>
      </p:sp>
      <p:sp>
        <p:nvSpPr>
          <p:cNvPr id="2" name="Text Box 4">
            <a:extLst>
              <a:ext uri="{FF2B5EF4-FFF2-40B4-BE49-F238E27FC236}">
                <a16:creationId xmlns:a16="http://schemas.microsoft.com/office/drawing/2014/main" id="{BB952657-D4E8-054B-0008-1507EEA46A18}"/>
              </a:ext>
            </a:extLst>
          </p:cNvPr>
          <p:cNvSpPr txBox="1">
            <a:spLocks noChangeArrowheads="1"/>
          </p:cNvSpPr>
          <p:nvPr/>
        </p:nvSpPr>
        <p:spPr bwMode="auto">
          <a:xfrm>
            <a:off x="430937" y="1367059"/>
            <a:ext cx="7077988" cy="4524315"/>
          </a:xfrm>
          <a:prstGeom prst="rect">
            <a:avLst/>
          </a:prstGeom>
          <a:solidFill>
            <a:schemeClr val="tx2">
              <a:lumMod val="20000"/>
              <a:lumOff val="80000"/>
            </a:schemeClr>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import time</a:t>
            </a:r>
          </a:p>
          <a:p>
            <a:pPr>
              <a:spcBef>
                <a:spcPct val="0"/>
              </a:spcBef>
            </a:pPr>
            <a:endParaRPr lang="en-GB" sz="1800" b="1" dirty="0">
              <a:latin typeface="Courier New" panose="02070309020205020404" pitchFamily="49" charset="0"/>
            </a:endParaRPr>
          </a:p>
          <a:p>
            <a:pPr>
              <a:spcBef>
                <a:spcPct val="0"/>
              </a:spcBef>
            </a:pPr>
            <a:r>
              <a:rPr lang="en-GB" sz="1800" dirty="0">
                <a:latin typeface="Courier New" panose="02070309020205020404" pitchFamily="49" charset="0"/>
              </a:rPr>
              <a:t>def count():</a:t>
            </a:r>
          </a:p>
          <a:p>
            <a:pPr>
              <a:spcBef>
                <a:spcPct val="0"/>
              </a:spcBef>
            </a:pPr>
            <a:r>
              <a:rPr lang="en-GB" sz="1800" dirty="0">
                <a:latin typeface="Courier New" panose="02070309020205020404" pitchFamily="49" charset="0"/>
              </a:rPr>
              <a:t>    print(“one”)</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time.sleep</a:t>
            </a:r>
            <a:r>
              <a:rPr lang="en-GB" sz="1800" dirty="0">
                <a:latin typeface="Courier New" panose="02070309020205020404" pitchFamily="49" charset="0"/>
              </a:rPr>
              <a:t>(1)</a:t>
            </a:r>
          </a:p>
          <a:p>
            <a:pPr>
              <a:spcBef>
                <a:spcPct val="0"/>
              </a:spcBef>
            </a:pPr>
            <a:r>
              <a:rPr lang="en-GB" sz="1800" dirty="0">
                <a:latin typeface="Courier New" panose="02070309020205020404" pitchFamily="49" charset="0"/>
              </a:rPr>
              <a:t>    print(“two”)</a:t>
            </a:r>
          </a:p>
          <a:p>
            <a:pPr>
              <a:spcBef>
                <a:spcPct val="0"/>
              </a:spcBef>
            </a:pP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def main():</a:t>
            </a:r>
          </a:p>
          <a:p>
            <a:pPr>
              <a:spcBef>
                <a:spcPct val="0"/>
              </a:spcBef>
            </a:pPr>
            <a:r>
              <a:rPr lang="en-GB" sz="1800" dirty="0">
                <a:latin typeface="Courier New" panose="02070309020205020404" pitchFamily="49" charset="0"/>
              </a:rPr>
              <a:t>    for _ in range(3):</a:t>
            </a:r>
          </a:p>
          <a:p>
            <a:pPr>
              <a:spcBef>
                <a:spcPct val="0"/>
              </a:spcBef>
            </a:pPr>
            <a:r>
              <a:rPr lang="en-GB" sz="1800" dirty="0">
                <a:latin typeface="Courier New" panose="02070309020205020404" pitchFamily="49" charset="0"/>
              </a:rPr>
              <a:t>        count()</a:t>
            </a:r>
          </a:p>
          <a:p>
            <a:pPr>
              <a:spcBef>
                <a:spcPct val="0"/>
              </a:spcBef>
            </a:pP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if __name__ == “__main__”:</a:t>
            </a:r>
          </a:p>
          <a:p>
            <a:pPr>
              <a:spcBef>
                <a:spcPct val="0"/>
              </a:spcBef>
            </a:pPr>
            <a:r>
              <a:rPr lang="en-GB" sz="1800" dirty="0">
                <a:latin typeface="Courier New" panose="02070309020205020404" pitchFamily="49" charset="0"/>
              </a:rPr>
              <a:t>    s = </a:t>
            </a:r>
            <a:r>
              <a:rPr lang="en-GB" sz="1800" dirty="0" err="1">
                <a:latin typeface="Courier New" panose="02070309020205020404" pitchFamily="49" charset="0"/>
              </a:rPr>
              <a:t>time.perf_counter</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main()</a:t>
            </a:r>
          </a:p>
          <a:p>
            <a:pPr>
              <a:spcBef>
                <a:spcPct val="0"/>
              </a:spcBef>
            </a:pPr>
            <a:r>
              <a:rPr lang="en-GB" sz="1800" dirty="0">
                <a:latin typeface="Courier New" panose="02070309020205020404" pitchFamily="49" charset="0"/>
              </a:rPr>
              <a:t>    elapsed = </a:t>
            </a:r>
            <a:r>
              <a:rPr lang="en-GB" sz="1800" dirty="0" err="1">
                <a:latin typeface="Courier New" panose="02070309020205020404" pitchFamily="49" charset="0"/>
              </a:rPr>
              <a:t>time.perf_counter</a:t>
            </a:r>
            <a:r>
              <a:rPr lang="en-GB" sz="1800" dirty="0">
                <a:latin typeface="Courier New" panose="02070309020205020404" pitchFamily="49" charset="0"/>
              </a:rPr>
              <a:t>() – s</a:t>
            </a:r>
          </a:p>
          <a:p>
            <a:pPr>
              <a:spcBef>
                <a:spcPct val="0"/>
              </a:spcBef>
            </a:pPr>
            <a:r>
              <a:rPr lang="en-GB" sz="1800" dirty="0">
                <a:latin typeface="Courier New" panose="02070309020205020404" pitchFamily="49" charset="0"/>
              </a:rPr>
              <a:t>    print(</a:t>
            </a:r>
            <a:r>
              <a:rPr lang="en-GB" sz="1800" dirty="0" err="1">
                <a:latin typeface="Courier New" panose="02070309020205020404" pitchFamily="49" charset="0"/>
              </a:rPr>
              <a:t>f”executed</a:t>
            </a:r>
            <a:r>
              <a:rPr lang="en-GB" sz="1800" dirty="0">
                <a:latin typeface="Courier New" panose="02070309020205020404" pitchFamily="49" charset="0"/>
              </a:rPr>
              <a:t> in {elapsed:0.2f} seconds”)</a:t>
            </a:r>
          </a:p>
        </p:txBody>
      </p:sp>
      <p:sp>
        <p:nvSpPr>
          <p:cNvPr id="5" name="Text Box 6">
            <a:extLst>
              <a:ext uri="{FF2B5EF4-FFF2-40B4-BE49-F238E27FC236}">
                <a16:creationId xmlns:a16="http://schemas.microsoft.com/office/drawing/2014/main" id="{D7508709-C8EE-67B3-A6AE-3B5585AD1DD9}"/>
              </a:ext>
            </a:extLst>
          </p:cNvPr>
          <p:cNvSpPr txBox="1">
            <a:spLocks noChangeArrowheads="1"/>
          </p:cNvSpPr>
          <p:nvPr/>
        </p:nvSpPr>
        <p:spPr bwMode="auto">
          <a:xfrm>
            <a:off x="7785094" y="2289789"/>
            <a:ext cx="3796248" cy="2031325"/>
          </a:xfrm>
          <a:prstGeom prst="rect">
            <a:avLst/>
          </a:prstGeom>
          <a:solidFill>
            <a:schemeClr val="accent2"/>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One</a:t>
            </a:r>
          </a:p>
          <a:p>
            <a:pPr>
              <a:spcBef>
                <a:spcPct val="0"/>
              </a:spcBef>
            </a:pPr>
            <a:r>
              <a:rPr lang="en-GB" sz="1800" dirty="0">
                <a:latin typeface="Courier New" panose="02070309020205020404" pitchFamily="49" charset="0"/>
              </a:rPr>
              <a:t>Two</a:t>
            </a:r>
          </a:p>
          <a:p>
            <a:pPr>
              <a:spcBef>
                <a:spcPct val="0"/>
              </a:spcBef>
            </a:pPr>
            <a:r>
              <a:rPr lang="en-GB" sz="1800" dirty="0">
                <a:latin typeface="Courier New" panose="02070309020205020404" pitchFamily="49" charset="0"/>
              </a:rPr>
              <a:t>One</a:t>
            </a:r>
          </a:p>
          <a:p>
            <a:pPr>
              <a:spcBef>
                <a:spcPct val="0"/>
              </a:spcBef>
            </a:pPr>
            <a:r>
              <a:rPr lang="en-GB" sz="1800" dirty="0">
                <a:latin typeface="Courier New" panose="02070309020205020404" pitchFamily="49" charset="0"/>
              </a:rPr>
              <a:t>Two</a:t>
            </a:r>
          </a:p>
          <a:p>
            <a:pPr>
              <a:spcBef>
                <a:spcPct val="0"/>
              </a:spcBef>
            </a:pPr>
            <a:r>
              <a:rPr lang="en-GB" sz="1800" dirty="0">
                <a:latin typeface="Courier New" panose="02070309020205020404" pitchFamily="49" charset="0"/>
              </a:rPr>
              <a:t>One</a:t>
            </a:r>
          </a:p>
          <a:p>
            <a:pPr>
              <a:spcBef>
                <a:spcPct val="0"/>
              </a:spcBef>
            </a:pPr>
            <a:r>
              <a:rPr lang="en-GB" sz="1800" dirty="0">
                <a:latin typeface="Courier New" panose="02070309020205020404" pitchFamily="49" charset="0"/>
              </a:rPr>
              <a:t>Two</a:t>
            </a:r>
          </a:p>
          <a:p>
            <a:pPr>
              <a:spcBef>
                <a:spcPct val="0"/>
              </a:spcBef>
            </a:pPr>
            <a:r>
              <a:rPr lang="en-GB" sz="1800" dirty="0">
                <a:latin typeface="Courier New" panose="02070309020205020404" pitchFamily="49" charset="0"/>
              </a:rPr>
              <a:t>executed in 3.21 seconds.</a:t>
            </a:r>
          </a:p>
        </p:txBody>
      </p:sp>
    </p:spTree>
    <p:extLst>
      <p:ext uri="{BB962C8B-B14F-4D97-AF65-F5344CB8AC3E}">
        <p14:creationId xmlns:p14="http://schemas.microsoft.com/office/powerpoint/2010/main" val="3938187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dirty="0"/>
              <a:t>Synchronous Vs Asynchronous</a:t>
            </a:r>
          </a:p>
        </p:txBody>
      </p:sp>
      <p:sp>
        <p:nvSpPr>
          <p:cNvPr id="15363" name="Rectangle 3"/>
          <p:cNvSpPr>
            <a:spLocks noGrp="1" noChangeArrowheads="1"/>
          </p:cNvSpPr>
          <p:nvPr>
            <p:ph idx="1"/>
          </p:nvPr>
        </p:nvSpPr>
        <p:spPr>
          <a:xfrm>
            <a:off x="341272" y="1368256"/>
            <a:ext cx="11516239" cy="4097824"/>
          </a:xfrm>
        </p:spPr>
        <p:txBody>
          <a:bodyPr>
            <a:normAutofit/>
          </a:bodyPr>
          <a:lstStyle/>
          <a:p>
            <a:pPr marL="88900" lvl="2" indent="0">
              <a:buNone/>
            </a:pPr>
            <a:endParaRPr lang="en-GB" sz="1600" dirty="0">
              <a:solidFill>
                <a:srgbClr val="222222"/>
              </a:solidFill>
              <a:latin typeface="+mn-lt"/>
            </a:endParaRPr>
          </a:p>
          <a:p>
            <a:pPr marL="88900" lvl="2" indent="0">
              <a:buNone/>
            </a:pPr>
            <a:endParaRPr lang="en-GB" i="0" dirty="0">
              <a:solidFill>
                <a:srgbClr val="222222"/>
              </a:solidFill>
              <a:effectLst/>
              <a:latin typeface="+mn-lt"/>
            </a:endParaRPr>
          </a:p>
        </p:txBody>
      </p:sp>
      <p:sp>
        <p:nvSpPr>
          <p:cNvPr id="2" name="Text Box 4">
            <a:extLst>
              <a:ext uri="{FF2B5EF4-FFF2-40B4-BE49-F238E27FC236}">
                <a16:creationId xmlns:a16="http://schemas.microsoft.com/office/drawing/2014/main" id="{BB952657-D4E8-054B-0008-1507EEA46A18}"/>
              </a:ext>
            </a:extLst>
          </p:cNvPr>
          <p:cNvSpPr txBox="1">
            <a:spLocks noChangeArrowheads="1"/>
          </p:cNvSpPr>
          <p:nvPr/>
        </p:nvSpPr>
        <p:spPr bwMode="auto">
          <a:xfrm>
            <a:off x="430936" y="1367059"/>
            <a:ext cx="7565199" cy="4524315"/>
          </a:xfrm>
          <a:prstGeom prst="rect">
            <a:avLst/>
          </a:prstGeom>
          <a:solidFill>
            <a:schemeClr val="tx2">
              <a:lumMod val="20000"/>
              <a:lumOff val="80000"/>
            </a:schemeClr>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import </a:t>
            </a:r>
            <a:r>
              <a:rPr lang="en-GB" sz="1800" dirty="0" err="1">
                <a:latin typeface="Courier New" panose="02070309020205020404" pitchFamily="49" charset="0"/>
              </a:rPr>
              <a:t>asyncio</a:t>
            </a:r>
            <a:endParaRPr lang="en-GB" sz="1800" dirty="0">
              <a:latin typeface="Courier New" panose="02070309020205020404" pitchFamily="49" charset="0"/>
            </a:endParaRPr>
          </a:p>
          <a:p>
            <a:pPr>
              <a:spcBef>
                <a:spcPct val="0"/>
              </a:spcBef>
            </a:pP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async def count():</a:t>
            </a:r>
          </a:p>
          <a:p>
            <a:pPr>
              <a:spcBef>
                <a:spcPct val="0"/>
              </a:spcBef>
            </a:pPr>
            <a:r>
              <a:rPr lang="en-GB" sz="1800" dirty="0">
                <a:latin typeface="Courier New" panose="02070309020205020404" pitchFamily="49" charset="0"/>
              </a:rPr>
              <a:t>    print("One")</a:t>
            </a:r>
          </a:p>
          <a:p>
            <a:pPr>
              <a:spcBef>
                <a:spcPct val="0"/>
              </a:spcBef>
            </a:pPr>
            <a:r>
              <a:rPr lang="en-GB" sz="1800" dirty="0">
                <a:latin typeface="Courier New" panose="02070309020205020404" pitchFamily="49" charset="0"/>
              </a:rPr>
              <a:t>    await </a:t>
            </a:r>
            <a:r>
              <a:rPr lang="en-GB" sz="1800" dirty="0" err="1">
                <a:latin typeface="Courier New" panose="02070309020205020404" pitchFamily="49" charset="0"/>
              </a:rPr>
              <a:t>asyncio.sleep</a:t>
            </a:r>
            <a:r>
              <a:rPr lang="en-GB" sz="1800" dirty="0">
                <a:latin typeface="Courier New" panose="02070309020205020404" pitchFamily="49" charset="0"/>
              </a:rPr>
              <a:t>(1)</a:t>
            </a:r>
          </a:p>
          <a:p>
            <a:pPr>
              <a:spcBef>
                <a:spcPct val="0"/>
              </a:spcBef>
            </a:pPr>
            <a:r>
              <a:rPr lang="en-GB" sz="1800" dirty="0">
                <a:latin typeface="Courier New" panose="02070309020205020404" pitchFamily="49" charset="0"/>
              </a:rPr>
              <a:t>    print("Two")</a:t>
            </a:r>
          </a:p>
          <a:p>
            <a:pPr>
              <a:spcBef>
                <a:spcPct val="0"/>
              </a:spcBef>
            </a:pP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async def main():</a:t>
            </a:r>
          </a:p>
          <a:p>
            <a:pPr>
              <a:spcBef>
                <a:spcPct val="0"/>
              </a:spcBef>
            </a:pPr>
            <a:r>
              <a:rPr lang="en-GB" sz="1800" dirty="0">
                <a:latin typeface="Courier New" panose="02070309020205020404" pitchFamily="49" charset="0"/>
              </a:rPr>
              <a:t>    await </a:t>
            </a:r>
            <a:r>
              <a:rPr lang="en-GB" sz="1800" dirty="0" err="1">
                <a:latin typeface="Courier New" panose="02070309020205020404" pitchFamily="49" charset="0"/>
              </a:rPr>
              <a:t>asyncio.gather</a:t>
            </a:r>
            <a:r>
              <a:rPr lang="en-GB" sz="1800" dirty="0">
                <a:latin typeface="Courier New" panose="02070309020205020404" pitchFamily="49" charset="0"/>
              </a:rPr>
              <a:t>(count(), count(), count())</a:t>
            </a:r>
          </a:p>
          <a:p>
            <a:pPr>
              <a:spcBef>
                <a:spcPct val="0"/>
              </a:spcBef>
            </a:pP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if __name__ == "__main__":</a:t>
            </a:r>
          </a:p>
          <a:p>
            <a:pPr>
              <a:spcBef>
                <a:spcPct val="0"/>
              </a:spcBef>
            </a:pPr>
            <a:r>
              <a:rPr lang="en-GB" sz="1800" dirty="0">
                <a:latin typeface="Courier New" panose="02070309020205020404" pitchFamily="49" charset="0"/>
              </a:rPr>
              <a:t>    import time</a:t>
            </a:r>
          </a:p>
          <a:p>
            <a:pPr>
              <a:spcBef>
                <a:spcPct val="0"/>
              </a:spcBef>
            </a:pPr>
            <a:r>
              <a:rPr lang="en-GB" sz="1800" dirty="0">
                <a:latin typeface="Courier New" panose="02070309020205020404" pitchFamily="49" charset="0"/>
              </a:rPr>
              <a:t>    s = </a:t>
            </a:r>
            <a:r>
              <a:rPr lang="en-GB" sz="1800" dirty="0" err="1">
                <a:latin typeface="Courier New" panose="02070309020205020404" pitchFamily="49" charset="0"/>
              </a:rPr>
              <a:t>time.perf_counter</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asyncio.run</a:t>
            </a:r>
            <a:r>
              <a:rPr lang="en-GB" sz="1800" dirty="0">
                <a:latin typeface="Courier New" panose="02070309020205020404" pitchFamily="49" charset="0"/>
              </a:rPr>
              <a:t>(main())</a:t>
            </a:r>
          </a:p>
          <a:p>
            <a:pPr>
              <a:spcBef>
                <a:spcPct val="0"/>
              </a:spcBef>
            </a:pPr>
            <a:r>
              <a:rPr lang="en-GB" sz="1800" dirty="0">
                <a:latin typeface="Courier New" panose="02070309020205020404" pitchFamily="49" charset="0"/>
              </a:rPr>
              <a:t>    elapsed = </a:t>
            </a:r>
            <a:r>
              <a:rPr lang="en-GB" sz="1800" dirty="0" err="1">
                <a:latin typeface="Courier New" panose="02070309020205020404" pitchFamily="49" charset="0"/>
              </a:rPr>
              <a:t>time.perf_counter</a:t>
            </a:r>
            <a:r>
              <a:rPr lang="en-GB" sz="1800" dirty="0">
                <a:latin typeface="Courier New" panose="02070309020205020404" pitchFamily="49" charset="0"/>
              </a:rPr>
              <a:t>() - s</a:t>
            </a:r>
          </a:p>
          <a:p>
            <a:pPr>
              <a:spcBef>
                <a:spcPct val="0"/>
              </a:spcBef>
            </a:pPr>
            <a:r>
              <a:rPr lang="en-GB" sz="1800" dirty="0">
                <a:latin typeface="Courier New" panose="02070309020205020404" pitchFamily="49" charset="0"/>
              </a:rPr>
              <a:t>    print(</a:t>
            </a:r>
            <a:r>
              <a:rPr lang="en-GB" sz="1800" dirty="0" err="1">
                <a:latin typeface="Courier New" panose="02070309020205020404" pitchFamily="49" charset="0"/>
              </a:rPr>
              <a:t>f"executed</a:t>
            </a:r>
            <a:r>
              <a:rPr lang="en-GB" sz="1800" dirty="0">
                <a:latin typeface="Courier New" panose="02070309020205020404" pitchFamily="49" charset="0"/>
              </a:rPr>
              <a:t> in {elapsed:0.2f} seconds.")</a:t>
            </a:r>
          </a:p>
        </p:txBody>
      </p:sp>
      <p:sp>
        <p:nvSpPr>
          <p:cNvPr id="5" name="Text Box 6">
            <a:extLst>
              <a:ext uri="{FF2B5EF4-FFF2-40B4-BE49-F238E27FC236}">
                <a16:creationId xmlns:a16="http://schemas.microsoft.com/office/drawing/2014/main" id="{D7508709-C8EE-67B3-A6AE-3B5585AD1DD9}"/>
              </a:ext>
            </a:extLst>
          </p:cNvPr>
          <p:cNvSpPr txBox="1">
            <a:spLocks noChangeArrowheads="1"/>
          </p:cNvSpPr>
          <p:nvPr/>
        </p:nvSpPr>
        <p:spPr bwMode="auto">
          <a:xfrm>
            <a:off x="8182246" y="2191278"/>
            <a:ext cx="3764929" cy="2031325"/>
          </a:xfrm>
          <a:prstGeom prst="rect">
            <a:avLst/>
          </a:prstGeom>
          <a:solidFill>
            <a:schemeClr val="accent2"/>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One</a:t>
            </a:r>
          </a:p>
          <a:p>
            <a:pPr>
              <a:spcBef>
                <a:spcPct val="0"/>
              </a:spcBef>
            </a:pPr>
            <a:r>
              <a:rPr lang="en-GB" sz="1800" dirty="0">
                <a:latin typeface="Courier New" panose="02070309020205020404" pitchFamily="49" charset="0"/>
              </a:rPr>
              <a:t>One</a:t>
            </a:r>
          </a:p>
          <a:p>
            <a:pPr>
              <a:spcBef>
                <a:spcPct val="0"/>
              </a:spcBef>
            </a:pPr>
            <a:r>
              <a:rPr lang="en-GB" sz="1800" dirty="0">
                <a:latin typeface="Courier New" panose="02070309020205020404" pitchFamily="49" charset="0"/>
              </a:rPr>
              <a:t>One</a:t>
            </a:r>
          </a:p>
          <a:p>
            <a:pPr>
              <a:spcBef>
                <a:spcPct val="0"/>
              </a:spcBef>
            </a:pPr>
            <a:r>
              <a:rPr lang="en-GB" sz="1800" dirty="0">
                <a:latin typeface="Courier New" panose="02070309020205020404" pitchFamily="49" charset="0"/>
              </a:rPr>
              <a:t>Two</a:t>
            </a:r>
          </a:p>
          <a:p>
            <a:pPr>
              <a:spcBef>
                <a:spcPct val="0"/>
              </a:spcBef>
            </a:pPr>
            <a:r>
              <a:rPr lang="en-GB" sz="1800" dirty="0">
                <a:latin typeface="Courier New" panose="02070309020205020404" pitchFamily="49" charset="0"/>
              </a:rPr>
              <a:t>Two</a:t>
            </a:r>
          </a:p>
          <a:p>
            <a:pPr>
              <a:spcBef>
                <a:spcPct val="0"/>
              </a:spcBef>
            </a:pPr>
            <a:r>
              <a:rPr lang="en-GB" sz="1800" dirty="0">
                <a:latin typeface="Courier New" panose="02070309020205020404" pitchFamily="49" charset="0"/>
              </a:rPr>
              <a:t>Two</a:t>
            </a:r>
          </a:p>
          <a:p>
            <a:pPr>
              <a:spcBef>
                <a:spcPct val="0"/>
              </a:spcBef>
            </a:pPr>
            <a:r>
              <a:rPr lang="en-GB" sz="1800" dirty="0">
                <a:latin typeface="Courier New" panose="02070309020205020404" pitchFamily="49" charset="0"/>
              </a:rPr>
              <a:t>executed in 1.05 seconds.</a:t>
            </a:r>
          </a:p>
        </p:txBody>
      </p:sp>
    </p:spTree>
    <p:extLst>
      <p:ext uri="{BB962C8B-B14F-4D97-AF65-F5344CB8AC3E}">
        <p14:creationId xmlns:p14="http://schemas.microsoft.com/office/powerpoint/2010/main" val="2880396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dirty="0"/>
              <a:t>Waiting for external data</a:t>
            </a:r>
          </a:p>
        </p:txBody>
      </p:sp>
      <p:sp>
        <p:nvSpPr>
          <p:cNvPr id="15363" name="Rectangle 3"/>
          <p:cNvSpPr>
            <a:spLocks noGrp="1" noChangeArrowheads="1"/>
          </p:cNvSpPr>
          <p:nvPr>
            <p:ph idx="1"/>
          </p:nvPr>
        </p:nvSpPr>
        <p:spPr>
          <a:xfrm>
            <a:off x="341272" y="1368256"/>
            <a:ext cx="11516239" cy="4097824"/>
          </a:xfrm>
        </p:spPr>
        <p:txBody>
          <a:bodyPr>
            <a:normAutofit/>
          </a:bodyPr>
          <a:lstStyle/>
          <a:p>
            <a:pPr marL="88900" lvl="2" indent="0">
              <a:buNone/>
            </a:pPr>
            <a:endParaRPr lang="en-GB" sz="1600" dirty="0">
              <a:solidFill>
                <a:srgbClr val="222222"/>
              </a:solidFill>
              <a:latin typeface="+mn-lt"/>
            </a:endParaRPr>
          </a:p>
          <a:p>
            <a:pPr marL="88900" lvl="2" indent="0">
              <a:buNone/>
            </a:pPr>
            <a:endParaRPr lang="en-GB" i="0" dirty="0">
              <a:solidFill>
                <a:srgbClr val="222222"/>
              </a:solidFill>
              <a:effectLst/>
              <a:latin typeface="+mn-lt"/>
            </a:endParaRPr>
          </a:p>
        </p:txBody>
      </p:sp>
      <p:sp>
        <p:nvSpPr>
          <p:cNvPr id="2" name="Text Box 4">
            <a:extLst>
              <a:ext uri="{FF2B5EF4-FFF2-40B4-BE49-F238E27FC236}">
                <a16:creationId xmlns:a16="http://schemas.microsoft.com/office/drawing/2014/main" id="{BB952657-D4E8-054B-0008-1507EEA46A18}"/>
              </a:ext>
            </a:extLst>
          </p:cNvPr>
          <p:cNvSpPr txBox="1">
            <a:spLocks noChangeArrowheads="1"/>
          </p:cNvSpPr>
          <p:nvPr/>
        </p:nvSpPr>
        <p:spPr bwMode="auto">
          <a:xfrm>
            <a:off x="1753897" y="1084957"/>
            <a:ext cx="9812290" cy="5632311"/>
          </a:xfrm>
          <a:prstGeom prst="rect">
            <a:avLst/>
          </a:prstGeom>
          <a:solidFill>
            <a:schemeClr val="tx2">
              <a:lumMod val="20000"/>
              <a:lumOff val="80000"/>
            </a:schemeClr>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import requests</a:t>
            </a:r>
          </a:p>
          <a:p>
            <a:pPr>
              <a:spcBef>
                <a:spcPct val="0"/>
              </a:spcBef>
            </a:pPr>
            <a:r>
              <a:rPr lang="en-GB" sz="1800" dirty="0">
                <a:latin typeface="Courier New" panose="02070309020205020404" pitchFamily="49" charset="0"/>
              </a:rPr>
              <a:t>import </a:t>
            </a:r>
            <a:r>
              <a:rPr lang="en-GB" sz="1800" dirty="0" err="1">
                <a:latin typeface="Courier New" panose="02070309020205020404" pitchFamily="49" charset="0"/>
              </a:rPr>
              <a:t>asyncio</a:t>
            </a:r>
            <a:endParaRPr lang="en-GB" sz="1800" dirty="0">
              <a:latin typeface="Courier New" panose="02070309020205020404" pitchFamily="49" charset="0"/>
            </a:endParaRPr>
          </a:p>
          <a:p>
            <a:pPr>
              <a:spcBef>
                <a:spcPct val="0"/>
              </a:spcBef>
            </a:pP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async def loading():</a:t>
            </a:r>
          </a:p>
          <a:p>
            <a:pPr>
              <a:spcBef>
                <a:spcPct val="0"/>
              </a:spcBef>
            </a:pPr>
            <a:r>
              <a:rPr lang="en-GB" sz="1800" dirty="0">
                <a:latin typeface="Courier New" panose="02070309020205020404" pitchFamily="49" charset="0"/>
              </a:rPr>
              <a:t>    print("Loading....")</a:t>
            </a:r>
          </a:p>
          <a:p>
            <a:pPr>
              <a:spcBef>
                <a:spcPct val="0"/>
              </a:spcBef>
            </a:pPr>
            <a:r>
              <a:rPr lang="en-GB" sz="1800" dirty="0">
                <a:latin typeface="Courier New" panose="02070309020205020404" pitchFamily="49" charset="0"/>
              </a:rPr>
              <a:t>    data = </a:t>
            </a:r>
            <a:r>
              <a:rPr lang="en-GB" sz="1800" dirty="0" err="1">
                <a:latin typeface="Courier New" panose="02070309020205020404" pitchFamily="49" charset="0"/>
              </a:rPr>
              <a:t>requests.get</a:t>
            </a:r>
            <a:r>
              <a:rPr lang="en-GB" sz="1800" dirty="0">
                <a:latin typeface="Courier New" panose="02070309020205020404" pitchFamily="49" charset="0"/>
              </a:rPr>
              <a:t>('https://jsonplaceholder.typicode.com/</a:t>
            </a:r>
            <a:r>
              <a:rPr lang="en-GB" sz="1800" dirty="0" err="1">
                <a:latin typeface="Courier New" panose="02070309020205020404" pitchFamily="49" charset="0"/>
              </a:rPr>
              <a:t>todos</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response = ""</a:t>
            </a:r>
          </a:p>
          <a:p>
            <a:pPr>
              <a:spcBef>
                <a:spcPct val="0"/>
              </a:spcBef>
            </a:pPr>
            <a:r>
              <a:rPr lang="en-GB" sz="1800" dirty="0">
                <a:latin typeface="Courier New" panose="02070309020205020404" pitchFamily="49" charset="0"/>
              </a:rPr>
              <a:t>    if </a:t>
            </a:r>
            <a:r>
              <a:rPr lang="en-GB" sz="1800" dirty="0" err="1">
                <a:latin typeface="Courier New" panose="02070309020205020404" pitchFamily="49" charset="0"/>
              </a:rPr>
              <a:t>data.status_code</a:t>
            </a:r>
            <a:r>
              <a:rPr lang="en-GB" sz="1800" dirty="0">
                <a:latin typeface="Courier New" panose="02070309020205020404" pitchFamily="49" charset="0"/>
              </a:rPr>
              <a:t> != 200:</a:t>
            </a:r>
          </a:p>
          <a:p>
            <a:pPr>
              <a:spcBef>
                <a:spcPct val="0"/>
              </a:spcBef>
            </a:pPr>
            <a:r>
              <a:rPr lang="en-GB" sz="1800" dirty="0">
                <a:latin typeface="Courier New" panose="02070309020205020404" pitchFamily="49" charset="0"/>
              </a:rPr>
              <a:t>        response = "Data Not Collected"</a:t>
            </a:r>
          </a:p>
          <a:p>
            <a:pPr>
              <a:spcBef>
                <a:spcPct val="0"/>
              </a:spcBef>
            </a:pPr>
            <a:r>
              <a:rPr lang="en-GB" sz="1800" dirty="0">
                <a:latin typeface="Courier New" panose="02070309020205020404" pitchFamily="49" charset="0"/>
              </a:rPr>
              <a:t>    else:</a:t>
            </a:r>
          </a:p>
          <a:p>
            <a:pPr>
              <a:spcBef>
                <a:spcPct val="0"/>
              </a:spcBef>
            </a:pPr>
            <a:r>
              <a:rPr lang="en-GB" sz="1800" dirty="0">
                <a:latin typeface="Courier New" panose="02070309020205020404" pitchFamily="49" charset="0"/>
              </a:rPr>
              <a:t>        response = "Data Collected"</a:t>
            </a:r>
          </a:p>
          <a:p>
            <a:pPr>
              <a:spcBef>
                <a:spcPct val="0"/>
              </a:spcBef>
            </a:pPr>
            <a:r>
              <a:rPr lang="en-GB" sz="1800" dirty="0">
                <a:latin typeface="Courier New" panose="02070309020205020404" pitchFamily="49" charset="0"/>
              </a:rPr>
              <a:t>    print(response)</a:t>
            </a:r>
          </a:p>
          <a:p>
            <a:pPr>
              <a:spcBef>
                <a:spcPct val="0"/>
              </a:spcBef>
            </a:pPr>
            <a:r>
              <a:rPr lang="en-GB" sz="1800" dirty="0">
                <a:latin typeface="Courier New" panose="02070309020205020404" pitchFamily="49" charset="0"/>
              </a:rPr>
              <a:t>    data = </a:t>
            </a:r>
            <a:r>
              <a:rPr lang="en-GB" sz="1800" dirty="0" err="1">
                <a:latin typeface="Courier New" panose="02070309020205020404" pitchFamily="49" charset="0"/>
              </a:rPr>
              <a:t>data.json</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return data</a:t>
            </a:r>
          </a:p>
          <a:p>
            <a:pPr>
              <a:spcBef>
                <a:spcPct val="0"/>
              </a:spcBef>
            </a:pP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async def </a:t>
            </a:r>
            <a:r>
              <a:rPr lang="en-GB" sz="1800" dirty="0" err="1">
                <a:latin typeface="Courier New" panose="02070309020205020404" pitchFamily="49" charset="0"/>
              </a:rPr>
              <a:t>newData</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data = await loading()</a:t>
            </a:r>
          </a:p>
          <a:p>
            <a:pPr>
              <a:spcBef>
                <a:spcPct val="0"/>
              </a:spcBef>
            </a:pPr>
            <a:r>
              <a:rPr lang="en-GB" sz="1800" dirty="0">
                <a:latin typeface="Courier New" panose="02070309020205020404" pitchFamily="49" charset="0"/>
              </a:rPr>
              <a:t>    return data</a:t>
            </a:r>
          </a:p>
          <a:p>
            <a:pPr>
              <a:spcBef>
                <a:spcPct val="0"/>
              </a:spcBef>
            </a:pP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data  = </a:t>
            </a:r>
            <a:r>
              <a:rPr lang="en-GB" sz="1800" dirty="0" err="1">
                <a:latin typeface="Courier New" panose="02070309020205020404" pitchFamily="49" charset="0"/>
              </a:rPr>
              <a:t>asyncio.run</a:t>
            </a:r>
            <a:r>
              <a:rPr lang="en-GB" sz="1800" dirty="0">
                <a:latin typeface="Courier New" panose="02070309020205020404" pitchFamily="49" charset="0"/>
              </a:rPr>
              <a:t>(</a:t>
            </a:r>
            <a:r>
              <a:rPr lang="en-GB" sz="1800" dirty="0" err="1">
                <a:latin typeface="Courier New" panose="02070309020205020404" pitchFamily="49" charset="0"/>
              </a:rPr>
              <a:t>newData</a:t>
            </a:r>
            <a:r>
              <a:rPr lang="en-GB" sz="1800" dirty="0">
                <a:latin typeface="Courier New" panose="02070309020205020404" pitchFamily="49" charset="0"/>
              </a:rPr>
              <a:t>())</a:t>
            </a:r>
          </a:p>
        </p:txBody>
      </p:sp>
    </p:spTree>
    <p:extLst>
      <p:ext uri="{BB962C8B-B14F-4D97-AF65-F5344CB8AC3E}">
        <p14:creationId xmlns:p14="http://schemas.microsoft.com/office/powerpoint/2010/main" val="2480839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sz="quarter" idx="10"/>
          </p:nvPr>
        </p:nvSpPr>
        <p:spPr/>
        <p:txBody>
          <a:bodyPr/>
          <a:lstStyle/>
          <a:p>
            <a:r>
              <a:rPr lang="en-GB" dirty="0"/>
              <a:t>Summary</a:t>
            </a:r>
          </a:p>
        </p:txBody>
      </p:sp>
      <p:sp>
        <p:nvSpPr>
          <p:cNvPr id="2" name="Text Placeholder 1">
            <a:extLst>
              <a:ext uri="{FF2B5EF4-FFF2-40B4-BE49-F238E27FC236}">
                <a16:creationId xmlns:a16="http://schemas.microsoft.com/office/drawing/2014/main" id="{C64945BE-6BC7-425A-B6B4-929F7FD97DA2}"/>
              </a:ext>
            </a:extLst>
          </p:cNvPr>
          <p:cNvSpPr>
            <a:spLocks noGrp="1"/>
          </p:cNvSpPr>
          <p:nvPr>
            <p:ph type="body" sz="quarter" idx="15"/>
          </p:nvPr>
        </p:nvSpPr>
        <p:spPr>
          <a:xfrm>
            <a:off x="5037137" y="1349984"/>
            <a:ext cx="6553179" cy="4094163"/>
          </a:xfrm>
        </p:spPr>
        <p:txBody>
          <a:bodyPr/>
          <a:lstStyle/>
          <a:p>
            <a:pPr marL="342900" indent="-342900">
              <a:buFont typeface="Arial" panose="020B0604020202020204" pitchFamily="34" charset="0"/>
              <a:buChar char="•"/>
            </a:pPr>
            <a:r>
              <a:rPr lang="en-GB" b="1" dirty="0"/>
              <a:t>Async allows for code to be paused to allow for processes to return content</a:t>
            </a:r>
          </a:p>
          <a:p>
            <a:pPr marL="342900" indent="-342900">
              <a:buFont typeface="Arial" panose="020B0604020202020204" pitchFamily="34" charset="0"/>
              <a:buChar char="•"/>
            </a:pPr>
            <a:r>
              <a:rPr lang="en-GB" b="1" dirty="0"/>
              <a:t>Await is the keyword used to tell a coroutine to pause</a:t>
            </a:r>
          </a:p>
          <a:p>
            <a:pPr marL="342900" indent="-342900">
              <a:buFont typeface="Arial" panose="020B0604020202020204" pitchFamily="34" charset="0"/>
              <a:buChar char="•"/>
            </a:pPr>
            <a:r>
              <a:rPr lang="en-GB" b="1" dirty="0"/>
              <a:t>Unlike </a:t>
            </a:r>
            <a:r>
              <a:rPr lang="en-GB" b="1" dirty="0" err="1"/>
              <a:t>time.sleep</a:t>
            </a:r>
            <a:r>
              <a:rPr lang="en-GB" b="1" dirty="0"/>
              <a:t>(), </a:t>
            </a:r>
            <a:r>
              <a:rPr lang="en-GB" b="1" dirty="0" err="1"/>
              <a:t>asyncio.sleep</a:t>
            </a:r>
            <a:r>
              <a:rPr lang="en-GB" b="1" dirty="0"/>
              <a:t>() lets other processes continue, rather than all subroutines having to wait for it to finish</a:t>
            </a:r>
          </a:p>
          <a:p>
            <a:pPr marL="342900" indent="-342900">
              <a:buFont typeface="Arial" panose="020B0604020202020204" pitchFamily="34" charset="0"/>
              <a:buChar char="•"/>
            </a:pPr>
            <a:r>
              <a:rPr lang="en-GB" b="1" dirty="0"/>
              <a:t>Used in conjunction with the fetching of external data, it allows for the building of Single Page Applications within frameworks such as Django or Flask</a:t>
            </a:r>
          </a:p>
          <a:p>
            <a:endParaRPr lang="en-GB" dirty="0"/>
          </a:p>
        </p:txBody>
      </p:sp>
      <p:sp>
        <p:nvSpPr>
          <p:cNvPr id="21508" name="Text Box 4"/>
          <p:cNvSpPr txBox="1">
            <a:spLocks noChangeArrowheads="1"/>
          </p:cNvSpPr>
          <p:nvPr/>
        </p:nvSpPr>
        <p:spPr bwMode="auto">
          <a:xfrm>
            <a:off x="2416175" y="5248276"/>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endParaRPr lang="en-US" sz="2000"/>
          </a:p>
        </p:txBody>
      </p:sp>
    </p:spTree>
    <p:extLst>
      <p:ext uri="{BB962C8B-B14F-4D97-AF65-F5344CB8AC3E}">
        <p14:creationId xmlns:p14="http://schemas.microsoft.com/office/powerpoint/2010/main" val="678945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a:t>Family life</a:t>
            </a:r>
          </a:p>
        </p:txBody>
      </p:sp>
      <p:sp>
        <p:nvSpPr>
          <p:cNvPr id="5123" name="Rectangle 3"/>
          <p:cNvSpPr>
            <a:spLocks noGrp="1" noChangeArrowheads="1"/>
          </p:cNvSpPr>
          <p:nvPr>
            <p:ph idx="1"/>
          </p:nvPr>
        </p:nvSpPr>
        <p:spPr/>
        <p:txBody>
          <a:bodyPr>
            <a:normAutofit/>
          </a:bodyPr>
          <a:lstStyle/>
          <a:p>
            <a:pPr marL="342900" indent="-342900">
              <a:buFont typeface="Arial" panose="020B0604020202020204" pitchFamily="34" charset="0"/>
              <a:buChar char="•"/>
            </a:pPr>
            <a:r>
              <a:rPr lang="en-US" b="1" dirty="0"/>
              <a:t>A process is an instance of a program loaded and ready to run</a:t>
            </a:r>
          </a:p>
          <a:p>
            <a:pPr marL="342900" indent="-342900">
              <a:buFont typeface="Arial" panose="020B0604020202020204" pitchFamily="34" charset="0"/>
              <a:buChar char="•"/>
            </a:pPr>
            <a:r>
              <a:rPr lang="en-US" b="1" dirty="0"/>
              <a:t>Every process has a parent, so every process is a child</a:t>
            </a:r>
          </a:p>
          <a:p>
            <a:pPr marL="342900" indent="-342900">
              <a:buFont typeface="Arial" panose="020B0604020202020204" pitchFamily="34" charset="0"/>
              <a:buChar char="•"/>
            </a:pPr>
            <a:r>
              <a:rPr lang="en-US" b="1" dirty="0"/>
              <a:t>Child usually inherits attributes of parent</a:t>
            </a:r>
          </a:p>
          <a:p>
            <a:pPr lvl="1">
              <a:buFont typeface="Arial" panose="020B0604020202020204" pitchFamily="34" charset="0"/>
              <a:buChar char="•"/>
            </a:pPr>
            <a:r>
              <a:rPr lang="en-US" dirty="0"/>
              <a:t>Environment, current directory, security</a:t>
            </a:r>
          </a:p>
          <a:p>
            <a:pPr lvl="1">
              <a:buFont typeface="Arial" panose="020B0604020202020204" pitchFamily="34" charset="0"/>
              <a:buChar char="•"/>
            </a:pPr>
            <a:r>
              <a:rPr lang="en-US" dirty="0"/>
              <a:t>Open files – depends on the Python release (see notes)</a:t>
            </a:r>
          </a:p>
          <a:p>
            <a:pPr marL="342900" indent="-342900">
              <a:buFont typeface="Arial" panose="020B0604020202020204" pitchFamily="34" charset="0"/>
              <a:buChar char="•"/>
            </a:pPr>
            <a:r>
              <a:rPr lang="en-US" b="1" dirty="0"/>
              <a:t>Relationship depends on the operating system</a:t>
            </a:r>
          </a:p>
          <a:p>
            <a:pPr lvl="1">
              <a:buFont typeface="Arial" panose="020B0604020202020204" pitchFamily="34" charset="0"/>
              <a:buChar char="•"/>
            </a:pPr>
            <a:r>
              <a:rPr lang="en-US" dirty="0"/>
              <a:t>UNIX has strong family ties</a:t>
            </a:r>
          </a:p>
          <a:p>
            <a:pPr lvl="2"/>
            <a:r>
              <a:rPr lang="en-US" sz="1800" dirty="0"/>
              <a:t> If a parent dies, the child is an ‘orphan’ </a:t>
            </a:r>
          </a:p>
          <a:p>
            <a:pPr lvl="1">
              <a:buFont typeface="Arial" panose="020B0604020202020204" pitchFamily="34" charset="0"/>
              <a:buChar char="•"/>
            </a:pPr>
            <a:r>
              <a:rPr lang="en-US" dirty="0"/>
              <a:t>Microsoft Windows has few ties between parent and child</a:t>
            </a:r>
          </a:p>
          <a:p>
            <a:pPr lvl="2"/>
            <a:r>
              <a:rPr lang="en-US" sz="1800" dirty="0"/>
              <a:t> Parent has to explicitly maintain a HANDLE to the child</a:t>
            </a:r>
          </a:p>
          <a:p>
            <a:pPr lvl="2"/>
            <a:r>
              <a:rPr lang="en-US" sz="1800" dirty="0"/>
              <a:t> Can disown children, but still supports inheritance</a:t>
            </a:r>
          </a:p>
        </p:txBody>
      </p:sp>
    </p:spTree>
    <p:extLst>
      <p:ext uri="{BB962C8B-B14F-4D97-AF65-F5344CB8AC3E}">
        <p14:creationId xmlns:p14="http://schemas.microsoft.com/office/powerpoint/2010/main" val="197977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dirty="0"/>
              <a:t>Creating a process from Python</a:t>
            </a:r>
          </a:p>
        </p:txBody>
      </p:sp>
      <p:sp>
        <p:nvSpPr>
          <p:cNvPr id="6147" name="Rectangle 3"/>
          <p:cNvSpPr>
            <a:spLocks noGrp="1" noChangeArrowheads="1"/>
          </p:cNvSpPr>
          <p:nvPr>
            <p:ph idx="1"/>
          </p:nvPr>
        </p:nvSpPr>
        <p:spPr/>
        <p:txBody>
          <a:bodyPr/>
          <a:lstStyle/>
          <a:p>
            <a:pPr marL="342900" indent="-342900">
              <a:buFont typeface="Arial" panose="020B0604020202020204" pitchFamily="34" charset="0"/>
              <a:buChar char="•"/>
            </a:pPr>
            <a:r>
              <a:rPr lang="en-GB" b="1" dirty="0"/>
              <a:t>Process interfaces can be platform specific</a:t>
            </a:r>
          </a:p>
          <a:p>
            <a:pPr lvl="1">
              <a:buFont typeface="Arial" panose="020B0604020202020204" pitchFamily="34" charset="0"/>
              <a:buChar char="•"/>
            </a:pPr>
            <a:r>
              <a:rPr lang="en-GB" dirty="0" err="1"/>
              <a:t>os.fork</a:t>
            </a:r>
            <a:endParaRPr lang="en-GB" dirty="0"/>
          </a:p>
          <a:p>
            <a:pPr lvl="2"/>
            <a:r>
              <a:rPr lang="en-GB" sz="1800" dirty="0"/>
              <a:t> UNIX specific</a:t>
            </a:r>
          </a:p>
          <a:p>
            <a:pPr lvl="2"/>
            <a:r>
              <a:rPr lang="en-GB" sz="1800" dirty="0"/>
              <a:t> Creates another process - does not run another program</a:t>
            </a:r>
          </a:p>
          <a:p>
            <a:pPr lvl="3">
              <a:buClr>
                <a:schemeClr val="bg2"/>
              </a:buClr>
              <a:buFont typeface="Arial" panose="020B0604020202020204" pitchFamily="34" charset="0"/>
              <a:buChar char="•"/>
            </a:pPr>
            <a:r>
              <a:rPr lang="en-GB" sz="1800" b="1" dirty="0" err="1"/>
              <a:t>exec</a:t>
            </a:r>
            <a:r>
              <a:rPr lang="en-GB" sz="1800" i="1" dirty="0" err="1"/>
              <a:t>type</a:t>
            </a:r>
            <a:r>
              <a:rPr lang="en-GB" sz="1800" dirty="0"/>
              <a:t> is required to run another program after fork</a:t>
            </a:r>
          </a:p>
          <a:p>
            <a:pPr lvl="2"/>
            <a:r>
              <a:rPr lang="en-GB" sz="1800" dirty="0"/>
              <a:t> Requires </a:t>
            </a:r>
            <a:r>
              <a:rPr lang="en-GB" sz="1800" dirty="0" err="1"/>
              <a:t>os.wait</a:t>
            </a:r>
            <a:r>
              <a:rPr lang="en-GB" sz="1800" dirty="0"/>
              <a:t> or </a:t>
            </a:r>
            <a:r>
              <a:rPr lang="en-GB" sz="1800" dirty="0" err="1"/>
              <a:t>os.waitpid</a:t>
            </a:r>
            <a:r>
              <a:rPr lang="en-GB" sz="1800" dirty="0"/>
              <a:t> to avoid a zombie</a:t>
            </a:r>
          </a:p>
          <a:p>
            <a:pPr lvl="1">
              <a:buFont typeface="Arial" panose="020B0604020202020204" pitchFamily="34" charset="0"/>
              <a:buChar char="•"/>
            </a:pPr>
            <a:r>
              <a:rPr lang="en-GB" dirty="0" err="1"/>
              <a:t>os.system</a:t>
            </a:r>
            <a:endParaRPr lang="en-GB" dirty="0"/>
          </a:p>
          <a:p>
            <a:pPr lvl="2"/>
            <a:r>
              <a:rPr lang="en-GB" sz="1800" dirty="0"/>
              <a:t> Passes the command to the shell (cmd.exe or the Bourne shell)</a:t>
            </a:r>
          </a:p>
          <a:p>
            <a:pPr lvl="2"/>
            <a:r>
              <a:rPr lang="en-GB" sz="1800" dirty="0"/>
              <a:t> Runs an additional shell process</a:t>
            </a:r>
          </a:p>
          <a:p>
            <a:pPr lvl="1">
              <a:buFont typeface="Arial" panose="020B0604020202020204" pitchFamily="34" charset="0"/>
              <a:buChar char="•"/>
            </a:pPr>
            <a:r>
              <a:rPr lang="en-GB" dirty="0" err="1"/>
              <a:t>os.spawn</a:t>
            </a:r>
            <a:r>
              <a:rPr lang="en-GB" b="0" i="1" dirty="0" err="1"/>
              <a:t>type</a:t>
            </a:r>
            <a:endParaRPr lang="en-GB" b="0" i="1" dirty="0"/>
          </a:p>
          <a:p>
            <a:pPr lvl="2"/>
            <a:r>
              <a:rPr lang="en-GB" sz="1800" dirty="0"/>
              <a:t> Some types are not available on Windows</a:t>
            </a:r>
          </a:p>
          <a:p>
            <a:pPr lvl="2"/>
            <a:r>
              <a:rPr lang="en-GB" sz="1800" dirty="0"/>
              <a:t> Can run in a similar mode to </a:t>
            </a:r>
            <a:r>
              <a:rPr lang="en-GB" sz="1800" b="1" dirty="0" err="1"/>
              <a:t>exec</a:t>
            </a:r>
            <a:r>
              <a:rPr lang="en-GB" sz="1800" i="1" dirty="0" err="1"/>
              <a:t>type</a:t>
            </a:r>
            <a:endParaRPr lang="en-GB" sz="1800" i="1" dirty="0"/>
          </a:p>
          <a:p>
            <a:pPr lvl="1">
              <a:buFont typeface="Arial" panose="020B0604020202020204" pitchFamily="34" charset="0"/>
              <a:buChar char="•"/>
            </a:pPr>
            <a:r>
              <a:rPr lang="en-GB" dirty="0" err="1"/>
              <a:t>os.popen</a:t>
            </a:r>
            <a:r>
              <a:rPr lang="en-GB" dirty="0"/>
              <a:t> </a:t>
            </a:r>
          </a:p>
          <a:p>
            <a:pPr lvl="2"/>
            <a:r>
              <a:rPr lang="en-GB" sz="1800" dirty="0"/>
              <a:t> Run a process connected through pipes</a:t>
            </a:r>
          </a:p>
        </p:txBody>
      </p:sp>
      <p:sp>
        <p:nvSpPr>
          <p:cNvPr id="6150" name="Text Box 8"/>
          <p:cNvSpPr txBox="1">
            <a:spLocks noChangeArrowheads="1"/>
          </p:cNvSpPr>
          <p:nvPr/>
        </p:nvSpPr>
        <p:spPr bwMode="auto">
          <a:xfrm>
            <a:off x="7937500" y="5800725"/>
            <a:ext cx="2154238" cy="59055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lgn="ctr"/>
            <a:r>
              <a:rPr lang="en-GB" sz="1600"/>
              <a:t>All these interfaces are deprecated</a:t>
            </a:r>
          </a:p>
        </p:txBody>
      </p:sp>
      <p:pic>
        <p:nvPicPr>
          <p:cNvPr id="2" name="Picture 4" descr="Expired Stamp (PNG Transparent) | OnlyGFX.com">
            <a:extLst>
              <a:ext uri="{FF2B5EF4-FFF2-40B4-BE49-F238E27FC236}">
                <a16:creationId xmlns:a16="http://schemas.microsoft.com/office/drawing/2014/main" id="{5585D6DD-D7D4-EB81-BEEC-9D7C407D12E3}"/>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751279" y="562058"/>
            <a:ext cx="5106510" cy="3639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254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dirty="0"/>
              <a:t>Old interface examples</a:t>
            </a:r>
          </a:p>
        </p:txBody>
      </p:sp>
      <p:sp>
        <p:nvSpPr>
          <p:cNvPr id="7171" name="Rectangle 11"/>
          <p:cNvSpPr>
            <a:spLocks noGrp="1" noChangeArrowheads="1"/>
          </p:cNvSpPr>
          <p:nvPr>
            <p:ph idx="1"/>
          </p:nvPr>
        </p:nvSpPr>
        <p:spPr/>
        <p:txBody>
          <a:bodyPr/>
          <a:lstStyle/>
          <a:p>
            <a:pPr marL="342900" indent="-342900">
              <a:buFont typeface="Arial" panose="020B0604020202020204" pitchFamily="34" charset="0"/>
              <a:buChar char="•"/>
            </a:pPr>
            <a:r>
              <a:rPr lang="en-GB" b="1" dirty="0"/>
              <a:t>Run a process and wait for it to complete</a:t>
            </a:r>
          </a:p>
          <a:p>
            <a:pPr lvl="1">
              <a:buFont typeface="Arial" panose="020B0604020202020204" pitchFamily="34" charset="0"/>
              <a:buChar char="•"/>
            </a:pPr>
            <a:r>
              <a:rPr lang="en-GB" dirty="0"/>
              <a:t>Invokes a surrogate shell</a:t>
            </a:r>
          </a:p>
          <a:p>
            <a:pPr lvl="1"/>
            <a:endParaRPr lang="en-GB" dirty="0"/>
          </a:p>
          <a:p>
            <a:pPr lvl="2"/>
            <a:endParaRPr lang="en-GB" dirty="0"/>
          </a:p>
          <a:p>
            <a:pPr lvl="2"/>
            <a:endParaRPr lang="en-GB" dirty="0"/>
          </a:p>
          <a:p>
            <a:pPr lvl="1"/>
            <a:endParaRPr lang="en-GB" dirty="0"/>
          </a:p>
          <a:p>
            <a:pPr lvl="2">
              <a:buFont typeface="Arial" panose="020B0604020202020204" pitchFamily="34" charset="0"/>
              <a:buChar char="•"/>
            </a:pPr>
            <a:endParaRPr lang="en-GB" b="1" dirty="0"/>
          </a:p>
          <a:p>
            <a:pPr marL="342900" indent="-342900">
              <a:buFont typeface="Arial" panose="020B0604020202020204" pitchFamily="34" charset="0"/>
              <a:buChar char="•"/>
            </a:pPr>
            <a:r>
              <a:rPr lang="en-GB" b="1" dirty="0"/>
              <a:t>Run a process at the other end of a pipe</a:t>
            </a:r>
          </a:p>
          <a:p>
            <a:pPr lvl="1">
              <a:buFont typeface="Arial" panose="020B0604020202020204" pitchFamily="34" charset="0"/>
              <a:buChar char="•"/>
            </a:pPr>
            <a:r>
              <a:rPr lang="en-GB" dirty="0"/>
              <a:t>Returns a file object</a:t>
            </a:r>
          </a:p>
        </p:txBody>
      </p:sp>
      <p:sp>
        <p:nvSpPr>
          <p:cNvPr id="7172" name="Text Box 10"/>
          <p:cNvSpPr txBox="1">
            <a:spLocks noChangeArrowheads="1"/>
          </p:cNvSpPr>
          <p:nvPr/>
        </p:nvSpPr>
        <p:spPr bwMode="auto">
          <a:xfrm>
            <a:off x="1048102" y="2540996"/>
            <a:ext cx="6399213" cy="923330"/>
          </a:xfrm>
          <a:prstGeom prst="rect">
            <a:avLst/>
          </a:prstGeom>
          <a:solidFill>
            <a:schemeClr val="tx2">
              <a:lumMod val="20000"/>
              <a:lumOff val="80000"/>
            </a:schemeClr>
          </a:solidFill>
          <a:ln w="9525">
            <a:solidFill>
              <a:schemeClr val="tx1"/>
            </a:solidFill>
            <a:miter lim="800000"/>
            <a:headEnd/>
            <a:tailEnd/>
          </a:ln>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Courier New" panose="02070309020205020404" pitchFamily="49" charset="0"/>
              </a:rPr>
              <a:t>import </a:t>
            </a:r>
            <a:r>
              <a:rPr lang="en-GB" sz="1800" dirty="0" err="1">
                <a:latin typeface="Courier New" panose="02070309020205020404" pitchFamily="49" charset="0"/>
              </a:rPr>
              <a:t>os</a:t>
            </a:r>
            <a:endParaRPr lang="en-GB" sz="1800" dirty="0">
              <a:latin typeface="Courier New" panose="02070309020205020404" pitchFamily="49" charset="0"/>
            </a:endParaRPr>
          </a:p>
          <a:p>
            <a:r>
              <a:rPr lang="en-GB" sz="1800" dirty="0">
                <a:latin typeface="Courier New" panose="02070309020205020404" pitchFamily="49" charset="0"/>
              </a:rPr>
              <a:t>status = </a:t>
            </a:r>
            <a:r>
              <a:rPr lang="en-GB" sz="1800" dirty="0" err="1">
                <a:latin typeface="Courier New" panose="02070309020205020404" pitchFamily="49" charset="0"/>
              </a:rPr>
              <a:t>os.system</a:t>
            </a:r>
            <a:r>
              <a:rPr lang="en-GB" sz="1800" dirty="0">
                <a:latin typeface="Courier New" panose="02070309020205020404" pitchFamily="49" charset="0"/>
              </a:rPr>
              <a:t>('hello.py') </a:t>
            </a:r>
          </a:p>
          <a:p>
            <a:r>
              <a:rPr lang="en-GB" sz="1800" dirty="0">
                <a:latin typeface="Courier New" panose="02070309020205020404" pitchFamily="49" charset="0"/>
              </a:rPr>
              <a:t>print("Child exited with", status)</a:t>
            </a:r>
          </a:p>
        </p:txBody>
      </p:sp>
      <p:sp>
        <p:nvSpPr>
          <p:cNvPr id="7176" name="Text Box 14"/>
          <p:cNvSpPr txBox="1">
            <a:spLocks noChangeArrowheads="1"/>
          </p:cNvSpPr>
          <p:nvPr/>
        </p:nvSpPr>
        <p:spPr bwMode="auto">
          <a:xfrm>
            <a:off x="7908089" y="5608387"/>
            <a:ext cx="2154238" cy="59055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lgn="ctr"/>
            <a:r>
              <a:rPr lang="en-GB" sz="1600" dirty="0"/>
              <a:t>All these interfaces are deprecated</a:t>
            </a:r>
          </a:p>
        </p:txBody>
      </p:sp>
      <p:sp>
        <p:nvSpPr>
          <p:cNvPr id="7174" name="Text Box 15"/>
          <p:cNvSpPr txBox="1">
            <a:spLocks noChangeArrowheads="1"/>
          </p:cNvSpPr>
          <p:nvPr/>
        </p:nvSpPr>
        <p:spPr bwMode="auto">
          <a:xfrm>
            <a:off x="1048102" y="5250468"/>
            <a:ext cx="6408737" cy="650875"/>
          </a:xfrm>
          <a:prstGeom prst="rect">
            <a:avLst/>
          </a:prstGeom>
          <a:solidFill>
            <a:schemeClr val="tx2">
              <a:lumMod val="20000"/>
              <a:lumOff val="80000"/>
            </a:schemeClr>
          </a:solidFill>
          <a:ln w="9525">
            <a:solidFill>
              <a:schemeClr val="tx1"/>
            </a:solidFill>
            <a:miter lim="800000"/>
            <a:headEnd/>
            <a:tailEnd/>
          </a:ln>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800" dirty="0">
                <a:latin typeface="Courier New" panose="02070309020205020404" pitchFamily="49" charset="0"/>
              </a:rPr>
              <a:t>for line in </a:t>
            </a:r>
            <a:r>
              <a:rPr lang="en-US" sz="1800" dirty="0" err="1">
                <a:latin typeface="Courier New" panose="02070309020205020404" pitchFamily="49" charset="0"/>
              </a:rPr>
              <a:t>os.popen</a:t>
            </a:r>
            <a:r>
              <a:rPr lang="en-US" sz="1800" dirty="0">
                <a:latin typeface="Courier New" panose="02070309020205020404" pitchFamily="49" charset="0"/>
              </a:rPr>
              <a:t>('</a:t>
            </a:r>
            <a:r>
              <a:rPr lang="en-US" sz="1800" dirty="0" err="1">
                <a:latin typeface="Courier New" panose="02070309020205020404" pitchFamily="49" charset="0"/>
              </a:rPr>
              <a:t>tasklist</a:t>
            </a:r>
            <a:r>
              <a:rPr lang="en-US" sz="1800" dirty="0">
                <a:latin typeface="Courier New" panose="02070309020205020404" pitchFamily="49" charset="0"/>
              </a:rPr>
              <a:t>').</a:t>
            </a:r>
            <a:r>
              <a:rPr lang="en-US" sz="1800" dirty="0" err="1">
                <a:latin typeface="Courier New" panose="02070309020205020404" pitchFamily="49" charset="0"/>
              </a:rPr>
              <a:t>readlines</a:t>
            </a:r>
            <a:r>
              <a:rPr lang="en-US" sz="1800" dirty="0">
                <a:latin typeface="Courier New" panose="02070309020205020404" pitchFamily="49" charset="0"/>
              </a:rPr>
              <a:t>():</a:t>
            </a:r>
          </a:p>
          <a:p>
            <a:pPr>
              <a:spcBef>
                <a:spcPct val="0"/>
              </a:spcBef>
            </a:pPr>
            <a:r>
              <a:rPr lang="en-US" sz="1800" dirty="0">
                <a:latin typeface="Courier New" panose="02070309020205020404" pitchFamily="49" charset="0"/>
              </a:rPr>
              <a:t>    print(":", line, end="")</a:t>
            </a:r>
            <a:endParaRPr lang="en-GB" sz="1800" dirty="0">
              <a:latin typeface="Courier New" panose="02070309020205020404" pitchFamily="49" charset="0"/>
            </a:endParaRPr>
          </a:p>
        </p:txBody>
      </p:sp>
      <p:pic>
        <p:nvPicPr>
          <p:cNvPr id="3" name="Picture 4" descr="Expired Stamp (PNG Transparent) | OnlyGFX.com">
            <a:extLst>
              <a:ext uri="{FF2B5EF4-FFF2-40B4-BE49-F238E27FC236}">
                <a16:creationId xmlns:a16="http://schemas.microsoft.com/office/drawing/2014/main" id="{E58D3EBB-FBE9-B6AD-3538-260D5DC0E42F}"/>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751279" y="562058"/>
            <a:ext cx="5106510" cy="3639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8126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sz="quarter" idx="4294967295"/>
          </p:nvPr>
        </p:nvSpPr>
        <p:spPr>
          <a:xfrm>
            <a:off x="339971" y="1367059"/>
            <a:ext cx="11715750" cy="5214937"/>
          </a:xfrm>
        </p:spPr>
        <p:txBody>
          <a:bodyPr/>
          <a:lstStyle/>
          <a:p>
            <a:pPr marL="342900" indent="-342900">
              <a:lnSpc>
                <a:spcPct val="110000"/>
              </a:lnSpc>
              <a:buFont typeface="Arial" panose="020B0604020202020204" pitchFamily="34" charset="0"/>
              <a:buChar char="•"/>
            </a:pPr>
            <a:r>
              <a:rPr lang="en-GB" b="1" dirty="0"/>
              <a:t>Unifying process creation</a:t>
            </a:r>
          </a:p>
          <a:p>
            <a:pPr lvl="1">
              <a:lnSpc>
                <a:spcPct val="100000"/>
              </a:lnSpc>
              <a:buFont typeface="Arial" panose="020B0604020202020204" pitchFamily="34" charset="0"/>
              <a:buChar char="•"/>
            </a:pPr>
            <a:r>
              <a:rPr lang="en-GB" dirty="0"/>
              <a:t>Intended to replace </a:t>
            </a:r>
            <a:r>
              <a:rPr lang="en-GB" dirty="0" err="1"/>
              <a:t>os.system</a:t>
            </a:r>
            <a:r>
              <a:rPr lang="en-GB" dirty="0"/>
              <a:t> and </a:t>
            </a:r>
            <a:r>
              <a:rPr lang="en-GB" dirty="0" err="1"/>
              <a:t>os.spawn</a:t>
            </a:r>
            <a:endParaRPr lang="en-GB" dirty="0"/>
          </a:p>
          <a:p>
            <a:pPr marL="342900" indent="-342900">
              <a:lnSpc>
                <a:spcPct val="110000"/>
              </a:lnSpc>
              <a:buFont typeface="Arial" panose="020B0604020202020204" pitchFamily="34" charset="0"/>
              <a:buChar char="•"/>
            </a:pPr>
            <a:r>
              <a:rPr lang="en-GB" b="1" dirty="0"/>
              <a:t>From Python 3.5, the preferred interface is </a:t>
            </a:r>
            <a:r>
              <a:rPr lang="en-GB" b="1" dirty="0" err="1"/>
              <a:t>subprocess.run</a:t>
            </a:r>
            <a:endParaRPr lang="en-GB" b="1" dirty="0"/>
          </a:p>
          <a:p>
            <a:pPr lvl="1">
              <a:lnSpc>
                <a:spcPct val="110000"/>
              </a:lnSpc>
              <a:buFont typeface="Arial" panose="020B0604020202020204" pitchFamily="34" charset="0"/>
              <a:buChar char="•"/>
            </a:pPr>
            <a:r>
              <a:rPr lang="en-GB" dirty="0"/>
              <a:t>Meant for the majority of simple tasks</a:t>
            </a:r>
          </a:p>
          <a:p>
            <a:pPr marL="342900" indent="-342900">
              <a:lnSpc>
                <a:spcPct val="110000"/>
              </a:lnSpc>
              <a:buFont typeface="Arial" panose="020B0604020202020204" pitchFamily="34" charset="0"/>
              <a:buChar char="•"/>
            </a:pPr>
            <a:r>
              <a:rPr lang="en-GB" b="1" dirty="0"/>
              <a:t>For more complex tasks use </a:t>
            </a:r>
            <a:r>
              <a:rPr lang="en-GB" b="1" dirty="0" err="1"/>
              <a:t>Popen</a:t>
            </a:r>
            <a:endParaRPr lang="en-GB" b="1" dirty="0"/>
          </a:p>
          <a:p>
            <a:pPr lvl="1">
              <a:lnSpc>
                <a:spcPct val="100000"/>
              </a:lnSpc>
              <a:buFont typeface="Arial" panose="020B0604020202020204" pitchFamily="34" charset="0"/>
              <a:buChar char="•"/>
            </a:pPr>
            <a:r>
              <a:rPr lang="en-GB" dirty="0"/>
              <a:t>Returns a </a:t>
            </a:r>
            <a:r>
              <a:rPr lang="en-GB" dirty="0" err="1"/>
              <a:t>subprocess</a:t>
            </a:r>
            <a:r>
              <a:rPr lang="en-GB" dirty="0"/>
              <a:t> object</a:t>
            </a:r>
          </a:p>
          <a:p>
            <a:pPr lvl="1">
              <a:lnSpc>
                <a:spcPct val="100000"/>
              </a:lnSpc>
              <a:buFont typeface="Arial" panose="020B0604020202020204" pitchFamily="34" charset="0"/>
              <a:buChar char="•"/>
            </a:pPr>
            <a:r>
              <a:rPr lang="en-GB" dirty="0"/>
              <a:t>Parameters are discussed later</a:t>
            </a:r>
          </a:p>
          <a:p>
            <a:pPr marL="342900" indent="-342900">
              <a:lnSpc>
                <a:spcPct val="110000"/>
              </a:lnSpc>
              <a:buFont typeface="Arial" panose="020B0604020202020204" pitchFamily="34" charset="0"/>
              <a:buChar char="•"/>
            </a:pPr>
            <a:r>
              <a:rPr lang="en-GB" b="1" dirty="0"/>
              <a:t>Other shortcuts are available</a:t>
            </a:r>
          </a:p>
          <a:p>
            <a:pPr lvl="1">
              <a:lnSpc>
                <a:spcPct val="100000"/>
              </a:lnSpc>
              <a:buFont typeface="Arial" panose="020B0604020202020204" pitchFamily="34" charset="0"/>
              <a:buChar char="•"/>
            </a:pPr>
            <a:r>
              <a:rPr lang="en-GB" dirty="0"/>
              <a:t>call and </a:t>
            </a:r>
            <a:r>
              <a:rPr lang="en-GB" dirty="0" err="1"/>
              <a:t>check_call</a:t>
            </a:r>
            <a:endParaRPr lang="en-GB" dirty="0"/>
          </a:p>
          <a:p>
            <a:pPr lvl="1">
              <a:lnSpc>
                <a:spcPct val="100000"/>
              </a:lnSpc>
              <a:buFont typeface="Arial" panose="020B0604020202020204" pitchFamily="34" charset="0"/>
              <a:buChar char="•"/>
            </a:pPr>
            <a:r>
              <a:rPr lang="en-GB" dirty="0" err="1"/>
              <a:t>getoutput</a:t>
            </a:r>
            <a:r>
              <a:rPr lang="en-GB" dirty="0"/>
              <a:t> and </a:t>
            </a:r>
            <a:r>
              <a:rPr lang="en-GB" dirty="0" err="1"/>
              <a:t>getstatusoutput</a:t>
            </a:r>
            <a:r>
              <a:rPr lang="en-GB" dirty="0"/>
              <a:t> (UNIX specific)</a:t>
            </a:r>
          </a:p>
          <a:p>
            <a:pPr marL="342900" indent="-342900">
              <a:lnSpc>
                <a:spcPct val="110000"/>
              </a:lnSpc>
              <a:buFont typeface="Arial" panose="020B0604020202020204" pitchFamily="34" charset="0"/>
              <a:buChar char="•"/>
            </a:pPr>
            <a:r>
              <a:rPr lang="en-GB" b="1" dirty="0"/>
              <a:t>We discuss the </a:t>
            </a:r>
            <a:r>
              <a:rPr lang="en-GB" b="1" dirty="0">
                <a:latin typeface="Courier New" panose="02070309020205020404" pitchFamily="49" charset="0"/>
              </a:rPr>
              <a:t>multiprocessing</a:t>
            </a:r>
            <a:r>
              <a:rPr lang="en-GB" b="1" dirty="0"/>
              <a:t> package later</a:t>
            </a:r>
          </a:p>
          <a:p>
            <a:pPr lvl="1">
              <a:lnSpc>
                <a:spcPct val="100000"/>
              </a:lnSpc>
              <a:buFont typeface="Arial" panose="020B0604020202020204" pitchFamily="34" charset="0"/>
              <a:buChar char="•"/>
            </a:pPr>
            <a:r>
              <a:rPr lang="en-GB" dirty="0"/>
              <a:t>Runs processes in a similar way to threads</a:t>
            </a:r>
          </a:p>
        </p:txBody>
      </p:sp>
      <p:sp>
        <p:nvSpPr>
          <p:cNvPr id="9218" name="Rectangle 2"/>
          <p:cNvSpPr>
            <a:spLocks noGrp="1" noChangeArrowheads="1"/>
          </p:cNvSpPr>
          <p:nvPr>
            <p:ph type="title"/>
          </p:nvPr>
        </p:nvSpPr>
        <p:spPr/>
        <p:txBody>
          <a:bodyPr/>
          <a:lstStyle/>
          <a:p>
            <a:pPr eaLnBrk="1" hangingPunct="1"/>
            <a:r>
              <a:rPr lang="en-GB" dirty="0"/>
              <a:t>Using the </a:t>
            </a:r>
            <a:r>
              <a:rPr lang="en-GB" dirty="0" err="1"/>
              <a:t>subprocess</a:t>
            </a:r>
            <a:r>
              <a:rPr lang="en-GB" dirty="0"/>
              <a:t> module</a:t>
            </a:r>
          </a:p>
        </p:txBody>
      </p:sp>
    </p:spTree>
    <p:extLst>
      <p:ext uri="{BB962C8B-B14F-4D97-AF65-F5344CB8AC3E}">
        <p14:creationId xmlns:p14="http://schemas.microsoft.com/office/powerpoint/2010/main" val="3374673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subprocess.run</a:t>
            </a:r>
            <a:endParaRPr lang="en-US" dirty="0"/>
          </a:p>
        </p:txBody>
      </p:sp>
      <p:sp>
        <p:nvSpPr>
          <p:cNvPr id="2" name="Text Placeholder 1"/>
          <p:cNvSpPr>
            <a:spLocks noGrp="1"/>
          </p:cNvSpPr>
          <p:nvPr>
            <p:ph idx="1"/>
          </p:nvPr>
        </p:nvSpPr>
        <p:spPr/>
        <p:txBody>
          <a:bodyPr/>
          <a:lstStyle/>
          <a:p>
            <a:r>
              <a:rPr lang="en-US" b="1" dirty="0"/>
              <a:t>Run a program and wait for it to complete</a:t>
            </a:r>
          </a:p>
          <a:p>
            <a:pPr lvl="1">
              <a:buFont typeface="Arial" panose="020B0604020202020204" pitchFamily="34" charset="0"/>
              <a:buChar char="•"/>
            </a:pPr>
            <a:r>
              <a:rPr lang="en-US" sz="1800" dirty="0"/>
              <a:t>This API was added in Python 3.5 for the majority of simple jobs</a:t>
            </a:r>
          </a:p>
          <a:p>
            <a:pPr lvl="1">
              <a:buFont typeface="Arial" panose="020B0604020202020204" pitchFamily="34" charset="0"/>
              <a:buChar char="•"/>
            </a:pPr>
            <a:r>
              <a:rPr lang="en-US" sz="1800" dirty="0"/>
              <a:t>It is a wrapper around </a:t>
            </a:r>
            <a:r>
              <a:rPr lang="en-US" sz="1800" dirty="0" err="1"/>
              <a:t>Popen</a:t>
            </a:r>
            <a:endParaRPr lang="en-US" sz="1800" dirty="0"/>
          </a:p>
          <a:p>
            <a:pPr lvl="1">
              <a:buFont typeface="Arial" panose="020B0604020202020204" pitchFamily="34" charset="0"/>
              <a:buChar char="•"/>
            </a:pPr>
            <a:r>
              <a:rPr lang="en-US" sz="1800" dirty="0"/>
              <a:t>Returns a </a:t>
            </a:r>
            <a:r>
              <a:rPr lang="en-US" sz="1800" dirty="0" err="1"/>
              <a:t>subprocess.CompletedProcess</a:t>
            </a:r>
            <a:r>
              <a:rPr lang="en-US" sz="1800" dirty="0"/>
              <a:t> object</a:t>
            </a:r>
          </a:p>
          <a:p>
            <a:pPr lvl="1"/>
            <a:endParaRPr lang="en-US" dirty="0"/>
          </a:p>
          <a:p>
            <a:pPr lvl="1"/>
            <a:endParaRPr lang="en-US" dirty="0"/>
          </a:p>
          <a:p>
            <a:pPr lvl="1"/>
            <a:endParaRPr lang="en-US" dirty="0"/>
          </a:p>
          <a:p>
            <a:pPr lvl="1"/>
            <a:endParaRPr lang="en-US" dirty="0"/>
          </a:p>
          <a:p>
            <a:pPr lvl="1"/>
            <a:endParaRPr lang="en-US" dirty="0"/>
          </a:p>
          <a:p>
            <a:pPr marL="88900" lvl="1" indent="0">
              <a:buNone/>
            </a:pPr>
            <a:endParaRPr lang="en-US" dirty="0"/>
          </a:p>
          <a:p>
            <a:r>
              <a:rPr lang="en-US" b="1" dirty="0"/>
              <a:t>The </a:t>
            </a:r>
            <a:r>
              <a:rPr lang="en-US" b="1" dirty="0" err="1"/>
              <a:t>CompletedProcess</a:t>
            </a:r>
            <a:r>
              <a:rPr lang="en-US" b="1" dirty="0"/>
              <a:t> object includes:</a:t>
            </a:r>
          </a:p>
          <a:p>
            <a:pPr lvl="1">
              <a:buFont typeface="Arial" panose="020B0604020202020204" pitchFamily="34" charset="0"/>
              <a:buChar char="•"/>
            </a:pPr>
            <a:r>
              <a:rPr lang="en-US" sz="1800" dirty="0" err="1">
                <a:latin typeface="Courier New"/>
                <a:cs typeface="Courier New"/>
              </a:rPr>
              <a:t>returncode</a:t>
            </a:r>
            <a:endParaRPr lang="en-US" sz="1800" dirty="0">
              <a:latin typeface="Courier New"/>
              <a:cs typeface="Courier New"/>
            </a:endParaRPr>
          </a:p>
          <a:p>
            <a:pPr lvl="1">
              <a:buFont typeface="Arial" panose="020B0604020202020204" pitchFamily="34" charset="0"/>
              <a:buChar char="•"/>
            </a:pPr>
            <a:r>
              <a:rPr lang="en-US" sz="1800" dirty="0" err="1">
                <a:latin typeface="Courier New"/>
                <a:cs typeface="Courier New"/>
              </a:rPr>
              <a:t>stdout</a:t>
            </a:r>
            <a:r>
              <a:rPr lang="en-US" sz="1800" dirty="0"/>
              <a:t>	only if routed to a PIPE (see later)</a:t>
            </a:r>
          </a:p>
          <a:p>
            <a:pPr lvl="1">
              <a:buFont typeface="Arial" panose="020B0604020202020204" pitchFamily="34" charset="0"/>
              <a:buChar char="•"/>
            </a:pPr>
            <a:r>
              <a:rPr lang="en-US" sz="1800" dirty="0" err="1">
                <a:latin typeface="Courier New"/>
                <a:cs typeface="Courier New"/>
              </a:rPr>
              <a:t>stderr</a:t>
            </a:r>
            <a:r>
              <a:rPr lang="en-US" sz="1800" dirty="0"/>
              <a:t>	only if routed to a PIPE (see later)</a:t>
            </a:r>
          </a:p>
          <a:p>
            <a:endParaRPr lang="en-US" dirty="0"/>
          </a:p>
          <a:p>
            <a:endParaRPr lang="en-US" dirty="0"/>
          </a:p>
          <a:p>
            <a:endParaRPr lang="en-US" dirty="0"/>
          </a:p>
        </p:txBody>
      </p:sp>
      <p:sp>
        <p:nvSpPr>
          <p:cNvPr id="4" name="TextBox 3"/>
          <p:cNvSpPr txBox="1"/>
          <p:nvPr/>
        </p:nvSpPr>
        <p:spPr>
          <a:xfrm>
            <a:off x="334489" y="2877116"/>
            <a:ext cx="8357464" cy="369332"/>
          </a:xfrm>
          <a:prstGeom prst="rect">
            <a:avLst/>
          </a:prstGeom>
          <a:noFill/>
          <a:ln>
            <a:solidFill>
              <a:srgbClr val="000000"/>
            </a:solidFill>
          </a:ln>
        </p:spPr>
        <p:txBody>
          <a:bodyPr wrap="none" rtlCol="0">
            <a:spAutoFit/>
          </a:bodyPr>
          <a:lstStyle/>
          <a:p>
            <a:r>
              <a:rPr lang="en-US" dirty="0">
                <a:latin typeface="Courier New"/>
                <a:cs typeface="Courier New"/>
              </a:rPr>
              <a:t>run(*</a:t>
            </a:r>
            <a:r>
              <a:rPr lang="en-US" dirty="0" err="1">
                <a:latin typeface="Courier New"/>
                <a:cs typeface="Courier New"/>
              </a:rPr>
              <a:t>args</a:t>
            </a:r>
            <a:r>
              <a:rPr lang="en-US" dirty="0">
                <a:latin typeface="Courier New"/>
                <a:cs typeface="Courier New"/>
              </a:rPr>
              <a:t>, input=None, timeout=None, check=False, **</a:t>
            </a:r>
            <a:r>
              <a:rPr lang="en-US" dirty="0" err="1">
                <a:latin typeface="Courier New"/>
                <a:cs typeface="Courier New"/>
              </a:rPr>
              <a:t>kwargs</a:t>
            </a:r>
            <a:r>
              <a:rPr lang="en-US" dirty="0">
                <a:latin typeface="Courier New"/>
                <a:cs typeface="Courier New"/>
              </a:rPr>
              <a:t>)</a:t>
            </a:r>
          </a:p>
        </p:txBody>
      </p:sp>
      <p:sp>
        <p:nvSpPr>
          <p:cNvPr id="5" name="TextBox 4"/>
          <p:cNvSpPr txBox="1"/>
          <p:nvPr/>
        </p:nvSpPr>
        <p:spPr>
          <a:xfrm>
            <a:off x="334489" y="3407949"/>
            <a:ext cx="8417150" cy="1631216"/>
          </a:xfrm>
          <a:prstGeom prst="rect">
            <a:avLst/>
          </a:prstGeom>
          <a:solidFill>
            <a:schemeClr val="bg1">
              <a:lumMod val="95000"/>
            </a:schemeClr>
          </a:solidFill>
          <a:ln>
            <a:solidFill>
              <a:srgbClr val="000000"/>
            </a:solidFill>
          </a:ln>
        </p:spPr>
        <p:txBody>
          <a:bodyPr wrap="square" rtlCol="0">
            <a:spAutoFit/>
          </a:bodyPr>
          <a:lstStyle/>
          <a:p>
            <a:r>
              <a:rPr lang="en-US" sz="1600" dirty="0" err="1">
                <a:latin typeface="Courier New" pitchFamily="49" charset="0"/>
                <a:cs typeface="Courier New" pitchFamily="49" charset="0"/>
              </a:rPr>
              <a:t>args</a:t>
            </a:r>
            <a:r>
              <a:rPr lang="en-US" sz="1600" dirty="0">
                <a:latin typeface="Courier New" pitchFamily="49" charset="0"/>
                <a:cs typeface="Courier New" pitchFamily="49" charset="0"/>
              </a:rPr>
              <a:t>		</a:t>
            </a:r>
            <a:r>
              <a:rPr lang="en-GB" sz="1600" dirty="0"/>
              <a:t>Command-line to execute (a sequence)</a:t>
            </a:r>
            <a:r>
              <a:rPr lang="en-US" sz="1600" dirty="0">
                <a:latin typeface="Courier New" pitchFamily="49" charset="0"/>
                <a:cs typeface="Courier New" pitchFamily="49" charset="0"/>
              </a:rPr>
              <a:t>	</a:t>
            </a:r>
          </a:p>
          <a:p>
            <a:r>
              <a:rPr lang="en-US" sz="1600" dirty="0">
                <a:latin typeface="Courier New" pitchFamily="49" charset="0"/>
                <a:cs typeface="Courier New" pitchFamily="49" charset="0"/>
              </a:rPr>
              <a:t>input		</a:t>
            </a:r>
            <a:r>
              <a:rPr lang="en-US" sz="1600" dirty="0">
                <a:latin typeface="Arial"/>
                <a:cs typeface="Arial"/>
              </a:rPr>
              <a:t>Data to be passed to </a:t>
            </a:r>
            <a:r>
              <a:rPr lang="en-US" sz="1600" dirty="0" err="1">
                <a:latin typeface="Arial"/>
                <a:cs typeface="Arial"/>
              </a:rPr>
              <a:t>stdin</a:t>
            </a:r>
            <a:r>
              <a:rPr lang="en-US" sz="1600" dirty="0">
                <a:latin typeface="Arial"/>
                <a:cs typeface="Arial"/>
              </a:rPr>
              <a:t> of the program</a:t>
            </a:r>
          </a:p>
          <a:p>
            <a:r>
              <a:rPr lang="en-US" sz="1600" dirty="0">
                <a:latin typeface="Courier New" pitchFamily="49" charset="0"/>
                <a:cs typeface="Courier New" pitchFamily="49" charset="0"/>
              </a:rPr>
              <a:t>timeout	</a:t>
            </a:r>
            <a:r>
              <a:rPr lang="en-US" sz="1600" dirty="0">
                <a:cs typeface="Courier New" pitchFamily="49" charset="0"/>
              </a:rPr>
              <a:t>A timeout value in seconds.  </a:t>
            </a:r>
          </a:p>
          <a:p>
            <a:r>
              <a:rPr lang="en-US" sz="1600" dirty="0">
                <a:cs typeface="Courier New" pitchFamily="49" charset="0"/>
              </a:rPr>
              <a:t>		Raise a </a:t>
            </a:r>
            <a:r>
              <a:rPr lang="en-US" sz="1600" dirty="0" err="1"/>
              <a:t>subprocess.TimeoutExpired</a:t>
            </a:r>
            <a:r>
              <a:rPr lang="en-US" sz="1600" dirty="0"/>
              <a:t> exception if exceeded</a:t>
            </a:r>
            <a:endParaRPr lang="en-US" sz="1600" dirty="0">
              <a:cs typeface="Courier New" pitchFamily="49" charset="0"/>
            </a:endParaRPr>
          </a:p>
          <a:p>
            <a:r>
              <a:rPr lang="en-US" sz="1600" dirty="0">
                <a:latin typeface="Courier New" pitchFamily="49" charset="0"/>
                <a:cs typeface="Courier New" pitchFamily="49" charset="0"/>
              </a:rPr>
              <a:t>check		</a:t>
            </a:r>
            <a:r>
              <a:rPr lang="en-US" sz="1600" dirty="0">
                <a:latin typeface="Arial"/>
                <a:cs typeface="Arial"/>
              </a:rPr>
              <a:t>If True, raise a </a:t>
            </a:r>
            <a:r>
              <a:rPr lang="en-US" sz="1600" dirty="0" err="1">
                <a:latin typeface="Arial"/>
                <a:cs typeface="Arial"/>
              </a:rPr>
              <a:t>subprocess.CalledProcessError</a:t>
            </a:r>
            <a:r>
              <a:rPr lang="en-US" sz="1600" dirty="0">
                <a:latin typeface="Arial"/>
                <a:cs typeface="Arial"/>
              </a:rPr>
              <a:t> if exit code != 0 </a:t>
            </a:r>
            <a:r>
              <a:rPr lang="en-US" sz="1600" dirty="0" err="1">
                <a:latin typeface="Courier New" pitchFamily="49" charset="0"/>
                <a:cs typeface="Courier New" pitchFamily="49" charset="0"/>
              </a:rPr>
              <a:t>kwargs</a:t>
            </a:r>
            <a:r>
              <a:rPr lang="en-US" sz="1600" dirty="0">
                <a:latin typeface="Courier New" pitchFamily="49" charset="0"/>
                <a:cs typeface="Courier New" pitchFamily="49" charset="0"/>
              </a:rPr>
              <a:t>		</a:t>
            </a:r>
            <a:r>
              <a:rPr lang="en-US" sz="1600" dirty="0">
                <a:latin typeface="Arial"/>
                <a:cs typeface="Arial"/>
              </a:rPr>
              <a:t>Optional </a:t>
            </a:r>
            <a:r>
              <a:rPr lang="en-US" sz="1600" dirty="0" err="1">
                <a:latin typeface="Arial"/>
                <a:cs typeface="Arial"/>
              </a:rPr>
              <a:t>Popen</a:t>
            </a:r>
            <a:r>
              <a:rPr lang="en-US" sz="1600" dirty="0">
                <a:latin typeface="Arial"/>
                <a:cs typeface="Arial"/>
              </a:rPr>
              <a:t> arguments (see later)</a:t>
            </a:r>
          </a:p>
        </p:txBody>
      </p:sp>
    </p:spTree>
    <p:extLst>
      <p:ext uri="{BB962C8B-B14F-4D97-AF65-F5344CB8AC3E}">
        <p14:creationId xmlns:p14="http://schemas.microsoft.com/office/powerpoint/2010/main" val="942041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subprocess.run</a:t>
            </a:r>
            <a:endParaRPr lang="en-US" dirty="0"/>
          </a:p>
        </p:txBody>
      </p:sp>
      <p:sp>
        <p:nvSpPr>
          <p:cNvPr id="2" name="Text Placeholder 1"/>
          <p:cNvSpPr>
            <a:spLocks noGrp="1"/>
          </p:cNvSpPr>
          <p:nvPr>
            <p:ph idx="1"/>
          </p:nvPr>
        </p:nvSpPr>
        <p:spPr>
          <a:xfrm>
            <a:off x="341272" y="1368256"/>
            <a:ext cx="11516239" cy="2817664"/>
          </a:xfrm>
        </p:spPr>
        <p:txBody>
          <a:bodyPr/>
          <a:lstStyle/>
          <a:p>
            <a:r>
              <a:rPr lang="en-US" b="1" dirty="0"/>
              <a:t>Much of the functionality has been moved into </a:t>
            </a:r>
            <a:r>
              <a:rPr lang="en-US" b="1" dirty="0" err="1"/>
              <a:t>Popen.communicate</a:t>
            </a:r>
            <a:r>
              <a:rPr lang="en-US" b="1" dirty="0"/>
              <a:t>()</a:t>
            </a:r>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This allows for communication between processes</a:t>
            </a:r>
          </a:p>
          <a:p>
            <a:endParaRPr lang="en-US" dirty="0"/>
          </a:p>
          <a:p>
            <a:endParaRPr lang="en-US" dirty="0"/>
          </a:p>
          <a:p>
            <a:endParaRPr lang="en-US" dirty="0"/>
          </a:p>
        </p:txBody>
      </p:sp>
      <p:sp>
        <p:nvSpPr>
          <p:cNvPr id="6" name="Text Box 10">
            <a:extLst>
              <a:ext uri="{FF2B5EF4-FFF2-40B4-BE49-F238E27FC236}">
                <a16:creationId xmlns:a16="http://schemas.microsoft.com/office/drawing/2014/main" id="{4C8FC8D1-9509-EE5B-F663-E94D2F705245}"/>
              </a:ext>
            </a:extLst>
          </p:cNvPr>
          <p:cNvSpPr txBox="1">
            <a:spLocks noChangeArrowheads="1"/>
          </p:cNvSpPr>
          <p:nvPr/>
        </p:nvSpPr>
        <p:spPr bwMode="auto">
          <a:xfrm>
            <a:off x="482204" y="2144756"/>
            <a:ext cx="11227591" cy="1600438"/>
          </a:xfrm>
          <a:prstGeom prst="rect">
            <a:avLst/>
          </a:prstGeom>
          <a:solidFill>
            <a:schemeClr val="tx2">
              <a:lumMod val="20000"/>
              <a:lumOff val="80000"/>
            </a:schemeClr>
          </a:solidFill>
          <a:ln w="9525">
            <a:solidFill>
              <a:schemeClr val="tx1"/>
            </a:solidFill>
            <a:miter lim="800000"/>
            <a:headEnd/>
            <a:tailEnd/>
          </a:ln>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400" dirty="0">
                <a:latin typeface="Courier New" panose="02070309020205020404" pitchFamily="49" charset="0"/>
              </a:rPr>
              <a:t>import subprocess</a:t>
            </a:r>
          </a:p>
          <a:p>
            <a:endParaRPr lang="en-GB" sz="1400" dirty="0">
              <a:latin typeface="Courier New" panose="02070309020205020404" pitchFamily="49" charset="0"/>
            </a:endParaRPr>
          </a:p>
          <a:p>
            <a:r>
              <a:rPr lang="en-GB" sz="1400" dirty="0">
                <a:latin typeface="Courier New" panose="02070309020205020404" pitchFamily="49" charset="0"/>
              </a:rPr>
              <a:t>p1 = </a:t>
            </a:r>
            <a:r>
              <a:rPr lang="en-GB" sz="1400" dirty="0" err="1">
                <a:latin typeface="Courier New" panose="02070309020205020404" pitchFamily="49" charset="0"/>
              </a:rPr>
              <a:t>subprocess.Popen</a:t>
            </a:r>
            <a:r>
              <a:rPr lang="en-GB" sz="1400" dirty="0">
                <a:latin typeface="Courier New" panose="02070309020205020404" pitchFamily="49" charset="0"/>
              </a:rPr>
              <a:t>('</a:t>
            </a:r>
            <a:r>
              <a:rPr lang="en-GB" sz="1400" dirty="0" err="1">
                <a:latin typeface="Courier New" panose="02070309020205020404" pitchFamily="49" charset="0"/>
              </a:rPr>
              <a:t>dir</a:t>
            </a:r>
            <a:r>
              <a:rPr lang="en-GB" sz="1400" dirty="0">
                <a:latin typeface="Courier New" panose="02070309020205020404" pitchFamily="49" charset="0"/>
              </a:rPr>
              <a:t>', shell=True, stdin=None, </a:t>
            </a:r>
            <a:r>
              <a:rPr lang="en-GB" sz="1400" dirty="0" err="1">
                <a:latin typeface="Courier New" panose="02070309020205020404" pitchFamily="49" charset="0"/>
              </a:rPr>
              <a:t>stdout</a:t>
            </a:r>
            <a:r>
              <a:rPr lang="en-GB" sz="1400" dirty="0">
                <a:latin typeface="Courier New" panose="02070309020205020404" pitchFamily="49" charset="0"/>
              </a:rPr>
              <a:t>=</a:t>
            </a:r>
            <a:r>
              <a:rPr lang="en-GB" sz="1400" dirty="0" err="1">
                <a:latin typeface="Courier New" panose="02070309020205020404" pitchFamily="49" charset="0"/>
              </a:rPr>
              <a:t>subprocess.PIPE</a:t>
            </a:r>
            <a:r>
              <a:rPr lang="en-GB" sz="1400" dirty="0">
                <a:latin typeface="Courier New" panose="02070309020205020404" pitchFamily="49" charset="0"/>
              </a:rPr>
              <a:t>, stderr=</a:t>
            </a:r>
            <a:r>
              <a:rPr lang="en-GB" sz="1400" dirty="0" err="1">
                <a:latin typeface="Courier New" panose="02070309020205020404" pitchFamily="49" charset="0"/>
              </a:rPr>
              <a:t>subprocess.PIPE</a:t>
            </a:r>
            <a:r>
              <a:rPr lang="en-GB" sz="1400" dirty="0">
                <a:latin typeface="Courier New" panose="02070309020205020404" pitchFamily="49" charset="0"/>
              </a:rPr>
              <a:t>)</a:t>
            </a:r>
          </a:p>
          <a:p>
            <a:r>
              <a:rPr lang="en-GB" sz="1400" dirty="0">
                <a:latin typeface="Courier New" panose="02070309020205020404" pitchFamily="49" charset="0"/>
              </a:rPr>
              <a:t>p2 = </a:t>
            </a:r>
            <a:r>
              <a:rPr lang="en-GB" sz="1400" dirty="0" err="1">
                <a:latin typeface="Courier New" panose="02070309020205020404" pitchFamily="49" charset="0"/>
              </a:rPr>
              <a:t>subprocess.Popen</a:t>
            </a:r>
            <a:r>
              <a:rPr lang="en-GB" sz="1400" dirty="0">
                <a:latin typeface="Courier New" panose="02070309020205020404" pitchFamily="49" charset="0"/>
              </a:rPr>
              <a:t>('sort /R', shell=True, stdin=p1.stdout)</a:t>
            </a:r>
          </a:p>
          <a:p>
            <a:endParaRPr lang="en-GB" sz="1400" dirty="0">
              <a:latin typeface="Courier New" panose="02070309020205020404" pitchFamily="49" charset="0"/>
            </a:endParaRPr>
          </a:p>
          <a:p>
            <a:r>
              <a:rPr lang="en-GB" sz="1400" dirty="0">
                <a:latin typeface="Courier New" panose="02070309020205020404" pitchFamily="49" charset="0"/>
              </a:rPr>
              <a:t>p1.stdout.close()</a:t>
            </a:r>
          </a:p>
          <a:p>
            <a:r>
              <a:rPr lang="en-GB" sz="1400" dirty="0">
                <a:latin typeface="Courier New" panose="02070309020205020404" pitchFamily="49" charset="0"/>
              </a:rPr>
              <a:t>out, err = p2.communicate()</a:t>
            </a:r>
          </a:p>
        </p:txBody>
      </p:sp>
    </p:spTree>
    <p:extLst>
      <p:ext uri="{BB962C8B-B14F-4D97-AF65-F5344CB8AC3E}">
        <p14:creationId xmlns:p14="http://schemas.microsoft.com/office/powerpoint/2010/main" val="1182897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dirty="0"/>
              <a:t>The </a:t>
            </a:r>
            <a:r>
              <a:rPr lang="en-GB" dirty="0" err="1"/>
              <a:t>subprocess.Popen</a:t>
            </a:r>
            <a:r>
              <a:rPr lang="en-GB" dirty="0"/>
              <a:t> class parameters</a:t>
            </a:r>
          </a:p>
        </p:txBody>
      </p:sp>
      <p:sp>
        <p:nvSpPr>
          <p:cNvPr id="2" name="Content Placeholder 1">
            <a:extLst>
              <a:ext uri="{FF2B5EF4-FFF2-40B4-BE49-F238E27FC236}">
                <a16:creationId xmlns:a16="http://schemas.microsoft.com/office/drawing/2014/main" id="{8F5C40C7-1F8F-4366-B55D-EEE4594416C3}"/>
              </a:ext>
            </a:extLst>
          </p:cNvPr>
          <p:cNvSpPr>
            <a:spLocks noGrp="1"/>
          </p:cNvSpPr>
          <p:nvPr>
            <p:ph idx="1"/>
          </p:nvPr>
        </p:nvSpPr>
        <p:spPr/>
        <p:txBody>
          <a:bodyPr/>
          <a:lstStyle/>
          <a:p>
            <a:endParaRPr lang="en-GB" dirty="0"/>
          </a:p>
        </p:txBody>
      </p:sp>
      <p:sp>
        <p:nvSpPr>
          <p:cNvPr id="10244" name="Text Box 4"/>
          <p:cNvSpPr txBox="1">
            <a:spLocks noChangeArrowheads="1"/>
          </p:cNvSpPr>
          <p:nvPr/>
        </p:nvSpPr>
        <p:spPr bwMode="auto">
          <a:xfrm>
            <a:off x="1559244" y="2009404"/>
            <a:ext cx="8404225" cy="3872855"/>
          </a:xfrm>
          <a:prstGeom prst="rect">
            <a:avLst/>
          </a:prstGeom>
          <a:solidFill>
            <a:schemeClr val="bg1">
              <a:lumMod val="95000"/>
            </a:schemeClr>
          </a:solidFill>
          <a:ln w="9525">
            <a:solidFill>
              <a:schemeClr val="tx1"/>
            </a:solidFill>
            <a:miter lim="800000"/>
            <a:headEnd/>
            <a:tailEnd/>
          </a:ln>
        </p:spPr>
        <p:txBody>
          <a:bodyPr>
            <a:spAutoFit/>
          </a:bodyPr>
          <a:lstStyle/>
          <a:p>
            <a:pPr>
              <a:spcBef>
                <a:spcPts val="150"/>
              </a:spcBef>
              <a:defRPr/>
            </a:pPr>
            <a:r>
              <a:rPr lang="en-GB" sz="1600" dirty="0" err="1">
                <a:latin typeface="Courier New" panose="02070309020205020404" pitchFamily="49" charset="0"/>
              </a:rPr>
              <a:t>args</a:t>
            </a:r>
            <a:r>
              <a:rPr lang="en-GB" sz="1600" dirty="0">
                <a:latin typeface="Courier New" panose="02070309020205020404" pitchFamily="49" charset="0"/>
              </a:rPr>
              <a:t>				</a:t>
            </a:r>
            <a:r>
              <a:rPr lang="en-GB" sz="1600" dirty="0"/>
              <a:t>Command-line to execute (a sequence)</a:t>
            </a:r>
            <a:r>
              <a:rPr lang="en-GB" sz="1600" dirty="0">
                <a:latin typeface="Courier New" panose="02070309020205020404" pitchFamily="49" charset="0"/>
              </a:rPr>
              <a:t> </a:t>
            </a:r>
          </a:p>
          <a:p>
            <a:pPr>
              <a:spcBef>
                <a:spcPts val="150"/>
              </a:spcBef>
              <a:defRPr/>
            </a:pPr>
            <a:r>
              <a:rPr lang="en-GB" sz="1600" dirty="0" err="1">
                <a:latin typeface="Courier New" panose="02070309020205020404" pitchFamily="49" charset="0"/>
              </a:rPr>
              <a:t>bufsize</a:t>
            </a:r>
            <a:r>
              <a:rPr lang="en-GB" sz="1600" dirty="0">
                <a:latin typeface="Courier New" panose="02070309020205020404" pitchFamily="49" charset="0"/>
              </a:rPr>
              <a:t>=-1 			</a:t>
            </a:r>
            <a:r>
              <a:rPr lang="en-GB" sz="1600" dirty="0" err="1"/>
              <a:t>Buffersize</a:t>
            </a:r>
            <a:r>
              <a:rPr lang="en-GB" sz="1600" dirty="0"/>
              <a:t> 0: </a:t>
            </a:r>
            <a:r>
              <a:rPr lang="en-GB" sz="1600" dirty="0" err="1"/>
              <a:t>unbuffered</a:t>
            </a:r>
            <a:r>
              <a:rPr lang="en-GB" sz="1600" dirty="0"/>
              <a:t> &lt; 0: default </a:t>
            </a:r>
            <a:r>
              <a:rPr lang="en-GB" sz="1600" dirty="0" err="1"/>
              <a:t>buffsize</a:t>
            </a:r>
            <a:endParaRPr lang="en-GB" sz="1600" dirty="0"/>
          </a:p>
          <a:p>
            <a:pPr>
              <a:spcBef>
                <a:spcPts val="150"/>
              </a:spcBef>
              <a:defRPr/>
            </a:pPr>
            <a:r>
              <a:rPr lang="en-GB" sz="1600" dirty="0">
                <a:latin typeface="Courier New" panose="02070309020205020404" pitchFamily="49" charset="0"/>
              </a:rPr>
              <a:t>executable=None 		</a:t>
            </a:r>
            <a:r>
              <a:rPr lang="en-GB" sz="1600" dirty="0"/>
              <a:t>Program to be executed, rarely needed</a:t>
            </a:r>
          </a:p>
          <a:p>
            <a:pPr>
              <a:spcBef>
                <a:spcPts val="150"/>
              </a:spcBef>
              <a:defRPr/>
            </a:pPr>
            <a:r>
              <a:rPr lang="en-GB" sz="1600" dirty="0" err="1">
                <a:latin typeface="Courier New" panose="02070309020205020404" pitchFamily="49" charset="0"/>
              </a:rPr>
              <a:t>stdin</a:t>
            </a:r>
            <a:r>
              <a:rPr lang="en-GB" sz="1600" dirty="0">
                <a:latin typeface="Courier New" panose="02070309020205020404" pitchFamily="49" charset="0"/>
              </a:rPr>
              <a:t>=None			</a:t>
            </a:r>
            <a:r>
              <a:rPr lang="en-GB" sz="1600" dirty="0"/>
              <a:t>Handle used for </a:t>
            </a:r>
            <a:r>
              <a:rPr lang="en-GB" sz="1600" dirty="0" err="1"/>
              <a:t>stdin</a:t>
            </a:r>
            <a:r>
              <a:rPr lang="en-GB" sz="1600" dirty="0"/>
              <a:t> (can be PIPE)</a:t>
            </a:r>
            <a:r>
              <a:rPr lang="en-GB" sz="1600" dirty="0">
                <a:latin typeface="Courier New" panose="02070309020205020404" pitchFamily="49" charset="0"/>
              </a:rPr>
              <a:t> </a:t>
            </a:r>
          </a:p>
          <a:p>
            <a:pPr>
              <a:spcBef>
                <a:spcPts val="150"/>
              </a:spcBef>
              <a:defRPr/>
            </a:pPr>
            <a:r>
              <a:rPr lang="en-GB" sz="1600" dirty="0" err="1">
                <a:latin typeface="Courier New" panose="02070309020205020404" pitchFamily="49" charset="0"/>
              </a:rPr>
              <a:t>stdout</a:t>
            </a:r>
            <a:r>
              <a:rPr lang="en-GB" sz="1600" dirty="0">
                <a:latin typeface="Courier New" panose="02070309020205020404" pitchFamily="49" charset="0"/>
              </a:rPr>
              <a:t>=None 			</a:t>
            </a:r>
            <a:r>
              <a:rPr lang="en-GB" sz="1600" dirty="0"/>
              <a:t>Handle used for </a:t>
            </a:r>
            <a:r>
              <a:rPr lang="en-GB" sz="1600" dirty="0" err="1"/>
              <a:t>stdout</a:t>
            </a:r>
            <a:r>
              <a:rPr lang="en-GB" sz="1600" dirty="0"/>
              <a:t> (can be PIPE) </a:t>
            </a:r>
            <a:endParaRPr lang="en-GB" sz="1600" dirty="0">
              <a:latin typeface="Courier New" panose="02070309020205020404" pitchFamily="49" charset="0"/>
            </a:endParaRPr>
          </a:p>
          <a:p>
            <a:pPr>
              <a:spcBef>
                <a:spcPts val="150"/>
              </a:spcBef>
              <a:defRPr/>
            </a:pPr>
            <a:r>
              <a:rPr lang="en-GB" sz="1600" dirty="0" err="1">
                <a:latin typeface="Courier New" panose="02070309020205020404" pitchFamily="49" charset="0"/>
              </a:rPr>
              <a:t>stderr</a:t>
            </a:r>
            <a:r>
              <a:rPr lang="en-GB" sz="1600" dirty="0">
                <a:latin typeface="Courier New" panose="02070309020205020404" pitchFamily="49" charset="0"/>
              </a:rPr>
              <a:t>=None			</a:t>
            </a:r>
            <a:r>
              <a:rPr lang="en-GB" sz="1600" dirty="0"/>
              <a:t>Handle used for </a:t>
            </a:r>
            <a:r>
              <a:rPr lang="en-GB" sz="1600" dirty="0" err="1"/>
              <a:t>stderr</a:t>
            </a:r>
            <a:r>
              <a:rPr lang="en-GB" sz="1600" dirty="0"/>
              <a:t> (can be </a:t>
            </a:r>
            <a:r>
              <a:rPr lang="en-GB" sz="1600" dirty="0">
                <a:latin typeface="Courier New" panose="02070309020205020404" pitchFamily="49" charset="0"/>
              </a:rPr>
              <a:t>STDOUT</a:t>
            </a:r>
            <a:r>
              <a:rPr lang="en-GB" sz="1600" dirty="0"/>
              <a:t>)</a:t>
            </a:r>
            <a:r>
              <a:rPr lang="en-GB" sz="1600" dirty="0">
                <a:latin typeface="Courier New" panose="02070309020205020404" pitchFamily="49" charset="0"/>
              </a:rPr>
              <a:t> </a:t>
            </a:r>
          </a:p>
          <a:p>
            <a:pPr>
              <a:spcBef>
                <a:spcPts val="150"/>
              </a:spcBef>
              <a:defRPr/>
            </a:pPr>
            <a:r>
              <a:rPr lang="en-GB" sz="1600" dirty="0" err="1">
                <a:latin typeface="Courier New" panose="02070309020205020404" pitchFamily="49" charset="0"/>
              </a:rPr>
              <a:t>preexec_fn</a:t>
            </a:r>
            <a:r>
              <a:rPr lang="en-GB" sz="1600" dirty="0">
                <a:latin typeface="Courier New" panose="02070309020205020404" pitchFamily="49" charset="0"/>
              </a:rPr>
              <a:t>=None 		</a:t>
            </a:r>
            <a:r>
              <a:rPr lang="en-GB" sz="1600" dirty="0"/>
              <a:t>Code to call before the program (UNIX)</a:t>
            </a:r>
          </a:p>
          <a:p>
            <a:pPr>
              <a:spcBef>
                <a:spcPts val="150"/>
              </a:spcBef>
              <a:defRPr/>
            </a:pPr>
            <a:r>
              <a:rPr lang="en-GB" sz="1600" dirty="0" err="1">
                <a:latin typeface="Courier New" panose="02070309020205020404" pitchFamily="49" charset="0"/>
              </a:rPr>
              <a:t>close_fds</a:t>
            </a:r>
            <a:r>
              <a:rPr lang="en-GB" sz="1600" dirty="0">
                <a:latin typeface="Courier New" panose="02070309020205020404" pitchFamily="49" charset="0"/>
              </a:rPr>
              <a:t>=True 		</a:t>
            </a:r>
            <a:r>
              <a:rPr lang="en-GB" sz="1600" dirty="0"/>
              <a:t>Do not inherit open file handles</a:t>
            </a:r>
          </a:p>
          <a:p>
            <a:pPr>
              <a:spcBef>
                <a:spcPts val="150"/>
              </a:spcBef>
              <a:defRPr/>
            </a:pPr>
            <a:r>
              <a:rPr lang="en-GB" sz="1600" dirty="0">
                <a:latin typeface="Courier New" panose="02070309020205020404" pitchFamily="49" charset="0"/>
              </a:rPr>
              <a:t>shell=False 			</a:t>
            </a:r>
            <a:r>
              <a:rPr lang="en-GB" sz="1600" dirty="0"/>
              <a:t>Use a shell to execute the command</a:t>
            </a:r>
            <a:endParaRPr lang="en-GB" sz="1600" dirty="0">
              <a:latin typeface="Courier New" panose="02070309020205020404" pitchFamily="49" charset="0"/>
            </a:endParaRPr>
          </a:p>
          <a:p>
            <a:pPr>
              <a:spcBef>
                <a:spcPts val="150"/>
              </a:spcBef>
              <a:defRPr/>
            </a:pPr>
            <a:r>
              <a:rPr lang="en-GB" sz="1600" dirty="0" err="1">
                <a:latin typeface="Courier New" panose="02070309020205020404" pitchFamily="49" charset="0"/>
              </a:rPr>
              <a:t>cwd</a:t>
            </a:r>
            <a:r>
              <a:rPr lang="en-GB" sz="1600" dirty="0">
                <a:latin typeface="Courier New" panose="02070309020205020404" pitchFamily="49" charset="0"/>
              </a:rPr>
              <a:t>=None			</a:t>
            </a:r>
            <a:r>
              <a:rPr lang="en-GB" sz="1600" dirty="0"/>
              <a:t>Working directory of the child process</a:t>
            </a:r>
            <a:endParaRPr lang="en-GB" sz="1600" dirty="0">
              <a:latin typeface="Courier New" panose="02070309020205020404" pitchFamily="49" charset="0"/>
            </a:endParaRPr>
          </a:p>
          <a:p>
            <a:pPr>
              <a:spcBef>
                <a:spcPts val="150"/>
              </a:spcBef>
              <a:defRPr/>
            </a:pPr>
            <a:r>
              <a:rPr lang="en-GB" sz="1600" dirty="0" err="1">
                <a:latin typeface="Courier New" panose="02070309020205020404" pitchFamily="49" charset="0"/>
              </a:rPr>
              <a:t>env</a:t>
            </a:r>
            <a:r>
              <a:rPr lang="en-GB" sz="1600" dirty="0">
                <a:latin typeface="Courier New" panose="02070309020205020404" pitchFamily="49" charset="0"/>
              </a:rPr>
              <a:t>=None 			</a:t>
            </a:r>
            <a:r>
              <a:rPr lang="en-GB" sz="1600" dirty="0"/>
              <a:t>Environment block of the child process</a:t>
            </a:r>
            <a:endParaRPr lang="en-GB" sz="1600" dirty="0">
              <a:latin typeface="Courier New" panose="02070309020205020404" pitchFamily="49" charset="0"/>
            </a:endParaRPr>
          </a:p>
          <a:p>
            <a:pPr>
              <a:spcBef>
                <a:spcPts val="150"/>
              </a:spcBef>
              <a:defRPr/>
            </a:pPr>
            <a:r>
              <a:rPr lang="en-GB" sz="1600" dirty="0" err="1">
                <a:latin typeface="Courier New" panose="02070309020205020404" pitchFamily="49" charset="0"/>
              </a:rPr>
              <a:t>universal_newlines</a:t>
            </a:r>
            <a:r>
              <a:rPr lang="en-GB" sz="1600" dirty="0">
                <a:latin typeface="Courier New" panose="02070309020205020404" pitchFamily="49" charset="0"/>
              </a:rPr>
              <a:t>=False	</a:t>
            </a:r>
            <a:r>
              <a:rPr lang="en-GB" sz="1600" dirty="0"/>
              <a:t>See any of '\r' or '\n' as newlines</a:t>
            </a:r>
            <a:endParaRPr lang="en-GB" sz="1600" dirty="0">
              <a:latin typeface="Courier New" panose="02070309020205020404" pitchFamily="49" charset="0"/>
            </a:endParaRPr>
          </a:p>
          <a:p>
            <a:pPr>
              <a:spcBef>
                <a:spcPts val="150"/>
              </a:spcBef>
              <a:defRPr/>
            </a:pPr>
            <a:r>
              <a:rPr lang="en-GB" sz="1600" dirty="0" err="1">
                <a:latin typeface="Courier New" panose="02070309020205020404" pitchFamily="49" charset="0"/>
              </a:rPr>
              <a:t>startupinfo</a:t>
            </a:r>
            <a:r>
              <a:rPr lang="en-GB" sz="1600" dirty="0">
                <a:latin typeface="Courier New" panose="02070309020205020404" pitchFamily="49" charset="0"/>
              </a:rPr>
              <a:t>=None		</a:t>
            </a:r>
            <a:r>
              <a:rPr lang="en-GB" sz="1600" dirty="0"/>
              <a:t>Windows only STARTUPINFO </a:t>
            </a:r>
            <a:r>
              <a:rPr lang="en-GB" sz="1600" dirty="0" err="1"/>
              <a:t>struct</a:t>
            </a:r>
            <a:endParaRPr lang="en-GB" sz="1600" dirty="0">
              <a:latin typeface="Courier New" panose="02070309020205020404" pitchFamily="49" charset="0"/>
            </a:endParaRPr>
          </a:p>
          <a:p>
            <a:pPr>
              <a:spcBef>
                <a:spcPts val="150"/>
              </a:spcBef>
              <a:defRPr/>
            </a:pPr>
            <a:r>
              <a:rPr lang="en-GB" sz="1600" dirty="0" err="1">
                <a:latin typeface="Courier New" panose="02070309020205020404" pitchFamily="49" charset="0"/>
              </a:rPr>
              <a:t>creationflags</a:t>
            </a:r>
            <a:r>
              <a:rPr lang="en-GB" sz="1600" dirty="0">
                <a:latin typeface="Courier New" panose="02070309020205020404" pitchFamily="49" charset="0"/>
              </a:rPr>
              <a:t>=0		</a:t>
            </a:r>
            <a:r>
              <a:rPr lang="en-GB" sz="1600" dirty="0"/>
              <a:t>Windows only creation flags</a:t>
            </a:r>
          </a:p>
        </p:txBody>
      </p:sp>
    </p:spTree>
    <p:extLst>
      <p:ext uri="{BB962C8B-B14F-4D97-AF65-F5344CB8AC3E}">
        <p14:creationId xmlns:p14="http://schemas.microsoft.com/office/powerpoint/2010/main" val="34238771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7C9319921AB5D48A79C1CDD69F0ADEE" ma:contentTypeVersion="3" ma:contentTypeDescription="Create a new document." ma:contentTypeScope="" ma:versionID="3811da7f776029654eee27a03d178620">
  <xsd:schema xmlns:xsd="http://www.w3.org/2001/XMLSchema" xmlns:xs="http://www.w3.org/2001/XMLSchema" xmlns:p="http://schemas.microsoft.com/office/2006/metadata/properties" xmlns:ns2="321e98e5-056b-4fbc-983d-5776ac277f1c" targetNamespace="http://schemas.microsoft.com/office/2006/metadata/properties" ma:root="true" ma:fieldsID="a8d54852964f38499b947f151e317ae7" ns2:_="">
    <xsd:import namespace="321e98e5-056b-4fbc-983d-5776ac277f1c"/>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1e98e5-056b-4fbc-983d-5776ac277f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956703-BA27-4625-A8F9-5A9EF4D3A25F}">
  <ds:schemaRefs>
    <ds:schemaRef ds:uri="http://schemas.microsoft.com/sharepoint/v3/contenttype/forms"/>
  </ds:schemaRefs>
</ds:datastoreItem>
</file>

<file path=customXml/itemProps2.xml><?xml version="1.0" encoding="utf-8"?>
<ds:datastoreItem xmlns:ds="http://schemas.openxmlformats.org/officeDocument/2006/customXml" ds:itemID="{A19C8F72-965C-4586-AA1E-0B5359EC2E1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B3A0C4D-2358-4DB2-BFDD-BB458C5C9CC8}"/>
</file>

<file path=docProps/app.xml><?xml version="1.0" encoding="utf-8"?>
<Properties xmlns="http://schemas.openxmlformats.org/officeDocument/2006/extended-properties" xmlns:vt="http://schemas.openxmlformats.org/officeDocument/2006/docPropsVTypes">
  <Template/>
  <TotalTime>5636</TotalTime>
  <Words>5683</Words>
  <Application>Microsoft Office PowerPoint</Application>
  <PresentationFormat>Widescreen</PresentationFormat>
  <Paragraphs>564</Paragraphs>
  <Slides>28</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Wingdings</vt:lpstr>
      <vt:lpstr>Courier New</vt:lpstr>
      <vt:lpstr>Krana Fat B</vt:lpstr>
      <vt:lpstr>source sans pro</vt:lpstr>
      <vt:lpstr>Montserrat</vt:lpstr>
      <vt:lpstr>Arial</vt:lpstr>
      <vt:lpstr>Calibri</vt:lpstr>
      <vt:lpstr>Master</vt:lpstr>
      <vt:lpstr>Python 3 Programming</vt:lpstr>
      <vt:lpstr>PowerPoint Presentation</vt:lpstr>
      <vt:lpstr>Family life</vt:lpstr>
      <vt:lpstr>Creating a process from Python</vt:lpstr>
      <vt:lpstr>Old interface examples</vt:lpstr>
      <vt:lpstr>Using the subprocess module</vt:lpstr>
      <vt:lpstr>subprocess.run</vt:lpstr>
      <vt:lpstr>subprocess.run</vt:lpstr>
      <vt:lpstr>The subprocess.Popen class parameters</vt:lpstr>
      <vt:lpstr>Running a basic process</vt:lpstr>
      <vt:lpstr>Capturing the output</vt:lpstr>
      <vt:lpstr>Passing data into stdin</vt:lpstr>
      <vt:lpstr>Very basic threads in Python</vt:lpstr>
      <vt:lpstr>Synchronisation objects in threading</vt:lpstr>
      <vt:lpstr>Simple use of lock</vt:lpstr>
      <vt:lpstr>The trouble with threads</vt:lpstr>
      <vt:lpstr>Using the multiprocessing module</vt:lpstr>
      <vt:lpstr>Queue objects</vt:lpstr>
      <vt:lpstr>Queue objects example (2)</vt:lpstr>
      <vt:lpstr>PowerPoint Presentation</vt:lpstr>
      <vt:lpstr>PowerPoint Presentation</vt:lpstr>
      <vt:lpstr>Why async code?</vt:lpstr>
      <vt:lpstr>Async language</vt:lpstr>
      <vt:lpstr>Simple example</vt:lpstr>
      <vt:lpstr>Synchronous Vs Asynchronous</vt:lpstr>
      <vt:lpstr>Synchronous Vs Asynchronous</vt:lpstr>
      <vt:lpstr>Waiting for external data</vt:lpstr>
      <vt:lpstr>PowerPoint Presentation</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Smith, Andy</cp:lastModifiedBy>
  <cp:revision>139</cp:revision>
  <cp:lastPrinted>2019-07-03T09:46:41Z</cp:lastPrinted>
  <dcterms:created xsi:type="dcterms:W3CDTF">2019-09-05T08:17:12Z</dcterms:created>
  <dcterms:modified xsi:type="dcterms:W3CDTF">2023-06-01T15:58:52Z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0x01010047C9319921AB5D48A79C1CDD69F0ADEE</vt:lpwstr>
  </property>
  <property fmtid="{D5CDD505-2E9C-101B-9397-08002B2CF9AE}" pid="4" name="BookType">
    <vt:lpwstr>3</vt:lpwstr>
  </property>
</Properties>
</file>