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64" r:id="rId5"/>
  </p:sldMasterIdLst>
  <p:notesMasterIdLst>
    <p:notesMasterId r:id="rId21"/>
  </p:notesMasterIdLst>
  <p:handoutMasterIdLst>
    <p:handoutMasterId r:id="rId22"/>
  </p:handoutMasterIdLst>
  <p:sldIdLst>
    <p:sldId id="462" r:id="rId6"/>
    <p:sldId id="614" r:id="rId7"/>
    <p:sldId id="263" r:id="rId8"/>
    <p:sldId id="287" r:id="rId9"/>
    <p:sldId id="264" r:id="rId10"/>
    <p:sldId id="283" r:id="rId11"/>
    <p:sldId id="284" r:id="rId12"/>
    <p:sldId id="288" r:id="rId13"/>
    <p:sldId id="286" r:id="rId14"/>
    <p:sldId id="289" r:id="rId15"/>
    <p:sldId id="261" r:id="rId16"/>
    <p:sldId id="301" r:id="rId17"/>
    <p:sldId id="262" r:id="rId18"/>
    <p:sldId id="290" r:id="rId19"/>
    <p:sldId id="300" r:id="rId2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8431" autoAdjust="0"/>
  </p:normalViewPr>
  <p:slideViewPr>
    <p:cSldViewPr snapToGrid="0">
      <p:cViewPr varScale="1">
        <p:scale>
          <a:sx n="76" d="100"/>
          <a:sy n="76" d="100"/>
        </p:scale>
        <p:origin x="1013" y="53"/>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399434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p>
          <a:p>
            <a:pPr defTabSz="739775">
              <a:tabLst/>
            </a:pPr>
            <a:endParaRPr lang="en-GB" altLang="en-US" sz="1200" kern="1200" dirty="0">
              <a:solidFill>
                <a:schemeClr val="tx1"/>
              </a:solidFill>
              <a:effectLst/>
              <a:latin typeface="Arial" pitchFamily="34" charset="0"/>
              <a:ea typeface="+mn-ea"/>
              <a:cs typeface="Arial" pitchFamily="34" charset="0"/>
            </a:endParaRPr>
          </a:p>
          <a:p>
            <a:pPr defTabSz="739775">
              <a:tabLst/>
            </a:pPr>
            <a:r>
              <a:rPr lang="en-GB" altLang="en-US" sz="1200" kern="1200" dirty="0">
                <a:solidFill>
                  <a:schemeClr val="tx1"/>
                </a:solidFill>
                <a:effectLst/>
                <a:latin typeface="Arial" pitchFamily="34" charset="0"/>
                <a:ea typeface="+mn-ea"/>
                <a:cs typeface="Arial" pitchFamily="34" charset="0"/>
              </a:rPr>
              <a:t>TRAINER NOTE: Functions up to and including Arrow Functions is relevant here before continuing</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204221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91888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51445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644267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For of loop is 24% faster than for each. However, foreach is used to deconstruct props in frameworks such as React. It is also helpful when deconstructing JSON data.</a:t>
            </a:r>
          </a:p>
          <a:p>
            <a:r>
              <a:rPr lang="en-US" dirty="0" err="1">
                <a:latin typeface="Arial" charset="0"/>
                <a:cs typeface="Arial" charset="0"/>
              </a:rPr>
              <a:t>forEach</a:t>
            </a:r>
            <a:r>
              <a:rPr lang="en-US" dirty="0">
                <a:latin typeface="Arial" charset="0"/>
                <a:cs typeface="Arial" charset="0"/>
              </a:rPr>
              <a:t> also is dependent on </a:t>
            </a:r>
            <a:r>
              <a:rPr lang="en-US">
                <a:latin typeface="Arial" charset="0"/>
                <a:cs typeface="Arial" charset="0"/>
              </a:rPr>
              <a:t>a function to be present!</a:t>
            </a:r>
            <a:endParaRPr lang="en-US" dirty="0">
              <a:latin typeface="Arial" charset="0"/>
              <a:cs typeface="Arial" charset="0"/>
            </a:endParaRPr>
          </a:p>
        </p:txBody>
      </p:sp>
    </p:spTree>
    <p:extLst>
      <p:ext uri="{BB962C8B-B14F-4D97-AF65-F5344CB8AC3E}">
        <p14:creationId xmlns:p14="http://schemas.microsoft.com/office/powerpoint/2010/main" val="202195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7998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189244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343645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pPr defTabSz="767073">
              <a:tabLst/>
            </a:pPr>
            <a:r>
              <a:rPr lang="en-US" dirty="0"/>
              <a:t>Arrays allow us to store a related set of data.  Arrays store data in a list of elements; we access a particular elements by specifying the name of the array and the element index within square brackets, e.g.</a:t>
            </a:r>
          </a:p>
          <a:p>
            <a:pPr defTabSz="767073">
              <a:tabLst/>
            </a:pPr>
            <a:endParaRPr lang="en-US" dirty="0">
              <a:latin typeface="Lucida Console" pitchFamily="49" charset="0"/>
            </a:endParaRPr>
          </a:p>
          <a:p>
            <a:pPr defTabSz="767073">
              <a:tabLst/>
            </a:pPr>
            <a:r>
              <a:rPr lang="en-US" b="1" dirty="0" err="1">
                <a:latin typeface="Courier New" pitchFamily="49" charset="0"/>
                <a:cs typeface="Courier New" pitchFamily="49" charset="0"/>
              </a:rPr>
              <a:t>myArray</a:t>
            </a:r>
            <a:r>
              <a:rPr lang="en-US" b="1" dirty="0">
                <a:latin typeface="Courier New" pitchFamily="49" charset="0"/>
                <a:cs typeface="Courier New" pitchFamily="49" charset="0"/>
              </a:rPr>
              <a:t>[0];</a:t>
            </a:r>
          </a:p>
          <a:p>
            <a:pPr defTabSz="767073">
              <a:tabLst/>
            </a:pPr>
            <a:endParaRPr lang="en-US" dirty="0">
              <a:latin typeface="Lucida Console" pitchFamily="49" charset="0"/>
            </a:endParaRPr>
          </a:p>
          <a:p>
            <a:r>
              <a:rPr lang="en-GB" dirty="0"/>
              <a:t>The first element of the array is always accessed through [0]. </a:t>
            </a:r>
          </a:p>
          <a:p>
            <a:endParaRPr lang="en-GB" dirty="0"/>
          </a:p>
          <a:p>
            <a:r>
              <a:rPr lang="en-GB" dirty="0"/>
              <a:t>In the above example, a 5 element array is created and elements 1 through 3 are not set. In this situation, they will have a value of </a:t>
            </a:r>
            <a:r>
              <a:rPr lang="en-GB" b="1" dirty="0">
                <a:latin typeface="Courier New" pitchFamily="49" charset="0"/>
                <a:cs typeface="Courier New" pitchFamily="49" charset="0"/>
              </a:rPr>
              <a:t>undefined</a:t>
            </a:r>
            <a:r>
              <a:rPr lang="en-GB" dirty="0">
                <a:latin typeface="Courier New" pitchFamily="49" charset="0"/>
                <a:cs typeface="Courier New" pitchFamily="49" charset="0"/>
              </a:rPr>
              <a:t>. </a:t>
            </a:r>
            <a:r>
              <a:rPr lang="en-GB" dirty="0"/>
              <a:t>If you remember what we have learnt from the module on types, this makes perfect sense. They have been created but not initialised. </a:t>
            </a:r>
          </a:p>
          <a:p>
            <a:endParaRPr lang="en-GB" dirty="0"/>
          </a:p>
          <a:p>
            <a:r>
              <a:rPr lang="en-GB" dirty="0"/>
              <a:t>Arrays also have a length property. This will always reflect the exact number of elements an array contains. As you can see, this is immensely useful as it allows us to create loops that will always run as many times as is needed. </a:t>
            </a:r>
          </a:p>
        </p:txBody>
      </p:sp>
    </p:spTree>
    <p:extLst>
      <p:ext uri="{BB962C8B-B14F-4D97-AF65-F5344CB8AC3E}">
        <p14:creationId xmlns:p14="http://schemas.microsoft.com/office/powerpoint/2010/main" val="256236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571500" y="581025"/>
            <a:ext cx="5715000" cy="3216275"/>
          </a:xfrm>
          <a:ln/>
        </p:spPr>
      </p:sp>
      <p:sp>
        <p:nvSpPr>
          <p:cNvPr id="315395" name="Rectangle 3"/>
          <p:cNvSpPr>
            <a:spLocks noGrp="1" noChangeArrowheads="1"/>
          </p:cNvSpPr>
          <p:nvPr>
            <p:ph type="body" idx="1"/>
          </p:nvPr>
        </p:nvSpPr>
        <p:spPr>
          <a:xfrm>
            <a:off x="644053" y="3994342"/>
            <a:ext cx="5642948" cy="5019055"/>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Array objects have various methods:</a:t>
            </a:r>
          </a:p>
          <a:p>
            <a:pPr marL="619125" lvl="1" indent="-171450">
              <a:buFont typeface="Arial" pitchFamily="34" charset="0"/>
              <a:buChar char="•"/>
            </a:pPr>
            <a:r>
              <a:rPr lang="en-US" altLang="en-US" b="1" dirty="0">
                <a:latin typeface="Courier New" pitchFamily="49" charset="0"/>
                <a:cs typeface="Courier New" pitchFamily="49" charset="0"/>
              </a:rPr>
              <a:t>reverse</a:t>
            </a:r>
            <a:r>
              <a:rPr lang="en-US" altLang="en-US" b="1" dirty="0"/>
              <a:t> </a:t>
            </a:r>
            <a:r>
              <a:rPr lang="en-US" altLang="en-US" dirty="0"/>
              <a:t>reverses the order of the elements in the array, so that the last element in the array becomes the first, and so on. This method operates directly on the array itself, rather than returning a new array</a:t>
            </a:r>
          </a:p>
          <a:p>
            <a:pPr marL="619125" lvl="1" indent="-171450">
              <a:buFont typeface="Arial" pitchFamily="34" charset="0"/>
              <a:buChar char="•"/>
            </a:pPr>
            <a:r>
              <a:rPr lang="en-US" altLang="en-US" b="1" dirty="0">
                <a:latin typeface="Courier New" pitchFamily="49" charset="0"/>
                <a:cs typeface="Courier New" pitchFamily="49" charset="0"/>
              </a:rPr>
              <a:t>join</a:t>
            </a:r>
            <a:r>
              <a:rPr lang="en-US" altLang="en-US" b="1" dirty="0"/>
              <a:t> </a:t>
            </a:r>
            <a:r>
              <a:rPr lang="en-US" altLang="en-US" dirty="0"/>
              <a:t>returns a string formed by joining together all the elements in the array using the supplied separator. If no separator is supplied, a comma is used. The separator may be any string (including an empty one).  Undefined array elements are represented by a null string, meaning that two or more separators will appear next to each other</a:t>
            </a:r>
          </a:p>
          <a:p>
            <a:pPr marL="619125" lvl="1" indent="-171450">
              <a:buFont typeface="Arial" pitchFamily="34" charset="0"/>
              <a:buChar char="•"/>
            </a:pPr>
            <a:r>
              <a:rPr lang="en-US" altLang="en-US" b="1" dirty="0">
                <a:latin typeface="Courier New" pitchFamily="49" charset="0"/>
                <a:cs typeface="Courier New" pitchFamily="49" charset="0"/>
              </a:rPr>
              <a:t>Sort</a:t>
            </a:r>
            <a:r>
              <a:rPr lang="en-US" altLang="en-US" dirty="0">
                <a:latin typeface="Courier New" pitchFamily="49" charset="0"/>
                <a:cs typeface="Courier New" pitchFamily="49" charset="0"/>
              </a:rPr>
              <a:t> </a:t>
            </a:r>
            <a:r>
              <a:rPr lang="en-US" altLang="en-US" dirty="0"/>
              <a:t>sorts the array. If no function argument is supplied, the array elements are temporarily converted to strings and sorted in standard dictionary order. To make the sort generic, it is possible to supply a function as an argument. This function will be called by the sort routine as necessary to compare two values in the array. The function should have the form: </a:t>
            </a:r>
            <a:r>
              <a:rPr lang="en-US" altLang="en-US" dirty="0">
                <a:latin typeface="Courier New" pitchFamily="49" charset="0"/>
                <a:cs typeface="Courier New" pitchFamily="49" charset="0"/>
              </a:rPr>
              <a:t>compare(a, b) </a:t>
            </a:r>
            <a:r>
              <a:rPr lang="en-US" altLang="en-US" dirty="0"/>
              <a:t>and should return a value less than 0 if a should be sorted less than b, 0 if they are equal, and greater than 0 if a should be sorted greater than b</a:t>
            </a:r>
          </a:p>
        </p:txBody>
      </p:sp>
    </p:spTree>
    <p:extLst>
      <p:ext uri="{BB962C8B-B14F-4D97-AF65-F5344CB8AC3E}">
        <p14:creationId xmlns:p14="http://schemas.microsoft.com/office/powerpoint/2010/main" val="215420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8358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1466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72112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1784217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6.sv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12.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6.sv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Master" Target="../slideMasters/slideMaster2.xml"/><Relationship Id="rId5" Type="http://schemas.openxmlformats.org/officeDocument/2006/relationships/image" Target="../media/image26.svg"/><Relationship Id="rId4" Type="http://schemas.openxmlformats.org/officeDocument/2006/relationships/image" Target="../media/image17.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png"/><Relationship Id="rId1" Type="http://schemas.openxmlformats.org/officeDocument/2006/relationships/slideMaster" Target="../slideMasters/slideMaster2.xml"/><Relationship Id="rId4" Type="http://schemas.openxmlformats.org/officeDocument/2006/relationships/image" Target="../media/image29.sv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Master" Target="../slideMasters/slideMaster2.xml"/><Relationship Id="rId4" Type="http://schemas.openxmlformats.org/officeDocument/2006/relationships/image" Target="../media/image26.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6.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6.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1209766703"/>
      </p:ext>
    </p:extLst>
  </p:cSld>
  <p:clrMapOvr>
    <a:masterClrMapping/>
  </p:clrMapOvr>
  <p:hf hdr="0" ft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71511801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80884960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7276165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1231644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98166342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2018255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79136798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323671789"/>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06530557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1962251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705760885"/>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70694768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52901429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479888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9174563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92263784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695958100"/>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093348447"/>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020506604"/>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865177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45000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609487521"/>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3732826505"/>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309280182"/>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3725409234"/>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103136476"/>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780745299"/>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468906103"/>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3222721179"/>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657511663"/>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77043710"/>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35611405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131833208"/>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71419976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44867313"/>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61983760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331269809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07609286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393600" y="1155599"/>
            <a:ext cx="11404800" cy="5538163"/>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1195235" y="340713"/>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7E6D4-0F4B-4D65-9EA3-E949188371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8513229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596539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1_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221235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316647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949579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5125231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974810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4327652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633822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1129402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22789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67697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0_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78558754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7485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49930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9275843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15660954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46277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1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520200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6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78975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05160215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678330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58524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1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0412146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5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7200013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14692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57548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21421813"/>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92158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463921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8407892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4859438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8988071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849961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46349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1955668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05175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2980810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620210057"/>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201479496"/>
      </p:ext>
    </p:extLst>
  </p:cSld>
  <p:clrMapOvr>
    <a:masterClrMapping/>
  </p:clrMapOvr>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124346020"/>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userDrawn="1">
  <p:cSld name="1_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467710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6664376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48909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userDrawn="1">
  <p:cSld name="2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70300077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2_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345937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52151873"/>
      </p:ext>
    </p:extLst>
  </p:cSld>
  <p:clrMapOvr>
    <a:masterClrMapping/>
  </p:clrMapOvr>
  <p:extLst>
    <p:ext uri="{DCECCB84-F9BA-43D5-87BE-67443E8EF086}">
      <p15:sldGuideLst xmlns:p15="http://schemas.microsoft.com/office/powerpoint/2012/main"/>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253185896"/>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305804828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14056874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7E6D4-0F4B-4D65-9EA3-E949188371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194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68680249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7564217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8388103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31811348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909549974"/>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3955539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1384477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7816853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6570224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33143964"/>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3450150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9413386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1569655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6113312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6804824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6590509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4084341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8498850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6114023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0936128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5269222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95126018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9599962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307270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2914552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66575246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2411429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66715331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3625155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8021785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3232809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0187689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2496394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9426901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0450184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234481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0776994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1023246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5361276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2775975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034971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79592990"/>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0637771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9159281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5805476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69844368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9532266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51092216"/>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6256682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4446806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8228423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1361019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08908302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43245068"/>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45500259"/>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64233203"/>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29708167"/>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30268025"/>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071160196"/>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3646255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94559612"/>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52152301"/>
      </p:ext>
    </p:extLst>
  </p:cSld>
  <p:clrMapOvr>
    <a:masterClrMapping/>
  </p:clrMapOvr>
  <p:hf hdr="0" ft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021485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84444625"/>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0627111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673210928"/>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85214038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31116454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633757490"/>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108398379"/>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51400605"/>
      </p:ext>
    </p:extLst>
  </p:cSld>
  <p:clrMapOvr>
    <a:masterClrMapping/>
  </p:clrMapOvr>
  <p:hf hdr="0" ft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28490639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63467712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883041009"/>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84631967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80187659"/>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125712441"/>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97392077"/>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12035093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908897546"/>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675821132"/>
      </p:ext>
    </p:extLst>
  </p:cSld>
  <p:clrMapOvr>
    <a:masterClrMapping/>
  </p:clrMapOvr>
  <p:hf hdr="0" ft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4.xml"/><Relationship Id="rId117" Type="http://schemas.openxmlformats.org/officeDocument/2006/relationships/slideLayout" Target="../slideLayouts/slideLayout125.xml"/><Relationship Id="rId21" Type="http://schemas.openxmlformats.org/officeDocument/2006/relationships/slideLayout" Target="../slideLayouts/slideLayout29.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63" Type="http://schemas.openxmlformats.org/officeDocument/2006/relationships/slideLayout" Target="../slideLayouts/slideLayout71.xml"/><Relationship Id="rId68" Type="http://schemas.openxmlformats.org/officeDocument/2006/relationships/slideLayout" Target="../slideLayouts/slideLayout76.xml"/><Relationship Id="rId84" Type="http://schemas.openxmlformats.org/officeDocument/2006/relationships/slideLayout" Target="../slideLayouts/slideLayout92.xml"/><Relationship Id="rId89" Type="http://schemas.openxmlformats.org/officeDocument/2006/relationships/slideLayout" Target="../slideLayouts/slideLayout97.xml"/><Relationship Id="rId112" Type="http://schemas.openxmlformats.org/officeDocument/2006/relationships/slideLayout" Target="../slideLayouts/slideLayout120.xml"/><Relationship Id="rId133" Type="http://schemas.openxmlformats.org/officeDocument/2006/relationships/slideLayout" Target="../slideLayouts/slideLayout141.xml"/><Relationship Id="rId138" Type="http://schemas.openxmlformats.org/officeDocument/2006/relationships/slideLayout" Target="../slideLayouts/slideLayout146.xml"/><Relationship Id="rId154" Type="http://schemas.openxmlformats.org/officeDocument/2006/relationships/slideLayout" Target="../slideLayouts/slideLayout162.xml"/><Relationship Id="rId159" Type="http://schemas.openxmlformats.org/officeDocument/2006/relationships/slideLayout" Target="../slideLayouts/slideLayout167.xml"/><Relationship Id="rId170" Type="http://schemas.openxmlformats.org/officeDocument/2006/relationships/slideLayout" Target="../slideLayouts/slideLayout178.xml"/><Relationship Id="rId16" Type="http://schemas.openxmlformats.org/officeDocument/2006/relationships/slideLayout" Target="../slideLayouts/slideLayout24.xml"/><Relationship Id="rId107" Type="http://schemas.openxmlformats.org/officeDocument/2006/relationships/slideLayout" Target="../slideLayouts/slideLayout115.xml"/><Relationship Id="rId11" Type="http://schemas.openxmlformats.org/officeDocument/2006/relationships/slideLayout" Target="../slideLayouts/slideLayout19.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53" Type="http://schemas.openxmlformats.org/officeDocument/2006/relationships/slideLayout" Target="../slideLayouts/slideLayout61.xml"/><Relationship Id="rId58" Type="http://schemas.openxmlformats.org/officeDocument/2006/relationships/slideLayout" Target="../slideLayouts/slideLayout66.xml"/><Relationship Id="rId74" Type="http://schemas.openxmlformats.org/officeDocument/2006/relationships/slideLayout" Target="../slideLayouts/slideLayout82.xml"/><Relationship Id="rId79" Type="http://schemas.openxmlformats.org/officeDocument/2006/relationships/slideLayout" Target="../slideLayouts/slideLayout87.xml"/><Relationship Id="rId102" Type="http://schemas.openxmlformats.org/officeDocument/2006/relationships/slideLayout" Target="../slideLayouts/slideLayout110.xml"/><Relationship Id="rId123" Type="http://schemas.openxmlformats.org/officeDocument/2006/relationships/slideLayout" Target="../slideLayouts/slideLayout131.xml"/><Relationship Id="rId128" Type="http://schemas.openxmlformats.org/officeDocument/2006/relationships/slideLayout" Target="../slideLayouts/slideLayout136.xml"/><Relationship Id="rId144" Type="http://schemas.openxmlformats.org/officeDocument/2006/relationships/slideLayout" Target="../slideLayouts/slideLayout152.xml"/><Relationship Id="rId149" Type="http://schemas.openxmlformats.org/officeDocument/2006/relationships/slideLayout" Target="../slideLayouts/slideLayout157.xml"/><Relationship Id="rId5" Type="http://schemas.openxmlformats.org/officeDocument/2006/relationships/slideLayout" Target="../slideLayouts/slideLayout13.xml"/><Relationship Id="rId90" Type="http://schemas.openxmlformats.org/officeDocument/2006/relationships/slideLayout" Target="../slideLayouts/slideLayout98.xml"/><Relationship Id="rId95" Type="http://schemas.openxmlformats.org/officeDocument/2006/relationships/slideLayout" Target="../slideLayouts/slideLayout103.xml"/><Relationship Id="rId160" Type="http://schemas.openxmlformats.org/officeDocument/2006/relationships/slideLayout" Target="../slideLayouts/slideLayout168.xml"/><Relationship Id="rId165" Type="http://schemas.openxmlformats.org/officeDocument/2006/relationships/slideLayout" Target="../slideLayouts/slideLayout173.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64" Type="http://schemas.openxmlformats.org/officeDocument/2006/relationships/slideLayout" Target="../slideLayouts/slideLayout72.xml"/><Relationship Id="rId69" Type="http://schemas.openxmlformats.org/officeDocument/2006/relationships/slideLayout" Target="../slideLayouts/slideLayout77.xml"/><Relationship Id="rId113" Type="http://schemas.openxmlformats.org/officeDocument/2006/relationships/slideLayout" Target="../slideLayouts/slideLayout121.xml"/><Relationship Id="rId118" Type="http://schemas.openxmlformats.org/officeDocument/2006/relationships/slideLayout" Target="../slideLayouts/slideLayout126.xml"/><Relationship Id="rId134" Type="http://schemas.openxmlformats.org/officeDocument/2006/relationships/slideLayout" Target="../slideLayouts/slideLayout142.xml"/><Relationship Id="rId139" Type="http://schemas.openxmlformats.org/officeDocument/2006/relationships/slideLayout" Target="../slideLayouts/slideLayout147.xml"/><Relationship Id="rId80" Type="http://schemas.openxmlformats.org/officeDocument/2006/relationships/slideLayout" Target="../slideLayouts/slideLayout88.xml"/><Relationship Id="rId85" Type="http://schemas.openxmlformats.org/officeDocument/2006/relationships/slideLayout" Target="../slideLayouts/slideLayout93.xml"/><Relationship Id="rId150" Type="http://schemas.openxmlformats.org/officeDocument/2006/relationships/slideLayout" Target="../slideLayouts/slideLayout158.xml"/><Relationship Id="rId155" Type="http://schemas.openxmlformats.org/officeDocument/2006/relationships/slideLayout" Target="../slideLayouts/slideLayout163.xml"/><Relationship Id="rId171" Type="http://schemas.openxmlformats.org/officeDocument/2006/relationships/theme" Target="../theme/theme2.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59" Type="http://schemas.openxmlformats.org/officeDocument/2006/relationships/slideLayout" Target="../slideLayouts/slideLayout67.xml"/><Relationship Id="rId103" Type="http://schemas.openxmlformats.org/officeDocument/2006/relationships/slideLayout" Target="../slideLayouts/slideLayout111.xml"/><Relationship Id="rId108" Type="http://schemas.openxmlformats.org/officeDocument/2006/relationships/slideLayout" Target="../slideLayouts/slideLayout116.xml"/><Relationship Id="rId124" Type="http://schemas.openxmlformats.org/officeDocument/2006/relationships/slideLayout" Target="../slideLayouts/slideLayout132.xml"/><Relationship Id="rId129" Type="http://schemas.openxmlformats.org/officeDocument/2006/relationships/slideLayout" Target="../slideLayouts/slideLayout137.xml"/><Relationship Id="rId54" Type="http://schemas.openxmlformats.org/officeDocument/2006/relationships/slideLayout" Target="../slideLayouts/slideLayout62.xml"/><Relationship Id="rId70" Type="http://schemas.openxmlformats.org/officeDocument/2006/relationships/slideLayout" Target="../slideLayouts/slideLayout78.xml"/><Relationship Id="rId75" Type="http://schemas.openxmlformats.org/officeDocument/2006/relationships/slideLayout" Target="../slideLayouts/slideLayout83.xml"/><Relationship Id="rId91" Type="http://schemas.openxmlformats.org/officeDocument/2006/relationships/slideLayout" Target="../slideLayouts/slideLayout99.xml"/><Relationship Id="rId96" Type="http://schemas.openxmlformats.org/officeDocument/2006/relationships/slideLayout" Target="../slideLayouts/slideLayout104.xml"/><Relationship Id="rId140" Type="http://schemas.openxmlformats.org/officeDocument/2006/relationships/slideLayout" Target="../slideLayouts/slideLayout148.xml"/><Relationship Id="rId145" Type="http://schemas.openxmlformats.org/officeDocument/2006/relationships/slideLayout" Target="../slideLayouts/slideLayout153.xml"/><Relationship Id="rId161" Type="http://schemas.openxmlformats.org/officeDocument/2006/relationships/slideLayout" Target="../slideLayouts/slideLayout169.xml"/><Relationship Id="rId166" Type="http://schemas.openxmlformats.org/officeDocument/2006/relationships/slideLayout" Target="../slideLayouts/slideLayout17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57" Type="http://schemas.openxmlformats.org/officeDocument/2006/relationships/slideLayout" Target="../slideLayouts/slideLayout65.xml"/><Relationship Id="rId106" Type="http://schemas.openxmlformats.org/officeDocument/2006/relationships/slideLayout" Target="../slideLayouts/slideLayout114.xml"/><Relationship Id="rId114" Type="http://schemas.openxmlformats.org/officeDocument/2006/relationships/slideLayout" Target="../slideLayouts/slideLayout122.xml"/><Relationship Id="rId119" Type="http://schemas.openxmlformats.org/officeDocument/2006/relationships/slideLayout" Target="../slideLayouts/slideLayout127.xml"/><Relationship Id="rId127" Type="http://schemas.openxmlformats.org/officeDocument/2006/relationships/slideLayout" Target="../slideLayouts/slideLayout135.xml"/><Relationship Id="rId10" Type="http://schemas.openxmlformats.org/officeDocument/2006/relationships/slideLayout" Target="../slideLayouts/slideLayout18.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52" Type="http://schemas.openxmlformats.org/officeDocument/2006/relationships/slideLayout" Target="../slideLayouts/slideLayout60.xml"/><Relationship Id="rId60" Type="http://schemas.openxmlformats.org/officeDocument/2006/relationships/slideLayout" Target="../slideLayouts/slideLayout68.xml"/><Relationship Id="rId65" Type="http://schemas.openxmlformats.org/officeDocument/2006/relationships/slideLayout" Target="../slideLayouts/slideLayout73.xml"/><Relationship Id="rId73" Type="http://schemas.openxmlformats.org/officeDocument/2006/relationships/slideLayout" Target="../slideLayouts/slideLayout81.xml"/><Relationship Id="rId78" Type="http://schemas.openxmlformats.org/officeDocument/2006/relationships/slideLayout" Target="../slideLayouts/slideLayout86.xml"/><Relationship Id="rId81" Type="http://schemas.openxmlformats.org/officeDocument/2006/relationships/slideLayout" Target="../slideLayouts/slideLayout89.xml"/><Relationship Id="rId86" Type="http://schemas.openxmlformats.org/officeDocument/2006/relationships/slideLayout" Target="../slideLayouts/slideLayout94.xml"/><Relationship Id="rId94" Type="http://schemas.openxmlformats.org/officeDocument/2006/relationships/slideLayout" Target="../slideLayouts/slideLayout102.xml"/><Relationship Id="rId99" Type="http://schemas.openxmlformats.org/officeDocument/2006/relationships/slideLayout" Target="../slideLayouts/slideLayout107.xml"/><Relationship Id="rId101" Type="http://schemas.openxmlformats.org/officeDocument/2006/relationships/slideLayout" Target="../slideLayouts/slideLayout109.xml"/><Relationship Id="rId122" Type="http://schemas.openxmlformats.org/officeDocument/2006/relationships/slideLayout" Target="../slideLayouts/slideLayout130.xml"/><Relationship Id="rId130" Type="http://schemas.openxmlformats.org/officeDocument/2006/relationships/slideLayout" Target="../slideLayouts/slideLayout138.xml"/><Relationship Id="rId135" Type="http://schemas.openxmlformats.org/officeDocument/2006/relationships/slideLayout" Target="../slideLayouts/slideLayout143.xml"/><Relationship Id="rId143" Type="http://schemas.openxmlformats.org/officeDocument/2006/relationships/slideLayout" Target="../slideLayouts/slideLayout151.xml"/><Relationship Id="rId148" Type="http://schemas.openxmlformats.org/officeDocument/2006/relationships/slideLayout" Target="../slideLayouts/slideLayout156.xml"/><Relationship Id="rId151" Type="http://schemas.openxmlformats.org/officeDocument/2006/relationships/slideLayout" Target="../slideLayouts/slideLayout159.xml"/><Relationship Id="rId156" Type="http://schemas.openxmlformats.org/officeDocument/2006/relationships/slideLayout" Target="../slideLayouts/slideLayout164.xml"/><Relationship Id="rId164" Type="http://schemas.openxmlformats.org/officeDocument/2006/relationships/slideLayout" Target="../slideLayouts/slideLayout172.xml"/><Relationship Id="rId169" Type="http://schemas.openxmlformats.org/officeDocument/2006/relationships/slideLayout" Target="../slideLayouts/slideLayout17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72" Type="http://schemas.openxmlformats.org/officeDocument/2006/relationships/image" Target="../media/image1.png"/><Relationship Id="rId13" Type="http://schemas.openxmlformats.org/officeDocument/2006/relationships/slideLayout" Target="../slideLayouts/slideLayout21.xml"/><Relationship Id="rId18" Type="http://schemas.openxmlformats.org/officeDocument/2006/relationships/slideLayout" Target="../slideLayouts/slideLayout26.xml"/><Relationship Id="rId39" Type="http://schemas.openxmlformats.org/officeDocument/2006/relationships/slideLayout" Target="../slideLayouts/slideLayout47.xml"/><Relationship Id="rId109" Type="http://schemas.openxmlformats.org/officeDocument/2006/relationships/slideLayout" Target="../slideLayouts/slideLayout117.xml"/><Relationship Id="rId34" Type="http://schemas.openxmlformats.org/officeDocument/2006/relationships/slideLayout" Target="../slideLayouts/slideLayout42.xml"/><Relationship Id="rId50" Type="http://schemas.openxmlformats.org/officeDocument/2006/relationships/slideLayout" Target="../slideLayouts/slideLayout58.xml"/><Relationship Id="rId55" Type="http://schemas.openxmlformats.org/officeDocument/2006/relationships/slideLayout" Target="../slideLayouts/slideLayout63.xml"/><Relationship Id="rId76" Type="http://schemas.openxmlformats.org/officeDocument/2006/relationships/slideLayout" Target="../slideLayouts/slideLayout84.xml"/><Relationship Id="rId97" Type="http://schemas.openxmlformats.org/officeDocument/2006/relationships/slideLayout" Target="../slideLayouts/slideLayout105.xml"/><Relationship Id="rId104" Type="http://schemas.openxmlformats.org/officeDocument/2006/relationships/slideLayout" Target="../slideLayouts/slideLayout112.xml"/><Relationship Id="rId120" Type="http://schemas.openxmlformats.org/officeDocument/2006/relationships/slideLayout" Target="../slideLayouts/slideLayout128.xml"/><Relationship Id="rId125" Type="http://schemas.openxmlformats.org/officeDocument/2006/relationships/slideLayout" Target="../slideLayouts/slideLayout133.xml"/><Relationship Id="rId141" Type="http://schemas.openxmlformats.org/officeDocument/2006/relationships/slideLayout" Target="../slideLayouts/slideLayout149.xml"/><Relationship Id="rId146" Type="http://schemas.openxmlformats.org/officeDocument/2006/relationships/slideLayout" Target="../slideLayouts/slideLayout154.xml"/><Relationship Id="rId167" Type="http://schemas.openxmlformats.org/officeDocument/2006/relationships/slideLayout" Target="../slideLayouts/slideLayout175.xml"/><Relationship Id="rId7" Type="http://schemas.openxmlformats.org/officeDocument/2006/relationships/slideLayout" Target="../slideLayouts/slideLayout15.xml"/><Relationship Id="rId71" Type="http://schemas.openxmlformats.org/officeDocument/2006/relationships/slideLayout" Target="../slideLayouts/slideLayout79.xml"/><Relationship Id="rId92" Type="http://schemas.openxmlformats.org/officeDocument/2006/relationships/slideLayout" Target="../slideLayouts/slideLayout100.xml"/><Relationship Id="rId162" Type="http://schemas.openxmlformats.org/officeDocument/2006/relationships/slideLayout" Target="../slideLayouts/slideLayout170.xml"/><Relationship Id="rId2" Type="http://schemas.openxmlformats.org/officeDocument/2006/relationships/slideLayout" Target="../slideLayouts/slideLayout10.xml"/><Relationship Id="rId29" Type="http://schemas.openxmlformats.org/officeDocument/2006/relationships/slideLayout" Target="../slideLayouts/slideLayout37.xml"/><Relationship Id="rId24" Type="http://schemas.openxmlformats.org/officeDocument/2006/relationships/slideLayout" Target="../slideLayouts/slideLayout32.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66" Type="http://schemas.openxmlformats.org/officeDocument/2006/relationships/slideLayout" Target="../slideLayouts/slideLayout74.xml"/><Relationship Id="rId87" Type="http://schemas.openxmlformats.org/officeDocument/2006/relationships/slideLayout" Target="../slideLayouts/slideLayout95.xml"/><Relationship Id="rId110" Type="http://schemas.openxmlformats.org/officeDocument/2006/relationships/slideLayout" Target="../slideLayouts/slideLayout118.xml"/><Relationship Id="rId115" Type="http://schemas.openxmlformats.org/officeDocument/2006/relationships/slideLayout" Target="../slideLayouts/slideLayout123.xml"/><Relationship Id="rId131" Type="http://schemas.openxmlformats.org/officeDocument/2006/relationships/slideLayout" Target="../slideLayouts/slideLayout139.xml"/><Relationship Id="rId136" Type="http://schemas.openxmlformats.org/officeDocument/2006/relationships/slideLayout" Target="../slideLayouts/slideLayout144.xml"/><Relationship Id="rId157" Type="http://schemas.openxmlformats.org/officeDocument/2006/relationships/slideLayout" Target="../slideLayouts/slideLayout165.xml"/><Relationship Id="rId61" Type="http://schemas.openxmlformats.org/officeDocument/2006/relationships/slideLayout" Target="../slideLayouts/slideLayout69.xml"/><Relationship Id="rId82" Type="http://schemas.openxmlformats.org/officeDocument/2006/relationships/slideLayout" Target="../slideLayouts/slideLayout90.xml"/><Relationship Id="rId152" Type="http://schemas.openxmlformats.org/officeDocument/2006/relationships/slideLayout" Target="../slideLayouts/slideLayout160.xml"/><Relationship Id="rId173" Type="http://schemas.openxmlformats.org/officeDocument/2006/relationships/image" Target="../media/image7.svg"/><Relationship Id="rId19" Type="http://schemas.openxmlformats.org/officeDocument/2006/relationships/slideLayout" Target="../slideLayouts/slideLayout27.xml"/><Relationship Id="rId14" Type="http://schemas.openxmlformats.org/officeDocument/2006/relationships/slideLayout" Target="../slideLayouts/slideLayout22.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56" Type="http://schemas.openxmlformats.org/officeDocument/2006/relationships/slideLayout" Target="../slideLayouts/slideLayout64.xml"/><Relationship Id="rId77" Type="http://schemas.openxmlformats.org/officeDocument/2006/relationships/slideLayout" Target="../slideLayouts/slideLayout85.xml"/><Relationship Id="rId100" Type="http://schemas.openxmlformats.org/officeDocument/2006/relationships/slideLayout" Target="../slideLayouts/slideLayout108.xml"/><Relationship Id="rId105" Type="http://schemas.openxmlformats.org/officeDocument/2006/relationships/slideLayout" Target="../slideLayouts/slideLayout113.xml"/><Relationship Id="rId126" Type="http://schemas.openxmlformats.org/officeDocument/2006/relationships/slideLayout" Target="../slideLayouts/slideLayout134.xml"/><Relationship Id="rId147" Type="http://schemas.openxmlformats.org/officeDocument/2006/relationships/slideLayout" Target="../slideLayouts/slideLayout155.xml"/><Relationship Id="rId168" Type="http://schemas.openxmlformats.org/officeDocument/2006/relationships/slideLayout" Target="../slideLayouts/slideLayout176.xml"/><Relationship Id="rId8" Type="http://schemas.openxmlformats.org/officeDocument/2006/relationships/slideLayout" Target="../slideLayouts/slideLayout16.xml"/><Relationship Id="rId51" Type="http://schemas.openxmlformats.org/officeDocument/2006/relationships/slideLayout" Target="../slideLayouts/slideLayout59.xml"/><Relationship Id="rId72" Type="http://schemas.openxmlformats.org/officeDocument/2006/relationships/slideLayout" Target="../slideLayouts/slideLayout80.xml"/><Relationship Id="rId93" Type="http://schemas.openxmlformats.org/officeDocument/2006/relationships/slideLayout" Target="../slideLayouts/slideLayout101.xml"/><Relationship Id="rId98" Type="http://schemas.openxmlformats.org/officeDocument/2006/relationships/slideLayout" Target="../slideLayouts/slideLayout106.xml"/><Relationship Id="rId121" Type="http://schemas.openxmlformats.org/officeDocument/2006/relationships/slideLayout" Target="../slideLayouts/slideLayout129.xml"/><Relationship Id="rId142" Type="http://schemas.openxmlformats.org/officeDocument/2006/relationships/slideLayout" Target="../slideLayouts/slideLayout150.xml"/><Relationship Id="rId163" Type="http://schemas.openxmlformats.org/officeDocument/2006/relationships/slideLayout" Target="../slideLayouts/slideLayout171.xml"/><Relationship Id="rId3" Type="http://schemas.openxmlformats.org/officeDocument/2006/relationships/slideLayout" Target="../slideLayouts/slideLayout11.xml"/><Relationship Id="rId25" Type="http://schemas.openxmlformats.org/officeDocument/2006/relationships/slideLayout" Target="../slideLayouts/slideLayout33.xml"/><Relationship Id="rId46" Type="http://schemas.openxmlformats.org/officeDocument/2006/relationships/slideLayout" Target="../slideLayouts/slideLayout54.xml"/><Relationship Id="rId67" Type="http://schemas.openxmlformats.org/officeDocument/2006/relationships/slideLayout" Target="../slideLayouts/slideLayout75.xml"/><Relationship Id="rId116" Type="http://schemas.openxmlformats.org/officeDocument/2006/relationships/slideLayout" Target="../slideLayouts/slideLayout124.xml"/><Relationship Id="rId137" Type="http://schemas.openxmlformats.org/officeDocument/2006/relationships/slideLayout" Target="../slideLayouts/slideLayout145.xml"/><Relationship Id="rId158" Type="http://schemas.openxmlformats.org/officeDocument/2006/relationships/slideLayout" Target="../slideLayouts/slideLayout166.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62" Type="http://schemas.openxmlformats.org/officeDocument/2006/relationships/slideLayout" Target="../slideLayouts/slideLayout70.xml"/><Relationship Id="rId83" Type="http://schemas.openxmlformats.org/officeDocument/2006/relationships/slideLayout" Target="../slideLayouts/slideLayout91.xml"/><Relationship Id="rId88" Type="http://schemas.openxmlformats.org/officeDocument/2006/relationships/slideLayout" Target="../slideLayouts/slideLayout96.xml"/><Relationship Id="rId111" Type="http://schemas.openxmlformats.org/officeDocument/2006/relationships/slideLayout" Target="../slideLayouts/slideLayout119.xml"/><Relationship Id="rId132" Type="http://schemas.openxmlformats.org/officeDocument/2006/relationships/slideLayout" Target="../slideLayouts/slideLayout140.xml"/><Relationship Id="rId153" Type="http://schemas.openxmlformats.org/officeDocument/2006/relationships/slideLayout" Target="../slideLayouts/slideLayout161.xml"/><Relationship Id="rId17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2A249B96-D9A2-4F5A-B7CB-49A8A85DBDDB}"/>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72">
            <a:extLst>
              <a:ext uri="{96DAC541-7B7A-43D3-8B79-37D633B846F1}">
                <asvg:svgBlip xmlns:asvg="http://schemas.microsoft.com/office/drawing/2016/SVG/main" r:embed="rId173"/>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8242000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 id="2147483807" r:id="rId43"/>
    <p:sldLayoutId id="2147483808" r:id="rId44"/>
    <p:sldLayoutId id="2147483809" r:id="rId45"/>
    <p:sldLayoutId id="2147483810" r:id="rId46"/>
    <p:sldLayoutId id="2147483811" r:id="rId47"/>
    <p:sldLayoutId id="2147483812" r:id="rId48"/>
    <p:sldLayoutId id="2147483813" r:id="rId49"/>
    <p:sldLayoutId id="2147483814" r:id="rId50"/>
    <p:sldLayoutId id="2147483815" r:id="rId51"/>
    <p:sldLayoutId id="2147483816" r:id="rId52"/>
    <p:sldLayoutId id="2147483817" r:id="rId53"/>
    <p:sldLayoutId id="2147483818" r:id="rId54"/>
    <p:sldLayoutId id="2147483819" r:id="rId55"/>
    <p:sldLayoutId id="2147483820" r:id="rId56"/>
    <p:sldLayoutId id="2147483821" r:id="rId57"/>
    <p:sldLayoutId id="2147483822" r:id="rId58"/>
    <p:sldLayoutId id="2147483823" r:id="rId59"/>
    <p:sldLayoutId id="2147483824" r:id="rId60"/>
    <p:sldLayoutId id="2147483825" r:id="rId61"/>
    <p:sldLayoutId id="2147483826" r:id="rId62"/>
    <p:sldLayoutId id="2147483827" r:id="rId63"/>
    <p:sldLayoutId id="2147483828" r:id="rId64"/>
    <p:sldLayoutId id="2147483829" r:id="rId65"/>
    <p:sldLayoutId id="2147483830" r:id="rId66"/>
    <p:sldLayoutId id="2147483831" r:id="rId67"/>
    <p:sldLayoutId id="2147483832" r:id="rId68"/>
    <p:sldLayoutId id="2147483833" r:id="rId69"/>
    <p:sldLayoutId id="2147483834" r:id="rId70"/>
    <p:sldLayoutId id="2147483835" r:id="rId71"/>
    <p:sldLayoutId id="2147483836" r:id="rId72"/>
    <p:sldLayoutId id="2147483837" r:id="rId73"/>
    <p:sldLayoutId id="2147483838" r:id="rId74"/>
    <p:sldLayoutId id="2147483839" r:id="rId75"/>
    <p:sldLayoutId id="2147483840" r:id="rId76"/>
    <p:sldLayoutId id="2147483841" r:id="rId77"/>
    <p:sldLayoutId id="2147483842" r:id="rId78"/>
    <p:sldLayoutId id="2147483843" r:id="rId79"/>
    <p:sldLayoutId id="2147483844" r:id="rId80"/>
    <p:sldLayoutId id="2147483845" r:id="rId81"/>
    <p:sldLayoutId id="2147483846" r:id="rId82"/>
    <p:sldLayoutId id="2147483847" r:id="rId83"/>
    <p:sldLayoutId id="2147483848" r:id="rId84"/>
    <p:sldLayoutId id="2147483849" r:id="rId85"/>
    <p:sldLayoutId id="2147483850" r:id="rId86"/>
    <p:sldLayoutId id="2147483851" r:id="rId87"/>
    <p:sldLayoutId id="2147483852" r:id="rId88"/>
    <p:sldLayoutId id="2147483853" r:id="rId89"/>
    <p:sldLayoutId id="2147483854" r:id="rId90"/>
    <p:sldLayoutId id="2147483855" r:id="rId91"/>
    <p:sldLayoutId id="2147483856" r:id="rId92"/>
    <p:sldLayoutId id="2147483857" r:id="rId93"/>
    <p:sldLayoutId id="2147483858" r:id="rId94"/>
    <p:sldLayoutId id="2147483859" r:id="rId95"/>
    <p:sldLayoutId id="2147483860" r:id="rId96"/>
    <p:sldLayoutId id="2147483861" r:id="rId97"/>
    <p:sldLayoutId id="2147483862" r:id="rId98"/>
    <p:sldLayoutId id="2147483863" r:id="rId99"/>
    <p:sldLayoutId id="2147483864" r:id="rId100"/>
    <p:sldLayoutId id="2147483865" r:id="rId101"/>
    <p:sldLayoutId id="2147483866" r:id="rId102"/>
    <p:sldLayoutId id="2147483867" r:id="rId103"/>
    <p:sldLayoutId id="2147483868" r:id="rId104"/>
    <p:sldLayoutId id="2147483869" r:id="rId105"/>
    <p:sldLayoutId id="2147483870" r:id="rId106"/>
    <p:sldLayoutId id="2147483871" r:id="rId107"/>
    <p:sldLayoutId id="2147483872" r:id="rId108"/>
    <p:sldLayoutId id="2147483873" r:id="rId109"/>
    <p:sldLayoutId id="2147483874" r:id="rId110"/>
    <p:sldLayoutId id="2147483875" r:id="rId111"/>
    <p:sldLayoutId id="2147483876" r:id="rId112"/>
    <p:sldLayoutId id="2147483877" r:id="rId113"/>
    <p:sldLayoutId id="2147483878" r:id="rId114"/>
    <p:sldLayoutId id="2147483879" r:id="rId115"/>
    <p:sldLayoutId id="2147483880" r:id="rId116"/>
    <p:sldLayoutId id="2147483881" r:id="rId117"/>
    <p:sldLayoutId id="2147483882" r:id="rId118"/>
    <p:sldLayoutId id="2147483883" r:id="rId119"/>
    <p:sldLayoutId id="2147483884" r:id="rId120"/>
    <p:sldLayoutId id="2147483885" r:id="rId121"/>
    <p:sldLayoutId id="2147483886" r:id="rId122"/>
    <p:sldLayoutId id="2147483887" r:id="rId123"/>
    <p:sldLayoutId id="2147483888" r:id="rId124"/>
    <p:sldLayoutId id="2147483889" r:id="rId125"/>
    <p:sldLayoutId id="2147483890" r:id="rId126"/>
    <p:sldLayoutId id="2147483891" r:id="rId127"/>
    <p:sldLayoutId id="2147483721" r:id="rId128"/>
    <p:sldLayoutId id="2147483722" r:id="rId129"/>
    <p:sldLayoutId id="2147483723" r:id="rId130"/>
    <p:sldLayoutId id="2147483724" r:id="rId131"/>
    <p:sldLayoutId id="2147483725" r:id="rId132"/>
    <p:sldLayoutId id="2147483726" r:id="rId133"/>
    <p:sldLayoutId id="2147483727" r:id="rId134"/>
    <p:sldLayoutId id="2147483728" r:id="rId135"/>
    <p:sldLayoutId id="2147483729" r:id="rId136"/>
    <p:sldLayoutId id="2147483730" r:id="rId137"/>
    <p:sldLayoutId id="2147483731" r:id="rId138"/>
    <p:sldLayoutId id="2147483732" r:id="rId139"/>
    <p:sldLayoutId id="2147483733" r:id="rId140"/>
    <p:sldLayoutId id="2147483734" r:id="rId141"/>
    <p:sldLayoutId id="2147483735" r:id="rId142"/>
    <p:sldLayoutId id="2147483736" r:id="rId143"/>
    <p:sldLayoutId id="2147483737" r:id="rId144"/>
    <p:sldLayoutId id="2147483738" r:id="rId145"/>
    <p:sldLayoutId id="2147483739" r:id="rId146"/>
    <p:sldLayoutId id="2147483740" r:id="rId147"/>
    <p:sldLayoutId id="2147483741" r:id="rId148"/>
    <p:sldLayoutId id="2147483742" r:id="rId149"/>
    <p:sldLayoutId id="2147483743" r:id="rId150"/>
    <p:sldLayoutId id="2147483744" r:id="rId151"/>
    <p:sldLayoutId id="2147483745" r:id="rId152"/>
    <p:sldLayoutId id="2147483746" r:id="rId153"/>
    <p:sldLayoutId id="2147483747" r:id="rId154"/>
    <p:sldLayoutId id="2147483748" r:id="rId155"/>
    <p:sldLayoutId id="2147483749" r:id="rId156"/>
    <p:sldLayoutId id="2147483750" r:id="rId157"/>
    <p:sldLayoutId id="2147483751" r:id="rId158"/>
    <p:sldLayoutId id="2147483752" r:id="rId159"/>
    <p:sldLayoutId id="2147483753" r:id="rId160"/>
    <p:sldLayoutId id="2147483754" r:id="rId161"/>
    <p:sldLayoutId id="2147483755" r:id="rId162"/>
    <p:sldLayoutId id="2147483756" r:id="rId163"/>
    <p:sldLayoutId id="2147483757" r:id="rId164"/>
    <p:sldLayoutId id="2147483758" r:id="rId165"/>
    <p:sldLayoutId id="2147483759" r:id="rId166"/>
    <p:sldLayoutId id="2147483760" r:id="rId167"/>
    <p:sldLayoutId id="2147483761" r:id="rId168"/>
    <p:sldLayoutId id="2147483762" r:id="rId169"/>
    <p:sldLayoutId id="2147483763" r:id="rId17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74"/>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74"/>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74"/>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74"/>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7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4785" y="2322726"/>
            <a:ext cx="6596062" cy="2431485"/>
          </a:xfrm>
        </p:spPr>
        <p:txBody>
          <a:bodyPr/>
          <a:lstStyle/>
          <a:p>
            <a:r>
              <a:rPr lang="en-US"/>
              <a:t>ARRAYS</a:t>
            </a:r>
            <a:endParaRPr lang="en-GB" dirty="0"/>
          </a:p>
        </p:txBody>
      </p:sp>
      <p:sp>
        <p:nvSpPr>
          <p:cNvPr id="6" name="Text Placeholder 5">
            <a:extLst>
              <a:ext uri="{FF2B5EF4-FFF2-40B4-BE49-F238E27FC236}">
                <a16:creationId xmlns:a16="http://schemas.microsoft.com/office/drawing/2014/main" id="{CB7622EA-B268-6A37-F210-CA55ADF7FC08}"/>
              </a:ext>
            </a:extLst>
          </p:cNvPr>
          <p:cNvSpPr>
            <a:spLocks noGrp="1"/>
          </p:cNvSpPr>
          <p:nvPr>
            <p:ph type="body" sz="quarter" idx="10"/>
          </p:nvPr>
        </p:nvSpPr>
        <p:spPr/>
        <p:txBody>
          <a:bodyPr/>
          <a:lstStyle/>
          <a:p>
            <a:pPr marL="0" indent="0">
              <a:buNone/>
            </a:pPr>
            <a:r>
              <a:rPr lang="en-US"/>
              <a:t>JavaScript Fundamentals</a:t>
            </a: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shift() </a:t>
            </a:r>
            <a:r>
              <a:rPr lang="en-US" altLang="en-US" dirty="0"/>
              <a:t>method</a:t>
            </a:r>
          </a:p>
          <a:p>
            <a:pPr lvl="1"/>
            <a:r>
              <a:rPr lang="en-GB" dirty="0"/>
              <a:t>removes the first element from the beginning of the array</a:t>
            </a:r>
          </a:p>
          <a:p>
            <a:pPr lvl="1"/>
            <a:r>
              <a:rPr lang="en-GB" altLang="en-US" dirty="0"/>
              <a:t>Array’s length property is decreased by one</a:t>
            </a:r>
          </a:p>
          <a:p>
            <a:pPr lvl="1"/>
            <a:r>
              <a:rPr lang="en-GB" altLang="en-US" dirty="0"/>
              <a:t>This method returns the array element that was removed</a:t>
            </a:r>
            <a:endParaRPr lang="en-US" altLang="en-US" dirty="0"/>
          </a:p>
          <a:p>
            <a:pPr lvl="1"/>
            <a:endParaRPr lang="en-GB" altLang="en-US" dirty="0"/>
          </a:p>
          <a:p>
            <a:pPr lvl="1"/>
            <a:endParaRPr lang="en-GB" altLang="en-US" dirty="0"/>
          </a:p>
          <a:p>
            <a:pPr lvl="1"/>
            <a:endParaRPr lang="en-GB" altLang="en-US" dirty="0"/>
          </a:p>
          <a:p>
            <a:pPr lvl="1"/>
            <a:endParaRPr lang="en-US" altLang="en-US" dirty="0"/>
          </a:p>
        </p:txBody>
      </p:sp>
      <p:sp>
        <p:nvSpPr>
          <p:cNvPr id="316423" name="Rectangle 7"/>
          <p:cNvSpPr>
            <a:spLocks noGrp="1" noChangeArrowheads="1"/>
          </p:cNvSpPr>
          <p:nvPr>
            <p:ph type="title"/>
          </p:nvPr>
        </p:nvSpPr>
        <p:spPr/>
        <p:txBody>
          <a:bodyPr>
            <a:normAutofit/>
          </a:bodyPr>
          <a:lstStyle/>
          <a:p>
            <a:r>
              <a:rPr lang="en-US" altLang="en-US" dirty="0"/>
              <a:t>Shift and unshift array methods</a:t>
            </a:r>
          </a:p>
        </p:txBody>
      </p:sp>
      <p:sp>
        <p:nvSpPr>
          <p:cNvPr id="2" name="Rectangle 1">
            <a:extLst>
              <a:ext uri="{FF2B5EF4-FFF2-40B4-BE49-F238E27FC236}">
                <a16:creationId xmlns:a16="http://schemas.microsoft.com/office/drawing/2014/main" id="{A53976CB-D4DA-490E-9445-F32332ED0BD5}"/>
              </a:ext>
            </a:extLst>
          </p:cNvPr>
          <p:cNvSpPr/>
          <p:nvPr/>
        </p:nvSpPr>
        <p:spPr>
          <a:xfrm>
            <a:off x="393600" y="3418758"/>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fruit.shift</a:t>
            </a:r>
            <a:r>
              <a:rPr lang="en-GB" sz="1600" b="1" dirty="0">
                <a:latin typeface="Courier New" panose="02070309020205020404" pitchFamily="49" charset="0"/>
                <a:cs typeface="Courier New" panose="02070309020205020404" pitchFamily="49" charset="0"/>
              </a:rPr>
              <a:t>()); //Apples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3914889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b="1" dirty="0" err="1">
                <a:latin typeface="Courier New" panose="02070309020205020404" pitchFamily="49" charset="0"/>
                <a:cs typeface="Courier New" panose="02070309020205020404" pitchFamily="49" charset="0"/>
              </a:rPr>
              <a:t>Array.from</a:t>
            </a:r>
            <a:r>
              <a:rPr lang="en-US" b="1" dirty="0">
                <a:latin typeface="Courier New" panose="02070309020205020404" pitchFamily="49" charset="0"/>
                <a:cs typeface="Courier New" panose="02070309020205020404" pitchFamily="49" charset="0"/>
              </a:rPr>
              <a:t>() </a:t>
            </a:r>
            <a:r>
              <a:rPr lang="en-US" dirty="0"/>
              <a:t>creates a real Array out of array-like objects</a:t>
            </a:r>
          </a:p>
          <a:p>
            <a:endParaRPr lang="en-US" dirty="0"/>
          </a:p>
          <a:p>
            <a:endParaRPr lang="en-US" dirty="0"/>
          </a:p>
          <a:p>
            <a:endParaRPr lang="en-US" dirty="0"/>
          </a:p>
          <a:p>
            <a:r>
              <a:rPr lang="en-US" b="1" dirty="0" err="1">
                <a:latin typeface="Courier New" panose="02070309020205020404" pitchFamily="49" charset="0"/>
                <a:cs typeface="Courier New" panose="02070309020205020404" pitchFamily="49" charset="0"/>
              </a:rPr>
              <a:t>Array.prototype.find</a:t>
            </a:r>
            <a:r>
              <a:rPr lang="en-US" b="1" dirty="0">
                <a:latin typeface="Courier New" panose="02070309020205020404" pitchFamily="49" charset="0"/>
                <a:cs typeface="Courier New" panose="02070309020205020404" pitchFamily="49" charset="0"/>
              </a:rPr>
              <a:t>() </a:t>
            </a:r>
            <a:r>
              <a:rPr lang="en-US" dirty="0"/>
              <a:t>returns the first element for which the callback returns true</a:t>
            </a:r>
          </a:p>
          <a:p>
            <a:pPr lvl="1"/>
            <a:r>
              <a:rPr lang="en-US" dirty="0"/>
              <a:t>A callback is a function passed to another function – the one shown below is an anonymous function:</a:t>
            </a:r>
          </a:p>
          <a:p>
            <a:pPr lvl="1"/>
            <a:endParaRPr lang="en-US" dirty="0"/>
          </a:p>
          <a:p>
            <a:pPr lvl="1"/>
            <a:endParaRPr lang="en-US" dirty="0"/>
          </a:p>
          <a:p>
            <a:pPr lvl="1"/>
            <a:r>
              <a:rPr lang="en-US" dirty="0"/>
              <a:t>This is an instance where an arrow function could be used to clean the code:</a:t>
            </a:r>
          </a:p>
        </p:txBody>
      </p:sp>
      <p:sp>
        <p:nvSpPr>
          <p:cNvPr id="10" name="Title 9"/>
          <p:cNvSpPr>
            <a:spLocks noGrp="1"/>
          </p:cNvSpPr>
          <p:nvPr>
            <p:ph type="title"/>
          </p:nvPr>
        </p:nvSpPr>
        <p:spPr/>
        <p:txBody>
          <a:bodyPr>
            <a:normAutofit/>
          </a:bodyPr>
          <a:lstStyle/>
          <a:p>
            <a:pPr>
              <a:defRPr/>
            </a:pPr>
            <a:r>
              <a:rPr lang="en-GB" dirty="0"/>
              <a:t>New Methods in ES2015</a:t>
            </a:r>
            <a:endParaRPr dirty="0"/>
          </a:p>
        </p:txBody>
      </p:sp>
      <p:sp>
        <p:nvSpPr>
          <p:cNvPr id="2" name="Rectangle 1">
            <a:extLst>
              <a:ext uri="{FF2B5EF4-FFF2-40B4-BE49-F238E27FC236}">
                <a16:creationId xmlns:a16="http://schemas.microsoft.com/office/drawing/2014/main" id="{A7868274-C00C-48C1-9E51-9BE36E88DBE7}"/>
              </a:ext>
            </a:extLst>
          </p:cNvPr>
          <p:cNvSpPr/>
          <p:nvPr/>
        </p:nvSpPr>
        <p:spPr>
          <a:xfrm>
            <a:off x="393600" y="1653896"/>
            <a:ext cx="11404798"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document.querySelectorAll</a:t>
            </a:r>
            <a:r>
              <a:rPr lang="en-GB" sz="1600" b="1" dirty="0">
                <a:latin typeface="Courier New" panose="02070309020205020404" pitchFamily="49" charset="0"/>
                <a:cs typeface="Courier New" panose="02070309020205020404" pitchFamily="49" charset="0"/>
              </a:rPr>
              <a:t>('input, select, </a:t>
            </a:r>
            <a:r>
              <a:rPr lang="en-GB" sz="1600" b="1" dirty="0" err="1">
                <a:latin typeface="Courier New" panose="02070309020205020404" pitchFamily="49" charset="0"/>
                <a:cs typeface="Courier New" panose="02070309020205020404" pitchFamily="49" charset="0"/>
              </a:rPr>
              <a:t>textarea</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Array.from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formElements.push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anotherElement</a:t>
            </a:r>
            <a:r>
              <a:rPr lang="en-GB" sz="1600" b="1" dirty="0">
                <a:latin typeface="Courier New" panose="02070309020205020404" pitchFamily="49" charset="0"/>
                <a:cs typeface="Courier New" panose="02070309020205020404" pitchFamily="49" charset="0"/>
              </a:rPr>
              <a:t>); //works fine!</a:t>
            </a:r>
          </a:p>
        </p:txBody>
      </p:sp>
      <p:sp>
        <p:nvSpPr>
          <p:cNvPr id="3" name="Rectangle 2">
            <a:extLst>
              <a:ext uri="{FF2B5EF4-FFF2-40B4-BE49-F238E27FC236}">
                <a16:creationId xmlns:a16="http://schemas.microsoft.com/office/drawing/2014/main" id="{1808CD03-DBEC-4D21-9834-DDFA62349582}"/>
              </a:ext>
            </a:extLst>
          </p:cNvPr>
          <p:cNvSpPr/>
          <p:nvPr/>
        </p:nvSpPr>
        <p:spPr>
          <a:xfrm>
            <a:off x="393600" y="4150644"/>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[`Chris`,`Bruford`,22].find(function(n) { return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Bruford</a:t>
            </a:r>
            <a:endParaRPr lang="en-GB" sz="1600" b="1"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0FF8D76-B19A-4641-BF05-93879BE2B011}"/>
              </a:ext>
            </a:extLst>
          </p:cNvPr>
          <p:cNvSpPr/>
          <p:nvPr/>
        </p:nvSpPr>
        <p:spPr>
          <a:xfrm>
            <a:off x="393598" y="5150917"/>
            <a:ext cx="11404800" cy="338554"/>
          </a:xfrm>
          <a:prstGeom prst="rect">
            <a:avLst/>
          </a:prstGeom>
          <a:solidFill>
            <a:schemeClr val="bg1">
              <a:lumMod val="95000"/>
            </a:schemeClr>
          </a:solidFill>
          <a:ln>
            <a:noFill/>
          </a:ln>
        </p:spPr>
        <p:txBody>
          <a:bodyPr wrap="square">
            <a:spAutoFit/>
          </a:bodyPr>
          <a:lstStyle/>
          <a:p>
            <a:r>
              <a:rPr lang="en-GB" sz="1600" dirty="0">
                <a:latin typeface="Courier New" panose="02070309020205020404" pitchFamily="49" charset="0"/>
                <a:cs typeface="Courier New" panose="02070309020205020404" pitchFamily="49" charset="0"/>
              </a:rPr>
              <a:t>[`Chris`,`Bruford`,22].find(</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Bruford</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837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600" y="1939332"/>
            <a:ext cx="11404800" cy="4754430"/>
          </a:xfrm>
        </p:spPr>
        <p:txBody>
          <a:bodyPr/>
          <a:lstStyle/>
          <a:p>
            <a:r>
              <a:rPr lang="en-US" dirty="0"/>
              <a:t>Similarly </a:t>
            </a:r>
            <a:r>
              <a:rPr lang="en-US" b="1" dirty="0" err="1">
                <a:latin typeface="Courier New" panose="02070309020205020404" pitchFamily="49" charset="0"/>
                <a:cs typeface="Courier New" panose="02070309020205020404" pitchFamily="49" charset="0"/>
              </a:rPr>
              <a:t>findIndex</a:t>
            </a:r>
            <a:r>
              <a:rPr lang="en-US" b="1" dirty="0">
                <a:latin typeface="Courier New" panose="02070309020205020404" pitchFamily="49" charset="0"/>
                <a:cs typeface="Courier New" panose="02070309020205020404" pitchFamily="49" charset="0"/>
              </a:rPr>
              <a:t>() </a:t>
            </a:r>
            <a:r>
              <a:rPr lang="en-US" dirty="0"/>
              <a:t>returns the index of the first matching element</a:t>
            </a:r>
          </a:p>
          <a:p>
            <a:endParaRPr lang="en-US" dirty="0"/>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fill() </a:t>
            </a:r>
            <a:r>
              <a:rPr lang="en-US" dirty="0"/>
              <a:t>overrides the specified elements</a:t>
            </a:r>
          </a:p>
          <a:p>
            <a:endParaRPr lang="en-US" dirty="0"/>
          </a:p>
          <a:p>
            <a:endParaRPr lang="en-US" dirty="0"/>
          </a:p>
        </p:txBody>
      </p:sp>
      <p:sp>
        <p:nvSpPr>
          <p:cNvPr id="10" name="Title 9"/>
          <p:cNvSpPr>
            <a:spLocks noGrp="1"/>
          </p:cNvSpPr>
          <p:nvPr>
            <p:ph type="title"/>
          </p:nvPr>
        </p:nvSpPr>
        <p:spPr/>
        <p:txBody>
          <a:bodyPr>
            <a:normAutofit/>
          </a:bodyPr>
          <a:lstStyle/>
          <a:p>
            <a:pPr>
              <a:defRPr/>
            </a:pPr>
            <a:r>
              <a:rPr lang="en-GB" dirty="0"/>
              <a:t>New Methods in ES2015</a:t>
            </a:r>
            <a:endParaRPr dirty="0"/>
          </a:p>
        </p:txBody>
      </p:sp>
      <p:sp>
        <p:nvSpPr>
          <p:cNvPr id="4" name="Rectangle 3">
            <a:extLst>
              <a:ext uri="{FF2B5EF4-FFF2-40B4-BE49-F238E27FC236}">
                <a16:creationId xmlns:a16="http://schemas.microsoft.com/office/drawing/2014/main" id="{F1DD56B8-ECA1-44C6-9212-073EA135E6D7}"/>
              </a:ext>
            </a:extLst>
          </p:cNvPr>
          <p:cNvSpPr/>
          <p:nvPr/>
        </p:nvSpPr>
        <p:spPr>
          <a:xfrm>
            <a:off x="414000" y="2567974"/>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a:t>
            </a:r>
            <a:r>
              <a:rPr lang="en-GB" sz="1600" b="1" dirty="0" err="1">
                <a:latin typeface="Courier New" panose="02070309020205020404" pitchFamily="49" charset="0"/>
                <a:cs typeface="Courier New" panose="02070309020205020404" pitchFamily="49" charset="0"/>
              </a:rPr>
              <a:t>findIndex</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1</a:t>
            </a:r>
          </a:p>
        </p:txBody>
      </p:sp>
      <p:sp>
        <p:nvSpPr>
          <p:cNvPr id="6" name="Rectangle 5">
            <a:extLst>
              <a:ext uri="{FF2B5EF4-FFF2-40B4-BE49-F238E27FC236}">
                <a16:creationId xmlns:a16="http://schemas.microsoft.com/office/drawing/2014/main" id="{1F00E1D2-D696-4550-A823-1E9E61B5054A}"/>
              </a:ext>
            </a:extLst>
          </p:cNvPr>
          <p:cNvSpPr/>
          <p:nvPr/>
        </p:nvSpPr>
        <p:spPr>
          <a:xfrm>
            <a:off x="414001" y="4048036"/>
            <a:ext cx="11404799"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[`Chris`,`Bruford`,22,true].fill(null); 	// [</a:t>
            </a:r>
            <a:r>
              <a:rPr lang="en-GB" sz="1600" b="1" dirty="0" err="1">
                <a:latin typeface="Courier New" panose="02070309020205020404" pitchFamily="49" charset="0"/>
                <a:cs typeface="Courier New" panose="02070309020205020404" pitchFamily="49" charset="0"/>
              </a:rPr>
              <a:t>null,null,null,null</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[`Chris`,`Bruford`,22,true].fill(null,1,2);	// [`Chris`,</a:t>
            </a:r>
            <a:r>
              <a:rPr lang="en-GB" sz="1600" b="1" dirty="0" err="1">
                <a:latin typeface="Courier New" panose="02070309020205020404" pitchFamily="49" charset="0"/>
                <a:cs typeface="Courier New" panose="02070309020205020404" pitchFamily="49" charset="0"/>
              </a:rPr>
              <a:t>null,null,true</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326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600" y="1668026"/>
            <a:ext cx="11404800" cy="5025736"/>
          </a:xfrm>
        </p:spPr>
        <p:txBody>
          <a:bodyPr/>
          <a:lstStyle/>
          <a:p>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.keys() </a:t>
            </a:r>
            <a:r>
              <a:rPr lang="en-US" dirty="0"/>
              <a:t>&amp; </a:t>
            </a:r>
            <a:r>
              <a:rPr lang="en-US" b="1" dirty="0">
                <a:latin typeface="Courier New" panose="02070309020205020404" pitchFamily="49" charset="0"/>
                <a:cs typeface="Courier New" panose="02070309020205020404" pitchFamily="49" charset="0"/>
              </a:rPr>
              <a:t>.values() </a:t>
            </a:r>
            <a:r>
              <a:rPr lang="en-US" dirty="0"/>
              <a:t>each return a sequence of values via an iterator:</a:t>
            </a:r>
          </a:p>
        </p:txBody>
      </p:sp>
      <p:sp>
        <p:nvSpPr>
          <p:cNvPr id="10" name="Title 9"/>
          <p:cNvSpPr>
            <a:spLocks noGrp="1"/>
          </p:cNvSpPr>
          <p:nvPr>
            <p:ph type="title"/>
          </p:nvPr>
        </p:nvSpPr>
        <p:spPr/>
        <p:txBody>
          <a:bodyPr>
            <a:normAutofit/>
          </a:bodyPr>
          <a:lstStyle/>
          <a:p>
            <a:r>
              <a:rPr lang="en-GB" dirty="0"/>
              <a:t>New Methods in ES2015</a:t>
            </a:r>
          </a:p>
        </p:txBody>
      </p:sp>
      <p:sp>
        <p:nvSpPr>
          <p:cNvPr id="4" name="Rectangle 3">
            <a:extLst>
              <a:ext uri="{FF2B5EF4-FFF2-40B4-BE49-F238E27FC236}">
                <a16:creationId xmlns:a16="http://schemas.microsoft.com/office/drawing/2014/main" id="{9EC18AB7-4748-4DF8-B595-217DC2C59AC8}"/>
              </a:ext>
            </a:extLst>
          </p:cNvPr>
          <p:cNvSpPr/>
          <p:nvPr/>
        </p:nvSpPr>
        <p:spPr>
          <a:xfrm>
            <a:off x="414000" y="2461924"/>
            <a:ext cx="114048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arrayEntries</a:t>
            </a:r>
            <a:r>
              <a:rPr lang="en-GB" sz="1600" b="1" dirty="0">
                <a:latin typeface="Courier New" panose="02070309020205020404" pitchFamily="49" charset="0"/>
                <a:cs typeface="Courier New" panose="02070309020205020404" pitchFamily="49" charset="0"/>
              </a:rPr>
              <a:t> = [`Chris`,`Bruford`,22,true].entries();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[1,`Bruford`]</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[2,22]</a:t>
            </a:r>
          </a:p>
        </p:txBody>
      </p:sp>
      <p:sp>
        <p:nvSpPr>
          <p:cNvPr id="6" name="Rectangle 5">
            <a:extLst>
              <a:ext uri="{FF2B5EF4-FFF2-40B4-BE49-F238E27FC236}">
                <a16:creationId xmlns:a16="http://schemas.microsoft.com/office/drawing/2014/main" id="{361E78E7-8D6C-4F44-9827-E6F71F1E5CEE}"/>
              </a:ext>
            </a:extLst>
          </p:cNvPr>
          <p:cNvSpPr/>
          <p:nvPr/>
        </p:nvSpPr>
        <p:spPr>
          <a:xfrm>
            <a:off x="414002" y="3718009"/>
            <a:ext cx="11404798"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arrayKeys</a:t>
            </a:r>
            <a:r>
              <a:rPr lang="en-GB" sz="1600" b="1" dirty="0">
                <a:latin typeface="Courier New" panose="02070309020205020404" pitchFamily="49" charset="0"/>
                <a:cs typeface="Courier New" panose="02070309020205020404" pitchFamily="49" charset="0"/>
              </a:rPr>
              <a:t> = [`Chris`,`Bruford`,22,true].keys();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a:t>
            </a:r>
          </a:p>
        </p:txBody>
      </p:sp>
      <p:sp>
        <p:nvSpPr>
          <p:cNvPr id="8" name="Rectangle 7">
            <a:extLst>
              <a:ext uri="{FF2B5EF4-FFF2-40B4-BE49-F238E27FC236}">
                <a16:creationId xmlns:a16="http://schemas.microsoft.com/office/drawing/2014/main" id="{883FB4F4-D4E3-44CB-97EA-6C1DE3C101C7}"/>
              </a:ext>
            </a:extLst>
          </p:cNvPr>
          <p:cNvSpPr/>
          <p:nvPr/>
        </p:nvSpPr>
        <p:spPr>
          <a:xfrm>
            <a:off x="414000" y="4974094"/>
            <a:ext cx="11404801"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arrayValues</a:t>
            </a:r>
            <a:r>
              <a:rPr lang="en-GB" sz="1600" b="1" dirty="0">
                <a:latin typeface="Courier New" panose="02070309020205020404" pitchFamily="49" charset="0"/>
                <a:cs typeface="Courier New" panose="02070309020205020404" pitchFamily="49" charset="0"/>
              </a:rPr>
              <a:t> = [`Chris`,`Bruford`,22,true].values();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a:t>
            </a:r>
            <a:r>
              <a:rPr lang="en-GB" sz="1600" b="1" dirty="0" err="1">
                <a:solidFill>
                  <a:schemeClr val="accent6"/>
                </a:solidFill>
                <a:latin typeface="Courier New" panose="02070309020205020404" pitchFamily="49" charset="0"/>
                <a:cs typeface="Courier New" panose="02070309020205020404" pitchFamily="49" charset="0"/>
              </a:rPr>
              <a:t>Bruford</a:t>
            </a:r>
            <a:r>
              <a:rPr lang="en-GB" sz="1600" b="1" dirty="0">
                <a:solidFill>
                  <a:schemeClr val="accent6"/>
                </a:solidFill>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a:t>
            </a:r>
          </a:p>
        </p:txBody>
      </p:sp>
    </p:spTree>
    <p:extLst>
      <p:ext uri="{BB962C8B-B14F-4D97-AF65-F5344CB8AC3E}">
        <p14:creationId xmlns:p14="http://schemas.microsoft.com/office/powerpoint/2010/main" val="250119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normAutofit/>
          </a:bodyPr>
          <a:lstStyle/>
          <a:p>
            <a:r>
              <a:rPr lang="en-US" dirty="0"/>
              <a:t>The for-of loop is used for iterating over </a:t>
            </a:r>
            <a:r>
              <a:rPr lang="en-US" b="1" dirty="0" err="1"/>
              <a:t>iterable</a:t>
            </a:r>
            <a:r>
              <a:rPr lang="en-US" dirty="0"/>
              <a:t> objects (more on that later!)</a:t>
            </a:r>
          </a:p>
          <a:p>
            <a:r>
              <a:rPr lang="en-US" dirty="0"/>
              <a:t>For an array if means we can loop through the array, returning each element in turn</a:t>
            </a:r>
          </a:p>
          <a:p>
            <a:endParaRPr lang="en-US" dirty="0"/>
          </a:p>
          <a:p>
            <a:endParaRPr lang="en-US" dirty="0"/>
          </a:p>
          <a:p>
            <a:endParaRPr lang="en-US" dirty="0"/>
          </a:p>
          <a:p>
            <a:endParaRPr lang="en-US" dirty="0"/>
          </a:p>
          <a:p>
            <a:r>
              <a:rPr lang="en-US" dirty="0"/>
              <a:t>We could also loop through any of the </a:t>
            </a:r>
            <a:r>
              <a:rPr lang="en-US" dirty="0" err="1"/>
              <a:t>iterables</a:t>
            </a:r>
            <a:r>
              <a:rPr lang="en-US" dirty="0"/>
              <a:t> returned by the methods </a:t>
            </a:r>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.values() </a:t>
            </a:r>
            <a:r>
              <a:rPr lang="en-US" dirty="0"/>
              <a:t>and </a:t>
            </a:r>
            <a:r>
              <a:rPr lang="en-US" b="1" dirty="0">
                <a:latin typeface="Courier New" panose="02070309020205020404" pitchFamily="49" charset="0"/>
                <a:cs typeface="Courier New" panose="02070309020205020404" pitchFamily="49" charset="0"/>
              </a:rPr>
              <a:t>.keys()</a:t>
            </a:r>
          </a:p>
        </p:txBody>
      </p:sp>
      <p:sp>
        <p:nvSpPr>
          <p:cNvPr id="10" name="Title 9"/>
          <p:cNvSpPr>
            <a:spLocks noGrp="1"/>
          </p:cNvSpPr>
          <p:nvPr>
            <p:ph type="title"/>
          </p:nvPr>
        </p:nvSpPr>
        <p:spPr/>
        <p:txBody>
          <a:bodyPr>
            <a:normAutofit/>
          </a:bodyPr>
          <a:lstStyle/>
          <a:p>
            <a:pPr>
              <a:defRPr/>
            </a:pPr>
            <a:r>
              <a:rPr lang="en-GB" dirty="0"/>
              <a:t>for…of loop</a:t>
            </a:r>
            <a:endParaRPr dirty="0"/>
          </a:p>
        </p:txBody>
      </p:sp>
      <p:sp>
        <p:nvSpPr>
          <p:cNvPr id="9" name="Rectangle 8">
            <a:extLst>
              <a:ext uri="{FF2B5EF4-FFF2-40B4-BE49-F238E27FC236}">
                <a16:creationId xmlns:a16="http://schemas.microsoft.com/office/drawing/2014/main" id="{9E3D7885-E4CC-4586-BF22-EB10362E5D98}"/>
              </a:ext>
            </a:extLst>
          </p:cNvPr>
          <p:cNvSpPr/>
          <p:nvPr/>
        </p:nvSpPr>
        <p:spPr>
          <a:xfrm>
            <a:off x="393599" y="2038920"/>
            <a:ext cx="11404800" cy="1569660"/>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//will print 1 then 2 then 3</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 [1,2,3,4];</a:t>
            </a:r>
          </a:p>
          <a:p>
            <a:r>
              <a:rPr lang="en-GB" sz="1600" b="1" dirty="0">
                <a:latin typeface="Courier New" panose="02070309020205020404" pitchFamily="49" charset="0"/>
                <a:cs typeface="Courier New" panose="02070309020205020404" pitchFamily="49" charset="0"/>
              </a:rPr>
              <a:t>for (el of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if (el === 3) break;</a:t>
            </a:r>
          </a:p>
          <a:p>
            <a:r>
              <a:rPr lang="en-GB" sz="1600" b="1" dirty="0">
                <a:latin typeface="Courier New" panose="02070309020205020404" pitchFamily="49" charset="0"/>
                <a:cs typeface="Courier New" panose="02070309020205020404" pitchFamily="49" charset="0"/>
              </a:rPr>
              <a:t>    console.log(el);</a:t>
            </a:r>
          </a:p>
          <a:p>
            <a:r>
              <a:rPr lang="en-GB" sz="1600" b="1"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FCDA2246-2AE5-71A3-37F2-D60ACB5C3AB6}"/>
              </a:ext>
            </a:extLst>
          </p:cNvPr>
          <p:cNvSpPr/>
          <p:nvPr/>
        </p:nvSpPr>
        <p:spPr>
          <a:xfrm>
            <a:off x="283352" y="5393741"/>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text = "";</a:t>
            </a: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fruits = ["apple", "orange", "cherry"];</a:t>
            </a:r>
          </a:p>
          <a:p>
            <a:r>
              <a:rPr lang="en-GB" sz="1600" b="1" dirty="0" err="1">
                <a:latin typeface="Courier New" panose="02070309020205020404" pitchFamily="49" charset="0"/>
                <a:cs typeface="Courier New" panose="02070309020205020404" pitchFamily="49" charset="0"/>
              </a:rPr>
              <a:t>fruits.forEach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myFunction</a:t>
            </a:r>
            <a:r>
              <a:rPr lang="en-GB" sz="1600" b="1" dirty="0">
                <a:latin typeface="Courier New" panose="02070309020205020404" pitchFamily="49" charset="0"/>
                <a:cs typeface="Courier New" panose="02070309020205020404" pitchFamily="49" charset="0"/>
              </a:rPr>
              <a:t>);</a:t>
            </a:r>
          </a:p>
        </p:txBody>
      </p:sp>
      <p:sp>
        <p:nvSpPr>
          <p:cNvPr id="3" name="Title 9">
            <a:extLst>
              <a:ext uri="{FF2B5EF4-FFF2-40B4-BE49-F238E27FC236}">
                <a16:creationId xmlns:a16="http://schemas.microsoft.com/office/drawing/2014/main" id="{EEDEB2D9-FA84-CB5A-7903-6C8F5F6A6C16}"/>
              </a:ext>
            </a:extLst>
          </p:cNvPr>
          <p:cNvSpPr txBox="1">
            <a:spLocks/>
          </p:cNvSpPr>
          <p:nvPr/>
        </p:nvSpPr>
        <p:spPr>
          <a:xfrm>
            <a:off x="393599" y="4398991"/>
            <a:ext cx="9931479" cy="812595"/>
          </a:xfrm>
          <a:prstGeom prst="rect">
            <a:avLst/>
          </a:prstGeom>
        </p:spPr>
        <p:txBody>
          <a:bodyPr vert="horz" wrap="square" lIns="91440" tIns="45720" rIns="91440" bIns="45720" rtlCol="0" anchor="b" anchorCtr="0">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pPr>
              <a:defRPr/>
            </a:pPr>
            <a:r>
              <a:rPr lang="en-GB" dirty="0" err="1">
                <a:latin typeface="Montserrat Black" panose="00000A00000000000000" pitchFamily="2" charset="0"/>
              </a:rPr>
              <a:t>forEach</a:t>
            </a:r>
            <a:r>
              <a:rPr lang="en-GB" dirty="0">
                <a:latin typeface="Montserrat Black" panose="00000A00000000000000" pitchFamily="2" charset="0"/>
              </a:rPr>
              <a:t> loop</a:t>
            </a:r>
          </a:p>
        </p:txBody>
      </p:sp>
      <p:sp>
        <p:nvSpPr>
          <p:cNvPr id="4" name="Rectangle 3">
            <a:extLst>
              <a:ext uri="{FF2B5EF4-FFF2-40B4-BE49-F238E27FC236}">
                <a16:creationId xmlns:a16="http://schemas.microsoft.com/office/drawing/2014/main" id="{4E93967E-5F75-E39E-B770-87C308D5FB80}"/>
              </a:ext>
            </a:extLst>
          </p:cNvPr>
          <p:cNvSpPr/>
          <p:nvPr/>
        </p:nvSpPr>
        <p:spPr>
          <a:xfrm>
            <a:off x="6324229" y="5821992"/>
            <a:ext cx="5134954" cy="830997"/>
          </a:xfrm>
          <a:prstGeom prst="rect">
            <a:avLst/>
          </a:prstGeom>
          <a:solidFill>
            <a:schemeClr val="bg1">
              <a:lumMod val="95000"/>
            </a:schemeClr>
          </a:solidFill>
          <a:ln>
            <a:solidFill>
              <a:schemeClr val="tx1"/>
            </a:solid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myFunction</a:t>
            </a:r>
            <a:r>
              <a:rPr lang="en-GB" sz="1600" b="1" dirty="0">
                <a:latin typeface="Courier New" panose="02070309020205020404" pitchFamily="49" charset="0"/>
                <a:cs typeface="Courier New" panose="02070309020205020404" pitchFamily="49" charset="0"/>
              </a:rPr>
              <a:t>(item, index) {</a:t>
            </a:r>
          </a:p>
          <a:p>
            <a:r>
              <a:rPr lang="en-GB" sz="1600" b="1" dirty="0">
                <a:latin typeface="Courier New" panose="02070309020205020404" pitchFamily="49" charset="0"/>
                <a:cs typeface="Courier New" panose="02070309020205020404" pitchFamily="49" charset="0"/>
              </a:rPr>
              <a:t>  text += index + ": " + item + "&lt;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 </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896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GB" dirty="0" err="1"/>
              <a:t>QuickLab</a:t>
            </a:r>
            <a:r>
              <a:rPr lang="en-GB" dirty="0"/>
              <a:t> 5 - Arrays</a:t>
            </a:r>
          </a:p>
        </p:txBody>
      </p:sp>
      <p:sp>
        <p:nvSpPr>
          <p:cNvPr id="2" name="Text Placeholder 1"/>
          <p:cNvSpPr>
            <a:spLocks noGrp="1"/>
          </p:cNvSpPr>
          <p:nvPr>
            <p:ph type="body" sz="quarter" idx="10"/>
          </p:nvPr>
        </p:nvSpPr>
        <p:spPr/>
        <p:txBody>
          <a:bodyPr/>
          <a:lstStyle/>
          <a:p>
            <a:pPr marL="0" indent="0">
              <a:buNone/>
            </a:pPr>
            <a:r>
              <a:rPr lang="en-GB" dirty="0"/>
              <a:t>Creating and Managing arrays</a:t>
            </a:r>
          </a:p>
        </p:txBody>
      </p:sp>
    </p:spTree>
    <p:extLst>
      <p:ext uri="{BB962C8B-B14F-4D97-AF65-F5344CB8AC3E}">
        <p14:creationId xmlns:p14="http://schemas.microsoft.com/office/powerpoint/2010/main" val="38139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a:xfrm>
            <a:off x="384785" y="1349985"/>
            <a:ext cx="3443732" cy="2751999"/>
          </a:xfrm>
        </p:spPr>
        <p:txBody>
          <a:bodyPr/>
          <a:lstStyle/>
          <a:p>
            <a:r>
              <a:rPr lang="en-GB" cap="none" dirty="0"/>
              <a:t>Introduction</a:t>
            </a:r>
          </a:p>
        </p:txBody>
      </p:sp>
      <p:sp>
        <p:nvSpPr>
          <p:cNvPr id="5" name="Text Placeholder 4"/>
          <p:cNvSpPr>
            <a:spLocks noGrp="1"/>
          </p:cNvSpPr>
          <p:nvPr>
            <p:ph type="body" sz="quarter" idx="15"/>
          </p:nvPr>
        </p:nvSpPr>
        <p:spPr>
          <a:xfrm>
            <a:off x="5037137" y="1349986"/>
            <a:ext cx="6770688" cy="5119407"/>
          </a:xfrm>
        </p:spPr>
        <p:txBody>
          <a:bodyPr/>
          <a:lstStyle/>
          <a:p>
            <a:r>
              <a:rPr lang="en-US" dirty="0"/>
              <a:t>Arrays</a:t>
            </a:r>
          </a:p>
          <a:p>
            <a:pPr marL="285750" indent="-285750">
              <a:buFont typeface="Arial" panose="020B0604020202020204" pitchFamily="34" charset="0"/>
              <a:buChar char="•"/>
            </a:pPr>
            <a:r>
              <a:rPr lang="en-US" dirty="0"/>
              <a:t>What are arrays?</a:t>
            </a:r>
          </a:p>
          <a:p>
            <a:pPr marL="285750" indent="-285750">
              <a:buFont typeface="Arial" panose="020B0604020202020204" pitchFamily="34" charset="0"/>
              <a:buChar char="•"/>
            </a:pPr>
            <a:r>
              <a:rPr lang="en-US" dirty="0"/>
              <a:t>Creating arrays</a:t>
            </a:r>
          </a:p>
          <a:p>
            <a:pPr marL="285750" indent="-285750">
              <a:buFont typeface="Arial" panose="020B0604020202020204" pitchFamily="34" charset="0"/>
              <a:buChar char="•"/>
            </a:pPr>
            <a:r>
              <a:rPr lang="en-US" dirty="0"/>
              <a:t>Accessing arrays</a:t>
            </a:r>
          </a:p>
          <a:p>
            <a:pPr marL="285750" indent="-285750">
              <a:buFont typeface="Arial" panose="020B0604020202020204" pitchFamily="34" charset="0"/>
              <a:buChar char="•"/>
            </a:pPr>
            <a:r>
              <a:rPr lang="en-US" dirty="0"/>
              <a:t>Array methods</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9BE7737-B510-46EE-826B-49BE90EEA018}"/>
              </a:ext>
            </a:extLst>
          </p:cNvPr>
          <p:cNvSpPr/>
          <p:nvPr/>
        </p:nvSpPr>
        <p:spPr>
          <a:xfrm>
            <a:off x="3048000" y="3075057"/>
            <a:ext cx="6096000" cy="1077218"/>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 = Array();</a:t>
            </a:r>
          </a:p>
          <a:p>
            <a:r>
              <a:rPr lang="en-GB" sz="1600" b="1" dirty="0">
                <a:latin typeface="Courier New" panose="02070309020205020404" pitchFamily="49" charset="0"/>
                <a:cs typeface="Courier New" panose="02070309020205020404" pitchFamily="49" charset="0"/>
              </a:rPr>
              <a:t>let b = Array(10);</a:t>
            </a:r>
          </a:p>
          <a:p>
            <a:r>
              <a:rPr lang="en-GB" sz="1600" b="1" dirty="0">
                <a:latin typeface="Courier New" panose="02070309020205020404" pitchFamily="49" charset="0"/>
                <a:cs typeface="Courier New" panose="02070309020205020404" pitchFamily="49" charset="0"/>
              </a:rPr>
              <a:t>let c = Array("Tom", "Dick", "Harry");</a:t>
            </a:r>
          </a:p>
          <a:p>
            <a:r>
              <a:rPr lang="en-GB" sz="1600" b="1" dirty="0">
                <a:latin typeface="Courier New" panose="02070309020205020404" pitchFamily="49" charset="0"/>
                <a:cs typeface="Courier New" panose="02070309020205020404" pitchFamily="49" charset="0"/>
              </a:rPr>
              <a:t>let d = [1,2,3];</a:t>
            </a:r>
            <a:endParaRPr lang="en-GB" sz="1600" b="1" dirty="0">
              <a:effectLst/>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5"/>
          </p:nvPr>
        </p:nvSpPr>
        <p:spPr/>
        <p:txBody>
          <a:bodyPr/>
          <a:lstStyle/>
          <a:p>
            <a:r>
              <a:rPr lang="en-GB" dirty="0"/>
              <a:t>Arrays hold a set of related data, e.g. students in a class</a:t>
            </a:r>
          </a:p>
          <a:p>
            <a:pPr lvl="1"/>
            <a:r>
              <a:rPr lang="en-GB" dirty="0"/>
              <a:t>The default approach is accessed by a numeric index</a:t>
            </a:r>
          </a:p>
          <a:p>
            <a:pPr lvl="1"/>
            <a:endParaRPr lang="en-GB" dirty="0"/>
          </a:p>
          <a:p>
            <a:pPr lvl="1"/>
            <a:endParaRPr lang="en-GB" dirty="0"/>
          </a:p>
          <a:p>
            <a:pPr lvl="1"/>
            <a:endParaRPr lang="en-GB" dirty="0"/>
          </a:p>
          <a:p>
            <a:pPr marL="0" indent="0">
              <a:buNone/>
            </a:pPr>
            <a:endParaRPr lang="en-GB" dirty="0"/>
          </a:p>
        </p:txBody>
      </p:sp>
      <p:sp>
        <p:nvSpPr>
          <p:cNvPr id="3" name="Title 2"/>
          <p:cNvSpPr>
            <a:spLocks noGrp="1"/>
          </p:cNvSpPr>
          <p:nvPr>
            <p:ph type="title"/>
          </p:nvPr>
        </p:nvSpPr>
        <p:spPr/>
        <p:txBody>
          <a:bodyPr>
            <a:normAutofit/>
          </a:bodyPr>
          <a:lstStyle/>
          <a:p>
            <a:r>
              <a:rPr lang="en-GB" dirty="0"/>
              <a:t>Creating arrays</a:t>
            </a:r>
          </a:p>
        </p:txBody>
      </p:sp>
      <p:grpSp>
        <p:nvGrpSpPr>
          <p:cNvPr id="5" name="Group 4"/>
          <p:cNvGrpSpPr/>
          <p:nvPr/>
        </p:nvGrpSpPr>
        <p:grpSpPr>
          <a:xfrm>
            <a:off x="648586" y="2995767"/>
            <a:ext cx="2309646" cy="584775"/>
            <a:chOff x="-252627" y="2982126"/>
            <a:chExt cx="2082644" cy="584775"/>
          </a:xfrm>
          <a:noFill/>
        </p:grpSpPr>
        <p:cxnSp>
          <p:nvCxnSpPr>
            <p:cNvPr id="6" name="Straight Arrow Connector 5"/>
            <p:cNvCxnSpPr/>
            <p:nvPr/>
          </p:nvCxnSpPr>
          <p:spPr>
            <a:xfrm>
              <a:off x="1325049" y="323008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2627" y="2982126"/>
              <a:ext cx="1927131"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 is created with </a:t>
              </a:r>
            </a:p>
            <a:p>
              <a:r>
                <a:rPr lang="en-GB" sz="1600" dirty="0">
                  <a:solidFill>
                    <a:srgbClr val="004050"/>
                  </a:solidFill>
                  <a:latin typeface="Montserrat" panose="00000500000000000000" pitchFamily="2" charset="0"/>
                </a:rPr>
                <a:t>no data</a:t>
              </a:r>
            </a:p>
          </p:txBody>
        </p:sp>
      </p:grpSp>
      <p:grpSp>
        <p:nvGrpSpPr>
          <p:cNvPr id="9" name="Group 8"/>
          <p:cNvGrpSpPr/>
          <p:nvPr/>
        </p:nvGrpSpPr>
        <p:grpSpPr>
          <a:xfrm>
            <a:off x="7245424" y="3314861"/>
            <a:ext cx="4609952" cy="584775"/>
            <a:chOff x="5230111" y="2829847"/>
            <a:chExt cx="4609952" cy="584775"/>
          </a:xfrm>
          <a:noFill/>
        </p:grpSpPr>
        <p:cxnSp>
          <p:nvCxnSpPr>
            <p:cNvPr id="10" name="Straight Arrow Connector 9"/>
            <p:cNvCxnSpPr/>
            <p:nvPr/>
          </p:nvCxnSpPr>
          <p:spPr>
            <a:xfrm flipH="1">
              <a:off x="5230111" y="2983736"/>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18219" y="2829847"/>
              <a:ext cx="2521844" cy="584775"/>
            </a:xfrm>
            <a:prstGeom prst="rect">
              <a:avLst/>
            </a:prstGeom>
            <a:grpFill/>
          </p:spPr>
          <p:txBody>
            <a:bodyPr wrap="none" rtlCol="0">
              <a:spAutoFit/>
            </a:bodyPr>
            <a:lstStyle/>
            <a:p>
              <a:r>
                <a:rPr lang="en-GB" sz="1600" dirty="0">
                  <a:solidFill>
                    <a:srgbClr val="004050"/>
                  </a:solidFill>
                  <a:latin typeface="Montserrat" panose="00000500000000000000" pitchFamily="2" charset="0"/>
                  <a:cs typeface="Arial" pitchFamily="34" charset="0"/>
                </a:rPr>
                <a:t>b is a 10 element array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of undefined</a:t>
              </a:r>
            </a:p>
          </p:txBody>
        </p:sp>
      </p:grpSp>
      <p:grpSp>
        <p:nvGrpSpPr>
          <p:cNvPr id="12" name="Group 11"/>
          <p:cNvGrpSpPr/>
          <p:nvPr/>
        </p:nvGrpSpPr>
        <p:grpSpPr>
          <a:xfrm>
            <a:off x="648586" y="3497057"/>
            <a:ext cx="2280331" cy="584775"/>
            <a:chOff x="80871" y="2976168"/>
            <a:chExt cx="1717559" cy="584775"/>
          </a:xfrm>
          <a:noFill/>
        </p:grpSpPr>
        <p:cxnSp>
          <p:nvCxnSpPr>
            <p:cNvPr id="13" name="Straight Arrow Connector 12"/>
            <p:cNvCxnSpPr/>
            <p:nvPr/>
          </p:nvCxnSpPr>
          <p:spPr>
            <a:xfrm>
              <a:off x="1293462" y="323777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871" y="2976168"/>
              <a:ext cx="1465865"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 is a 3 element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array of string</a:t>
              </a:r>
            </a:p>
          </p:txBody>
        </p:sp>
      </p:grpSp>
      <p:grpSp>
        <p:nvGrpSpPr>
          <p:cNvPr id="15" name="Group 14"/>
          <p:cNvGrpSpPr/>
          <p:nvPr/>
        </p:nvGrpSpPr>
        <p:grpSpPr>
          <a:xfrm>
            <a:off x="7245423" y="3899636"/>
            <a:ext cx="4176217" cy="584775"/>
            <a:chOff x="5101664" y="2861649"/>
            <a:chExt cx="4176217" cy="584775"/>
          </a:xfrm>
          <a:noFill/>
        </p:grpSpPr>
        <p:cxnSp>
          <p:nvCxnSpPr>
            <p:cNvPr id="16" name="Straight Arrow Connector 15"/>
            <p:cNvCxnSpPr/>
            <p:nvPr/>
          </p:nvCxnSpPr>
          <p:spPr>
            <a:xfrm flipH="1">
              <a:off x="5101664" y="2982290"/>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89772" y="2861649"/>
              <a:ext cx="2088109" cy="584775"/>
            </a:xfrm>
            <a:prstGeom prst="rect">
              <a:avLst/>
            </a:prstGeom>
            <a:grpFill/>
          </p:spPr>
          <p:txBody>
            <a:bodyPr wrap="square" rtlCol="0">
              <a:spAutoFit/>
            </a:bodyPr>
            <a:lstStyle/>
            <a:p>
              <a:r>
                <a:rPr lang="en-GB" sz="1600" dirty="0">
                  <a:solidFill>
                    <a:srgbClr val="004050"/>
                  </a:solidFill>
                  <a:latin typeface="Montserrat" panose="00000500000000000000" pitchFamily="2" charset="0"/>
                  <a:cs typeface="Arial" pitchFamily="34" charset="0"/>
                </a:rPr>
                <a:t>d is shorthand for an array</a:t>
              </a:r>
            </a:p>
          </p:txBody>
        </p:sp>
      </p:grpSp>
    </p:spTree>
    <p:extLst>
      <p:ext uri="{BB962C8B-B14F-4D97-AF65-F5344CB8AC3E}">
        <p14:creationId xmlns:p14="http://schemas.microsoft.com/office/powerpoint/2010/main" val="9874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Arrays in JavaScript have some idiosyncrasies </a:t>
            </a:r>
          </a:p>
          <a:p>
            <a:pPr lvl="1"/>
            <a:r>
              <a:rPr lang="en-GB" dirty="0"/>
              <a:t>They can be resized at any time</a:t>
            </a:r>
          </a:p>
          <a:p>
            <a:pPr lvl="1"/>
            <a:r>
              <a:rPr lang="en-GB" dirty="0"/>
              <a:t>They index at 0</a:t>
            </a:r>
          </a:p>
          <a:p>
            <a:pPr lvl="2"/>
            <a:r>
              <a:rPr lang="en-GB" dirty="0"/>
              <a:t>So </a:t>
            </a:r>
            <a:r>
              <a:rPr lang="en-GB" b="1" dirty="0">
                <a:latin typeface="Courier New" panose="02070309020205020404" pitchFamily="49" charset="0"/>
                <a:cs typeface="Courier New" panose="02070309020205020404" pitchFamily="49" charset="0"/>
              </a:rPr>
              <a:t>Array(3)</a:t>
            </a:r>
            <a:r>
              <a:rPr lang="en-GB" dirty="0"/>
              <a:t> would have elements with indexes 0, 1 and 2</a:t>
            </a:r>
          </a:p>
          <a:p>
            <a:pPr lvl="1"/>
            <a:r>
              <a:rPr lang="en-GB" dirty="0"/>
              <a:t>They can be </a:t>
            </a:r>
            <a:r>
              <a:rPr lang="en-GB" i="1" dirty="0"/>
              <a:t>sparsely</a:t>
            </a:r>
            <a:r>
              <a:rPr lang="en-GB" dirty="0"/>
              <a:t> filled</a:t>
            </a:r>
          </a:p>
          <a:p>
            <a:pPr lvl="2"/>
            <a:r>
              <a:rPr lang="en-GB" dirty="0"/>
              <a:t>Unassigned parts of an array are </a:t>
            </a:r>
            <a:r>
              <a:rPr lang="en-GB" b="1" dirty="0">
                <a:latin typeface="Courier New" panose="02070309020205020404" pitchFamily="49" charset="0"/>
                <a:cs typeface="Courier New" panose="02070309020205020404" pitchFamily="49" charset="0"/>
              </a:rPr>
              <a:t>undefined</a:t>
            </a:r>
          </a:p>
          <a:p>
            <a:pPr lvl="1"/>
            <a:r>
              <a:rPr lang="en-GB" dirty="0"/>
              <a:t>They can be created in short hand using just square brackets</a:t>
            </a:r>
          </a:p>
          <a:p>
            <a:pPr lvl="1"/>
            <a:endParaRPr lang="en-GB" dirty="0"/>
          </a:p>
          <a:p>
            <a:pPr lvl="1"/>
            <a:endParaRPr lang="en-GB" dirty="0"/>
          </a:p>
        </p:txBody>
      </p:sp>
      <p:sp>
        <p:nvSpPr>
          <p:cNvPr id="3" name="Title 2"/>
          <p:cNvSpPr>
            <a:spLocks noGrp="1"/>
          </p:cNvSpPr>
          <p:nvPr>
            <p:ph type="title"/>
          </p:nvPr>
        </p:nvSpPr>
        <p:spPr/>
        <p:txBody>
          <a:bodyPr>
            <a:normAutofit/>
          </a:bodyPr>
          <a:lstStyle/>
          <a:p>
            <a:r>
              <a:rPr lang="en-GB" dirty="0"/>
              <a:t>Creating arrays</a:t>
            </a:r>
          </a:p>
        </p:txBody>
      </p:sp>
    </p:spTree>
    <p:extLst>
      <p:ext uri="{BB962C8B-B14F-4D97-AF65-F5344CB8AC3E}">
        <p14:creationId xmlns:p14="http://schemas.microsoft.com/office/powerpoint/2010/main" val="410496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1DDBEC-F744-4B28-BB72-CC746DE3C9DF}"/>
              </a:ext>
            </a:extLst>
          </p:cNvPr>
          <p:cNvSpPr/>
          <p:nvPr/>
        </p:nvSpPr>
        <p:spPr>
          <a:xfrm>
            <a:off x="3042650" y="2477690"/>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 = new Array(5);</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[0] = "Dave";</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[4] = "Laurence";</a:t>
            </a:r>
          </a:p>
        </p:txBody>
      </p:sp>
      <p:sp>
        <p:nvSpPr>
          <p:cNvPr id="18" name="Rectangle 17">
            <a:extLst>
              <a:ext uri="{FF2B5EF4-FFF2-40B4-BE49-F238E27FC236}">
                <a16:creationId xmlns:a16="http://schemas.microsoft.com/office/drawing/2014/main" id="{0A011721-75FF-4FC4-804D-B28E187B7FEC}"/>
              </a:ext>
            </a:extLst>
          </p:cNvPr>
          <p:cNvSpPr/>
          <p:nvPr/>
        </p:nvSpPr>
        <p:spPr>
          <a:xfrm>
            <a:off x="3042650" y="4287271"/>
            <a:ext cx="6096000" cy="830997"/>
          </a:xfrm>
          <a:prstGeom prst="rect">
            <a:avLst/>
          </a:prstGeom>
          <a:solidFill>
            <a:schemeClr val="bg1">
              <a:lumMod val="95000"/>
            </a:schemeClr>
          </a:solidFill>
          <a:ln>
            <a:noFill/>
          </a:ln>
        </p:spPr>
        <p:txBody>
          <a:bodyPr>
            <a:spAutoFit/>
          </a:bodyPr>
          <a:lstStyle/>
          <a:p>
            <a:r>
              <a:rPr lang="nn-NO" sz="1600" b="1" dirty="0">
                <a:latin typeface="Courier New" panose="02070309020205020404" pitchFamily="49" charset="0"/>
                <a:cs typeface="Courier New" panose="02070309020205020404" pitchFamily="49" charset="0"/>
              </a:rPr>
              <a:t>for (let i = 0; i &lt; </a:t>
            </a:r>
            <a:r>
              <a:rPr lang="nn-NO" sz="1600" b="1" dirty="0" err="1">
                <a:latin typeface="Courier New" panose="02070309020205020404" pitchFamily="49" charset="0"/>
                <a:cs typeface="Courier New" panose="02070309020205020404" pitchFamily="49" charset="0"/>
              </a:rPr>
              <a:t>classRoom.length</a:t>
            </a:r>
            <a:r>
              <a:rPr lang="nn-NO" sz="1600" b="1" dirty="0">
                <a:latin typeface="Courier New" panose="02070309020205020404" pitchFamily="49" charset="0"/>
                <a:cs typeface="Courier New" panose="02070309020205020404" pitchFamily="49" charset="0"/>
              </a:rPr>
              <a:t>; i++) {</a:t>
            </a:r>
          </a:p>
          <a:p>
            <a:r>
              <a:rPr lang="nn-NO" sz="1600" b="1" dirty="0">
                <a:latin typeface="Courier New" panose="02070309020205020404" pitchFamily="49" charset="0"/>
                <a:cs typeface="Courier New" panose="02070309020205020404" pitchFamily="49" charset="0"/>
              </a:rPr>
              <a:t>	</a:t>
            </a:r>
            <a:r>
              <a:rPr lang="nn-NO" sz="1600" b="1" dirty="0" err="1">
                <a:latin typeface="Courier New" panose="02070309020205020404" pitchFamily="49" charset="0"/>
                <a:cs typeface="Courier New" panose="02070309020205020404" pitchFamily="49" charset="0"/>
              </a:rPr>
              <a:t>console.log</a:t>
            </a:r>
            <a:r>
              <a:rPr lang="nn-NO" sz="1600" b="1" dirty="0">
                <a:latin typeface="Courier New" panose="02070309020205020404" pitchFamily="49" charset="0"/>
                <a:cs typeface="Courier New" panose="02070309020205020404" pitchFamily="49" charset="0"/>
              </a:rPr>
              <a:t>(</a:t>
            </a:r>
            <a:r>
              <a:rPr lang="nn-NO" sz="1600" b="1" dirty="0" err="1">
                <a:latin typeface="Courier New" panose="02070309020205020404" pitchFamily="49" charset="0"/>
                <a:cs typeface="Courier New" panose="02070309020205020404" pitchFamily="49" charset="0"/>
              </a:rPr>
              <a:t>classRoom</a:t>
            </a:r>
            <a:r>
              <a:rPr lang="nn-NO" sz="1600" b="1" dirty="0">
                <a:latin typeface="Courier New" panose="02070309020205020404" pitchFamily="49" charset="0"/>
                <a:cs typeface="Courier New" panose="02070309020205020404" pitchFamily="49" charset="0"/>
              </a:rPr>
              <a:t>[i]);</a:t>
            </a:r>
          </a:p>
          <a:p>
            <a:r>
              <a:rPr lang="nn-NO"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5"/>
          </p:nvPr>
        </p:nvSpPr>
        <p:spPr/>
        <p:txBody>
          <a:bodyPr/>
          <a:lstStyle/>
          <a:p>
            <a:endParaRPr lang="en-GB" dirty="0"/>
          </a:p>
          <a:p>
            <a:endParaRPr lang="en-GB" dirty="0"/>
          </a:p>
          <a:p>
            <a:r>
              <a:rPr lang="en-GB" dirty="0"/>
              <a:t>Arrays are accessed with a square bracket notation</a:t>
            </a:r>
          </a:p>
          <a:p>
            <a:endParaRPr lang="en-GB" dirty="0"/>
          </a:p>
          <a:p>
            <a:endParaRPr lang="en-GB" dirty="0"/>
          </a:p>
          <a:p>
            <a:endParaRPr lang="en-GB" dirty="0"/>
          </a:p>
          <a:p>
            <a:r>
              <a:rPr lang="en-GB" dirty="0"/>
              <a:t>Arrays have a length property that is useful in loops</a:t>
            </a:r>
          </a:p>
          <a:p>
            <a:endParaRPr lang="en-GB" dirty="0"/>
          </a:p>
        </p:txBody>
      </p:sp>
      <p:sp>
        <p:nvSpPr>
          <p:cNvPr id="3" name="Title 2"/>
          <p:cNvSpPr>
            <a:spLocks noGrp="1"/>
          </p:cNvSpPr>
          <p:nvPr>
            <p:ph type="title"/>
          </p:nvPr>
        </p:nvSpPr>
        <p:spPr/>
        <p:txBody>
          <a:bodyPr>
            <a:normAutofit/>
          </a:bodyPr>
          <a:lstStyle/>
          <a:p>
            <a:r>
              <a:rPr lang="en-GB" dirty="0"/>
              <a:t>Accessing arrays</a:t>
            </a:r>
          </a:p>
        </p:txBody>
      </p:sp>
      <p:grpSp>
        <p:nvGrpSpPr>
          <p:cNvPr id="5" name="Group 4"/>
          <p:cNvGrpSpPr/>
          <p:nvPr/>
        </p:nvGrpSpPr>
        <p:grpSpPr>
          <a:xfrm>
            <a:off x="871001" y="2589046"/>
            <a:ext cx="2041700" cy="584775"/>
            <a:chOff x="1155253" y="1744392"/>
            <a:chExt cx="2041700" cy="584775"/>
          </a:xfrm>
        </p:grpSpPr>
        <p:cxnSp>
          <p:nvCxnSpPr>
            <p:cNvPr id="6" name="Straight Arrow Connector 5"/>
            <p:cNvCxnSpPr/>
            <p:nvPr/>
          </p:nvCxnSpPr>
          <p:spPr>
            <a:xfrm>
              <a:off x="2637393" y="2034886"/>
              <a:ext cx="559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55253" y="1744392"/>
              <a:ext cx="1830950"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Access an array </a:t>
              </a:r>
            </a:p>
            <a:p>
              <a:r>
                <a:rPr lang="en-GB" sz="1600" dirty="0">
                  <a:solidFill>
                    <a:srgbClr val="004050"/>
                  </a:solidFill>
                  <a:latin typeface="Montserrat" panose="00000500000000000000" pitchFamily="2" charset="0"/>
                </a:rPr>
                <a:t>via its index</a:t>
              </a:r>
            </a:p>
          </p:txBody>
        </p:sp>
      </p:grpSp>
      <p:grpSp>
        <p:nvGrpSpPr>
          <p:cNvPr id="15" name="Group 14"/>
          <p:cNvGrpSpPr/>
          <p:nvPr/>
        </p:nvGrpSpPr>
        <p:grpSpPr>
          <a:xfrm>
            <a:off x="8007626" y="2987965"/>
            <a:ext cx="3927588" cy="584775"/>
            <a:chOff x="5907582" y="2258588"/>
            <a:chExt cx="3927588" cy="584775"/>
          </a:xfrm>
        </p:grpSpPr>
        <p:cxnSp>
          <p:nvCxnSpPr>
            <p:cNvPr id="16" name="Straight Arrow Connector 15"/>
            <p:cNvCxnSpPr/>
            <p:nvPr/>
          </p:nvCxnSpPr>
          <p:spPr>
            <a:xfrm flipH="1">
              <a:off x="5907582" y="2412477"/>
              <a:ext cx="15035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1108" y="2258588"/>
              <a:ext cx="2424062" cy="584775"/>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Elements 1 through 3 </a:t>
              </a:r>
            </a:p>
            <a:p>
              <a:r>
                <a:rPr lang="en-GB" sz="1600" dirty="0">
                  <a:solidFill>
                    <a:srgbClr val="004050"/>
                  </a:solidFill>
                  <a:latin typeface="Montserrat" panose="00000500000000000000" pitchFamily="2" charset="0"/>
                  <a:cs typeface="Arial" pitchFamily="34" charset="0"/>
                </a:rPr>
                <a:t>are not yet set</a:t>
              </a:r>
            </a:p>
          </p:txBody>
        </p:sp>
      </p:grpSp>
      <p:grpSp>
        <p:nvGrpSpPr>
          <p:cNvPr id="8" name="Group 7"/>
          <p:cNvGrpSpPr/>
          <p:nvPr/>
        </p:nvGrpSpPr>
        <p:grpSpPr>
          <a:xfrm>
            <a:off x="8007627" y="4520942"/>
            <a:ext cx="3917804" cy="920491"/>
            <a:chOff x="5742943" y="1017167"/>
            <a:chExt cx="3917804" cy="920491"/>
          </a:xfrm>
        </p:grpSpPr>
        <p:cxnSp>
          <p:nvCxnSpPr>
            <p:cNvPr id="9" name="Straight Arrow Connector 8"/>
            <p:cNvCxnSpPr>
              <a:cxnSpLocks/>
              <a:stCxn id="10" idx="1"/>
            </p:cNvCxnSpPr>
            <p:nvPr/>
          </p:nvCxnSpPr>
          <p:spPr>
            <a:xfrm flipH="1" flipV="1">
              <a:off x="5742943" y="1017167"/>
              <a:ext cx="1150700" cy="628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93643" y="1352883"/>
              <a:ext cx="2767104" cy="584775"/>
            </a:xfrm>
            <a:prstGeom prst="rect">
              <a:avLst/>
            </a:prstGeom>
            <a:noFill/>
          </p:spPr>
          <p:txBody>
            <a:bodyPr wrap="none" rtlCol="0">
              <a:spAutoFit/>
            </a:bodyPr>
            <a:lstStyle/>
            <a:p>
              <a:r>
                <a:rPr lang="en-GB" sz="1600" dirty="0" err="1">
                  <a:solidFill>
                    <a:srgbClr val="004050"/>
                  </a:solidFill>
                  <a:latin typeface="Montserrat" panose="00000500000000000000" pitchFamily="2" charset="0"/>
                  <a:cs typeface="Arial" pitchFamily="34" charset="0"/>
                </a:rPr>
                <a:t>i</a:t>
              </a:r>
              <a:r>
                <a:rPr lang="en-GB" sz="1600" dirty="0">
                  <a:solidFill>
                    <a:srgbClr val="004050"/>
                  </a:solidFill>
                  <a:latin typeface="Montserrat" panose="00000500000000000000" pitchFamily="2" charset="0"/>
                  <a:cs typeface="Arial" pitchFamily="34" charset="0"/>
                </a:rPr>
                <a:t> has 1 added to it on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each iteration of the loop</a:t>
              </a:r>
            </a:p>
          </p:txBody>
        </p:sp>
      </p:grpSp>
    </p:spTree>
    <p:extLst>
      <p:ext uri="{BB962C8B-B14F-4D97-AF65-F5344CB8AC3E}">
        <p14:creationId xmlns:p14="http://schemas.microsoft.com/office/powerpoint/2010/main" val="213106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6" name="Rectangle 8"/>
          <p:cNvSpPr>
            <a:spLocks noGrp="1" noChangeArrowheads="1"/>
          </p:cNvSpPr>
          <p:nvPr>
            <p:ph type="body" sz="quarter" idx="15"/>
          </p:nvPr>
        </p:nvSpPr>
        <p:spPr/>
        <p:txBody>
          <a:bodyPr/>
          <a:lstStyle/>
          <a:p>
            <a:r>
              <a:rPr lang="en-US" altLang="en-US" dirty="0"/>
              <a:t>Array objects have methods</a:t>
            </a:r>
          </a:p>
          <a:p>
            <a:r>
              <a:rPr lang="en-US" altLang="en-US" b="1" dirty="0">
                <a:latin typeface="Courier New" panose="02070309020205020404" pitchFamily="49" charset="0"/>
                <a:cs typeface="Courier New" panose="02070309020205020404" pitchFamily="49" charset="0"/>
              </a:rPr>
              <a:t>reverse()</a:t>
            </a:r>
          </a:p>
          <a:p>
            <a:r>
              <a:rPr lang="en-US" altLang="en-US" b="1" dirty="0">
                <a:latin typeface="Courier New" panose="02070309020205020404" pitchFamily="49" charset="0"/>
                <a:cs typeface="Courier New" panose="02070309020205020404" pitchFamily="49" charset="0"/>
              </a:rPr>
              <a:t>join([separator])</a:t>
            </a:r>
          </a:p>
          <a:p>
            <a:pPr lvl="1"/>
            <a:r>
              <a:rPr lang="en-US" altLang="en-US" dirty="0"/>
              <a:t>Joins all the elements of the array into one string, using the supplied separator or a comma</a:t>
            </a:r>
          </a:p>
          <a:p>
            <a:r>
              <a:rPr lang="en-US" altLang="en-US" b="1" dirty="0">
                <a:latin typeface="Courier New" panose="02070309020205020404" pitchFamily="49" charset="0"/>
                <a:cs typeface="Courier New" panose="02070309020205020404" pitchFamily="49" charset="0"/>
              </a:rPr>
              <a:t>sort([sort function])</a:t>
            </a:r>
          </a:p>
          <a:p>
            <a:pPr lvl="1"/>
            <a:r>
              <a:rPr lang="en-US" altLang="en-US" dirty="0"/>
              <a:t>Sorts the array using string comparisons by default</a:t>
            </a:r>
          </a:p>
          <a:p>
            <a:pPr lvl="1"/>
            <a:r>
              <a:rPr lang="en-US" altLang="en-US" dirty="0"/>
              <a:t>Optional sort function compares two values and returns sort order</a:t>
            </a:r>
          </a:p>
        </p:txBody>
      </p:sp>
      <p:sp>
        <p:nvSpPr>
          <p:cNvPr id="314375" name="Rectangle 7"/>
          <p:cNvSpPr>
            <a:spLocks noGrp="1" noChangeArrowheads="1"/>
          </p:cNvSpPr>
          <p:nvPr>
            <p:ph type="title"/>
          </p:nvPr>
        </p:nvSpPr>
        <p:spPr/>
        <p:txBody>
          <a:bodyPr>
            <a:normAutofit/>
          </a:bodyPr>
          <a:lstStyle/>
          <a:p>
            <a:r>
              <a:rPr lang="en-US" altLang="en-US" dirty="0"/>
              <a:t>Array object methods</a:t>
            </a:r>
          </a:p>
        </p:txBody>
      </p:sp>
      <p:sp>
        <p:nvSpPr>
          <p:cNvPr id="5" name="Rectangle 4">
            <a:extLst>
              <a:ext uri="{FF2B5EF4-FFF2-40B4-BE49-F238E27FC236}">
                <a16:creationId xmlns:a16="http://schemas.microsoft.com/office/drawing/2014/main" id="{D0440528-4471-42E7-90F0-AC1CB8471102}"/>
              </a:ext>
            </a:extLst>
          </p:cNvPr>
          <p:cNvSpPr/>
          <p:nvPr/>
        </p:nvSpPr>
        <p:spPr>
          <a:xfrm>
            <a:off x="393600" y="4681014"/>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fruit.join</a:t>
            </a:r>
            <a:r>
              <a:rPr lang="en-GB" sz="1600" b="1" dirty="0">
                <a:latin typeface="Courier New" panose="02070309020205020404" pitchFamily="49" charset="0"/>
                <a:cs typeface="Courier New" panose="02070309020205020404" pitchFamily="49" charset="0"/>
              </a:rPr>
              <a:t>("---");</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Apples---Pears---Bananas---Oranges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43848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push()</a:t>
            </a:r>
            <a:r>
              <a:rPr lang="en-US" altLang="en-US" dirty="0"/>
              <a:t> method</a:t>
            </a:r>
          </a:p>
          <a:p>
            <a:pPr lvl="1"/>
            <a:r>
              <a:rPr lang="en-GB" altLang="en-US" dirty="0"/>
              <a:t>Adds a new element to the end of the array</a:t>
            </a:r>
          </a:p>
          <a:p>
            <a:pPr lvl="1"/>
            <a:r>
              <a:rPr lang="en-GB" altLang="en-US" dirty="0"/>
              <a:t>Array’s length property is increased by one</a:t>
            </a:r>
          </a:p>
          <a:p>
            <a:pPr lvl="1"/>
            <a:r>
              <a:rPr lang="en-GB" altLang="en-US" dirty="0"/>
              <a:t>This method returns the new length of the array</a:t>
            </a:r>
          </a:p>
        </p:txBody>
      </p:sp>
      <p:sp>
        <p:nvSpPr>
          <p:cNvPr id="316423" name="Rectangle 7"/>
          <p:cNvSpPr>
            <a:spLocks noGrp="1" noChangeArrowheads="1"/>
          </p:cNvSpPr>
          <p:nvPr>
            <p:ph type="title"/>
          </p:nvPr>
        </p:nvSpPr>
        <p:spPr/>
        <p:txBody>
          <a:bodyPr>
            <a:normAutofit/>
          </a:bodyPr>
          <a:lstStyle/>
          <a:p>
            <a:r>
              <a:rPr lang="en-US" altLang="en-US" dirty="0"/>
              <a:t>Pop and push array methods</a:t>
            </a:r>
          </a:p>
        </p:txBody>
      </p:sp>
      <p:sp>
        <p:nvSpPr>
          <p:cNvPr id="9" name="Rectangle 8">
            <a:extLst>
              <a:ext uri="{FF2B5EF4-FFF2-40B4-BE49-F238E27FC236}">
                <a16:creationId xmlns:a16="http://schemas.microsoft.com/office/drawing/2014/main" id="{B2C5CB06-A1A6-4727-8BBB-0AABEB843237}"/>
              </a:ext>
            </a:extLst>
          </p:cNvPr>
          <p:cNvSpPr/>
          <p:nvPr/>
        </p:nvSpPr>
        <p:spPr>
          <a:xfrm>
            <a:off x="393600" y="3461437"/>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fruit.push</a:t>
            </a:r>
            <a:r>
              <a:rPr lang="en-GB" sz="1600" b="1" dirty="0">
                <a:latin typeface="Courier New" panose="02070309020205020404" pitchFamily="49" charset="0"/>
                <a:cs typeface="Courier New" panose="02070309020205020404" pitchFamily="49" charset="0"/>
              </a:rPr>
              <a:t>('Lemons')); //5</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 'Pears', 'Bananas', 'Oranges', 'Lemons']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95087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pop()</a:t>
            </a:r>
            <a:r>
              <a:rPr lang="en-US" altLang="en-US" dirty="0"/>
              <a:t>method</a:t>
            </a:r>
          </a:p>
          <a:p>
            <a:pPr lvl="1"/>
            <a:r>
              <a:rPr lang="en-GB" altLang="en-US" dirty="0"/>
              <a:t>Removes the last element from the end of the array</a:t>
            </a:r>
          </a:p>
          <a:p>
            <a:pPr lvl="1"/>
            <a:r>
              <a:rPr lang="en-GB" altLang="en-US" dirty="0"/>
              <a:t>The array’s length property is decreased by one</a:t>
            </a:r>
          </a:p>
          <a:p>
            <a:pPr lvl="1"/>
            <a:r>
              <a:rPr lang="en-GB" altLang="en-US" dirty="0"/>
              <a:t>This method returns the array element that was removed</a:t>
            </a:r>
            <a:endParaRPr lang="en-US" altLang="en-US" dirty="0"/>
          </a:p>
        </p:txBody>
      </p:sp>
      <p:sp>
        <p:nvSpPr>
          <p:cNvPr id="316423" name="Rectangle 7"/>
          <p:cNvSpPr>
            <a:spLocks noGrp="1" noChangeArrowheads="1"/>
          </p:cNvSpPr>
          <p:nvPr>
            <p:ph type="title"/>
          </p:nvPr>
        </p:nvSpPr>
        <p:spPr/>
        <p:txBody>
          <a:bodyPr>
            <a:normAutofit/>
          </a:bodyPr>
          <a:lstStyle/>
          <a:p>
            <a:r>
              <a:rPr lang="en-US" altLang="en-US" dirty="0"/>
              <a:t>Pop and push array methods</a:t>
            </a:r>
          </a:p>
        </p:txBody>
      </p:sp>
      <p:sp>
        <p:nvSpPr>
          <p:cNvPr id="2" name="Rectangle 1">
            <a:extLst>
              <a:ext uri="{FF2B5EF4-FFF2-40B4-BE49-F238E27FC236}">
                <a16:creationId xmlns:a16="http://schemas.microsoft.com/office/drawing/2014/main" id="{2A81313B-AD2C-4B09-AC5C-F5FB61450AEC}"/>
              </a:ext>
            </a:extLst>
          </p:cNvPr>
          <p:cNvSpPr/>
          <p:nvPr/>
        </p:nvSpPr>
        <p:spPr>
          <a:xfrm>
            <a:off x="414000" y="3551827"/>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fruit.pop</a:t>
            </a:r>
            <a:r>
              <a:rPr lang="en-GB" sz="1600" b="1" dirty="0">
                <a:latin typeface="Courier New" panose="02070309020205020404" pitchFamily="49" charset="0"/>
                <a:cs typeface="Courier New" panose="02070309020205020404" pitchFamily="49" charset="0"/>
              </a:rPr>
              <a:t>()); //Oranges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//['Apples', 'Pears', 'Bananas']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7708532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unshift() </a:t>
            </a:r>
            <a:r>
              <a:rPr lang="en-US" altLang="en-US" dirty="0"/>
              <a:t>method</a:t>
            </a:r>
          </a:p>
          <a:p>
            <a:pPr lvl="1"/>
            <a:r>
              <a:rPr lang="en-GB" dirty="0"/>
              <a:t>Adds a new element to the beginning of the array</a:t>
            </a:r>
          </a:p>
          <a:p>
            <a:pPr lvl="1"/>
            <a:r>
              <a:rPr lang="en-GB" dirty="0"/>
              <a:t>Array’s length property is increased by one</a:t>
            </a:r>
          </a:p>
          <a:p>
            <a:pPr lvl="1"/>
            <a:r>
              <a:rPr lang="en-GB" dirty="0"/>
              <a:t>This method returns the new length of the array</a:t>
            </a:r>
            <a:endParaRPr lang="en-GB" altLang="en-US" dirty="0"/>
          </a:p>
          <a:p>
            <a:pPr lvl="1"/>
            <a:endParaRPr lang="en-US" altLang="en-US" dirty="0"/>
          </a:p>
        </p:txBody>
      </p:sp>
      <p:sp>
        <p:nvSpPr>
          <p:cNvPr id="316423" name="Rectangle 7"/>
          <p:cNvSpPr>
            <a:spLocks noGrp="1" noChangeArrowheads="1"/>
          </p:cNvSpPr>
          <p:nvPr>
            <p:ph type="title"/>
          </p:nvPr>
        </p:nvSpPr>
        <p:spPr/>
        <p:txBody>
          <a:bodyPr>
            <a:normAutofit/>
          </a:bodyPr>
          <a:lstStyle/>
          <a:p>
            <a:r>
              <a:rPr lang="en-US" altLang="en-US" dirty="0"/>
              <a:t>Shift and unshift array methods</a:t>
            </a:r>
          </a:p>
        </p:txBody>
      </p:sp>
      <p:sp>
        <p:nvSpPr>
          <p:cNvPr id="6" name="Rectangle 5">
            <a:extLst>
              <a:ext uri="{FF2B5EF4-FFF2-40B4-BE49-F238E27FC236}">
                <a16:creationId xmlns:a16="http://schemas.microsoft.com/office/drawing/2014/main" id="{C347247C-AF9E-481B-B6B7-0C5927EF1E36}"/>
              </a:ext>
            </a:extLst>
          </p:cNvPr>
          <p:cNvSpPr/>
          <p:nvPr/>
        </p:nvSpPr>
        <p:spPr>
          <a:xfrm>
            <a:off x="393600" y="3251912"/>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fruit.unshift</a:t>
            </a:r>
            <a:r>
              <a:rPr lang="en-GB" sz="1600" b="1" dirty="0">
                <a:latin typeface="Courier New" panose="02070309020205020404" pitchFamily="49" charset="0"/>
                <a:cs typeface="Courier New" panose="02070309020205020404" pitchFamily="49" charset="0"/>
              </a:rPr>
              <a:t>('Kiwis')); //5</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Kiwis','Apples</a:t>
            </a:r>
            <a:r>
              <a:rPr lang="en-GB" sz="1600" b="1" dirty="0">
                <a:latin typeface="Courier New" panose="02070309020205020404" pitchFamily="49" charset="0"/>
                <a:cs typeface="Courier New" panose="02070309020205020404" pitchFamily="49" charset="0"/>
              </a:rPr>
              <a:t>', 'Pears',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340947088"/>
      </p:ext>
    </p:extLst>
  </p:cSld>
  <p:clrMapOvr>
    <a:masterClrMapping/>
  </p:clrMapOvr>
  <p:transition/>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7</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9B1ADD-F60C-48CA-AD10-BE2FEF9443F8}">
  <ds:schemaRefs>
    <ds:schemaRef ds:uri="http://schemas.microsoft.com/office/2006/metadata/properties"/>
    <ds:schemaRef ds:uri="http://schemas.microsoft.com/office/infopath/2007/PartnerControls"/>
    <ds:schemaRef ds:uri="483CF5B1-8FC4-4C12-AA4F-F55928B4A17C"/>
  </ds:schemaRefs>
</ds:datastoreItem>
</file>

<file path=customXml/itemProps2.xml><?xml version="1.0" encoding="utf-8"?>
<ds:datastoreItem xmlns:ds="http://schemas.openxmlformats.org/officeDocument/2006/customXml" ds:itemID="{69187836-8128-45F1-9C76-F656C573043C}">
  <ds:schemaRefs>
    <ds:schemaRef ds:uri="http://schemas.microsoft.com/sharepoint/v3/contenttype/forms"/>
  </ds:schemaRefs>
</ds:datastoreItem>
</file>

<file path=customXml/itemProps3.xml><?xml version="1.0" encoding="utf-8"?>
<ds:datastoreItem xmlns:ds="http://schemas.openxmlformats.org/officeDocument/2006/customXml" ds:itemID="{9ABDDACB-44EE-4FB8-AEEC-60E1464AD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52</TotalTime>
  <Words>2591</Words>
  <Application>Microsoft Office PowerPoint</Application>
  <PresentationFormat>Widescreen</PresentationFormat>
  <Paragraphs>206</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Courier New</vt:lpstr>
      <vt:lpstr>Krana Fat B</vt:lpstr>
      <vt:lpstr>Lucida Console</vt:lpstr>
      <vt:lpstr>Montserrat</vt:lpstr>
      <vt:lpstr>Montserrat Black</vt:lpstr>
      <vt:lpstr>Segoe UI</vt:lpstr>
      <vt:lpstr>Segoe UI Light</vt:lpstr>
      <vt:lpstr>PPM Courseware Slides</vt:lpstr>
      <vt:lpstr>QA Basic</vt:lpstr>
      <vt:lpstr>ARRAYS</vt:lpstr>
      <vt:lpstr>PowerPoint Presentation</vt:lpstr>
      <vt:lpstr>Creating arrays</vt:lpstr>
      <vt:lpstr>Creating arrays</vt:lpstr>
      <vt:lpstr>Accessing arrays</vt:lpstr>
      <vt:lpstr>Array object methods</vt:lpstr>
      <vt:lpstr>Pop and push array methods</vt:lpstr>
      <vt:lpstr>Pop and push array methods</vt:lpstr>
      <vt:lpstr>Shift and unshift array methods</vt:lpstr>
      <vt:lpstr>Shift and unshift array methods</vt:lpstr>
      <vt:lpstr>New Methods in ES2015</vt:lpstr>
      <vt:lpstr>New Methods in ES2015</vt:lpstr>
      <vt:lpstr>New Methods in ES2015</vt:lpstr>
      <vt:lpstr>for…of loop</vt:lpstr>
      <vt:lpstr>QuickLab 5 - Arrays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Ed Wright</dc:creator>
  <cp:lastModifiedBy>Hanson, Leah</cp:lastModifiedBy>
  <cp:revision>18</cp:revision>
  <dcterms:created xsi:type="dcterms:W3CDTF">2018-11-01T11:27:25Z</dcterms:created>
  <dcterms:modified xsi:type="dcterms:W3CDTF">2023-10-23T11:06:10Z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