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63" r:id="rId5"/>
  </p:sldMasterIdLst>
  <p:notesMasterIdLst>
    <p:notesMasterId r:id="rId22"/>
  </p:notesMasterIdLst>
  <p:handoutMasterIdLst>
    <p:handoutMasterId r:id="rId23"/>
  </p:handoutMasterIdLst>
  <p:sldIdLst>
    <p:sldId id="462" r:id="rId6"/>
    <p:sldId id="614" r:id="rId7"/>
    <p:sldId id="270" r:id="rId8"/>
    <p:sldId id="271" r:id="rId9"/>
    <p:sldId id="272" r:id="rId10"/>
    <p:sldId id="273" r:id="rId11"/>
    <p:sldId id="257" r:id="rId12"/>
    <p:sldId id="258" r:id="rId13"/>
    <p:sldId id="295" r:id="rId14"/>
    <p:sldId id="277" r:id="rId15"/>
    <p:sldId id="615" r:id="rId16"/>
    <p:sldId id="292" r:id="rId17"/>
    <p:sldId id="265" r:id="rId18"/>
    <p:sldId id="266" r:id="rId19"/>
    <p:sldId id="275" r:id="rId20"/>
    <p:sldId id="274" r:id="rId2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3401" autoAdjust="0"/>
  </p:normalViewPr>
  <p:slideViewPr>
    <p:cSldViewPr snapToGrid="0">
      <p:cViewPr varScale="1">
        <p:scale>
          <a:sx n="71" d="100"/>
          <a:sy n="71" d="100"/>
        </p:scale>
        <p:origin x="108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7525" y="394241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the building blocks of the JavaScript language. In fact, it is defined as an </a:t>
            </a:r>
            <a:r>
              <a:rPr lang="en-US" i="1" dirty="0"/>
              <a:t>object based programming language. </a:t>
            </a:r>
            <a:r>
              <a:rPr lang="en-US" dirty="0"/>
              <a:t>Absolutely everything we work with in JavaScript has an object at its core. Consider the following code:</a:t>
            </a:r>
          </a:p>
          <a:p>
            <a:endParaRPr lang="en-US" i="1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let x = 5;</a:t>
            </a:r>
          </a:p>
          <a:p>
            <a:pPr lvl="1"/>
            <a:r>
              <a:rPr lang="en-US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 = new Number(5);</a:t>
            </a:r>
          </a:p>
          <a:p>
            <a:endParaRPr lang="en-US" i="1" dirty="0"/>
          </a:p>
          <a:p>
            <a:r>
              <a:rPr lang="en-US" dirty="0"/>
              <a:t>Both code implementations create an object of type number and the variable then receives a memory reference to that object. It is important to remember that JavaScript variables are simply pointers to this object. </a:t>
            </a:r>
          </a:p>
          <a:p>
            <a:endParaRPr lang="en-US" dirty="0"/>
          </a:p>
          <a:p>
            <a:r>
              <a:rPr lang="en-US" dirty="0"/>
              <a:t>This concept extends to functions. In the code block above, we see another way of creating a function.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keyword instantiates a function, with the logic passed in as a string. </a:t>
            </a:r>
            <a:r>
              <a:rPr lang="en-US" b="1" dirty="0" err="1"/>
              <a:t>doStuff</a:t>
            </a:r>
            <a:r>
              <a:rPr lang="en-US" dirty="0"/>
              <a:t> receives a reference to the function. As long as the variable </a:t>
            </a:r>
            <a:r>
              <a:rPr lang="en-US" b="1" dirty="0" err="1"/>
              <a:t>doStuff</a:t>
            </a:r>
            <a:r>
              <a:rPr lang="en-US" dirty="0"/>
              <a:t> remains in scope, the function remains available.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6193" y="8703983"/>
            <a:ext cx="5832063" cy="1015663"/>
            <a:chOff x="591834" y="8502969"/>
            <a:chExt cx="5832063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76364" y="8502969"/>
              <a:ext cx="5147533" cy="10156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360000" lvl="1"/>
              <a:r>
                <a:rPr lang="en-US" sz="1200" dirty="0"/>
                <a:t>(N.B. THIS IS A THEORETICAL APPROACH! Never implement functions like this! Later in the course your instructor will show you a pattern called self-executing functions that create a security vulnerability of incredible risk.</a:t>
              </a:r>
            </a:p>
            <a:p>
              <a:pPr marL="360000" lvl="1"/>
              <a:r>
                <a:rPr lang="en-US" sz="1200" dirty="0"/>
                <a:t> </a:t>
              </a: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34" y="8510106"/>
              <a:ext cx="522605" cy="500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914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9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3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6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Many programming paradigms can be used within JavaScript, one of which is object oriented programming. It provides a series of input objects we will shortly be examining that include window and document and their numerous offspring, which are very important – but they are defined by the browser, not by the programmer. We can define our own objects.</a:t>
            </a:r>
          </a:p>
          <a:p>
            <a:r>
              <a:rPr lang="en-GB" dirty="0"/>
              <a:t>Objects are principal objects in JavaScript. I</a:t>
            </a:r>
            <a:r>
              <a:rPr lang="en-GB" baseline="0" dirty="0"/>
              <a:t>f the variable does not refer to a primitive type, it is an object</a:t>
            </a:r>
            <a:r>
              <a:rPr lang="en-GB" dirty="0"/>
              <a:t> of some kind. In principal, they are very similar to the concepts of arrays but, instead of an indexed identifier, a string-based key is used (in fact – Arrays in JavaScript are nothing more than special objects).</a:t>
            </a:r>
          </a:p>
          <a:p>
            <a:endParaRPr lang="en-GB" dirty="0"/>
          </a:p>
          <a:p>
            <a:r>
              <a:rPr lang="en-GB" dirty="0"/>
              <a:t>the property…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student["name"]</a:t>
            </a:r>
          </a:p>
          <a:p>
            <a:endParaRPr lang="en-GB" dirty="0"/>
          </a:p>
          <a:p>
            <a:r>
              <a:rPr lang="en-GB" dirty="0"/>
              <a:t>can also be read or written by calling: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student.name</a:t>
            </a:r>
          </a:p>
        </p:txBody>
      </p:sp>
    </p:spTree>
    <p:extLst>
      <p:ext uri="{BB962C8B-B14F-4D97-AF65-F5344CB8AC3E}">
        <p14:creationId xmlns:p14="http://schemas.microsoft.com/office/powerpoint/2010/main" val="117759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399434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collections of properties and every property gets its own standard set of internal properties. (We can think of these as abstract properties – they are used by the JavaScript engine but aren’t directly accessible to the user. </a:t>
            </a:r>
            <a:r>
              <a:rPr lang="en-US" dirty="0" err="1"/>
              <a:t>ECMAScript</a:t>
            </a:r>
            <a:r>
              <a:rPr lang="en-US" dirty="0"/>
              <a:t> uses the [[</a:t>
            </a:r>
            <a:r>
              <a:rPr lang="en-US" i="1" dirty="0"/>
              <a:t>property</a:t>
            </a:r>
            <a:r>
              <a:rPr lang="en-US" dirty="0"/>
              <a:t>]] format to denote internal properties).</a:t>
            </a:r>
          </a:p>
          <a:p>
            <a:endParaRPr lang="en-US" dirty="0"/>
          </a:p>
          <a:p>
            <a:r>
              <a:rPr lang="en-US" dirty="0"/>
              <a:t>One of these properties is [[Enumerable]]. The for-in statement will iterate over every property for which the value of [[Enumerable]] is true. This includes enumerable properties inherited via the prototype chain. Properties with an [[Enumerable]] value of false, as well as </a:t>
            </a:r>
            <a:r>
              <a:rPr lang="en-US" i="1" dirty="0"/>
              <a:t>shadowed</a:t>
            </a:r>
            <a:r>
              <a:rPr lang="en-US" dirty="0"/>
              <a:t> properties – i.e. properties that are overridden by same-name properties of descendant objects – will not be iterated.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49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above code is a quick implementation for JavaScript object. It initialises the object and sets three properties. </a:t>
            </a:r>
          </a:p>
          <a:p>
            <a:endParaRPr lang="en-GB" dirty="0"/>
          </a:p>
          <a:p>
            <a:r>
              <a:rPr lang="en-GB" dirty="0"/>
              <a:t>The second example creates an indexed array of object literals</a:t>
            </a:r>
          </a:p>
        </p:txBody>
      </p:sp>
    </p:spTree>
    <p:extLst>
      <p:ext uri="{BB962C8B-B14F-4D97-AF65-F5344CB8AC3E}">
        <p14:creationId xmlns:p14="http://schemas.microsoft.com/office/powerpoint/2010/main" val="135092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6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5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7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11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sv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sv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svg"/><Relationship Id="rId4" Type="http://schemas.openxmlformats.org/officeDocument/2006/relationships/image" Target="../media/image16.pn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sv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A2BE738-4E14-401D-AC02-D6D2615C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F1C3A-EC8E-41FD-B878-66397547E9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949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40230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2581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699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17835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46115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66861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4042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1468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7898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1266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AB840-4A00-4163-9FAC-4B9BCE3D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E703CDB9-0177-406D-9A6E-B6D8D7202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284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234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Graphic 31">
            <a:extLst>
              <a:ext uri="{FF2B5EF4-FFF2-40B4-BE49-F238E27FC236}">
                <a16:creationId xmlns:a16="http://schemas.microsoft.com/office/drawing/2014/main" id="{BF07CB53-EE82-464E-99DB-433208E1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61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8048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590363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7849889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063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595334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6257907"/>
      </p:ext>
    </p:extLst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341434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999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3509536"/>
      </p:ext>
    </p:extLst>
  </p:cSld>
  <p:clrMapOvr>
    <a:masterClrMapping/>
  </p:clrMapOvr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270794"/>
      </p:ext>
    </p:extLst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2616"/>
      </p:ext>
    </p:extLst>
  </p:cSld>
  <p:clrMapOvr>
    <a:masterClrMapping/>
  </p:clrMapOvr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68958079"/>
      </p:ext>
    </p:extLst>
  </p:cSld>
  <p:clrMapOvr>
    <a:masterClrMapping/>
  </p:clrMapOvr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2365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218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749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0174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03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377" rtl="0" eaLnBrk="1" latinLnBrk="0" hangingPunct="1">
              <a:defRPr sz="1000" b="1" i="0" kern="1200">
                <a:solidFill>
                  <a:schemeClr val="bg1">
                    <a:lumMod val="5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7122615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2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47621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65589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9491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Divider_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609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3"/>
            <a:ext cx="5619141" cy="1905822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7" name="Rectangle 6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3892131" y="0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562470"/>
            <a:ext cx="8120062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8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4729"/>
      </p:ext>
    </p:extLst>
  </p:cSld>
  <p:clrMapOvr>
    <a:masterClrMapping/>
  </p:clrMapOvr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79639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162975"/>
            <a:ext cx="11404800" cy="5313425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solidFill>
                  <a:srgbClr val="004050"/>
                </a:solidFill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133092" y="308831"/>
            <a:ext cx="10685708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624862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7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73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307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471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7200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3A16562-8D75-480B-8CD7-989EF9B23C0E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DF6011AA-A9E8-4ABB-8D78-20679FF1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8736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65791657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214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299338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4163167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215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692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4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90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455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7EBFB20-5C89-4A3F-B91D-8C7C4B619F14}"/>
              </a:ext>
            </a:extLst>
          </p:cNvPr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DE840B1E-C8B3-48B3-9D95-4B4CA7C0A36C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4FCDED9D-A858-4AD2-BF8E-D59C9076FDD9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761FAD76-FCB4-4090-A10A-B433F68CF934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778577"/>
      </p:ext>
    </p:extLst>
  </p:cSld>
  <p:clrMapOvr>
    <a:masterClrMapping/>
  </p:clrMapOvr>
  <p:hf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646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025998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225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796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24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86600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005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2642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076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2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  <p:pic>
        <p:nvPicPr>
          <p:cNvPr id="5" name="Graphic 31">
            <a:extLst>
              <a:ext uri="{FF2B5EF4-FFF2-40B4-BE49-F238E27FC236}">
                <a16:creationId xmlns:a16="http://schemas.microsoft.com/office/drawing/2014/main" id="{3619E17E-C21D-48EB-BEB1-EB7A691F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A737B-2CE0-4886-9D3F-0B6BE2F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14415"/>
      </p:ext>
    </p:extLst>
  </p:cSld>
  <p:clrMapOvr>
    <a:masterClrMapping/>
  </p:clrMapOvr>
  <p:hf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88016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21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34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3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33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996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60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58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435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4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51644C5B-1FF7-4B17-9DA0-A4750D5CBD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3283B-6EA4-498A-A569-DF6829C5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3994"/>
      </p:ext>
    </p:extLst>
  </p:cSld>
  <p:clrMapOvr>
    <a:masterClrMapping/>
  </p:clrMapOvr>
  <p:hf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9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399039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4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5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810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  <p:pic>
        <p:nvPicPr>
          <p:cNvPr id="6" name="Graphic 31">
            <a:extLst>
              <a:ext uri="{FF2B5EF4-FFF2-40B4-BE49-F238E27FC236}">
                <a16:creationId xmlns:a16="http://schemas.microsoft.com/office/drawing/2014/main" id="{7BBA2C01-AB48-4B2A-AB21-9DA1D89E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6C7CF-7075-46B4-BBEA-D96E2DA665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577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41A4D-A132-4776-9198-822A995955D9}"/>
              </a:ext>
            </a:extLst>
          </p:cNvPr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2A9FE7A-8227-494B-BA4E-5F3B1E38E096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4BFA3-1042-4F28-B71C-B55577E7C60D}"/>
              </a:ext>
            </a:extLst>
          </p:cNvPr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42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solidFill>
                  <a:srgbClr val="004050"/>
                </a:solidFill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40F5C31-8552-4DC1-8634-D8A79977A213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30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BCC6BF9-190F-4AD9-9B50-6E23BA8D58B6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64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C168912C-CAC7-4077-BAC0-E0DFF2D4740B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60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617553B-8C2A-4726-8C11-67C0B03C45C8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9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0033D64-80DE-4AE2-B1CC-6BCCC4639BBB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403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4323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7126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24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9711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4399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4228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69131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1704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0568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00134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3294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45490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9117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5328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90046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348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24294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53174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96849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8883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52873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8846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53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2458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7463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34889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6116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3537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2518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736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495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64274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57000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54094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81326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518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6491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718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86718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036025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7341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118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030723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99288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4754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0971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83999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43485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2743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2545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4479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3615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4649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30034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156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98178-D8F4-4A0A-BC8F-3E80565D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18EAD549-C64B-4E20-B91F-AC5CEEA15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840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12356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216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806485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41609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77489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55222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566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4105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9289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63366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4769-E967-4343-B7AD-2AABBA02E0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BA9B3B0E-E664-463E-AEF5-6FF8BD38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6531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3634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41654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6943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88653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79245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80981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28326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9625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8715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73849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29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3.xml"/><Relationship Id="rId117" Type="http://schemas.openxmlformats.org/officeDocument/2006/relationships/slideLayout" Target="../slideLayouts/slideLayout124.xml"/><Relationship Id="rId21" Type="http://schemas.openxmlformats.org/officeDocument/2006/relationships/slideLayout" Target="../slideLayouts/slideLayout28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63" Type="http://schemas.openxmlformats.org/officeDocument/2006/relationships/slideLayout" Target="../slideLayouts/slideLayout70.xml"/><Relationship Id="rId68" Type="http://schemas.openxmlformats.org/officeDocument/2006/relationships/slideLayout" Target="../slideLayouts/slideLayout75.xml"/><Relationship Id="rId84" Type="http://schemas.openxmlformats.org/officeDocument/2006/relationships/slideLayout" Target="../slideLayouts/slideLayout91.xml"/><Relationship Id="rId89" Type="http://schemas.openxmlformats.org/officeDocument/2006/relationships/slideLayout" Target="../slideLayouts/slideLayout96.xml"/><Relationship Id="rId112" Type="http://schemas.openxmlformats.org/officeDocument/2006/relationships/slideLayout" Target="../slideLayouts/slideLayout119.xml"/><Relationship Id="rId133" Type="http://schemas.openxmlformats.org/officeDocument/2006/relationships/slideLayout" Target="../slideLayouts/slideLayout140.xml"/><Relationship Id="rId138" Type="http://schemas.openxmlformats.org/officeDocument/2006/relationships/slideLayout" Target="../slideLayouts/slideLayout145.xml"/><Relationship Id="rId154" Type="http://schemas.openxmlformats.org/officeDocument/2006/relationships/slideLayout" Target="../slideLayouts/slideLayout161.xml"/><Relationship Id="rId159" Type="http://schemas.openxmlformats.org/officeDocument/2006/relationships/slideLayout" Target="../slideLayouts/slideLayout166.xml"/><Relationship Id="rId170" Type="http://schemas.openxmlformats.org/officeDocument/2006/relationships/theme" Target="../theme/theme2.xml"/><Relationship Id="rId16" Type="http://schemas.openxmlformats.org/officeDocument/2006/relationships/slideLayout" Target="../slideLayouts/slideLayout23.xml"/><Relationship Id="rId107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53" Type="http://schemas.openxmlformats.org/officeDocument/2006/relationships/slideLayout" Target="../slideLayouts/slideLayout60.xml"/><Relationship Id="rId58" Type="http://schemas.openxmlformats.org/officeDocument/2006/relationships/slideLayout" Target="../slideLayouts/slideLayout65.xml"/><Relationship Id="rId74" Type="http://schemas.openxmlformats.org/officeDocument/2006/relationships/slideLayout" Target="../slideLayouts/slideLayout81.xml"/><Relationship Id="rId79" Type="http://schemas.openxmlformats.org/officeDocument/2006/relationships/slideLayout" Target="../slideLayouts/slideLayout86.xml"/><Relationship Id="rId102" Type="http://schemas.openxmlformats.org/officeDocument/2006/relationships/slideLayout" Target="../slideLayouts/slideLayout109.xml"/><Relationship Id="rId123" Type="http://schemas.openxmlformats.org/officeDocument/2006/relationships/slideLayout" Target="../slideLayouts/slideLayout130.xml"/><Relationship Id="rId128" Type="http://schemas.openxmlformats.org/officeDocument/2006/relationships/slideLayout" Target="../slideLayouts/slideLayout135.xml"/><Relationship Id="rId144" Type="http://schemas.openxmlformats.org/officeDocument/2006/relationships/slideLayout" Target="../slideLayouts/slideLayout151.xml"/><Relationship Id="rId149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2.xml"/><Relationship Id="rId90" Type="http://schemas.openxmlformats.org/officeDocument/2006/relationships/slideLayout" Target="../slideLayouts/slideLayout97.xml"/><Relationship Id="rId95" Type="http://schemas.openxmlformats.org/officeDocument/2006/relationships/slideLayout" Target="../slideLayouts/slideLayout102.xml"/><Relationship Id="rId160" Type="http://schemas.openxmlformats.org/officeDocument/2006/relationships/slideLayout" Target="../slideLayouts/slideLayout167.xml"/><Relationship Id="rId165" Type="http://schemas.openxmlformats.org/officeDocument/2006/relationships/slideLayout" Target="../slideLayouts/slideLayout172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64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76.xml"/><Relationship Id="rId113" Type="http://schemas.openxmlformats.org/officeDocument/2006/relationships/slideLayout" Target="../slideLayouts/slideLayout120.xml"/><Relationship Id="rId118" Type="http://schemas.openxmlformats.org/officeDocument/2006/relationships/slideLayout" Target="../slideLayouts/slideLayout125.xml"/><Relationship Id="rId134" Type="http://schemas.openxmlformats.org/officeDocument/2006/relationships/slideLayout" Target="../slideLayouts/slideLayout141.xml"/><Relationship Id="rId139" Type="http://schemas.openxmlformats.org/officeDocument/2006/relationships/slideLayout" Target="../slideLayouts/slideLayout146.xml"/><Relationship Id="rId80" Type="http://schemas.openxmlformats.org/officeDocument/2006/relationships/slideLayout" Target="../slideLayouts/slideLayout87.xml"/><Relationship Id="rId85" Type="http://schemas.openxmlformats.org/officeDocument/2006/relationships/slideLayout" Target="../slideLayouts/slideLayout92.xml"/><Relationship Id="rId150" Type="http://schemas.openxmlformats.org/officeDocument/2006/relationships/slideLayout" Target="../slideLayouts/slideLayout157.xml"/><Relationship Id="rId155" Type="http://schemas.openxmlformats.org/officeDocument/2006/relationships/slideLayout" Target="../slideLayouts/slideLayout162.xml"/><Relationship Id="rId171" Type="http://schemas.openxmlformats.org/officeDocument/2006/relationships/image" Target="../media/image1.png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59" Type="http://schemas.openxmlformats.org/officeDocument/2006/relationships/slideLayout" Target="../slideLayouts/slideLayout66.xml"/><Relationship Id="rId103" Type="http://schemas.openxmlformats.org/officeDocument/2006/relationships/slideLayout" Target="../slideLayouts/slideLayout110.xml"/><Relationship Id="rId108" Type="http://schemas.openxmlformats.org/officeDocument/2006/relationships/slideLayout" Target="../slideLayouts/slideLayout115.xml"/><Relationship Id="rId124" Type="http://schemas.openxmlformats.org/officeDocument/2006/relationships/slideLayout" Target="../slideLayouts/slideLayout131.xml"/><Relationship Id="rId129" Type="http://schemas.openxmlformats.org/officeDocument/2006/relationships/slideLayout" Target="../slideLayouts/slideLayout136.xml"/><Relationship Id="rId54" Type="http://schemas.openxmlformats.org/officeDocument/2006/relationships/slideLayout" Target="../slideLayouts/slideLayout61.xml"/><Relationship Id="rId70" Type="http://schemas.openxmlformats.org/officeDocument/2006/relationships/slideLayout" Target="../slideLayouts/slideLayout77.xml"/><Relationship Id="rId75" Type="http://schemas.openxmlformats.org/officeDocument/2006/relationships/slideLayout" Target="../slideLayouts/slideLayout82.xml"/><Relationship Id="rId91" Type="http://schemas.openxmlformats.org/officeDocument/2006/relationships/slideLayout" Target="../slideLayouts/slideLayout98.xml"/><Relationship Id="rId96" Type="http://schemas.openxmlformats.org/officeDocument/2006/relationships/slideLayout" Target="../slideLayouts/slideLayout103.xml"/><Relationship Id="rId140" Type="http://schemas.openxmlformats.org/officeDocument/2006/relationships/slideLayout" Target="../slideLayouts/slideLayout147.xml"/><Relationship Id="rId145" Type="http://schemas.openxmlformats.org/officeDocument/2006/relationships/slideLayout" Target="../slideLayouts/slideLayout152.xml"/><Relationship Id="rId161" Type="http://schemas.openxmlformats.org/officeDocument/2006/relationships/slideLayout" Target="../slideLayouts/slideLayout168.xml"/><Relationship Id="rId166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64.xml"/><Relationship Id="rId106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21.xml"/><Relationship Id="rId119" Type="http://schemas.openxmlformats.org/officeDocument/2006/relationships/slideLayout" Target="../slideLayouts/slideLayout126.xml"/><Relationship Id="rId127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7.xml"/><Relationship Id="rId65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80.xml"/><Relationship Id="rId78" Type="http://schemas.openxmlformats.org/officeDocument/2006/relationships/slideLayout" Target="../slideLayouts/slideLayout85.xml"/><Relationship Id="rId81" Type="http://schemas.openxmlformats.org/officeDocument/2006/relationships/slideLayout" Target="../slideLayouts/slideLayout88.xml"/><Relationship Id="rId86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101.xml"/><Relationship Id="rId99" Type="http://schemas.openxmlformats.org/officeDocument/2006/relationships/slideLayout" Target="../slideLayouts/slideLayout106.xml"/><Relationship Id="rId101" Type="http://schemas.openxmlformats.org/officeDocument/2006/relationships/slideLayout" Target="../slideLayouts/slideLayout108.xml"/><Relationship Id="rId122" Type="http://schemas.openxmlformats.org/officeDocument/2006/relationships/slideLayout" Target="../slideLayouts/slideLayout129.xml"/><Relationship Id="rId130" Type="http://schemas.openxmlformats.org/officeDocument/2006/relationships/slideLayout" Target="../slideLayouts/slideLayout137.xml"/><Relationship Id="rId135" Type="http://schemas.openxmlformats.org/officeDocument/2006/relationships/slideLayout" Target="../slideLayouts/slideLayout142.xml"/><Relationship Id="rId143" Type="http://schemas.openxmlformats.org/officeDocument/2006/relationships/slideLayout" Target="../slideLayouts/slideLayout150.xml"/><Relationship Id="rId148" Type="http://schemas.openxmlformats.org/officeDocument/2006/relationships/slideLayout" Target="../slideLayouts/slideLayout155.xml"/><Relationship Id="rId151" Type="http://schemas.openxmlformats.org/officeDocument/2006/relationships/slideLayout" Target="../slideLayouts/slideLayout158.xml"/><Relationship Id="rId156" Type="http://schemas.openxmlformats.org/officeDocument/2006/relationships/slideLayout" Target="../slideLayouts/slideLayout163.xml"/><Relationship Id="rId164" Type="http://schemas.openxmlformats.org/officeDocument/2006/relationships/slideLayout" Target="../slideLayouts/slideLayout171.xml"/><Relationship Id="rId169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72" Type="http://schemas.openxmlformats.org/officeDocument/2006/relationships/image" Target="../media/image4.svg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9" Type="http://schemas.openxmlformats.org/officeDocument/2006/relationships/slideLayout" Target="../slideLayouts/slideLayout46.xml"/><Relationship Id="rId109" Type="http://schemas.openxmlformats.org/officeDocument/2006/relationships/slideLayout" Target="../slideLayouts/slideLayout116.xml"/><Relationship Id="rId34" Type="http://schemas.openxmlformats.org/officeDocument/2006/relationships/slideLayout" Target="../slideLayouts/slideLayout41.xml"/><Relationship Id="rId50" Type="http://schemas.openxmlformats.org/officeDocument/2006/relationships/slideLayout" Target="../slideLayouts/slideLayout57.xml"/><Relationship Id="rId55" Type="http://schemas.openxmlformats.org/officeDocument/2006/relationships/slideLayout" Target="../slideLayouts/slideLayout62.xml"/><Relationship Id="rId76" Type="http://schemas.openxmlformats.org/officeDocument/2006/relationships/slideLayout" Target="../slideLayouts/slideLayout83.xml"/><Relationship Id="rId97" Type="http://schemas.openxmlformats.org/officeDocument/2006/relationships/slideLayout" Target="../slideLayouts/slideLayout104.xml"/><Relationship Id="rId104" Type="http://schemas.openxmlformats.org/officeDocument/2006/relationships/slideLayout" Target="../slideLayouts/slideLayout111.xml"/><Relationship Id="rId120" Type="http://schemas.openxmlformats.org/officeDocument/2006/relationships/slideLayout" Target="../slideLayouts/slideLayout127.xml"/><Relationship Id="rId125" Type="http://schemas.openxmlformats.org/officeDocument/2006/relationships/slideLayout" Target="../slideLayouts/slideLayout132.xml"/><Relationship Id="rId141" Type="http://schemas.openxmlformats.org/officeDocument/2006/relationships/slideLayout" Target="../slideLayouts/slideLayout148.xml"/><Relationship Id="rId146" Type="http://schemas.openxmlformats.org/officeDocument/2006/relationships/slideLayout" Target="../slideLayouts/slideLayout153.xml"/><Relationship Id="rId167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.xml"/><Relationship Id="rId71" Type="http://schemas.openxmlformats.org/officeDocument/2006/relationships/slideLayout" Target="../slideLayouts/slideLayout78.xml"/><Relationship Id="rId92" Type="http://schemas.openxmlformats.org/officeDocument/2006/relationships/slideLayout" Target="../slideLayouts/slideLayout99.xml"/><Relationship Id="rId16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1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66" Type="http://schemas.openxmlformats.org/officeDocument/2006/relationships/slideLayout" Target="../slideLayouts/slideLayout73.xml"/><Relationship Id="rId87" Type="http://schemas.openxmlformats.org/officeDocument/2006/relationships/slideLayout" Target="../slideLayouts/slideLayout94.xml"/><Relationship Id="rId110" Type="http://schemas.openxmlformats.org/officeDocument/2006/relationships/slideLayout" Target="../slideLayouts/slideLayout117.xml"/><Relationship Id="rId115" Type="http://schemas.openxmlformats.org/officeDocument/2006/relationships/slideLayout" Target="../slideLayouts/slideLayout122.xml"/><Relationship Id="rId131" Type="http://schemas.openxmlformats.org/officeDocument/2006/relationships/slideLayout" Target="../slideLayouts/slideLayout138.xml"/><Relationship Id="rId136" Type="http://schemas.openxmlformats.org/officeDocument/2006/relationships/slideLayout" Target="../slideLayouts/slideLayout143.xml"/><Relationship Id="rId157" Type="http://schemas.openxmlformats.org/officeDocument/2006/relationships/slideLayout" Target="../slideLayouts/slideLayout164.xml"/><Relationship Id="rId61" Type="http://schemas.openxmlformats.org/officeDocument/2006/relationships/slideLayout" Target="../slideLayouts/slideLayout68.xml"/><Relationship Id="rId82" Type="http://schemas.openxmlformats.org/officeDocument/2006/relationships/slideLayout" Target="../slideLayouts/slideLayout89.xml"/><Relationship Id="rId152" Type="http://schemas.openxmlformats.org/officeDocument/2006/relationships/slideLayout" Target="../slideLayouts/slideLayout159.xml"/><Relationship Id="rId173" Type="http://schemas.openxmlformats.org/officeDocument/2006/relationships/image" Target="../media/image5.png"/><Relationship Id="rId1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1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56" Type="http://schemas.openxmlformats.org/officeDocument/2006/relationships/slideLayout" Target="../slideLayouts/slideLayout63.xml"/><Relationship Id="rId77" Type="http://schemas.openxmlformats.org/officeDocument/2006/relationships/slideLayout" Target="../slideLayouts/slideLayout84.xml"/><Relationship Id="rId100" Type="http://schemas.openxmlformats.org/officeDocument/2006/relationships/slideLayout" Target="../slideLayouts/slideLayout107.xml"/><Relationship Id="rId105" Type="http://schemas.openxmlformats.org/officeDocument/2006/relationships/slideLayout" Target="../slideLayouts/slideLayout112.xml"/><Relationship Id="rId126" Type="http://schemas.openxmlformats.org/officeDocument/2006/relationships/slideLayout" Target="../slideLayouts/slideLayout133.xml"/><Relationship Id="rId147" Type="http://schemas.openxmlformats.org/officeDocument/2006/relationships/slideLayout" Target="../slideLayouts/slideLayout154.xml"/><Relationship Id="rId168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Relationship Id="rId72" Type="http://schemas.openxmlformats.org/officeDocument/2006/relationships/slideLayout" Target="../slideLayouts/slideLayout79.xml"/><Relationship Id="rId93" Type="http://schemas.openxmlformats.org/officeDocument/2006/relationships/slideLayout" Target="../slideLayouts/slideLayout100.xml"/><Relationship Id="rId98" Type="http://schemas.openxmlformats.org/officeDocument/2006/relationships/slideLayout" Target="../slideLayouts/slideLayout105.xml"/><Relationship Id="rId121" Type="http://schemas.openxmlformats.org/officeDocument/2006/relationships/slideLayout" Target="../slideLayouts/slideLayout128.xml"/><Relationship Id="rId142" Type="http://schemas.openxmlformats.org/officeDocument/2006/relationships/slideLayout" Target="../slideLayouts/slideLayout149.xml"/><Relationship Id="rId16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0.xml"/><Relationship Id="rId25" Type="http://schemas.openxmlformats.org/officeDocument/2006/relationships/slideLayout" Target="../slideLayouts/slideLayout32.xml"/><Relationship Id="rId46" Type="http://schemas.openxmlformats.org/officeDocument/2006/relationships/slideLayout" Target="../slideLayouts/slideLayout53.xml"/><Relationship Id="rId67" Type="http://schemas.openxmlformats.org/officeDocument/2006/relationships/slideLayout" Target="../slideLayouts/slideLayout74.xml"/><Relationship Id="rId116" Type="http://schemas.openxmlformats.org/officeDocument/2006/relationships/slideLayout" Target="../slideLayouts/slideLayout123.xml"/><Relationship Id="rId137" Type="http://schemas.openxmlformats.org/officeDocument/2006/relationships/slideLayout" Target="../slideLayouts/slideLayout144.xml"/><Relationship Id="rId158" Type="http://schemas.openxmlformats.org/officeDocument/2006/relationships/slideLayout" Target="../slideLayouts/slideLayout165.xml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Relationship Id="rId62" Type="http://schemas.openxmlformats.org/officeDocument/2006/relationships/slideLayout" Target="../slideLayouts/slideLayout69.xml"/><Relationship Id="rId83" Type="http://schemas.openxmlformats.org/officeDocument/2006/relationships/slideLayout" Target="../slideLayouts/slideLayout90.xml"/><Relationship Id="rId88" Type="http://schemas.openxmlformats.org/officeDocument/2006/relationships/slideLayout" Target="../slideLayouts/slideLayout95.xml"/><Relationship Id="rId111" Type="http://schemas.openxmlformats.org/officeDocument/2006/relationships/slideLayout" Target="../slideLayouts/slideLayout118.xml"/><Relationship Id="rId132" Type="http://schemas.openxmlformats.org/officeDocument/2006/relationships/slideLayout" Target="../slideLayouts/slideLayout139.xml"/><Relationship Id="rId153" Type="http://schemas.openxmlformats.org/officeDocument/2006/relationships/slideLayout" Target="../slideLayouts/slideLayout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8C4B1D1E-ECD3-4B71-B132-31FD3168E4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/>
        </p:nvPicPr>
        <p:blipFill>
          <a:blip r:embed="rId171">
            <a:extLs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26AE09-5FE1-43E3-A913-CA8D5F4E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D369E2-F047-4DCC-9506-5C1A3C49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80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  <p:sldLayoutId id="2147483798" r:id="rId35"/>
    <p:sldLayoutId id="2147483799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805" r:id="rId42"/>
    <p:sldLayoutId id="2147483806" r:id="rId43"/>
    <p:sldLayoutId id="2147483807" r:id="rId44"/>
    <p:sldLayoutId id="2147483808" r:id="rId45"/>
    <p:sldLayoutId id="2147483809" r:id="rId46"/>
    <p:sldLayoutId id="2147483810" r:id="rId47"/>
    <p:sldLayoutId id="2147483811" r:id="rId48"/>
    <p:sldLayoutId id="2147483812" r:id="rId49"/>
    <p:sldLayoutId id="2147483813" r:id="rId50"/>
    <p:sldLayoutId id="2147483814" r:id="rId51"/>
    <p:sldLayoutId id="2147483815" r:id="rId52"/>
    <p:sldLayoutId id="2147483816" r:id="rId53"/>
    <p:sldLayoutId id="2147483817" r:id="rId54"/>
    <p:sldLayoutId id="2147483818" r:id="rId55"/>
    <p:sldLayoutId id="2147483819" r:id="rId56"/>
    <p:sldLayoutId id="2147483820" r:id="rId57"/>
    <p:sldLayoutId id="2147483821" r:id="rId58"/>
    <p:sldLayoutId id="2147483822" r:id="rId59"/>
    <p:sldLayoutId id="2147483823" r:id="rId60"/>
    <p:sldLayoutId id="2147483824" r:id="rId61"/>
    <p:sldLayoutId id="2147483825" r:id="rId62"/>
    <p:sldLayoutId id="2147483826" r:id="rId63"/>
    <p:sldLayoutId id="2147483827" r:id="rId64"/>
    <p:sldLayoutId id="2147483828" r:id="rId65"/>
    <p:sldLayoutId id="2147483829" r:id="rId66"/>
    <p:sldLayoutId id="2147483830" r:id="rId67"/>
    <p:sldLayoutId id="2147483831" r:id="rId68"/>
    <p:sldLayoutId id="2147483832" r:id="rId69"/>
    <p:sldLayoutId id="2147483833" r:id="rId70"/>
    <p:sldLayoutId id="2147483834" r:id="rId71"/>
    <p:sldLayoutId id="2147483835" r:id="rId72"/>
    <p:sldLayoutId id="2147483836" r:id="rId73"/>
    <p:sldLayoutId id="2147483837" r:id="rId74"/>
    <p:sldLayoutId id="2147483838" r:id="rId75"/>
    <p:sldLayoutId id="2147483839" r:id="rId76"/>
    <p:sldLayoutId id="2147483840" r:id="rId77"/>
    <p:sldLayoutId id="2147483841" r:id="rId78"/>
    <p:sldLayoutId id="2147483842" r:id="rId79"/>
    <p:sldLayoutId id="2147483843" r:id="rId80"/>
    <p:sldLayoutId id="2147483844" r:id="rId81"/>
    <p:sldLayoutId id="2147483845" r:id="rId82"/>
    <p:sldLayoutId id="2147483846" r:id="rId83"/>
    <p:sldLayoutId id="2147483847" r:id="rId84"/>
    <p:sldLayoutId id="2147483848" r:id="rId85"/>
    <p:sldLayoutId id="2147483849" r:id="rId86"/>
    <p:sldLayoutId id="2147483850" r:id="rId87"/>
    <p:sldLayoutId id="2147483851" r:id="rId88"/>
    <p:sldLayoutId id="2147483852" r:id="rId89"/>
    <p:sldLayoutId id="2147483853" r:id="rId90"/>
    <p:sldLayoutId id="2147483854" r:id="rId91"/>
    <p:sldLayoutId id="2147483855" r:id="rId92"/>
    <p:sldLayoutId id="2147483856" r:id="rId93"/>
    <p:sldLayoutId id="2147483857" r:id="rId94"/>
    <p:sldLayoutId id="2147483858" r:id="rId95"/>
    <p:sldLayoutId id="2147483859" r:id="rId96"/>
    <p:sldLayoutId id="2147483860" r:id="rId97"/>
    <p:sldLayoutId id="2147483861" r:id="rId98"/>
    <p:sldLayoutId id="2147483862" r:id="rId99"/>
    <p:sldLayoutId id="2147483863" r:id="rId100"/>
    <p:sldLayoutId id="2147483864" r:id="rId101"/>
    <p:sldLayoutId id="2147483865" r:id="rId102"/>
    <p:sldLayoutId id="2147483866" r:id="rId103"/>
    <p:sldLayoutId id="2147483867" r:id="rId104"/>
    <p:sldLayoutId id="2147483868" r:id="rId105"/>
    <p:sldLayoutId id="2147483869" r:id="rId106"/>
    <p:sldLayoutId id="2147483870" r:id="rId107"/>
    <p:sldLayoutId id="2147483871" r:id="rId108"/>
    <p:sldLayoutId id="2147483872" r:id="rId109"/>
    <p:sldLayoutId id="2147483873" r:id="rId110"/>
    <p:sldLayoutId id="2147483874" r:id="rId111"/>
    <p:sldLayoutId id="2147483875" r:id="rId112"/>
    <p:sldLayoutId id="2147483876" r:id="rId113"/>
    <p:sldLayoutId id="2147483877" r:id="rId114"/>
    <p:sldLayoutId id="2147483878" r:id="rId115"/>
    <p:sldLayoutId id="2147483879" r:id="rId116"/>
    <p:sldLayoutId id="2147483880" r:id="rId117"/>
    <p:sldLayoutId id="2147483881" r:id="rId118"/>
    <p:sldLayoutId id="2147483882" r:id="rId119"/>
    <p:sldLayoutId id="2147483883" r:id="rId120"/>
    <p:sldLayoutId id="2147483884" r:id="rId121"/>
    <p:sldLayoutId id="2147483885" r:id="rId122"/>
    <p:sldLayoutId id="2147483886" r:id="rId123"/>
    <p:sldLayoutId id="2147483887" r:id="rId124"/>
    <p:sldLayoutId id="2147483888" r:id="rId125"/>
    <p:sldLayoutId id="2147483889" r:id="rId126"/>
    <p:sldLayoutId id="2147483890" r:id="rId127"/>
    <p:sldLayoutId id="2147483891" r:id="rId128"/>
    <p:sldLayoutId id="2147483892" r:id="rId129"/>
    <p:sldLayoutId id="2147483720" r:id="rId130"/>
    <p:sldLayoutId id="2147483722" r:id="rId131"/>
    <p:sldLayoutId id="2147483723" r:id="rId132"/>
    <p:sldLayoutId id="2147483724" r:id="rId133"/>
    <p:sldLayoutId id="2147483725" r:id="rId134"/>
    <p:sldLayoutId id="2147483726" r:id="rId135"/>
    <p:sldLayoutId id="2147483727" r:id="rId136"/>
    <p:sldLayoutId id="2147483728" r:id="rId137"/>
    <p:sldLayoutId id="2147483729" r:id="rId138"/>
    <p:sldLayoutId id="2147483730" r:id="rId139"/>
    <p:sldLayoutId id="2147483731" r:id="rId140"/>
    <p:sldLayoutId id="2147483733" r:id="rId141"/>
    <p:sldLayoutId id="2147483734" r:id="rId142"/>
    <p:sldLayoutId id="2147483735" r:id="rId143"/>
    <p:sldLayoutId id="2147483736" r:id="rId144"/>
    <p:sldLayoutId id="2147483737" r:id="rId145"/>
    <p:sldLayoutId id="2147483738" r:id="rId146"/>
    <p:sldLayoutId id="2147483739" r:id="rId147"/>
    <p:sldLayoutId id="2147483740" r:id="rId148"/>
    <p:sldLayoutId id="2147483741" r:id="rId149"/>
    <p:sldLayoutId id="2147483742" r:id="rId150"/>
    <p:sldLayoutId id="2147483743" r:id="rId151"/>
    <p:sldLayoutId id="2147483744" r:id="rId152"/>
    <p:sldLayoutId id="2147483745" r:id="rId153"/>
    <p:sldLayoutId id="2147483746" r:id="rId154"/>
    <p:sldLayoutId id="2147483747" r:id="rId155"/>
    <p:sldLayoutId id="2147483748" r:id="rId156"/>
    <p:sldLayoutId id="2147483749" r:id="rId157"/>
    <p:sldLayoutId id="2147483750" r:id="rId158"/>
    <p:sldLayoutId id="2147483751" r:id="rId159"/>
    <p:sldLayoutId id="2147483752" r:id="rId160"/>
    <p:sldLayoutId id="2147483753" r:id="rId161"/>
    <p:sldLayoutId id="2147483754" r:id="rId162"/>
    <p:sldLayoutId id="2147483756" r:id="rId163"/>
    <p:sldLayoutId id="2147483757" r:id="rId164"/>
    <p:sldLayoutId id="2147483758" r:id="rId165"/>
    <p:sldLayoutId id="2147483759" r:id="rId166"/>
    <p:sldLayoutId id="2147483760" r:id="rId167"/>
    <p:sldLayoutId id="2147483761" r:id="rId168"/>
    <p:sldLayoutId id="2147483762" r:id="rId169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173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173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173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173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173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9" orient="horz" pos="238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237">
          <p15:clr>
            <a:srgbClr val="F26B43"/>
          </p15:clr>
        </p15:guide>
        <p15:guide id="32" pos="732">
          <p15:clr>
            <a:srgbClr val="F26B43"/>
          </p15:clr>
        </p15:guide>
        <p15:guide id="33" pos="850">
          <p15:clr>
            <a:srgbClr val="F26B43"/>
          </p15:clr>
        </p15:guide>
        <p15:guide id="34" pos="1345">
          <p15:clr>
            <a:srgbClr val="F26B43"/>
          </p15:clr>
        </p15:guide>
        <p15:guide id="35" pos="1460">
          <p15:clr>
            <a:srgbClr val="F26B43"/>
          </p15:clr>
        </p15:guide>
        <p15:guide id="36" pos="1954">
          <p15:clr>
            <a:srgbClr val="F26B43"/>
          </p15:clr>
        </p15:guide>
        <p15:guide id="37" pos="2069">
          <p15:clr>
            <a:srgbClr val="F26B43"/>
          </p15:clr>
        </p15:guide>
        <p15:guide id="38" pos="2564">
          <p15:clr>
            <a:srgbClr val="F26B43"/>
          </p15:clr>
        </p15:guide>
        <p15:guide id="39" pos="2678">
          <p15:clr>
            <a:srgbClr val="F26B43"/>
          </p15:clr>
        </p15:guide>
        <p15:guide id="40" pos="3173">
          <p15:clr>
            <a:srgbClr val="F26B43"/>
          </p15:clr>
        </p15:guide>
        <p15:guide id="41" pos="3288">
          <p15:clr>
            <a:srgbClr val="F26B43"/>
          </p15:clr>
        </p15:guide>
        <p15:guide id="42" pos="3782">
          <p15:clr>
            <a:srgbClr val="F26B43"/>
          </p15:clr>
        </p15:guide>
        <p15:guide id="43" pos="3897">
          <p15:clr>
            <a:srgbClr val="F26B43"/>
          </p15:clr>
        </p15:guide>
        <p15:guide id="44" pos="4392">
          <p15:clr>
            <a:srgbClr val="F26B43"/>
          </p15:clr>
        </p15:guide>
        <p15:guide id="45" pos="4506">
          <p15:clr>
            <a:srgbClr val="F26B43"/>
          </p15:clr>
        </p15:guide>
        <p15:guide id="46" pos="5001">
          <p15:clr>
            <a:srgbClr val="F26B43"/>
          </p15:clr>
        </p15:guide>
        <p15:guide id="47" pos="5115">
          <p15:clr>
            <a:srgbClr val="F26B43"/>
          </p15:clr>
        </p15:guide>
        <p15:guide id="48" pos="5610">
          <p15:clr>
            <a:srgbClr val="F26B43"/>
          </p15:clr>
        </p15:guide>
        <p15:guide id="49" pos="5725">
          <p15:clr>
            <a:srgbClr val="F26B43"/>
          </p15:clr>
        </p15:guide>
        <p15:guide id="50" pos="6220">
          <p15:clr>
            <a:srgbClr val="F26B43"/>
          </p15:clr>
        </p15:guide>
        <p15:guide id="51" pos="6334">
          <p15:clr>
            <a:srgbClr val="F26B43"/>
          </p15:clr>
        </p15:guide>
        <p15:guide id="52" pos="6829">
          <p15:clr>
            <a:srgbClr val="F26B43"/>
          </p15:clr>
        </p15:guide>
        <p15:guide id="53" pos="6943">
          <p15:clr>
            <a:srgbClr val="F26B43"/>
          </p15:clr>
        </p15:guide>
        <p15:guide id="54" pos="7438">
          <p15:clr>
            <a:srgbClr val="F26B43"/>
          </p15:clr>
        </p15:guide>
        <p15:guide id="55" pos="3840">
          <p15:clr>
            <a:srgbClr val="9FCC3B"/>
          </p15:clr>
        </p15:guide>
        <p15:guide id="56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1728B9-F0F4-C182-8826-0887FBAB5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7" y="5768975"/>
            <a:ext cx="6604609" cy="709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Fundamentals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JavaScript is an object-based programing language</a:t>
            </a:r>
          </a:p>
          <a:p>
            <a:pPr lvl="1"/>
            <a:r>
              <a:rPr lang="en-US" dirty="0"/>
              <a:t>All types extend from it</a:t>
            </a:r>
          </a:p>
          <a:p>
            <a:pPr lvl="1"/>
            <a:r>
              <a:rPr lang="en-US" dirty="0"/>
              <a:t>Including functions</a:t>
            </a:r>
          </a:p>
          <a:p>
            <a:pPr lvl="1"/>
            <a:r>
              <a:rPr lang="en-US" dirty="0"/>
              <a:t>Function is a reserved word of the language</a:t>
            </a:r>
          </a:p>
          <a:p>
            <a:r>
              <a:rPr lang="en-US" dirty="0"/>
              <a:t>Theoretically, we could define our functions like this</a:t>
            </a:r>
          </a:p>
          <a:p>
            <a:pPr lvl="1"/>
            <a:r>
              <a:rPr lang="en-US" dirty="0"/>
              <a:t>Then call it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1"/>
            <a:endParaRPr lang="en-US" dirty="0"/>
          </a:p>
          <a:p>
            <a:r>
              <a:rPr lang="en-US" dirty="0"/>
              <a:t>In the above example, we have added all the functionality as a string</a:t>
            </a:r>
          </a:p>
          <a:p>
            <a:pPr lvl="1"/>
            <a:r>
              <a:rPr lang="en-US" dirty="0"/>
              <a:t>The runtime will instantiate a new function object</a:t>
            </a:r>
          </a:p>
          <a:p>
            <a:pPr lvl="1"/>
            <a:r>
              <a:rPr lang="en-US" dirty="0"/>
              <a:t>Then pass a reference 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Allowing us to call it in the same way as any other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is an object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62CF9-2B46-49F5-A5F0-2FC430DFED87}"/>
              </a:ext>
            </a:extLst>
          </p:cNvPr>
          <p:cNvSpPr/>
          <p:nvPr/>
        </p:nvSpPr>
        <p:spPr>
          <a:xfrm>
            <a:off x="393600" y="3259723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Function('alert("stuff was done")');</a:t>
            </a:r>
          </a:p>
        </p:txBody>
      </p:sp>
    </p:spTree>
    <p:extLst>
      <p:ext uri="{BB962C8B-B14F-4D97-AF65-F5344CB8AC3E}">
        <p14:creationId xmlns:p14="http://schemas.microsoft.com/office/powerpoint/2010/main" val="31170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/>
          <a:lstStyle/>
          <a:p>
            <a:r>
              <a:rPr lang="en-GB" dirty="0"/>
              <a:t>Destructuring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5E4B3D-7357-B523-B5F9-1047818DF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7" y="5768975"/>
            <a:ext cx="6604609" cy="709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Fundamentals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5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Providing a convenient way to extract data from objects and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61A31-241A-42E1-80C1-71664595E73B}"/>
              </a:ext>
            </a:extLst>
          </p:cNvPr>
          <p:cNvSpPr/>
          <p:nvPr/>
        </p:nvSpPr>
        <p:spPr>
          <a:xfrm>
            <a:off x="373200" y="1704953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I","Love","JavaScript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Love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(third);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1EB1A-7FF7-45C1-B8CB-F018271722BC}"/>
              </a:ext>
            </a:extLst>
          </p:cNvPr>
          <p:cNvSpPr/>
          <p:nvPr/>
        </p:nvSpPr>
        <p:spPr>
          <a:xfrm>
            <a:off x="373200" y="3980109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=7] = [1];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//1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//7</a:t>
            </a:r>
          </a:p>
        </p:txBody>
      </p:sp>
    </p:spTree>
    <p:extLst>
      <p:ext uri="{BB962C8B-B14F-4D97-AF65-F5344CB8AC3E}">
        <p14:creationId xmlns:p14="http://schemas.microsoft.com/office/powerpoint/2010/main" val="41269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Basic object </a:t>
            </a:r>
            <a:r>
              <a:rPr lang="en-US" dirty="0" err="1"/>
              <a:t>destructuring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rename the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8CF89-1056-4858-9FA9-1BE17D00F3E3}"/>
              </a:ext>
            </a:extLst>
          </p:cNvPr>
          <p:cNvSpPr/>
          <p:nvPr/>
        </p:nvSpPr>
        <p:spPr>
          <a:xfrm>
            <a:off x="373200" y="1568894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4AF0E-2867-4495-B3D9-558AC904DCB2}"/>
              </a:ext>
            </a:extLst>
          </p:cNvPr>
          <p:cNvSpPr/>
          <p:nvPr/>
        </p:nvSpPr>
        <p:spPr>
          <a:xfrm>
            <a:off x="373200" y="3790651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{first: condement1,second: condement2}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console.log(condement1);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(condement2);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</p:spTree>
    <p:extLst>
      <p:ext uri="{BB962C8B-B14F-4D97-AF65-F5344CB8AC3E}">
        <p14:creationId xmlns:p14="http://schemas.microsoft.com/office/powerpoint/2010/main" val="349880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Gotcha! Braces on the </a:t>
            </a:r>
            <a:r>
              <a:rPr lang="en-US" dirty="0" err="1"/>
              <a:t>lhs</a:t>
            </a:r>
            <a:r>
              <a:rPr lang="en-US" dirty="0"/>
              <a:t> will be considered a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2897D-92F0-444E-831B-0DA36C76B8D6}"/>
              </a:ext>
            </a:extLst>
          </p:cNvPr>
          <p:cNvSpPr/>
          <p:nvPr/>
        </p:nvSpPr>
        <p:spPr>
          <a:xfrm>
            <a:off x="414000" y="1645378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ketchup",second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="mustard"}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//"Mustard"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09B24-D35F-489D-ABAE-92005DFDC3E2}"/>
              </a:ext>
            </a:extLst>
          </p:cNvPr>
          <p:cNvSpPr/>
          <p:nvPr/>
        </p:nvSpPr>
        <p:spPr>
          <a:xfrm>
            <a:off x="414000" y="4074420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//syntax error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7}); 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//okay!</a:t>
            </a:r>
          </a:p>
        </p:txBody>
      </p:sp>
    </p:spTree>
    <p:extLst>
      <p:ext uri="{BB962C8B-B14F-4D97-AF65-F5344CB8AC3E}">
        <p14:creationId xmlns:p14="http://schemas.microsoft.com/office/powerpoint/2010/main" val="134084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 dirty="0"/>
              <a:t> 8 - Objects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Creating, managing, and </a:t>
            </a:r>
            <a:r>
              <a:rPr lang="en-GB" dirty="0" err="1"/>
              <a:t>destructuring</a:t>
            </a:r>
            <a:r>
              <a:rPr lang="en-GB" dirty="0"/>
              <a:t> Objects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64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2EC6111-8364-EAD9-E476-5A11B4760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E04B7-9D4E-9804-8517-B0375C564B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Arrays and Objects are essential collections that allow us to gather data under one roof that can then be acted upon in a coherent and concise manner</a:t>
            </a:r>
          </a:p>
          <a:p>
            <a:r>
              <a:rPr lang="en-GB" dirty="0"/>
              <a:t>JavaScript is </a:t>
            </a:r>
            <a:r>
              <a:rPr lang="en-GB"/>
              <a:t>an object-based </a:t>
            </a:r>
            <a:r>
              <a:rPr lang="en-GB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Everything is an object behind the scenes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very useful objects built into JavaScript</a:t>
            </a:r>
          </a:p>
          <a:p>
            <a:pPr marL="0" lvl="1" indent="0">
              <a:buNone/>
            </a:pPr>
            <a:endParaRPr lang="en-GB" dirty="0"/>
          </a:p>
          <a:p>
            <a:r>
              <a:rPr lang="en-GB" dirty="0"/>
              <a:t>We will revisit all three concepts through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module in the course builds out of these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please speak now if you are unsure on anything!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9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349985"/>
            <a:ext cx="3443732" cy="2751999"/>
          </a:xfrm>
        </p:spPr>
        <p:txBody>
          <a:bodyPr/>
          <a:lstStyle/>
          <a:p>
            <a:r>
              <a:rPr lang="en-GB" cap="none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Destructuring</a:t>
            </a:r>
            <a:r>
              <a:rPr lang="en-GB" dirty="0"/>
              <a:t> objects and arrays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Objects in JavaScript are key – value pairs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Where standard arrays are index – value pairs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Keys are very useful for providing semantic data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 object can have new properties added at any time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Known as an </a:t>
            </a:r>
            <a:r>
              <a:rPr lang="en-GB" dirty="0" err="1"/>
              <a:t>expando</a:t>
            </a:r>
            <a:r>
              <a:rPr lang="en-GB" dirty="0"/>
              <a:t> property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data structures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86679-55AF-4768-ADCE-3A143F83B633}"/>
              </a:ext>
            </a:extLst>
          </p:cNvPr>
          <p:cNvSpPr/>
          <p:nvPr/>
        </p:nvSpPr>
        <p:spPr>
          <a:xfrm>
            <a:off x="373200" y="2506726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new Object();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student["name"] = "Caroline";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student["id"] = 1234;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 = "LGJAVSC3";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D1171-FCE1-4439-A498-48AFC834D447}"/>
              </a:ext>
            </a:extLst>
          </p:cNvPr>
          <p:cNvSpPr/>
          <p:nvPr/>
        </p:nvSpPr>
        <p:spPr>
          <a:xfrm>
            <a:off x="373200" y="4752061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"caroline@somewhere.com";</a:t>
            </a:r>
          </a:p>
        </p:txBody>
      </p:sp>
    </p:spTree>
    <p:extLst>
      <p:ext uri="{BB962C8B-B14F-4D97-AF65-F5344CB8AC3E}">
        <p14:creationId xmlns:p14="http://schemas.microsoft.com/office/powerpoint/2010/main" val="37125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key part of an object is often referred to as a property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can be directly accessed 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When working with objects, the for in loop is very useful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key holds the string value of the key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student is the object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So it loops for each property in the object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accessing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D57DB-821E-4E78-A901-6EC90B2BCD76}"/>
              </a:ext>
            </a:extLst>
          </p:cNvPr>
          <p:cNvSpPr/>
          <p:nvPr/>
        </p:nvSpPr>
        <p:spPr>
          <a:xfrm>
            <a:off x="393600" y="2009162"/>
            <a:ext cx="114047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student["email"];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DDF59-9860-4482-90D3-C1DE555137C7}"/>
              </a:ext>
            </a:extLst>
          </p:cNvPr>
          <p:cNvSpPr/>
          <p:nvPr/>
        </p:nvSpPr>
        <p:spPr>
          <a:xfrm>
            <a:off x="393600" y="4707275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in student)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console.log(`${key}:${student[key]}`);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26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is an alternative syntactic approach to defining objects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can be combined into more complex arrays</a:t>
            </a:r>
          </a:p>
          <a:p>
            <a:pPr lvl="1"/>
            <a:r>
              <a:rPr lang="en-GB" dirty="0"/>
              <a:t>Below is an indexed array containing two object literals</a:t>
            </a:r>
          </a:p>
          <a:p>
            <a:pPr lvl="1"/>
            <a:r>
              <a:rPr lang="en-GB" dirty="0"/>
              <a:t>Note the comma separator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Objects – literal notation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37E5A-2F16-4DF6-A1BF-745E7A16F319}"/>
              </a:ext>
            </a:extLst>
          </p:cNvPr>
          <p:cNvSpPr/>
          <p:nvPr/>
        </p:nvSpPr>
        <p:spPr>
          <a:xfrm>
            <a:off x="373199" y="1722503"/>
            <a:ext cx="1140480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student2 =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398EE-58D1-4E61-8B3F-D4A734E17699}"/>
              </a:ext>
            </a:extLst>
          </p:cNvPr>
          <p:cNvSpPr/>
          <p:nvPr/>
        </p:nvSpPr>
        <p:spPr>
          <a:xfrm>
            <a:off x="373199" y="4418790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397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If we define the following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would we have to add to this code to</a:t>
            </a:r>
          </a:p>
          <a:p>
            <a:pPr lvl="1"/>
            <a:r>
              <a:rPr lang="en-GB" dirty="0"/>
              <a:t>Access the inner object</a:t>
            </a:r>
          </a:p>
          <a:p>
            <a:pPr lvl="1"/>
            <a:r>
              <a:rPr lang="en-GB" dirty="0"/>
              <a:t>Display the key value pair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Quick exercise – objects and arrays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B1425-5E8B-452C-B7F2-28AB93310071}"/>
              </a:ext>
            </a:extLst>
          </p:cNvPr>
          <p:cNvSpPr/>
          <p:nvPr/>
        </p:nvSpPr>
        <p:spPr>
          <a:xfrm>
            <a:off x="414000" y="1685707"/>
            <a:ext cx="114048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2918D-632F-4F8D-A48B-ED2DA1642790}"/>
              </a:ext>
            </a:extLst>
          </p:cNvPr>
          <p:cNvSpPr/>
          <p:nvPr/>
        </p:nvSpPr>
        <p:spPr>
          <a:xfrm>
            <a:off x="414000" y="4192129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(let key in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(`${key} 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0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shorthand for </a:t>
            </a:r>
            <a:r>
              <a:rPr lang="en-US" dirty="0" err="1"/>
              <a:t>foo:foo</a:t>
            </a:r>
            <a:r>
              <a:rPr lang="en-US" dirty="0"/>
              <a:t> assignments – when the property name is the same as the variable you wish to use for the property’s value.</a:t>
            </a:r>
          </a:p>
          <a:p>
            <a:endParaRPr lang="en-US" dirty="0"/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Defining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Maker super calls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Enhanced Object Literals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AA4C2-F55A-46DC-B17E-5399A4C2D1FD}"/>
              </a:ext>
            </a:extLst>
          </p:cNvPr>
          <p:cNvSpPr/>
          <p:nvPr/>
        </p:nvSpPr>
        <p:spPr>
          <a:xfrm>
            <a:off x="3299460" y="3541699"/>
            <a:ext cx="877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speed : 0,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accelerate() {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this.power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9221A-BF5E-4B8B-B7C3-13421BA1E106}"/>
              </a:ext>
            </a:extLst>
          </p:cNvPr>
          <p:cNvSpPr/>
          <p:nvPr/>
        </p:nvSpPr>
        <p:spPr>
          <a:xfrm>
            <a:off x="3299460" y="5084505"/>
            <a:ext cx="8770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`Car: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()}`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06066-BED2-4C5E-BE7D-926007789969}"/>
              </a:ext>
            </a:extLst>
          </p:cNvPr>
          <p:cNvSpPr/>
          <p:nvPr/>
        </p:nvSpPr>
        <p:spPr>
          <a:xfrm>
            <a:off x="3299460" y="2214337"/>
            <a:ext cx="8770800" cy="1046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Dynamic property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Dynamic Property Names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4B4D9-BF4F-4FDD-AFDF-334AD60DF630}"/>
              </a:ext>
            </a:extLst>
          </p:cNvPr>
          <p:cNvSpPr/>
          <p:nvPr/>
        </p:nvSpPr>
        <p:spPr>
          <a:xfrm>
            <a:off x="414000" y="2359199"/>
            <a:ext cx="11404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0;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["prop_" + ++n]: n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52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assign() method has been added to copy enumerable own properties to an object</a:t>
            </a:r>
          </a:p>
          <a:p>
            <a:r>
              <a:rPr lang="en-US" dirty="0"/>
              <a:t>Can use this to merge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copy objects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Object.assign</a:t>
            </a:r>
            <a:r>
              <a:rPr lang="en-GB" dirty="0"/>
              <a:t>()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DA1AC-1180-495E-8AA4-5F36DA94BD14}"/>
              </a:ext>
            </a:extLst>
          </p:cNvPr>
          <p:cNvSpPr/>
          <p:nvPr/>
        </p:nvSpPr>
        <p:spPr>
          <a:xfrm>
            <a:off x="414000" y="2045235"/>
            <a:ext cx="11404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{b: 2};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obj3 = {c: 3};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(obj1,obj2,obj3);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(obj1); //{a: 1, b: 2, c: 3}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4A77E-1B37-493C-B0C4-9550B772037E}"/>
              </a:ext>
            </a:extLst>
          </p:cNvPr>
          <p:cNvSpPr/>
          <p:nvPr/>
        </p:nvSpPr>
        <p:spPr>
          <a:xfrm>
            <a:off x="414000" y="4386877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({},obj1);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(obj2);</a:t>
            </a:r>
          </a:p>
        </p:txBody>
      </p:sp>
    </p:spTree>
    <p:extLst>
      <p:ext uri="{BB962C8B-B14F-4D97-AF65-F5344CB8AC3E}">
        <p14:creationId xmlns:p14="http://schemas.microsoft.com/office/powerpoint/2010/main" val="2952391396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QA Basic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Basic" id="{A10D7A89-79AD-4AA9-951C-98FCA5A8A4E2}" vid="{719DDB28-87AF-4252-ADBD-3709B6E81C5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10</SequenceNumb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1A59A5-549A-47F8-B38F-F85F3A80C7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A0F9FE-F237-4157-8CF2-AC616DC652A4}">
  <ds:schemaRefs>
    <ds:schemaRef ds:uri="http://purl.org/dc/elements/1.1/"/>
    <ds:schemaRef ds:uri="http://schemas.microsoft.com/office/2006/metadata/properties"/>
    <ds:schemaRef ds:uri="483CF5B1-8FC4-4C12-AA4F-F55928B4A17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1BD4F5-1E1D-4A39-A072-DAEAE9A9A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1746</TotalTime>
  <Words>1609</Words>
  <Application>Microsoft Office PowerPoint</Application>
  <PresentationFormat>Widescreen</PresentationFormat>
  <Paragraphs>222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Consolas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QA Basic</vt:lpstr>
      <vt:lpstr>Objects</vt:lpstr>
      <vt:lpstr>PowerPoint Presentation</vt:lpstr>
      <vt:lpstr>Objects – data structures</vt:lpstr>
      <vt:lpstr>Objects – accessing properties</vt:lpstr>
      <vt:lpstr>     Objects – literal notation</vt:lpstr>
      <vt:lpstr>Quick exercise – objects and arrays </vt:lpstr>
      <vt:lpstr>Enhanced Object Literals</vt:lpstr>
      <vt:lpstr>Dynamic Property Names</vt:lpstr>
      <vt:lpstr>Object.assign()</vt:lpstr>
      <vt:lpstr>Everything is an object</vt:lpstr>
      <vt:lpstr>Destructuring</vt:lpstr>
      <vt:lpstr>Destructuring: Arrays</vt:lpstr>
      <vt:lpstr>Destructuring: Objects</vt:lpstr>
      <vt:lpstr>Destructuring: Objects</vt:lpstr>
      <vt:lpstr>QuickLab 8 - Objects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Hanson, Leah</cp:lastModifiedBy>
  <cp:revision>17</cp:revision>
  <dcterms:created xsi:type="dcterms:W3CDTF">2018-11-01T11:27:25Z</dcterms:created>
  <dcterms:modified xsi:type="dcterms:W3CDTF">2023-10-23T11:26:26Z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