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3" r:id="rId9"/>
    <p:sldId id="264" r:id="rId10"/>
    <p:sldId id="270" r:id="rId11"/>
    <p:sldId id="265" r:id="rId12"/>
    <p:sldId id="272" r:id="rId13"/>
    <p:sldId id="27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586"/>
    <a:srgbClr val="01B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7"/>
    <p:restoredTop sz="94621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IN AKYUREK" userId="S::eakyurek13@ku.edu.tr::b949c068-75d7-4413-9255-5ab7b49bb97e" providerId="AD" clId="Web-{75E8620D-B7A3-40C1-BA9B-8FD50EBEB236}"/>
    <pc:docChg chg="addSld delSld">
      <pc:chgData name="EKIN AKYUREK" userId="S::eakyurek13@ku.edu.tr::b949c068-75d7-4413-9255-5ab7b49bb97e" providerId="AD" clId="Web-{75E8620D-B7A3-40C1-BA9B-8FD50EBEB236}" dt="2018-06-02T16:44:39.770" v="1"/>
      <pc:docMkLst>
        <pc:docMk/>
      </pc:docMkLst>
      <pc:sldChg chg="new del">
        <pc:chgData name="EKIN AKYUREK" userId="S::eakyurek13@ku.edu.tr::b949c068-75d7-4413-9255-5ab7b49bb97e" providerId="AD" clId="Web-{75E8620D-B7A3-40C1-BA9B-8FD50EBEB236}" dt="2018-06-02T16:44:39.770" v="1"/>
        <pc:sldMkLst>
          <pc:docMk/>
          <pc:sldMk cId="1605378393" sldId="27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\ekin\Desktop\LRCN-DataShe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\ekin\Desktop\LRCN-DataShe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\ekin\Desktop\LRCN-DataShe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\ekin\Desktop\LRCN-DataShee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\ekin\Desktop\LRCN-Data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Embed</a:t>
            </a:r>
            <a:r>
              <a:rPr lang="en-US" sz="1200" baseline="0" dirty="0"/>
              <a:t> 1000, Hidden 1000, Dropout=0.0 Flickr30k</a:t>
            </a:r>
            <a:endParaRPr lang="en-US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Train Loss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Sheet1!$A$4:$A$10</c:f>
              <c:numCache>
                <c:formatCode>General</c:formatCode>
                <c:ptCount val="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</c:numCache>
            </c:numRef>
          </c:xVal>
          <c:yVal>
            <c:numRef>
              <c:f>Sheet1!$B$4:$B$10</c:f>
              <c:numCache>
                <c:formatCode>General</c:formatCode>
                <c:ptCount val="7"/>
                <c:pt idx="0">
                  <c:v>8.952800000000005</c:v>
                </c:pt>
                <c:pt idx="1">
                  <c:v>3.416765404190598</c:v>
                </c:pt>
                <c:pt idx="2">
                  <c:v>3.019629123058048</c:v>
                </c:pt>
                <c:pt idx="3">
                  <c:v>2.802865313133358</c:v>
                </c:pt>
                <c:pt idx="4">
                  <c:v>2.62785505024159</c:v>
                </c:pt>
                <c:pt idx="5">
                  <c:v>2.48337118389417</c:v>
                </c:pt>
                <c:pt idx="6">
                  <c:v>2.342986993016758</c:v>
                </c:pt>
              </c:numCache>
            </c:numRef>
          </c:yVal>
          <c:smooth val="0"/>
          <c:extLst xmlns:c16r2="http://schemas.microsoft.com/office/drawing/2015/06/chart" xmlns:c16r3="http://schemas.microsoft.com/office/drawing/2017/03/chart">
            <c:ext xmlns:c16="http://schemas.microsoft.com/office/drawing/2014/chart" uri="{C3380CC4-5D6E-409C-BE32-E72D297353CC}">
              <c16:uniqueId val="{00000000-3BA0-481D-9595-8FEC3A198A65}"/>
            </c:ext>
          </c:extLst>
        </c:ser>
        <c:ser>
          <c:idx val="1"/>
          <c:order val="1"/>
          <c:tx>
            <c:v>Val. Loss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Sheet1!$A$4:$A$10</c:f>
              <c:numCache>
                <c:formatCode>General</c:formatCode>
                <c:ptCount val="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</c:numCache>
            </c:numRef>
          </c:xVal>
          <c:yVal>
            <c:numRef>
              <c:f>Sheet1!$C$4:$C$10</c:f>
              <c:numCache>
                <c:formatCode>General</c:formatCode>
                <c:ptCount val="7"/>
                <c:pt idx="0">
                  <c:v>8.952800000000005</c:v>
                </c:pt>
                <c:pt idx="1">
                  <c:v>3.4881269058019</c:v>
                </c:pt>
                <c:pt idx="2">
                  <c:v>3.180478113922709</c:v>
                </c:pt>
                <c:pt idx="3">
                  <c:v>3.07563680408831</c:v>
                </c:pt>
                <c:pt idx="4">
                  <c:v>3.028814139071709</c:v>
                </c:pt>
                <c:pt idx="5">
                  <c:v>3.02606675419756</c:v>
                </c:pt>
                <c:pt idx="6">
                  <c:v>3.03436357876538</c:v>
                </c:pt>
              </c:numCache>
            </c:numRef>
          </c:yVal>
          <c:smooth val="0"/>
          <c:extLst xmlns:c16r2="http://schemas.microsoft.com/office/drawing/2015/06/chart" xmlns:c16r3="http://schemas.microsoft.com/office/drawing/2017/03/chart">
            <c:ext xmlns:c16="http://schemas.microsoft.com/office/drawing/2014/chart" uri="{C3380CC4-5D6E-409C-BE32-E72D297353CC}">
              <c16:uniqueId val="{00000001-3BA0-481D-9595-8FEC3A198A65}"/>
            </c:ext>
          </c:extLst>
        </c:ser>
        <c:ser>
          <c:idx val="2"/>
          <c:order val="2"/>
          <c:tx>
            <c:v>Test. Loss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307101727447217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 xmlns:c16r3="http://schemas.microsoft.com/office/drawing/2017/03/chart">
                <c:ext xmlns:c16="http://schemas.microsoft.com/office/drawing/2014/chart" uri="{C3380CC4-5D6E-409C-BE32-E72D297353CC}">
                  <c16:uniqueId val="{00000002-3BA0-481D-9595-8FEC3A198A6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 xmlns:c16r3="http://schemas.microsoft.com/office/drawing/2017/03/chart">
                <c:ext xmlns:c16="http://schemas.microsoft.com/office/drawing/2014/chart" uri="{C3380CC4-5D6E-409C-BE32-E72D297353CC}">
                  <c16:uniqueId val="{00000003-3BA0-481D-9595-8FEC3A198A65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 xmlns:c16r3="http://schemas.microsoft.com/office/drawing/2017/03/chart">
                <c:ext xmlns:c16="http://schemas.microsoft.com/office/drawing/2014/chart" uri="{C3380CC4-5D6E-409C-BE32-E72D297353CC}">
                  <c16:uniqueId val="{00000004-3BA0-481D-9595-8FEC3A198A65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 xmlns:c16r3="http://schemas.microsoft.com/office/drawing/2017/03/chart">
                <c:ext xmlns:c16="http://schemas.microsoft.com/office/drawing/2014/chart" uri="{C3380CC4-5D6E-409C-BE32-E72D297353CC}">
                  <c16:uniqueId val="{00000005-3BA0-481D-9595-8FEC3A198A65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 xmlns:c16r3="http://schemas.microsoft.com/office/drawing/2017/03/chart">
                <c:ext xmlns:c16="http://schemas.microsoft.com/office/drawing/2014/chart" uri="{C3380CC4-5D6E-409C-BE32-E72D297353CC}">
                  <c16:uniqueId val="{00000006-3BA0-481D-9595-8FEC3A198A65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563019833653231"/>
                  <c:y val="-0.1654501216545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 xmlns:c16r3="http://schemas.microsoft.com/office/drawing/2017/03/chart">
                <c:ext xmlns:c16="http://schemas.microsoft.com/office/drawing/2014/chart" uri="{C3380CC4-5D6E-409C-BE32-E72D297353CC}">
                  <c16:uniqueId val="{00000007-3BA0-481D-9595-8FEC3A198A6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delete val="1"/>
              <c:extLst xmlns:c16r2="http://schemas.microsoft.com/office/drawing/2015/06/chart" xmlns:c16r3="http://schemas.microsoft.com/office/drawing/2017/03/chart">
                <c:ext xmlns:c16="http://schemas.microsoft.com/office/drawing/2014/chart" uri="{C3380CC4-5D6E-409C-BE32-E72D297353CC}">
                  <c16:uniqueId val="{00000008-3BA0-481D-9595-8FEC3A198A6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 xmlns:c16r3="http://schemas.microsoft.com/office/drawing/2017/03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Sheet1!$A$4:$A$10</c:f>
              <c:numCache>
                <c:formatCode>General</c:formatCode>
                <c:ptCount val="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</c:numCache>
            </c:numRef>
          </c:xVal>
          <c:yVal>
            <c:numRef>
              <c:f>Sheet1!$D$4:$D$10</c:f>
              <c:numCache>
                <c:formatCode>General</c:formatCode>
                <c:ptCount val="7"/>
                <c:pt idx="0">
                  <c:v>8.952800000000005</c:v>
                </c:pt>
                <c:pt idx="1">
                  <c:v>3.47238186798111</c:v>
                </c:pt>
                <c:pt idx="2">
                  <c:v>3.17233718120608</c:v>
                </c:pt>
                <c:pt idx="3">
                  <c:v>3.0648205626993</c:v>
                </c:pt>
                <c:pt idx="4">
                  <c:v>3.0185161189848</c:v>
                </c:pt>
                <c:pt idx="5">
                  <c:v>3.0131272568225</c:v>
                </c:pt>
                <c:pt idx="6">
                  <c:v>3.01767171474188</c:v>
                </c:pt>
              </c:numCache>
            </c:numRef>
          </c:yVal>
          <c:smooth val="0"/>
          <c:extLst xmlns:c16r2="http://schemas.microsoft.com/office/drawing/2015/06/chart" xmlns:c16r3="http://schemas.microsoft.com/office/drawing/2017/03/chart">
            <c:ext xmlns:c16="http://schemas.microsoft.com/office/drawing/2014/chart" uri="{C3380CC4-5D6E-409C-BE32-E72D297353CC}">
              <c16:uniqueId val="{00000009-3BA0-481D-9595-8FEC3A198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6404928"/>
        <c:axId val="-2046403152"/>
      </c:scatterChart>
      <c:valAx>
        <c:axId val="-2046404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403152"/>
        <c:crosses val="autoZero"/>
        <c:crossBetween val="midCat"/>
      </c:valAx>
      <c:valAx>
        <c:axId val="-204640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404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Embed</a:t>
            </a:r>
            <a:r>
              <a:rPr lang="en-US" sz="1200" baseline="0" dirty="0"/>
              <a:t> 512, Hidden 1000, Dropout=0.0 Flickr30k</a:t>
            </a:r>
            <a:endParaRPr lang="en-US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Train Loss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Sheet1!$A$14:$A$20</c:f>
              <c:numCache>
                <c:formatCode>General</c:formatCode>
                <c:ptCount val="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</c:numCache>
            </c:numRef>
          </c:xVal>
          <c:yVal>
            <c:numRef>
              <c:f>Sheet1!$B$14:$B$20</c:f>
              <c:numCache>
                <c:formatCode>General</c:formatCode>
                <c:ptCount val="7"/>
                <c:pt idx="0">
                  <c:v>8.952800000000005</c:v>
                </c:pt>
                <c:pt idx="1">
                  <c:v>3.46010096814646</c:v>
                </c:pt>
                <c:pt idx="2">
                  <c:v>3.050275761348709</c:v>
                </c:pt>
                <c:pt idx="3">
                  <c:v>2.82073271485818</c:v>
                </c:pt>
                <c:pt idx="4">
                  <c:v>2.66088113456836</c:v>
                </c:pt>
                <c:pt idx="5">
                  <c:v>2.50332848416338</c:v>
                </c:pt>
                <c:pt idx="6">
                  <c:v>2.398406691381639</c:v>
                </c:pt>
              </c:numCache>
            </c:numRef>
          </c:yVal>
          <c:smooth val="0"/>
          <c:extLst xmlns:c16r2="http://schemas.microsoft.com/office/drawing/2015/06/chart" xmlns:c16r3="http://schemas.microsoft.com/office/drawing/2017/03/chart">
            <c:ext xmlns:c16="http://schemas.microsoft.com/office/drawing/2014/chart" uri="{C3380CC4-5D6E-409C-BE32-E72D297353CC}">
              <c16:uniqueId val="{00000000-4227-4872-9D55-7B41EA357D7C}"/>
            </c:ext>
          </c:extLst>
        </c:ser>
        <c:ser>
          <c:idx val="1"/>
          <c:order val="1"/>
          <c:tx>
            <c:v>Val. Loss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Sheet1!$A$4:$A$10</c:f>
              <c:numCache>
                <c:formatCode>General</c:formatCode>
                <c:ptCount val="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</c:numCache>
            </c:numRef>
          </c:xVal>
          <c:yVal>
            <c:numRef>
              <c:f>Sheet1!$C$14:$C$20</c:f>
              <c:numCache>
                <c:formatCode>General</c:formatCode>
                <c:ptCount val="7"/>
                <c:pt idx="0">
                  <c:v>8.952800000000005</c:v>
                </c:pt>
                <c:pt idx="1">
                  <c:v>3.528202689189238</c:v>
                </c:pt>
                <c:pt idx="2">
                  <c:v>3.20950408489939</c:v>
                </c:pt>
                <c:pt idx="3">
                  <c:v>3.08760661914939</c:v>
                </c:pt>
                <c:pt idx="4">
                  <c:v>3.04569820665738</c:v>
                </c:pt>
                <c:pt idx="5">
                  <c:v>3.03220169531013</c:v>
                </c:pt>
                <c:pt idx="6">
                  <c:v>3.04222322322134</c:v>
                </c:pt>
              </c:numCache>
            </c:numRef>
          </c:yVal>
          <c:smooth val="0"/>
          <c:extLst xmlns:c16r2="http://schemas.microsoft.com/office/drawing/2015/06/chart" xmlns:c16r3="http://schemas.microsoft.com/office/drawing/2017/03/chart">
            <c:ext xmlns:c16="http://schemas.microsoft.com/office/drawing/2014/chart" uri="{C3380CC4-5D6E-409C-BE32-E72D297353CC}">
              <c16:uniqueId val="{00000001-4227-4872-9D55-7B41EA357D7C}"/>
            </c:ext>
          </c:extLst>
        </c:ser>
        <c:ser>
          <c:idx val="2"/>
          <c:order val="2"/>
          <c:tx>
            <c:v>Test. Loss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0.0309278350515464"/>
                  <c:y val="-0.1630694827812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 xmlns:c16r3="http://schemas.microsoft.com/office/drawing/2017/03/chart">
                <c:ext xmlns:c16="http://schemas.microsoft.com/office/drawing/2014/chart" uri="{C3380CC4-5D6E-409C-BE32-E72D297353CC}">
                  <c16:uniqueId val="{00000002-4227-4872-9D55-7B41EA357D7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 xmlns:c16r3="http://schemas.microsoft.com/office/drawing/2017/03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Sheet1!$A$4:$A$10</c:f>
              <c:numCache>
                <c:formatCode>General</c:formatCode>
                <c:ptCount val="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</c:numCache>
            </c:numRef>
          </c:xVal>
          <c:yVal>
            <c:numRef>
              <c:f>Sheet1!$D$14:$D$20</c:f>
              <c:numCache>
                <c:formatCode>General</c:formatCode>
                <c:ptCount val="7"/>
                <c:pt idx="0">
                  <c:v>8.952800000000005</c:v>
                </c:pt>
                <c:pt idx="1">
                  <c:v>3.51473834989914</c:v>
                </c:pt>
                <c:pt idx="2">
                  <c:v>3.19229099786531</c:v>
                </c:pt>
                <c:pt idx="3">
                  <c:v>3.06922808053612</c:v>
                </c:pt>
                <c:pt idx="4">
                  <c:v>3.02663404377096</c:v>
                </c:pt>
                <c:pt idx="5">
                  <c:v>3.00957859360921</c:v>
                </c:pt>
                <c:pt idx="6">
                  <c:v>3.016888674141319</c:v>
                </c:pt>
              </c:numCache>
            </c:numRef>
          </c:yVal>
          <c:smooth val="0"/>
          <c:extLst xmlns:c16r2="http://schemas.microsoft.com/office/drawing/2015/06/chart" xmlns:c16r3="http://schemas.microsoft.com/office/drawing/2017/03/chart">
            <c:ext xmlns:c16="http://schemas.microsoft.com/office/drawing/2014/chart" uri="{C3380CC4-5D6E-409C-BE32-E72D297353CC}">
              <c16:uniqueId val="{00000003-4227-4872-9D55-7B41EA357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6390336"/>
        <c:axId val="-2046387584"/>
      </c:scatterChart>
      <c:valAx>
        <c:axId val="-2046390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387584"/>
        <c:crosses val="autoZero"/>
        <c:crossBetween val="midCat"/>
      </c:valAx>
      <c:valAx>
        <c:axId val="-204638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39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Embed</a:t>
            </a:r>
            <a:r>
              <a:rPr lang="en-US" sz="1200" baseline="0"/>
              <a:t> 512, Hidden 512, Dropout=0.0 Flickr30k</a:t>
            </a:r>
            <a:endParaRPr lang="en-US" sz="12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Train Loss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Sheet1!$A$24:$A$31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xVal>
          <c:yVal>
            <c:numRef>
              <c:f>Sheet1!$B$24:$B$31</c:f>
              <c:numCache>
                <c:formatCode>General</c:formatCode>
                <c:ptCount val="8"/>
                <c:pt idx="0">
                  <c:v>8.952800000000005</c:v>
                </c:pt>
                <c:pt idx="1">
                  <c:v>3.66368456719161</c:v>
                </c:pt>
                <c:pt idx="2">
                  <c:v>3.25862787647095</c:v>
                </c:pt>
                <c:pt idx="3">
                  <c:v>3.05816897769485</c:v>
                </c:pt>
                <c:pt idx="4">
                  <c:v>2.88723725844239</c:v>
                </c:pt>
                <c:pt idx="5">
                  <c:v>2.810782977028138</c:v>
                </c:pt>
                <c:pt idx="6">
                  <c:v>2.68057116274596</c:v>
                </c:pt>
                <c:pt idx="7">
                  <c:v>2.62585652980191</c:v>
                </c:pt>
              </c:numCache>
            </c:numRef>
          </c:yVal>
          <c:smooth val="0"/>
          <c:extLst xmlns:c16r2="http://schemas.microsoft.com/office/drawing/2015/06/chart" xmlns:c16r3="http://schemas.microsoft.com/office/drawing/2017/03/chart">
            <c:ext xmlns:c16="http://schemas.microsoft.com/office/drawing/2014/chart" uri="{C3380CC4-5D6E-409C-BE32-E72D297353CC}">
              <c16:uniqueId val="{00000000-9939-43E4-AFEB-6F8445604428}"/>
            </c:ext>
          </c:extLst>
        </c:ser>
        <c:ser>
          <c:idx val="1"/>
          <c:order val="1"/>
          <c:tx>
            <c:v>Val. Loss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Sheet1!$A$24:$A$31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xVal>
          <c:yVal>
            <c:numRef>
              <c:f>Sheet1!$C$24:$C$31</c:f>
              <c:numCache>
                <c:formatCode>General</c:formatCode>
                <c:ptCount val="8"/>
                <c:pt idx="0">
                  <c:v>8.952800000000005</c:v>
                </c:pt>
                <c:pt idx="1">
                  <c:v>3.70956311225891</c:v>
                </c:pt>
                <c:pt idx="2">
                  <c:v>3.359585402543238</c:v>
                </c:pt>
                <c:pt idx="3">
                  <c:v>3.22089437352364</c:v>
                </c:pt>
                <c:pt idx="4">
                  <c:v>3.12086877044073</c:v>
                </c:pt>
                <c:pt idx="5">
                  <c:v>3.11111925795514</c:v>
                </c:pt>
                <c:pt idx="6">
                  <c:v>3.0591745321624</c:v>
                </c:pt>
                <c:pt idx="7">
                  <c:v>3.07656091421347</c:v>
                </c:pt>
              </c:numCache>
            </c:numRef>
          </c:yVal>
          <c:smooth val="0"/>
          <c:extLst xmlns:c16r2="http://schemas.microsoft.com/office/drawing/2015/06/chart" xmlns:c16r3="http://schemas.microsoft.com/office/drawing/2017/03/chart">
            <c:ext xmlns:c16="http://schemas.microsoft.com/office/drawing/2014/chart" uri="{C3380CC4-5D6E-409C-BE32-E72D297353CC}">
              <c16:uniqueId val="{00000001-9939-43E4-AFEB-6F8445604428}"/>
            </c:ext>
          </c:extLst>
        </c:ser>
        <c:ser>
          <c:idx val="2"/>
          <c:order val="2"/>
          <c:tx>
            <c:v>Test. Loss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0.0590500641848525"/>
                  <c:y val="-0.1190476636849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 xmlns:c16r3="http://schemas.microsoft.com/office/drawing/2017/03/chart">
                <c:ext xmlns:c16="http://schemas.microsoft.com/office/drawing/2014/chart" uri="{C3380CC4-5D6E-409C-BE32-E72D297353CC}">
                  <c16:uniqueId val="{00000002-9939-43E4-AFEB-6F844560442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 xmlns:c16r3="http://schemas.microsoft.com/office/drawing/2017/03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Sheet1!$A$24:$A$31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xVal>
          <c:yVal>
            <c:numRef>
              <c:f>Sheet1!$D$24:$D$31</c:f>
              <c:numCache>
                <c:formatCode>General</c:formatCode>
                <c:ptCount val="8"/>
                <c:pt idx="0">
                  <c:v>8.952800000000005</c:v>
                </c:pt>
                <c:pt idx="1">
                  <c:v>3.692653929220448</c:v>
                </c:pt>
                <c:pt idx="2">
                  <c:v>3.34522888652342</c:v>
                </c:pt>
                <c:pt idx="3">
                  <c:v>3.20389571106299</c:v>
                </c:pt>
                <c:pt idx="4">
                  <c:v>3.10526464840129</c:v>
                </c:pt>
                <c:pt idx="5">
                  <c:v>3.09800739656742</c:v>
                </c:pt>
                <c:pt idx="6">
                  <c:v>3.039800374740929</c:v>
                </c:pt>
                <c:pt idx="7">
                  <c:v>3.05914651568948</c:v>
                </c:pt>
              </c:numCache>
            </c:numRef>
          </c:yVal>
          <c:smooth val="0"/>
          <c:extLst xmlns:c16r2="http://schemas.microsoft.com/office/drawing/2015/06/chart" xmlns:c16r3="http://schemas.microsoft.com/office/drawing/2017/03/chart">
            <c:ext xmlns:c16="http://schemas.microsoft.com/office/drawing/2014/chart" uri="{C3380CC4-5D6E-409C-BE32-E72D297353CC}">
              <c16:uniqueId val="{00000003-9939-43E4-AFEB-6F8445604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1793280"/>
        <c:axId val="-2041790528"/>
      </c:scatterChart>
      <c:valAx>
        <c:axId val="-2041793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1790528"/>
        <c:crosses val="autoZero"/>
        <c:crossBetween val="midCat"/>
      </c:valAx>
      <c:valAx>
        <c:axId val="-204179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1793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Embed</a:t>
            </a:r>
            <a:r>
              <a:rPr lang="en-US" baseline="0"/>
              <a:t> 1000, Hidden 1000, Dropout=0.7 Flickr30k</a:t>
            </a:r>
            <a:endParaRPr lang="en-US"/>
          </a:p>
        </c:rich>
      </c:tx>
      <c:layout/>
      <c:overlay val="0"/>
      <c:spPr>
        <a:solidFill>
          <a:schemeClr val="accent6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Train Loss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Sheet1!$A$35:$A$43</c:f>
              <c:numCache>
                <c:formatCode>General</c:formatCode>
                <c:ptCount val="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xVal>
          <c:yVal>
            <c:numRef>
              <c:f>Sheet1!$B$35:$B$43</c:f>
              <c:numCache>
                <c:formatCode>General</c:formatCode>
                <c:ptCount val="9"/>
                <c:pt idx="0">
                  <c:v>8.952800000000005</c:v>
                </c:pt>
                <c:pt idx="1">
                  <c:v>3.43829684399684</c:v>
                </c:pt>
                <c:pt idx="2">
                  <c:v>3.04871411622199</c:v>
                </c:pt>
                <c:pt idx="3">
                  <c:v>2.842690530896879</c:v>
                </c:pt>
                <c:pt idx="4">
                  <c:v>2.68576662472267</c:v>
                </c:pt>
                <c:pt idx="5">
                  <c:v>2.561670534468158</c:v>
                </c:pt>
                <c:pt idx="6">
                  <c:v>2.4544695588934</c:v>
                </c:pt>
                <c:pt idx="7">
                  <c:v>2.35763996079197</c:v>
                </c:pt>
                <c:pt idx="8">
                  <c:v>2.273813423951109</c:v>
                </c:pt>
              </c:numCache>
            </c:numRef>
          </c:yVal>
          <c:smooth val="0"/>
          <c:extLst xmlns:c16r2="http://schemas.microsoft.com/office/drawing/2015/06/chart" xmlns:c16r3="http://schemas.microsoft.com/office/drawing/2017/03/chart">
            <c:ext xmlns:c16="http://schemas.microsoft.com/office/drawing/2014/chart" uri="{C3380CC4-5D6E-409C-BE32-E72D297353CC}">
              <c16:uniqueId val="{00000000-0966-45DD-A536-82C71434293F}"/>
            </c:ext>
          </c:extLst>
        </c:ser>
        <c:ser>
          <c:idx val="1"/>
          <c:order val="1"/>
          <c:tx>
            <c:v>Val. Loss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Sheet1!$A$35:$A$43</c:f>
              <c:numCache>
                <c:formatCode>General</c:formatCode>
                <c:ptCount val="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xVal>
          <c:yVal>
            <c:numRef>
              <c:f>Sheet1!$C$35:$C$43</c:f>
              <c:numCache>
                <c:formatCode>General</c:formatCode>
                <c:ptCount val="9"/>
                <c:pt idx="0">
                  <c:v>8.952800000000005</c:v>
                </c:pt>
                <c:pt idx="1">
                  <c:v>3.506353714808689</c:v>
                </c:pt>
                <c:pt idx="2">
                  <c:v>3.20455343521313</c:v>
                </c:pt>
                <c:pt idx="3">
                  <c:v>3.09359876024641</c:v>
                </c:pt>
                <c:pt idx="4">
                  <c:v>3.04090678009586</c:v>
                </c:pt>
                <c:pt idx="5">
                  <c:v>3.02537955745845</c:v>
                </c:pt>
                <c:pt idx="6">
                  <c:v>3.02469463482397</c:v>
                </c:pt>
                <c:pt idx="7">
                  <c:v>3.04254778620861</c:v>
                </c:pt>
                <c:pt idx="8">
                  <c:v>3.06388221077594</c:v>
                </c:pt>
              </c:numCache>
            </c:numRef>
          </c:yVal>
          <c:smooth val="0"/>
          <c:extLst xmlns:c16r2="http://schemas.microsoft.com/office/drawing/2015/06/chart" xmlns:c16r3="http://schemas.microsoft.com/office/drawing/2017/03/chart">
            <c:ext xmlns:c16="http://schemas.microsoft.com/office/drawing/2014/chart" uri="{C3380CC4-5D6E-409C-BE32-E72D297353CC}">
              <c16:uniqueId val="{00000001-0966-45DD-A536-82C71434293F}"/>
            </c:ext>
          </c:extLst>
        </c:ser>
        <c:ser>
          <c:idx val="2"/>
          <c:order val="2"/>
          <c:tx>
            <c:v>Test. Loss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0.0140679953106682"/>
                  <c:y val="-0.1666666666666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 xmlns:c16r3="http://schemas.microsoft.com/office/drawing/2017/03/chart">
                <c:ext xmlns:c16="http://schemas.microsoft.com/office/drawing/2014/chart" uri="{C3380CC4-5D6E-409C-BE32-E72D297353CC}">
                  <c16:uniqueId val="{00000002-0966-45DD-A536-82C71434293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 xmlns:c16r3="http://schemas.microsoft.com/office/drawing/2017/03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Sheet1!$A$35:$A$43</c:f>
              <c:numCache>
                <c:formatCode>General</c:formatCode>
                <c:ptCount val="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xVal>
          <c:yVal>
            <c:numRef>
              <c:f>Sheet1!$D$35:$D$43</c:f>
              <c:numCache>
                <c:formatCode>General</c:formatCode>
                <c:ptCount val="9"/>
                <c:pt idx="0">
                  <c:v>8.952800000000005</c:v>
                </c:pt>
                <c:pt idx="1">
                  <c:v>3.49146327964708</c:v>
                </c:pt>
                <c:pt idx="2">
                  <c:v>3.1839260558146</c:v>
                </c:pt>
                <c:pt idx="3">
                  <c:v>3.06898326904207</c:v>
                </c:pt>
                <c:pt idx="4">
                  <c:v>3.02049927472105</c:v>
                </c:pt>
                <c:pt idx="5">
                  <c:v>3.00292921721839</c:v>
                </c:pt>
                <c:pt idx="6">
                  <c:v>3.00561647240102</c:v>
                </c:pt>
                <c:pt idx="7">
                  <c:v>3.01617417171814</c:v>
                </c:pt>
                <c:pt idx="8">
                  <c:v>3.03818191928894</c:v>
                </c:pt>
              </c:numCache>
            </c:numRef>
          </c:yVal>
          <c:smooth val="0"/>
          <c:extLst xmlns:c16r2="http://schemas.microsoft.com/office/drawing/2015/06/chart" xmlns:c16r3="http://schemas.microsoft.com/office/drawing/2017/03/chart">
            <c:ext xmlns:c16="http://schemas.microsoft.com/office/drawing/2014/chart" uri="{C3380CC4-5D6E-409C-BE32-E72D297353CC}">
              <c16:uniqueId val="{00000003-0966-45DD-A536-82C7143429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5298880"/>
        <c:axId val="-2045296128"/>
      </c:scatterChart>
      <c:valAx>
        <c:axId val="-2045298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296128"/>
        <c:crosses val="autoZero"/>
        <c:crossBetween val="midCat"/>
      </c:valAx>
      <c:valAx>
        <c:axId val="-204529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2988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Embed</a:t>
            </a:r>
            <a:r>
              <a:rPr lang="en-US" baseline="0"/>
              <a:t> 1000, Hidden 1000, Dropout=0.0 MSCOCO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Train Loss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Sheet1!$G$4:$G$8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xVal>
          <c:yVal>
            <c:numRef>
              <c:f>Sheet1!$H$4:$H$8</c:f>
              <c:numCache>
                <c:formatCode>General</c:formatCode>
                <c:ptCount val="5"/>
                <c:pt idx="0">
                  <c:v>9.272300000000001</c:v>
                </c:pt>
                <c:pt idx="1">
                  <c:v>2.5708475</c:v>
                </c:pt>
                <c:pt idx="2">
                  <c:v>2.3076653</c:v>
                </c:pt>
                <c:pt idx="3">
                  <c:v>2.1768973</c:v>
                </c:pt>
                <c:pt idx="4">
                  <c:v>2.0350816</c:v>
                </c:pt>
              </c:numCache>
            </c:numRef>
          </c:yVal>
          <c:smooth val="0"/>
          <c:extLst xmlns:c16r2="http://schemas.microsoft.com/office/drawing/2015/06/chart" xmlns:c16r3="http://schemas.microsoft.com/office/drawing/2017/03/chart">
            <c:ext xmlns:c16="http://schemas.microsoft.com/office/drawing/2014/chart" uri="{C3380CC4-5D6E-409C-BE32-E72D297353CC}">
              <c16:uniqueId val="{00000000-C6BE-4FBD-871E-005EEC358120}"/>
            </c:ext>
          </c:extLst>
        </c:ser>
        <c:ser>
          <c:idx val="2"/>
          <c:order val="1"/>
          <c:tx>
            <c:v>Test. Loss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0499375780274657"/>
                  <c:y val="-0.03594771241830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 xmlns:c16r3="http://schemas.microsoft.com/office/drawing/2017/03/chart">
                <c:ext xmlns:c16="http://schemas.microsoft.com/office/drawing/2014/chart" uri="{C3380CC4-5D6E-409C-BE32-E72D297353CC}">
                  <c16:uniqueId val="{00000001-C6BE-4FBD-871E-005EEC35812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124843945068664"/>
                  <c:y val="-0.2058823529411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 xmlns:c16r3="http://schemas.microsoft.com/office/drawing/2017/03/chart">
                <c:ext xmlns:c16="http://schemas.microsoft.com/office/drawing/2014/chart" uri="{C3380CC4-5D6E-409C-BE32-E72D297353CC}">
                  <c16:uniqueId val="{00000002-C6BE-4FBD-871E-005EEC35812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 xmlns:c16r3="http://schemas.microsoft.com/office/drawing/2017/03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Sheet1!$G$4:$G$8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xVal>
          <c:yVal>
            <c:numRef>
              <c:f>Sheet1!$I$4:$I$8</c:f>
              <c:numCache>
                <c:formatCode>General</c:formatCode>
                <c:ptCount val="5"/>
                <c:pt idx="0">
                  <c:v>9.272300000000001</c:v>
                </c:pt>
                <c:pt idx="1">
                  <c:v>2.6746652</c:v>
                </c:pt>
                <c:pt idx="2">
                  <c:v>2.5111132</c:v>
                </c:pt>
                <c:pt idx="3">
                  <c:v>2.4667876</c:v>
                </c:pt>
                <c:pt idx="4">
                  <c:v>2.4541748</c:v>
                </c:pt>
              </c:numCache>
            </c:numRef>
          </c:yVal>
          <c:smooth val="0"/>
          <c:extLst xmlns:c16r2="http://schemas.microsoft.com/office/drawing/2015/06/chart" xmlns:c16r3="http://schemas.microsoft.com/office/drawing/2017/03/chart">
            <c:ext xmlns:c16="http://schemas.microsoft.com/office/drawing/2014/chart" uri="{C3380CC4-5D6E-409C-BE32-E72D297353CC}">
              <c16:uniqueId val="{00000003-C6BE-4FBD-871E-005EEC358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5127680"/>
        <c:axId val="-2045124928"/>
      </c:scatterChart>
      <c:valAx>
        <c:axId val="-204512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124928"/>
        <c:crosses val="autoZero"/>
        <c:crossBetween val="midCat"/>
      </c:valAx>
      <c:valAx>
        <c:axId val="-204512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127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4371B-C689-694E-BF5D-56A02B753F80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93880-7EA7-444C-8E4F-7F53937B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2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93880-7EA7-444C-8E4F-7F53937B5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93880-7EA7-444C-8E4F-7F53937B5C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93880-7EA7-444C-8E4F-7F53937B5C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68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93880-7EA7-444C-8E4F-7F53937B5C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93880-7EA7-444C-8E4F-7F53937B5C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93880-7EA7-444C-8E4F-7F53937B5C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93880-7EA7-444C-8E4F-7F53937B5C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55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93880-7EA7-444C-8E4F-7F53937B5C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11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93880-7EA7-444C-8E4F-7F53937B5C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3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93880-7EA7-444C-8E4F-7F53937B5C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055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LONG TERM RECURRENT CONVOLUTIONAL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Ekin </a:t>
            </a:r>
            <a:r>
              <a:rPr lang="en-US" dirty="0" err="1">
                <a:solidFill>
                  <a:schemeClr val="tx1"/>
                </a:solidFill>
              </a:rPr>
              <a:t>Akyurek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Electrical &amp;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15280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</a:t>
            </a:r>
            <a:r>
              <a:rPr lang="en-US" dirty="0">
                <a:solidFill>
                  <a:srgbClr val="4C6586"/>
                </a:solidFill>
              </a:rPr>
              <a:t>: Beam 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3683438" y="2708274"/>
            <a:ext cx="525706" cy="257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0.3</a:t>
            </a:r>
          </a:p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0.1</a:t>
            </a:r>
          </a:p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0.2</a:t>
            </a:r>
          </a:p>
          <a:p>
            <a:pPr algn="ctr"/>
            <a:r>
              <a:rPr lang="en-US" dirty="0"/>
              <a:t>0.1</a:t>
            </a:r>
          </a:p>
        </p:txBody>
      </p:sp>
      <p:sp>
        <p:nvSpPr>
          <p:cNvPr id="6" name="Rectangle 5"/>
          <p:cNvSpPr/>
          <p:nvPr/>
        </p:nvSpPr>
        <p:spPr>
          <a:xfrm>
            <a:off x="5612494" y="1422400"/>
            <a:ext cx="525600" cy="257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0.1</a:t>
            </a:r>
          </a:p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0.2</a:t>
            </a:r>
          </a:p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/>
              <a:t>0.2</a:t>
            </a:r>
          </a:p>
          <a:p>
            <a:pPr algn="ctr"/>
            <a:r>
              <a:rPr lang="en-US" dirty="0"/>
              <a:t>0.2</a:t>
            </a:r>
          </a:p>
        </p:txBody>
      </p:sp>
      <p:sp>
        <p:nvSpPr>
          <p:cNvPr id="7" name="Rectangle 6"/>
          <p:cNvSpPr/>
          <p:nvPr/>
        </p:nvSpPr>
        <p:spPr>
          <a:xfrm>
            <a:off x="5612494" y="4013200"/>
            <a:ext cx="525706" cy="257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0.1</a:t>
            </a:r>
          </a:p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0.4</a:t>
            </a:r>
          </a:p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/>
              <a:t>0.1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4200827" y="2711450"/>
            <a:ext cx="1411667" cy="40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4209144" y="4635500"/>
            <a:ext cx="1403350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21400" y="2660650"/>
            <a:ext cx="91440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30925" y="5358781"/>
            <a:ext cx="920750" cy="1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351937">
            <a:off x="4566404" y="2581825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C6586"/>
                </a:solidFill>
              </a:rPr>
              <a:t>0.3</a:t>
            </a:r>
          </a:p>
        </p:txBody>
      </p:sp>
      <p:sp>
        <p:nvSpPr>
          <p:cNvPr id="33" name="TextBox 32"/>
          <p:cNvSpPr txBox="1"/>
          <p:nvPr/>
        </p:nvSpPr>
        <p:spPr>
          <a:xfrm rot="1526355">
            <a:off x="4672152" y="465910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C6586"/>
                </a:solidFill>
              </a:rPr>
              <a:t>0.2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6397" y="2338943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C6586"/>
                </a:solidFill>
              </a:rPr>
              <a:t>0.06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70625" y="5018643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C6586"/>
                </a:solidFill>
              </a:rPr>
              <a:t>0.08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45494" y="195935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C6586"/>
                </a:solidFill>
              </a:rPr>
              <a:t>Beam Width:2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99078" y="3737982"/>
            <a:ext cx="485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4C6586"/>
                </a:solidFill>
              </a:rPr>
              <a:t>..</a:t>
            </a:r>
            <a:r>
              <a:rPr lang="mr-IN" dirty="0">
                <a:solidFill>
                  <a:srgbClr val="4C6586"/>
                </a:solidFill>
              </a:rPr>
              <a:t>…</a:t>
            </a:r>
            <a:endParaRPr lang="en-US" dirty="0">
              <a:solidFill>
                <a:srgbClr val="4C6586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098300" y="3731632"/>
            <a:ext cx="914400" cy="6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091950" y="4353752"/>
            <a:ext cx="920750" cy="1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45950" y="3368650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5950" y="4021563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C6586"/>
                </a:solidFill>
              </a:rPr>
              <a:t>p2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12700" y="3510441"/>
            <a:ext cx="293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Pick the path with maximum probability </a:t>
            </a:r>
          </a:p>
        </p:txBody>
      </p:sp>
    </p:spTree>
    <p:extLst>
      <p:ext uri="{BB962C8B-B14F-4D97-AF65-F5344CB8AC3E}">
        <p14:creationId xmlns:p14="http://schemas.microsoft.com/office/powerpoint/2010/main" val="43301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3200400"/>
            <a:ext cx="30480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98274"/>
              </p:ext>
            </p:extLst>
          </p:nvPr>
        </p:nvGraphicFramePr>
        <p:xfrm>
          <a:off x="1495425" y="1933575"/>
          <a:ext cx="10287000" cy="2438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59119203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25368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8585543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4549532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112110828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120580950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193077784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xmlns="" val="184396906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xmlns="" val="40918695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54405378"/>
                    </a:ext>
                  </a:extLst>
                </a:gridCol>
              </a:tblGrid>
              <a:tr h="612521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Model*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Dataset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Beam</a:t>
                      </a:r>
                      <a:r>
                        <a:rPr lang="en-US" sz="1800" kern="1200" baseline="0">
                          <a:effectLst/>
                        </a:rPr>
                        <a:t> Width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Sample</a:t>
                      </a:r>
                      <a:endParaRPr lang="en-US">
                        <a:effectLst/>
                      </a:endParaRPr>
                    </a:p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(N/T)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LSTM</a:t>
                      </a:r>
                      <a:r>
                        <a:rPr lang="en-US" sz="1800" kern="1200" baseline="0">
                          <a:effectLst/>
                        </a:rPr>
                        <a:t>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CNN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BLEU</a:t>
                      </a:r>
                      <a:r>
                        <a:rPr lang="en-US" sz="1800" kern="1200" baseline="0">
                          <a:effectLst/>
                        </a:rPr>
                        <a:t>-1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BLEU-2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BLEU-3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BLEU-4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74036294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M-LRCN</a:t>
                      </a:r>
                      <a:r>
                        <a:rPr lang="en-US" sz="1800" baseline="-25000">
                          <a:effectLst/>
                        </a:rPr>
                        <a:t>1f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COCO 14’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1-layer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Vgg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0.692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0.490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0.353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0.258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1152351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P-LRCN</a:t>
                      </a:r>
                      <a:r>
                        <a:rPr lang="en-US" sz="1800" baseline="-25000">
                          <a:effectLst/>
                        </a:rPr>
                        <a:t>1f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COCO 14’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100/1.5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1-layer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Caffe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0.679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0.507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0.370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0.268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885068409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0" marR="0" indent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P-LRCN</a:t>
                      </a:r>
                      <a:r>
                        <a:rPr lang="en-US" sz="1800" baseline="-25000">
                          <a:effectLst/>
                        </a:rPr>
                        <a:t>2f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COCO 14’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100/2.0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2-layer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Vgg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0.714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0.543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0.402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0.297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50361901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0" marR="0" indent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M-LRCN</a:t>
                      </a:r>
                      <a:r>
                        <a:rPr lang="en-US" sz="1800" baseline="-25000">
                          <a:effectLst/>
                        </a:rPr>
                        <a:t>1f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Flickr30k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1-layer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Vgg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0.610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0.393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0.257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0.173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1836225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114925" y="2924175"/>
            <a:ext cx="30480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19225" y="5314950"/>
            <a:ext cx="30480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*M -&gt; my models</a:t>
            </a:r>
          </a:p>
          <a:p>
            <a:r>
              <a:rPr lang="en-US"/>
              <a:t>  P -&gt; paper’s results</a:t>
            </a:r>
          </a:p>
        </p:txBody>
      </p:sp>
    </p:spTree>
    <p:extLst>
      <p:ext uri="{BB962C8B-B14F-4D97-AF65-F5344CB8AC3E}">
        <p14:creationId xmlns:p14="http://schemas.microsoft.com/office/powerpoint/2010/main" val="107155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43" y="1509286"/>
            <a:ext cx="2603501" cy="1952626"/>
          </a:xfrm>
        </p:spPr>
      </p:pic>
      <p:sp>
        <p:nvSpPr>
          <p:cNvPr id="5" name="Rectangle 4"/>
          <p:cNvSpPr/>
          <p:nvPr/>
        </p:nvSpPr>
        <p:spPr>
          <a:xfrm>
            <a:off x="1371600" y="3495930"/>
            <a:ext cx="2701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group of people sitting at a table with laptops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47" y="1433087"/>
            <a:ext cx="2024743" cy="20247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61044" y="3457830"/>
            <a:ext cx="2701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brown and white dog is running through a field of grass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88161" y="3457830"/>
            <a:ext cx="2701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man in a blue shirt and black pants is standing on a scaffold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9"/>
          <a:stretch/>
        </p:blipFill>
        <p:spPr>
          <a:xfrm>
            <a:off x="9465275" y="1433086"/>
            <a:ext cx="2353227" cy="20247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5901" y="5875848"/>
            <a:ext cx="31641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a man in a red and white uniform is running with a basketball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43" y="4357518"/>
            <a:ext cx="2596958" cy="1521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27" y="4457360"/>
            <a:ext cx="2347475" cy="156498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488237" y="5986786"/>
            <a:ext cx="2513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a baseball player swinging a bat at a baseball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18" y="4457360"/>
            <a:ext cx="2387600" cy="159173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46393" y="6125285"/>
            <a:ext cx="2505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a person on a dirt bike riding down a dirt road</a:t>
            </a:r>
          </a:p>
        </p:txBody>
      </p:sp>
    </p:spTree>
    <p:extLst>
      <p:ext uri="{BB962C8B-B14F-4D97-AF65-F5344CB8AC3E}">
        <p14:creationId xmlns:p14="http://schemas.microsoft.com/office/powerpoint/2010/main" val="98473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Donahue, Jeffrey, et al. "Long-term recurrent convolutional networks for visual recognition and description." </a:t>
            </a:r>
            <a:r>
              <a:rPr lang="en-US" i="1" dirty="0"/>
              <a:t>Proceedings of the IEEE conference on computer vision and pattern recognition</a:t>
            </a:r>
            <a:r>
              <a:rPr lang="en-US" dirty="0"/>
              <a:t>. 2015.</a:t>
            </a:r>
          </a:p>
          <a:p>
            <a:r>
              <a:rPr lang="en-US" dirty="0" err="1"/>
              <a:t>Vinyals</a:t>
            </a:r>
            <a:r>
              <a:rPr lang="en-US" dirty="0"/>
              <a:t>, Oriol, et al. "Show and tell: A neural image caption generator." </a:t>
            </a:r>
            <a:r>
              <a:rPr lang="en-US" i="1" dirty="0"/>
              <a:t>Proceedings of the IEEE Conference on Computer Vision and Pattern Recognition</a:t>
            </a:r>
            <a:r>
              <a:rPr lang="en-US" dirty="0"/>
              <a:t>. 2015.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denizyuret</a:t>
            </a:r>
            <a:r>
              <a:rPr lang="en-US" dirty="0"/>
              <a:t>/</a:t>
            </a:r>
            <a:r>
              <a:rPr lang="en-US" dirty="0" err="1"/>
              <a:t>Knet.jl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ekinakyurek</a:t>
            </a:r>
            <a:r>
              <a:rPr lang="en-US" dirty="0"/>
              <a:t>/LRCN</a:t>
            </a:r>
          </a:p>
        </p:txBody>
      </p:sp>
    </p:spTree>
    <p:extLst>
      <p:ext uri="{BB962C8B-B14F-4D97-AF65-F5344CB8AC3E}">
        <p14:creationId xmlns:p14="http://schemas.microsoft.com/office/powerpoint/2010/main" val="178162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Thank you for listening </a:t>
            </a:r>
            <a:r>
              <a:rPr lang="en-US" dirty="0">
                <a:sym typeface="Wingdings"/>
              </a:rPr>
              <a:t>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1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Captioning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08200"/>
            <a:ext cx="9601200" cy="3581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Task: </a:t>
            </a:r>
            <a:endParaRPr lang="en-US" dirty="0"/>
          </a:p>
          <a:p>
            <a:pPr lvl="1"/>
            <a:r>
              <a:rPr lang="en-US" dirty="0"/>
              <a:t>Creating descriptions for images automatically.</a:t>
            </a:r>
          </a:p>
          <a:p>
            <a:r>
              <a:rPr lang="en-US" b="1" dirty="0">
                <a:solidFill>
                  <a:schemeClr val="accent5"/>
                </a:solidFill>
              </a:rPr>
              <a:t>Motivation: </a:t>
            </a:r>
          </a:p>
          <a:p>
            <a:pPr lvl="1"/>
            <a:r>
              <a:rPr lang="en-US" dirty="0"/>
              <a:t>Visually impaired people </a:t>
            </a:r>
          </a:p>
          <a:p>
            <a:pPr lvl="1"/>
            <a:r>
              <a:rPr lang="en-US" dirty="0"/>
              <a:t>Analyzing large datasets of images</a:t>
            </a:r>
          </a:p>
          <a:p>
            <a:pPr lvl="1"/>
            <a:r>
              <a:rPr lang="en-US" dirty="0"/>
              <a:t>Basis for video translation </a:t>
            </a:r>
          </a:p>
          <a:p>
            <a:r>
              <a:rPr lang="en-US" b="1" dirty="0">
                <a:solidFill>
                  <a:schemeClr val="accent5"/>
                </a:solidFill>
              </a:rPr>
              <a:t>Input-Output: </a:t>
            </a:r>
          </a:p>
          <a:p>
            <a:pPr lvl="1"/>
            <a:r>
              <a:rPr lang="en-US" dirty="0"/>
              <a:t>Image </a:t>
            </a:r>
            <a:r>
              <a:rPr lang="mr-IN" dirty="0"/>
              <a:t>–</a:t>
            </a:r>
            <a:r>
              <a:rPr lang="en-US" dirty="0"/>
              <a:t> sentence (a word array)</a:t>
            </a:r>
          </a:p>
          <a:p>
            <a:pPr lvl="1"/>
            <a:r>
              <a:rPr lang="en-US" dirty="0"/>
              <a:t>Pixel values </a:t>
            </a:r>
            <a:r>
              <a:rPr lang="mr-IN" dirty="0"/>
              <a:t>–</a:t>
            </a:r>
            <a:r>
              <a:rPr lang="en-US" dirty="0"/>
              <a:t> vocabulary indices of words (one hot vectors)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7490" y="4732705"/>
            <a:ext cx="2665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little </a:t>
            </a:r>
            <a:r>
              <a:rPr lang="en-US" dirty="0"/>
              <a:t>girl climbing into a </a:t>
            </a:r>
            <a:r>
              <a:rPr lang="en-US"/>
              <a:t>wooden playhouse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8" b="15392"/>
          <a:stretch/>
        </p:blipFill>
        <p:spPr>
          <a:xfrm>
            <a:off x="8954551" y="2369083"/>
            <a:ext cx="2131562" cy="21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5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68383"/>
            <a:ext cx="9601200" cy="47820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Before Deep Learning:</a:t>
            </a:r>
          </a:p>
          <a:p>
            <a:pPr lvl="1"/>
            <a:r>
              <a:rPr lang="en-US" dirty="0"/>
              <a:t>Retrieval of keywords by matching images</a:t>
            </a:r>
          </a:p>
          <a:p>
            <a:pPr marL="530352" lvl="1" indent="0">
              <a:buNone/>
            </a:pPr>
            <a:r>
              <a:rPr lang="en-US" sz="1200" i="0" dirty="0"/>
              <a:t>Pan, </a:t>
            </a:r>
            <a:r>
              <a:rPr lang="en-US" sz="1200" i="0" dirty="0" err="1"/>
              <a:t>Jia</a:t>
            </a:r>
            <a:r>
              <a:rPr lang="en-US" sz="1200" i="0" dirty="0"/>
              <a:t>-Yu, et al. "Automatic image captioning." </a:t>
            </a:r>
            <a:r>
              <a:rPr lang="en-US" sz="1200" dirty="0"/>
              <a:t>Multimedia and Expo, 2004. ICME'04. 2004 IEEE International Conference on</a:t>
            </a:r>
            <a:r>
              <a:rPr lang="en-US" sz="1200" i="0" dirty="0"/>
              <a:t>. Vol. 3. IEEE, 2004</a:t>
            </a:r>
            <a:r>
              <a:rPr lang="en-US" sz="1600" i="0" dirty="0"/>
              <a:t>.</a:t>
            </a:r>
            <a:endParaRPr lang="en-US" sz="1600" dirty="0"/>
          </a:p>
          <a:p>
            <a:r>
              <a:rPr lang="en-US" b="1" dirty="0">
                <a:solidFill>
                  <a:schemeClr val="accent5"/>
                </a:solidFill>
              </a:rPr>
              <a:t>Google </a:t>
            </a:r>
            <a:r>
              <a:rPr lang="mr-IN" b="1" dirty="0">
                <a:solidFill>
                  <a:schemeClr val="accent5"/>
                </a:solidFill>
              </a:rPr>
              <a:t>–</a:t>
            </a:r>
            <a:r>
              <a:rPr lang="en-US" b="1" dirty="0">
                <a:solidFill>
                  <a:schemeClr val="accent5"/>
                </a:solidFill>
              </a:rPr>
              <a:t> Show and Tell:</a:t>
            </a:r>
          </a:p>
          <a:p>
            <a:pPr lvl="1"/>
            <a:r>
              <a:rPr lang="en-US" dirty="0"/>
              <a:t>RNN networks can already generate sentences in machine translation</a:t>
            </a:r>
          </a:p>
          <a:p>
            <a:pPr lvl="1"/>
            <a:r>
              <a:rPr lang="en-US" dirty="0"/>
              <a:t>CNN networks can produce good feature vectors for images</a:t>
            </a:r>
          </a:p>
          <a:p>
            <a:pPr marL="530352" lvl="1" indent="0">
              <a:buNone/>
            </a:pPr>
            <a:r>
              <a:rPr lang="en-US" sz="1200" i="0" dirty="0" err="1"/>
              <a:t>Vinyals</a:t>
            </a:r>
            <a:r>
              <a:rPr lang="en-US" sz="1200" i="0" dirty="0"/>
              <a:t>, Oriol, et al. "Show and tell: A neural image caption generator." </a:t>
            </a:r>
            <a:r>
              <a:rPr lang="en-US" sz="1200" dirty="0"/>
              <a:t>Proceedings of the IEEE Conference on Computer Vision and Pattern Recognition</a:t>
            </a:r>
            <a:r>
              <a:rPr lang="en-US" sz="1200" i="0" dirty="0"/>
              <a:t>. 2015.</a:t>
            </a:r>
            <a:endParaRPr lang="en-US" sz="1200" dirty="0"/>
          </a:p>
          <a:p>
            <a:r>
              <a:rPr lang="en-US" b="1" dirty="0">
                <a:solidFill>
                  <a:schemeClr val="accent5"/>
                </a:solidFill>
              </a:rPr>
              <a:t>m-RNN:	</a:t>
            </a:r>
          </a:p>
          <a:p>
            <a:pPr lvl="1"/>
            <a:r>
              <a:rPr lang="en-US" dirty="0"/>
              <a:t>CNN- multimodal layer- RNN</a:t>
            </a:r>
          </a:p>
          <a:p>
            <a:pPr marL="530352" lvl="1" indent="0">
              <a:buNone/>
            </a:pPr>
            <a:r>
              <a:rPr lang="en-US" sz="1200" i="0" dirty="0"/>
              <a:t>Mao, </a:t>
            </a:r>
            <a:r>
              <a:rPr lang="en-US" sz="1200" i="0" dirty="0" err="1"/>
              <a:t>Junhua</a:t>
            </a:r>
            <a:r>
              <a:rPr lang="en-US" sz="1200" i="0" dirty="0"/>
              <a:t>, et al. "Deep captioning with multimodal recurrent neural networks (m-</a:t>
            </a:r>
            <a:r>
              <a:rPr lang="en-US" sz="1200" i="0" dirty="0" err="1"/>
              <a:t>rnn</a:t>
            </a:r>
            <a:r>
              <a:rPr lang="en-US" sz="1200" i="0" dirty="0"/>
              <a:t>)." </a:t>
            </a:r>
            <a:r>
              <a:rPr lang="en-US" sz="1200" dirty="0" err="1"/>
              <a:t>arXiv</a:t>
            </a:r>
            <a:r>
              <a:rPr lang="en-US" sz="1200" dirty="0"/>
              <a:t> preprint arXiv:1412.6632</a:t>
            </a:r>
            <a:r>
              <a:rPr lang="en-US" sz="1200" i="0" dirty="0"/>
              <a:t> (2014).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886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51222"/>
            <a:ext cx="9601200" cy="381617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Flickr-30k</a:t>
            </a:r>
          </a:p>
          <a:p>
            <a:pPr lvl="1"/>
            <a:r>
              <a:rPr lang="en-US" dirty="0"/>
              <a:t>31k images </a:t>
            </a:r>
          </a:p>
          <a:p>
            <a:pPr lvl="1"/>
            <a:r>
              <a:rPr lang="en-US" dirty="0"/>
              <a:t>5 caption for each image </a:t>
            </a: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id</a:t>
            </a:r>
            <a:r>
              <a:rPr lang="en-US" i="0" dirty="0" err="1">
                <a:solidFill>
                  <a:srgbClr val="FF0000"/>
                </a:solidFill>
              </a:rPr>
              <a:t>#</a:t>
            </a:r>
            <a:r>
              <a:rPr lang="en-US" i="0" dirty="0" err="1">
                <a:solidFill>
                  <a:srgbClr val="FFC000"/>
                </a:solidFill>
              </a:rPr>
              <a:t>caption_number</a:t>
            </a:r>
            <a:r>
              <a:rPr lang="en-US" i="0" dirty="0"/>
              <a:t>: </a:t>
            </a:r>
            <a:r>
              <a:rPr lang="en-US" i="0" dirty="0">
                <a:solidFill>
                  <a:schemeClr val="accent3"/>
                </a:solidFill>
              </a:rPr>
              <a:t>word1</a:t>
            </a:r>
            <a:r>
              <a:rPr lang="en-US" i="0" dirty="0"/>
              <a:t> </a:t>
            </a:r>
            <a:r>
              <a:rPr lang="en-US" i="0" dirty="0">
                <a:solidFill>
                  <a:schemeClr val="accent4"/>
                </a:solidFill>
              </a:rPr>
              <a:t>word2</a:t>
            </a:r>
            <a:r>
              <a:rPr lang="en-US" i="0" dirty="0"/>
              <a:t> </a:t>
            </a:r>
            <a:r>
              <a:rPr lang="en-US" i="0" dirty="0">
                <a:solidFill>
                  <a:schemeClr val="accent5"/>
                </a:solidFill>
              </a:rPr>
              <a:t>word3</a:t>
            </a:r>
            <a:r>
              <a:rPr lang="en-US" i="0" dirty="0"/>
              <a:t> </a:t>
            </a:r>
            <a:r>
              <a:rPr lang="mr-IN" dirty="0"/>
              <a:t>…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20k vocabulary size</a:t>
            </a:r>
          </a:p>
          <a:p>
            <a:pPr lvl="1"/>
            <a:r>
              <a:rPr lang="en-US" dirty="0"/>
              <a:t>7k  &gt;5 times used words</a:t>
            </a:r>
          </a:p>
          <a:p>
            <a:r>
              <a:rPr lang="en-US" b="1" dirty="0">
                <a:solidFill>
                  <a:schemeClr val="accent5"/>
                </a:solidFill>
              </a:rPr>
              <a:t>MS COCO 2014</a:t>
            </a:r>
          </a:p>
          <a:p>
            <a:pPr lvl="1"/>
            <a:r>
              <a:rPr lang="en-US" dirty="0"/>
              <a:t>80k training &amp; 40k validation &amp; 40k test images</a:t>
            </a:r>
          </a:p>
          <a:p>
            <a:pPr lvl="1"/>
            <a:r>
              <a:rPr lang="en-US" dirty="0"/>
              <a:t>5 caption for each image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10k &gt;5 times used words</a:t>
            </a:r>
          </a:p>
        </p:txBody>
      </p:sp>
    </p:spTree>
    <p:extLst>
      <p:ext uri="{BB962C8B-B14F-4D97-AF65-F5344CB8AC3E}">
        <p14:creationId xmlns:p14="http://schemas.microsoft.com/office/powerpoint/2010/main" val="79718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LRCN</a:t>
            </a:r>
            <a:r>
              <a:rPr lang="en-US" baseline="-25000" dirty="0"/>
              <a:t>1f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47589"/>
            <a:ext cx="1543957" cy="15439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60104" y="2042429"/>
            <a:ext cx="1741714" cy="5515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VggNet-fc7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9224" y="2193465"/>
            <a:ext cx="1342572" cy="249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4096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74518" y="2318200"/>
            <a:ext cx="713014" cy="13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43336" y="2318201"/>
            <a:ext cx="742043" cy="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247742" y="2194829"/>
            <a:ext cx="1028700" cy="1342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CNN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349014" y="2318198"/>
            <a:ext cx="742043" cy="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7955642" y="2194830"/>
            <a:ext cx="219528" cy="24810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62717" y="2193465"/>
            <a:ext cx="1342572" cy="249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512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472837" y="5053700"/>
            <a:ext cx="1981197" cy="53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LSTM</a:t>
            </a:r>
          </a:p>
        </p:txBody>
      </p:sp>
      <p:cxnSp>
        <p:nvCxnSpPr>
          <p:cNvPr id="28" name="Curved Connector 27"/>
          <p:cNvCxnSpPr>
            <a:endCxn id="33" idx="1"/>
          </p:cNvCxnSpPr>
          <p:nvPr/>
        </p:nvCxnSpPr>
        <p:spPr>
          <a:xfrm rot="5400000">
            <a:off x="9006547" y="2909219"/>
            <a:ext cx="2293746" cy="1361168"/>
          </a:xfrm>
          <a:prstGeom prst="curvedConnector4">
            <a:avLst>
              <a:gd name="adj1" fmla="val 61786"/>
              <a:gd name="adj2" fmla="val 11026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1"/>
            <a:endCxn id="41" idx="3"/>
          </p:cNvCxnSpPr>
          <p:nvPr/>
        </p:nvCxnSpPr>
        <p:spPr>
          <a:xfrm flipH="1">
            <a:off x="8924470" y="5322214"/>
            <a:ext cx="54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472836" y="4616938"/>
            <a:ext cx="1981197" cy="239475"/>
          </a:xfrm>
          <a:prstGeom prst="rect">
            <a:avLst/>
          </a:prstGeom>
          <a:gradFill>
            <a:gsLst>
              <a:gs pos="46000">
                <a:schemeClr val="accent2">
                  <a:lumMod val="40000"/>
                  <a:lumOff val="60000"/>
                </a:schemeClr>
              </a:gs>
              <a:gs pos="49000">
                <a:schemeClr val="accent4">
                  <a:lumMod val="20000"/>
                  <a:lumOff val="8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43273" y="5053700"/>
            <a:ext cx="1981197" cy="53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57773" y="5057935"/>
            <a:ext cx="1981197" cy="53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LSTM</a:t>
            </a:r>
          </a:p>
        </p:txBody>
      </p:sp>
      <p:cxnSp>
        <p:nvCxnSpPr>
          <p:cNvPr id="46" name="Straight Arrow Connector 45"/>
          <p:cNvCxnSpPr>
            <a:stCxn id="22" idx="2"/>
            <a:endCxn id="60" idx="0"/>
          </p:cNvCxnSpPr>
          <p:nvPr/>
        </p:nvCxnSpPr>
        <p:spPr>
          <a:xfrm>
            <a:off x="10463436" y="5590727"/>
            <a:ext cx="4930" cy="4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348683" y="6299250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49" name="Straight Arrow Connector 48"/>
          <p:cNvCxnSpPr>
            <a:stCxn id="41" idx="2"/>
            <a:endCxn id="66" idx="0"/>
          </p:cNvCxnSpPr>
          <p:nvPr/>
        </p:nvCxnSpPr>
        <p:spPr>
          <a:xfrm flipH="1">
            <a:off x="7931432" y="5590727"/>
            <a:ext cx="2440" cy="4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697025" y="4250501"/>
            <a:ext cx="8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bos</a:t>
            </a:r>
            <a:r>
              <a:rPr lang="en-US" dirty="0"/>
              <a:t>&gt;</a:t>
            </a:r>
          </a:p>
        </p:txBody>
      </p:sp>
      <p:cxnSp>
        <p:nvCxnSpPr>
          <p:cNvPr id="54" name="Curved Connector 53"/>
          <p:cNvCxnSpPr>
            <a:stCxn id="15" idx="2"/>
            <a:endCxn id="57" idx="1"/>
          </p:cNvCxnSpPr>
          <p:nvPr/>
        </p:nvCxnSpPr>
        <p:spPr>
          <a:xfrm rot="5400000">
            <a:off x="7716573" y="1638337"/>
            <a:ext cx="2312837" cy="3922025"/>
          </a:xfrm>
          <a:prstGeom prst="curvedConnector4">
            <a:avLst>
              <a:gd name="adj1" fmla="val 69924"/>
              <a:gd name="adj2" fmla="val 10582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911978" y="4636030"/>
            <a:ext cx="1981197" cy="239475"/>
          </a:xfrm>
          <a:prstGeom prst="rect">
            <a:avLst/>
          </a:prstGeom>
          <a:gradFill>
            <a:gsLst>
              <a:gs pos="46000">
                <a:schemeClr val="accent2">
                  <a:lumMod val="40000"/>
                  <a:lumOff val="60000"/>
                </a:schemeClr>
              </a:gs>
              <a:gs pos="49000">
                <a:schemeClr val="accent4">
                  <a:lumMod val="20000"/>
                  <a:lumOff val="8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472836" y="6030615"/>
            <a:ext cx="1991060" cy="25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cxnSp>
        <p:nvCxnSpPr>
          <p:cNvPr id="63" name="Straight Arrow Connector 62"/>
          <p:cNvCxnSpPr>
            <a:stCxn id="42" idx="2"/>
            <a:endCxn id="67" idx="0"/>
          </p:cNvCxnSpPr>
          <p:nvPr/>
        </p:nvCxnSpPr>
        <p:spPr>
          <a:xfrm>
            <a:off x="5348372" y="5594962"/>
            <a:ext cx="4992" cy="40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06529" y="6284888"/>
            <a:ext cx="119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dog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935902" y="6030615"/>
            <a:ext cx="1991060" cy="25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53243" y="6004144"/>
            <a:ext cx="2000241" cy="25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		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752324" y="6272787"/>
            <a:ext cx="119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349335" y="4266607"/>
            <a:ext cx="8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&lt;a&gt;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411439" y="4636030"/>
            <a:ext cx="1981197" cy="239475"/>
          </a:xfrm>
          <a:prstGeom prst="rect">
            <a:avLst/>
          </a:prstGeom>
          <a:gradFill>
            <a:gsLst>
              <a:gs pos="46000">
                <a:schemeClr val="accent2">
                  <a:lumMod val="40000"/>
                  <a:lumOff val="60000"/>
                </a:schemeClr>
              </a:gs>
              <a:gs pos="49000">
                <a:schemeClr val="accent4">
                  <a:lumMod val="20000"/>
                  <a:lumOff val="8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58748" y="4239906"/>
            <a:ext cx="90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&lt;dog&gt;</a:t>
            </a:r>
          </a:p>
        </p:txBody>
      </p:sp>
      <p:cxnSp>
        <p:nvCxnSpPr>
          <p:cNvPr id="81" name="Curved Connector 80"/>
          <p:cNvCxnSpPr>
            <a:stCxn id="15" idx="2"/>
            <a:endCxn id="76" idx="1"/>
          </p:cNvCxnSpPr>
          <p:nvPr/>
        </p:nvCxnSpPr>
        <p:spPr>
          <a:xfrm rot="5400000">
            <a:off x="6466303" y="388067"/>
            <a:ext cx="2312837" cy="6422564"/>
          </a:xfrm>
          <a:prstGeom prst="curvedConnector4">
            <a:avLst>
              <a:gd name="adj1" fmla="val 65532"/>
              <a:gd name="adj2" fmla="val 10355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1" idx="1"/>
            <a:endCxn id="42" idx="3"/>
          </p:cNvCxnSpPr>
          <p:nvPr/>
        </p:nvCxnSpPr>
        <p:spPr>
          <a:xfrm flipH="1">
            <a:off x="6338970" y="5322214"/>
            <a:ext cx="604303" cy="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3" idx="2"/>
            <a:endCxn id="22" idx="0"/>
          </p:cNvCxnSpPr>
          <p:nvPr/>
        </p:nvCxnSpPr>
        <p:spPr>
          <a:xfrm>
            <a:off x="10463435" y="4856413"/>
            <a:ext cx="1" cy="19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916177" y="4863673"/>
            <a:ext cx="1" cy="19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368916" y="4856416"/>
            <a:ext cx="1" cy="19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371600" y="4913344"/>
            <a:ext cx="1028700" cy="1342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E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1935841" y="3144589"/>
            <a:ext cx="415473" cy="307609"/>
            <a:chOff x="1349827" y="3231550"/>
            <a:chExt cx="1573215" cy="1491621"/>
          </a:xfrm>
        </p:grpSpPr>
        <p:sp>
          <p:nvSpPr>
            <p:cNvPr id="130" name="L-Shape 129"/>
            <p:cNvSpPr/>
            <p:nvPr/>
          </p:nvSpPr>
          <p:spPr>
            <a:xfrm rot="5400000">
              <a:off x="1180303" y="3401074"/>
              <a:ext cx="1050249" cy="711201"/>
            </a:xfrm>
            <a:prstGeom prst="corner">
              <a:avLst>
                <a:gd name="adj1" fmla="val 19199"/>
                <a:gd name="adj2" fmla="val 221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L-Shape 130"/>
            <p:cNvSpPr/>
            <p:nvPr/>
          </p:nvSpPr>
          <p:spPr>
            <a:xfrm rot="16200000">
              <a:off x="2042318" y="3842448"/>
              <a:ext cx="1050247" cy="711200"/>
            </a:xfrm>
            <a:prstGeom prst="corner">
              <a:avLst>
                <a:gd name="adj1" fmla="val 19199"/>
                <a:gd name="adj2" fmla="val 221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019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LRCN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LRCN</a:t>
            </a:r>
            <a:r>
              <a:rPr lang="en-US" baseline="-25000" dirty="0"/>
              <a:t>2f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47589"/>
            <a:ext cx="1543957" cy="15439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56315" y="2042426"/>
            <a:ext cx="1741714" cy="5515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VggNet-fc7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9224" y="2193465"/>
            <a:ext cx="1342572" cy="249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4096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74518" y="2318200"/>
            <a:ext cx="713014" cy="13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643336" y="2318201"/>
            <a:ext cx="742043" cy="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47742" y="2194829"/>
            <a:ext cx="1028700" cy="1342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Wcnn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349014" y="2318198"/>
            <a:ext cx="742043" cy="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7955642" y="2194830"/>
            <a:ext cx="219528" cy="24810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162717" y="2193465"/>
            <a:ext cx="1342572" cy="249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24279" y="4182781"/>
            <a:ext cx="1981197" cy="53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LSTM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20251" y="3858547"/>
            <a:ext cx="989254" cy="220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26737" y="4182919"/>
            <a:ext cx="1981197" cy="53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06185" y="4169037"/>
            <a:ext cx="1981197" cy="53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LSTM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538008" y="4753938"/>
            <a:ext cx="4930" cy="4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67085" y="6488668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002171" y="4736134"/>
            <a:ext cx="2440" cy="4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27071" y="3489215"/>
            <a:ext cx="8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bos</a:t>
            </a:r>
            <a:r>
              <a:rPr lang="en-US" dirty="0"/>
              <a:t>&gt;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591238" y="6220033"/>
            <a:ext cx="1991060" cy="25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57855" y="4766840"/>
            <a:ext cx="4992" cy="40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4931" y="6474306"/>
            <a:ext cx="119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dog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54304" y="6220033"/>
            <a:ext cx="1991060" cy="25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71645" y="6193562"/>
            <a:ext cx="2000241" cy="25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	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70726" y="6462205"/>
            <a:ext cx="119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22709" y="3858547"/>
            <a:ext cx="989254" cy="220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29529" y="3489215"/>
            <a:ext cx="8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&lt;dog&gt;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05705" y="3834631"/>
            <a:ext cx="989254" cy="220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71645" y="5207770"/>
            <a:ext cx="1981197" cy="53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LSTM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11572" y="5207769"/>
            <a:ext cx="1981197" cy="53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LSTM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524279" y="5216643"/>
            <a:ext cx="1981197" cy="53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LSTM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436080" y="5776539"/>
            <a:ext cx="4992" cy="40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49247" y="3455238"/>
            <a:ext cx="100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&lt;runs&gt;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999730" y="5761239"/>
            <a:ext cx="2440" cy="4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9512437" y="5780145"/>
            <a:ext cx="2440" cy="4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2"/>
            <a:endCxn id="19" idx="0"/>
          </p:cNvCxnSpPr>
          <p:nvPr/>
        </p:nvCxnSpPr>
        <p:spPr>
          <a:xfrm flipH="1">
            <a:off x="4496784" y="4054762"/>
            <a:ext cx="3548" cy="11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2"/>
            <a:endCxn id="18" idx="0"/>
          </p:cNvCxnSpPr>
          <p:nvPr/>
        </p:nvCxnSpPr>
        <p:spPr>
          <a:xfrm>
            <a:off x="7017336" y="4078678"/>
            <a:ext cx="0" cy="10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2"/>
            <a:endCxn id="14" idx="0"/>
          </p:cNvCxnSpPr>
          <p:nvPr/>
        </p:nvCxnSpPr>
        <p:spPr>
          <a:xfrm>
            <a:off x="9514878" y="4078678"/>
            <a:ext cx="0" cy="10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13" idx="3"/>
            <a:endCxn id="44" idx="3"/>
          </p:cNvCxnSpPr>
          <p:nvPr/>
        </p:nvCxnSpPr>
        <p:spPr>
          <a:xfrm flipH="1">
            <a:off x="10505476" y="2318198"/>
            <a:ext cx="999813" cy="3166959"/>
          </a:xfrm>
          <a:prstGeom prst="curvedConnector3">
            <a:avLst>
              <a:gd name="adj1" fmla="val -185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13" idx="3"/>
            <a:endCxn id="43" idx="3"/>
          </p:cNvCxnSpPr>
          <p:nvPr/>
        </p:nvCxnSpPr>
        <p:spPr>
          <a:xfrm flipH="1">
            <a:off x="7992769" y="2318198"/>
            <a:ext cx="3512520" cy="3158085"/>
          </a:xfrm>
          <a:prstGeom prst="curvedConnector3">
            <a:avLst>
              <a:gd name="adj1" fmla="val -23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13" idx="3"/>
            <a:endCxn id="42" idx="3"/>
          </p:cNvCxnSpPr>
          <p:nvPr/>
        </p:nvCxnSpPr>
        <p:spPr>
          <a:xfrm flipH="1">
            <a:off x="5452842" y="2318198"/>
            <a:ext cx="6052447" cy="3158086"/>
          </a:xfrm>
          <a:prstGeom prst="curvedConnector3">
            <a:avLst>
              <a:gd name="adj1" fmla="val -18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3" idx="1"/>
            <a:endCxn id="42" idx="3"/>
          </p:cNvCxnSpPr>
          <p:nvPr/>
        </p:nvCxnSpPr>
        <p:spPr>
          <a:xfrm flipH="1">
            <a:off x="5452842" y="5476283"/>
            <a:ext cx="558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7979159" y="5484503"/>
            <a:ext cx="558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1"/>
            <a:endCxn id="18" idx="3"/>
          </p:cNvCxnSpPr>
          <p:nvPr/>
        </p:nvCxnSpPr>
        <p:spPr>
          <a:xfrm flipH="1">
            <a:off x="8007934" y="4451295"/>
            <a:ext cx="516345" cy="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487382" y="4451156"/>
            <a:ext cx="516345" cy="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375524" y="5105139"/>
            <a:ext cx="1028700" cy="1342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1935841" y="3144589"/>
            <a:ext cx="415473" cy="307609"/>
            <a:chOff x="1349827" y="3231550"/>
            <a:chExt cx="1573215" cy="1491621"/>
          </a:xfrm>
        </p:grpSpPr>
        <p:sp>
          <p:nvSpPr>
            <p:cNvPr id="110" name="L-Shape 109"/>
            <p:cNvSpPr/>
            <p:nvPr/>
          </p:nvSpPr>
          <p:spPr>
            <a:xfrm rot="5400000">
              <a:off x="1180303" y="3401074"/>
              <a:ext cx="1050249" cy="711201"/>
            </a:xfrm>
            <a:prstGeom prst="corner">
              <a:avLst>
                <a:gd name="adj1" fmla="val 19199"/>
                <a:gd name="adj2" fmla="val 221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-Shape 110"/>
            <p:cNvSpPr/>
            <p:nvPr/>
          </p:nvSpPr>
          <p:spPr>
            <a:xfrm rot="16200000">
              <a:off x="2042318" y="3842448"/>
              <a:ext cx="1050247" cy="711200"/>
            </a:xfrm>
            <a:prstGeom prst="corner">
              <a:avLst>
                <a:gd name="adj1" fmla="val 19199"/>
                <a:gd name="adj2" fmla="val 221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96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VggNet-fc7 features</a:t>
            </a:r>
          </a:p>
          <a:p>
            <a:r>
              <a:rPr lang="en-US" dirty="0"/>
              <a:t>Normalizing features</a:t>
            </a:r>
          </a:p>
          <a:p>
            <a:r>
              <a:rPr lang="en-US" dirty="0"/>
              <a:t>80 sentences in parallel</a:t>
            </a:r>
          </a:p>
          <a:p>
            <a:r>
              <a:rPr lang="en-US" dirty="0"/>
              <a:t>1 minutes ~ 100k words</a:t>
            </a:r>
          </a:p>
          <a:p>
            <a:r>
              <a:rPr lang="en-US" dirty="0"/>
              <a:t>Adam optimizer</a:t>
            </a:r>
          </a:p>
          <a:p>
            <a:r>
              <a:rPr lang="en-US" dirty="0"/>
              <a:t>Dropout ~0.7</a:t>
            </a:r>
          </a:p>
          <a:p>
            <a:r>
              <a:rPr lang="en-US" dirty="0"/>
              <a:t>5 epoch</a:t>
            </a:r>
          </a:p>
        </p:txBody>
      </p:sp>
    </p:spTree>
    <p:extLst>
      <p:ext uri="{BB962C8B-B14F-4D97-AF65-F5344CB8AC3E}">
        <p14:creationId xmlns:p14="http://schemas.microsoft.com/office/powerpoint/2010/main" val="137708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Flickr30k</a:t>
            </a:r>
            <a:endParaRPr lang="en-US" baseline="-25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390033"/>
              </p:ext>
            </p:extLst>
          </p:nvPr>
        </p:nvGraphicFramePr>
        <p:xfrm>
          <a:off x="1082675" y="1428751"/>
          <a:ext cx="4962525" cy="260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403668"/>
              </p:ext>
            </p:extLst>
          </p:nvPr>
        </p:nvGraphicFramePr>
        <p:xfrm>
          <a:off x="6334125" y="1390650"/>
          <a:ext cx="4927600" cy="2647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243595"/>
              </p:ext>
            </p:extLst>
          </p:nvPr>
        </p:nvGraphicFramePr>
        <p:xfrm>
          <a:off x="1098550" y="4038601"/>
          <a:ext cx="4946650" cy="2666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299731"/>
              </p:ext>
            </p:extLst>
          </p:nvPr>
        </p:nvGraphicFramePr>
        <p:xfrm>
          <a:off x="6172200" y="4000500"/>
          <a:ext cx="54165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2186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COCO</a:t>
            </a:r>
            <a:endParaRPr lang="en-US" baseline="-25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776844"/>
              </p:ext>
            </p:extLst>
          </p:nvPr>
        </p:nvGraphicFramePr>
        <p:xfrm>
          <a:off x="1511300" y="1854200"/>
          <a:ext cx="101727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34995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1284</TotalTime>
  <Words>506</Words>
  <Application>Microsoft Macintosh PowerPoint</Application>
  <PresentationFormat>Widescreen</PresentationFormat>
  <Paragraphs>209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Franklin Gothic Book</vt:lpstr>
      <vt:lpstr>Wingdings</vt:lpstr>
      <vt:lpstr>Crop</vt:lpstr>
      <vt:lpstr>LONG TERM RECURRENT CONVOLUTIONAL NETWORKS</vt:lpstr>
      <vt:lpstr>Image Captioning</vt:lpstr>
      <vt:lpstr>Related Works</vt:lpstr>
      <vt:lpstr>Data</vt:lpstr>
      <vt:lpstr>LRCN1f</vt:lpstr>
      <vt:lpstr>LRCN</vt:lpstr>
      <vt:lpstr>Training</vt:lpstr>
      <vt:lpstr>Flickr30k</vt:lpstr>
      <vt:lpstr>MS COCO</vt:lpstr>
      <vt:lpstr>Generation: Beam Search</vt:lpstr>
      <vt:lpstr>BLEU Scores</vt:lpstr>
      <vt:lpstr>Examples</vt:lpstr>
      <vt:lpstr>References</vt:lpstr>
      <vt:lpstr>Q&amp;A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Ekin akyurek</dc:title>
  <dc:creator>Ekin Akyürek</dc:creator>
  <cp:lastModifiedBy>EKIN AKYUREK</cp:lastModifiedBy>
  <cp:revision>74</cp:revision>
  <dcterms:created xsi:type="dcterms:W3CDTF">2017-05-01T16:44:01Z</dcterms:created>
  <dcterms:modified xsi:type="dcterms:W3CDTF">2018-10-15T02:38:38Z</dcterms:modified>
</cp:coreProperties>
</file>