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4"/>
  </p:notesMasterIdLst>
  <p:handoutMasterIdLst>
    <p:handoutMasterId r:id="rId15"/>
  </p:handoutMasterIdLst>
  <p:sldIdLst>
    <p:sldId id="289" r:id="rId5"/>
    <p:sldId id="276" r:id="rId6"/>
    <p:sldId id="290" r:id="rId7"/>
    <p:sldId id="268" r:id="rId8"/>
    <p:sldId id="294" r:id="rId9"/>
    <p:sldId id="292" r:id="rId10"/>
    <p:sldId id="29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94" autoAdjust="0"/>
  </p:normalViewPr>
  <p:slideViewPr>
    <p:cSldViewPr snapToGrid="0">
      <p:cViewPr varScale="1">
        <p:scale>
          <a:sx n="144" d="100"/>
          <a:sy n="144" d="100"/>
        </p:scale>
        <p:origin x="108" y="3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14031-7049-975F-481C-8296FADC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16B05A-09CA-225B-7D9F-C6C0D0FF0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1F2F4-A6FD-B1AB-45BC-C5E799EA8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B996-1987-9D06-2EF6-CC8D67686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4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BEB15-7410-7B86-B4ED-F40020937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27B5B-2713-D63B-DD13-A608969E1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A4F21-80F3-F55E-ACDE-6A0205432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81A8C-DCC2-2507-5CA8-AB066793E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BE5A5-D41D-A592-9054-67D1412A5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81E5B-7B8A-9D00-82DC-61527F0F79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CBD94D-9C16-B20E-388A-6C047E6EF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648BC-3BD2-B09F-0CC6-9EFF5CF90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5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CB89-7089-28B4-B89A-11A0827C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94463-8983-C2B2-3335-F82BFA80F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87AA1D-AF3A-5C4A-0FBE-D54704FAB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0A35B-4E26-06F0-EA86-9C7466BF7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5" r:id="rId14"/>
    <p:sldLayoutId id="2147483688" r:id="rId15"/>
    <p:sldLayoutId id="214748369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36" y="343949"/>
            <a:ext cx="6122528" cy="3682765"/>
          </a:xfrm>
        </p:spPr>
        <p:txBody>
          <a:bodyPr/>
          <a:lstStyle/>
          <a:p>
            <a:pPr algn="ctr"/>
            <a:r>
              <a:rPr lang="en-US" i="0" dirty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Minnesota Interstate traffic volume</a:t>
            </a:r>
            <a:br>
              <a:rPr lang="en-US" dirty="0"/>
            </a:br>
            <a:br>
              <a:rPr lang="en-US" dirty="0"/>
            </a:br>
            <a:r>
              <a:rPr lang="en" sz="1800" i="0" dirty="0">
                <a:latin typeface="Google Sans"/>
                <a:ea typeface="Google Sans"/>
                <a:cs typeface="Google Sans"/>
                <a:sym typeface="Google Sans"/>
              </a:rPr>
              <a:t>An in-depth analysis ofinterstate traffic patterns on our highways</a:t>
            </a:r>
            <a:endParaRPr lang="en-US" sz="1800" i="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>
          <a:xfrm>
            <a:off x="5624774" y="-6713"/>
            <a:ext cx="6578801" cy="6864713"/>
          </a:xfrm>
        </p:spPr>
      </p:pic>
      <p:pic>
        <p:nvPicPr>
          <p:cNvPr id="2" name="Google Shape;185;p20">
            <a:extLst>
              <a:ext uri="{FF2B5EF4-FFF2-40B4-BE49-F238E27FC236}">
                <a16:creationId xmlns:a16="http://schemas.microsoft.com/office/drawing/2014/main" id="{ECDC41C7-2217-10B5-3B1D-881771FA13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586" y="4695731"/>
            <a:ext cx="2756628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11" y="1771308"/>
            <a:ext cx="5486564" cy="2721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 i="0" cap="none" dirty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Interstate traffic congestion continues to grow worse for the foreseeable future… </a:t>
            </a:r>
            <a:br>
              <a:rPr lang="en-US" sz="3000" dirty="0"/>
            </a:br>
            <a:endParaRPr lang="en-US" sz="3000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/>
          <a:stretch/>
        </p:blipFill>
        <p:spPr>
          <a:xfrm>
            <a:off x="5856516" y="1251592"/>
            <a:ext cx="5802084" cy="435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6CCA8-DBD2-8B3B-72C0-E5CFFC2D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8DCC-A51D-3A15-2E50-479B7ACD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7" y="667122"/>
            <a:ext cx="10330405" cy="624776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i="0" dirty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Analyzing the data in 3 distinct charts</a:t>
            </a:r>
          </a:p>
        </p:txBody>
      </p:sp>
      <p:sp>
        <p:nvSpPr>
          <p:cNvPr id="15" name="Google Shape;205;p22">
            <a:extLst>
              <a:ext uri="{FF2B5EF4-FFF2-40B4-BE49-F238E27FC236}">
                <a16:creationId xmlns:a16="http://schemas.microsoft.com/office/drawing/2014/main" id="{2F0D5A05-9FA9-630E-79E9-60523DA47C3B}"/>
              </a:ext>
            </a:extLst>
          </p:cNvPr>
          <p:cNvSpPr/>
          <p:nvPr/>
        </p:nvSpPr>
        <p:spPr>
          <a:xfrm>
            <a:off x="1495097" y="2049049"/>
            <a:ext cx="1996200" cy="2370300"/>
          </a:xfrm>
          <a:prstGeom prst="roundRect">
            <a:avLst>
              <a:gd name="adj" fmla="val 10666"/>
            </a:avLst>
          </a:prstGeom>
          <a:solidFill>
            <a:srgbClr val="FFFFFF"/>
          </a:solidFill>
          <a:ln>
            <a:noFill/>
          </a:ln>
          <a:effectLst>
            <a:outerShdw blurRad="300038" dist="123825" dir="5400000" algn="bl" rotWithShape="0">
              <a:srgbClr val="174EA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208;p22">
            <a:extLst>
              <a:ext uri="{FF2B5EF4-FFF2-40B4-BE49-F238E27FC236}">
                <a16:creationId xmlns:a16="http://schemas.microsoft.com/office/drawing/2014/main" id="{8E4B038D-6528-E4A1-1ED2-327F76D6B8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098" y="2322668"/>
            <a:ext cx="352199" cy="35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07;p22">
            <a:extLst>
              <a:ext uri="{FF2B5EF4-FFF2-40B4-BE49-F238E27FC236}">
                <a16:creationId xmlns:a16="http://schemas.microsoft.com/office/drawing/2014/main" id="{1F192596-B4AA-A7B5-B6EA-55D049C7001A}"/>
              </a:ext>
            </a:extLst>
          </p:cNvPr>
          <p:cNvSpPr txBox="1">
            <a:spLocks/>
          </p:cNvSpPr>
          <p:nvPr/>
        </p:nvSpPr>
        <p:spPr>
          <a:xfrm>
            <a:off x="1658683" y="2775010"/>
            <a:ext cx="17214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 Medium"/>
                <a:ea typeface="Google Sans Medium"/>
                <a:cs typeface="Google Sans Medium"/>
                <a:sym typeface="Google Sans Medium"/>
              </a:rPr>
              <a:t>Monthly Volumes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Google Sans"/>
                <a:cs typeface="Google Sans"/>
                <a:sym typeface="Google Sans"/>
              </a:rPr>
              <a:t>Viewing the monthly traffic patterns allows us to find any potential trends by month.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38A80F-3F58-394C-6317-308E33168ED3}"/>
              </a:ext>
            </a:extLst>
          </p:cNvPr>
          <p:cNvSpPr/>
          <p:nvPr/>
        </p:nvSpPr>
        <p:spPr>
          <a:xfrm>
            <a:off x="1737358" y="3051404"/>
            <a:ext cx="1547769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205;p22">
            <a:extLst>
              <a:ext uri="{FF2B5EF4-FFF2-40B4-BE49-F238E27FC236}">
                <a16:creationId xmlns:a16="http://schemas.microsoft.com/office/drawing/2014/main" id="{522D74E9-B2AE-FF15-41B1-B11B57E36F85}"/>
              </a:ext>
            </a:extLst>
          </p:cNvPr>
          <p:cNvSpPr/>
          <p:nvPr/>
        </p:nvSpPr>
        <p:spPr>
          <a:xfrm>
            <a:off x="4907931" y="2053804"/>
            <a:ext cx="1996200" cy="2370300"/>
          </a:xfrm>
          <a:prstGeom prst="roundRect">
            <a:avLst>
              <a:gd name="adj" fmla="val 10666"/>
            </a:avLst>
          </a:prstGeom>
          <a:solidFill>
            <a:srgbClr val="FFFFFF"/>
          </a:solidFill>
          <a:ln>
            <a:noFill/>
          </a:ln>
          <a:effectLst>
            <a:outerShdw blurRad="300038" dist="123825" dir="5400000" algn="bl" rotWithShape="0">
              <a:srgbClr val="174EA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07;p22">
            <a:extLst>
              <a:ext uri="{FF2B5EF4-FFF2-40B4-BE49-F238E27FC236}">
                <a16:creationId xmlns:a16="http://schemas.microsoft.com/office/drawing/2014/main" id="{FBE537CE-ED9B-1760-AFBA-ECC067A9F9F6}"/>
              </a:ext>
            </a:extLst>
          </p:cNvPr>
          <p:cNvSpPr txBox="1">
            <a:spLocks/>
          </p:cNvSpPr>
          <p:nvPr/>
        </p:nvSpPr>
        <p:spPr>
          <a:xfrm>
            <a:off x="5025056" y="2770933"/>
            <a:ext cx="17214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 Medium"/>
                <a:ea typeface="Google Sans Medium"/>
                <a:cs typeface="Google Sans Medium"/>
                <a:sym typeface="Google Sans Medium"/>
              </a:rPr>
              <a:t>Weather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Google Sans"/>
                <a:cs typeface="Google Sans"/>
                <a:sym typeface="Google Sans"/>
              </a:rPr>
              <a:t>Weather can have an impact on many things, including traffic.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22" name="Google Shape;209;p22">
            <a:extLst>
              <a:ext uri="{FF2B5EF4-FFF2-40B4-BE49-F238E27FC236}">
                <a16:creationId xmlns:a16="http://schemas.microsoft.com/office/drawing/2014/main" id="{46B3DD33-4985-4591-1881-304A362FBC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406" y="2377992"/>
            <a:ext cx="302699" cy="3371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05;p22">
            <a:extLst>
              <a:ext uri="{FF2B5EF4-FFF2-40B4-BE49-F238E27FC236}">
                <a16:creationId xmlns:a16="http://schemas.microsoft.com/office/drawing/2014/main" id="{9F3BB34F-FA83-05FA-0155-8C920A204C1B}"/>
              </a:ext>
            </a:extLst>
          </p:cNvPr>
          <p:cNvSpPr/>
          <p:nvPr/>
        </p:nvSpPr>
        <p:spPr>
          <a:xfrm>
            <a:off x="8320765" y="2049049"/>
            <a:ext cx="1996200" cy="2370300"/>
          </a:xfrm>
          <a:prstGeom prst="roundRect">
            <a:avLst>
              <a:gd name="adj" fmla="val 10666"/>
            </a:avLst>
          </a:prstGeom>
          <a:solidFill>
            <a:srgbClr val="FFFFFF"/>
          </a:solidFill>
          <a:ln>
            <a:noFill/>
          </a:ln>
          <a:effectLst>
            <a:outerShdw blurRad="300038" dist="123825" dir="5400000" algn="bl" rotWithShape="0">
              <a:srgbClr val="174EA6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18916-C62C-D873-D9AF-2F0042F68ADF}"/>
              </a:ext>
            </a:extLst>
          </p:cNvPr>
          <p:cNvSpPr/>
          <p:nvPr/>
        </p:nvSpPr>
        <p:spPr>
          <a:xfrm>
            <a:off x="5132146" y="3033299"/>
            <a:ext cx="1547769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92CD86-FC87-E9CB-A5F0-62525D3C51A8}"/>
              </a:ext>
            </a:extLst>
          </p:cNvPr>
          <p:cNvSpPr/>
          <p:nvPr/>
        </p:nvSpPr>
        <p:spPr>
          <a:xfrm>
            <a:off x="8544979" y="3018527"/>
            <a:ext cx="1547769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oogle Shape;210;p22">
            <a:extLst>
              <a:ext uri="{FF2B5EF4-FFF2-40B4-BE49-F238E27FC236}">
                <a16:creationId xmlns:a16="http://schemas.microsoft.com/office/drawing/2014/main" id="{23EF6B8C-C9E6-54F5-F693-B1570A35C07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2839" y="2373956"/>
            <a:ext cx="512050" cy="33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03;p22">
            <a:extLst>
              <a:ext uri="{FF2B5EF4-FFF2-40B4-BE49-F238E27FC236}">
                <a16:creationId xmlns:a16="http://schemas.microsoft.com/office/drawing/2014/main" id="{8E025EA7-251B-6C76-7594-4B6337BE3E5C}"/>
              </a:ext>
            </a:extLst>
          </p:cNvPr>
          <p:cNvSpPr txBox="1">
            <a:spLocks/>
          </p:cNvSpPr>
          <p:nvPr/>
        </p:nvSpPr>
        <p:spPr>
          <a:xfrm>
            <a:off x="8403864" y="2770552"/>
            <a:ext cx="18300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rgbClr val="202124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 Medium"/>
                <a:ea typeface="Google Sans Medium"/>
                <a:cs typeface="Google Sans Medium"/>
                <a:sym typeface="Google Sans Medium"/>
              </a:rPr>
              <a:t>Holiday Travel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Google Sans"/>
                <a:ea typeface="Google Sans"/>
                <a:cs typeface="Google Sans"/>
                <a:sym typeface="Google Sans"/>
              </a:rPr>
              <a:t>Our roads may see more travelers (including out of state) than expected. 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781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815941"/>
          </a:xfrm>
          <a:noFill/>
        </p:spPr>
        <p:txBody>
          <a:bodyPr>
            <a:noAutofit/>
          </a:bodyPr>
          <a:lstStyle/>
          <a:p>
            <a:r>
              <a:rPr lang="en-US" sz="3000" i="0" dirty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Monthly Interstate Traffic Volumes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3050097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August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- Highest volume, likely due to end of summer seasonal traffic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February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– Lowest volume, best potential month for construction improvements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April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– Significant decrease in volume in 2018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Relatively </a:t>
            </a: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consistent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&amp; </a:t>
            </a: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predictable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traffic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D1F37-3141-E8DD-8E17-7B9AEA03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301" y="1690688"/>
            <a:ext cx="7183833" cy="3672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48F2D4-1241-E74E-9F15-BEAB2D8942A1}"/>
              </a:ext>
            </a:extLst>
          </p:cNvPr>
          <p:cNvSpPr/>
          <p:nvPr/>
        </p:nvSpPr>
        <p:spPr>
          <a:xfrm>
            <a:off x="928661" y="1654530"/>
            <a:ext cx="411123" cy="59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D8B1AA-05B9-8870-02CE-F3DFB51092DE}"/>
              </a:ext>
            </a:extLst>
          </p:cNvPr>
          <p:cNvSpPr/>
          <p:nvPr/>
        </p:nvSpPr>
        <p:spPr>
          <a:xfrm>
            <a:off x="928664" y="2754163"/>
            <a:ext cx="411123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979F4E-D5A0-7F39-C340-9131333F18B4}"/>
              </a:ext>
            </a:extLst>
          </p:cNvPr>
          <p:cNvSpPr/>
          <p:nvPr/>
        </p:nvSpPr>
        <p:spPr>
          <a:xfrm>
            <a:off x="928661" y="3817638"/>
            <a:ext cx="411123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4BA11-AA82-F0A0-894E-B4DCB8F925F2}"/>
              </a:ext>
            </a:extLst>
          </p:cNvPr>
          <p:cNvSpPr/>
          <p:nvPr/>
        </p:nvSpPr>
        <p:spPr>
          <a:xfrm>
            <a:off x="928661" y="4604801"/>
            <a:ext cx="411123" cy="59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F9D87-990B-08E3-BCBC-A86C15D74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A94C-9AF4-95F2-6C78-7D4E81EC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815941"/>
          </a:xfrm>
          <a:noFill/>
        </p:spPr>
        <p:txBody>
          <a:bodyPr>
            <a:noAutofit/>
          </a:bodyPr>
          <a:lstStyle/>
          <a:p>
            <a:r>
              <a:rPr lang="en-US" sz="3000" i="0" dirty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Role of weather on traffic volume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381977-983A-724E-0391-93C6059E9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231" y="1690688"/>
            <a:ext cx="3150065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Clear/Cloudy Conditions 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– Highest traffic volume.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Low-Visibility Conditions 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– Lowest traffic volume.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Precipitation Conditions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– Significant impact on traffic volume, however, still a high number of motorists driving on rainy days.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What can be done to alleviate traffic delays on rainy days?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17CEC-04CD-C419-24C1-B08CAC0CFA50}"/>
              </a:ext>
            </a:extLst>
          </p:cNvPr>
          <p:cNvSpPr/>
          <p:nvPr/>
        </p:nvSpPr>
        <p:spPr>
          <a:xfrm>
            <a:off x="838198" y="1631670"/>
            <a:ext cx="411123" cy="59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FC3A76-89E0-F1D1-6AE0-59748EB65566}"/>
              </a:ext>
            </a:extLst>
          </p:cNvPr>
          <p:cNvSpPr/>
          <p:nvPr/>
        </p:nvSpPr>
        <p:spPr>
          <a:xfrm>
            <a:off x="833334" y="2403286"/>
            <a:ext cx="411123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DDA4F-A0CA-723A-A6C1-B36D0D3D66C5}"/>
              </a:ext>
            </a:extLst>
          </p:cNvPr>
          <p:cNvSpPr/>
          <p:nvPr/>
        </p:nvSpPr>
        <p:spPr>
          <a:xfrm>
            <a:off x="833333" y="3138743"/>
            <a:ext cx="411123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1448A-CFE4-5C05-1112-FDEA316BC145}"/>
              </a:ext>
            </a:extLst>
          </p:cNvPr>
          <p:cNvSpPr/>
          <p:nvPr/>
        </p:nvSpPr>
        <p:spPr>
          <a:xfrm>
            <a:off x="833332" y="4585476"/>
            <a:ext cx="411123" cy="59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EF424-367B-99D2-7F9E-2932B548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296" y="1656405"/>
            <a:ext cx="7408734" cy="38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8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2264B-A36B-4C8C-71C7-D575548B7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9115-2BB6-8A9F-A491-F896D59E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0405" cy="815940"/>
          </a:xfrm>
          <a:noFill/>
        </p:spPr>
        <p:txBody>
          <a:bodyPr>
            <a:noAutofit/>
          </a:bodyPr>
          <a:lstStyle/>
          <a:p>
            <a:r>
              <a:rPr lang="en-US" sz="3000" i="0" dirty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Holiday travel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612B7-B60C-38D7-9EE9-D19DC196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83" y="1289348"/>
            <a:ext cx="3988558" cy="4354804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21866F9-A9E1-B586-DC7D-0305C6EF98E9}"/>
              </a:ext>
            </a:extLst>
          </p:cNvPr>
          <p:cNvSpPr txBox="1">
            <a:spLocks/>
          </p:cNvSpPr>
          <p:nvPr/>
        </p:nvSpPr>
        <p:spPr>
          <a:xfrm>
            <a:off x="6237216" y="1338044"/>
            <a:ext cx="3129093" cy="41039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August 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– High traffic due to State Fair and end of summer travel.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January 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– High traffic due to New Years and MLK Jr. holidays.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Majority of holidays seem to have little impact on overall traffic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BEF61-2DD4-C8E2-B808-8098854E0A78}"/>
              </a:ext>
            </a:extLst>
          </p:cNvPr>
          <p:cNvSpPr/>
          <p:nvPr/>
        </p:nvSpPr>
        <p:spPr>
          <a:xfrm>
            <a:off x="6337179" y="1308535"/>
            <a:ext cx="411123" cy="59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0A9ECA-2CC6-FD1C-17B8-034C8E7D7D35}"/>
              </a:ext>
            </a:extLst>
          </p:cNvPr>
          <p:cNvSpPr/>
          <p:nvPr/>
        </p:nvSpPr>
        <p:spPr>
          <a:xfrm>
            <a:off x="6337179" y="2409046"/>
            <a:ext cx="411123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555E1-35ED-49C5-A7C6-4155D2C2EA3B}"/>
              </a:ext>
            </a:extLst>
          </p:cNvPr>
          <p:cNvSpPr/>
          <p:nvPr/>
        </p:nvSpPr>
        <p:spPr>
          <a:xfrm>
            <a:off x="6337179" y="3466750"/>
            <a:ext cx="411123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2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DEC21-E1BF-C157-4A5F-93AD2DF9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5591-828A-D3CD-3B4A-8A6CEC18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0405" cy="815940"/>
          </a:xfrm>
          <a:noFill/>
        </p:spPr>
        <p:txBody>
          <a:bodyPr>
            <a:noAutofit/>
          </a:bodyPr>
          <a:lstStyle/>
          <a:p>
            <a:r>
              <a:rPr lang="en-US" sz="3000" i="0" dirty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Hourly Traffic </a:t>
            </a:r>
          </a:p>
        </p:txBody>
      </p:sp>
      <p:pic>
        <p:nvPicPr>
          <p:cNvPr id="3" name="Google Shape;256;p26">
            <a:extLst>
              <a:ext uri="{FF2B5EF4-FFF2-40B4-BE49-F238E27FC236}">
                <a16:creationId xmlns:a16="http://schemas.microsoft.com/office/drawing/2014/main" id="{1C5439C6-1766-3A89-901C-F67B31E173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8257" y="1317337"/>
            <a:ext cx="5494768" cy="4223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BA87A15-130C-CC6B-D4AC-A8EF50419EDD}"/>
              </a:ext>
            </a:extLst>
          </p:cNvPr>
          <p:cNvSpPr txBox="1">
            <a:spLocks/>
          </p:cNvSpPr>
          <p:nvPr/>
        </p:nvSpPr>
        <p:spPr>
          <a:xfrm>
            <a:off x="838200" y="1640354"/>
            <a:ext cx="3150065" cy="39862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Patterns reflected 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– busiest travel times: rush hours to and from work.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Days with Holiday </a:t>
            </a:r>
            <a:r>
              <a:rPr lang="en-US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– Does not reflect a significantly higher or lower traffic volume throughout the day.</a:t>
            </a:r>
          </a:p>
          <a:p>
            <a:pPr>
              <a:spcAft>
                <a:spcPts val="1000"/>
              </a:spcAft>
            </a:pPr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Holiday travel does not impact hourly traffic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E89AC-6582-91AA-09D4-3F6288F9E001}"/>
              </a:ext>
            </a:extLst>
          </p:cNvPr>
          <p:cNvSpPr/>
          <p:nvPr/>
        </p:nvSpPr>
        <p:spPr>
          <a:xfrm>
            <a:off x="938167" y="1610845"/>
            <a:ext cx="411123" cy="59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15ADA9-9027-9360-0541-EBCF16A301A4}"/>
              </a:ext>
            </a:extLst>
          </p:cNvPr>
          <p:cNvSpPr/>
          <p:nvPr/>
        </p:nvSpPr>
        <p:spPr>
          <a:xfrm>
            <a:off x="938167" y="2681677"/>
            <a:ext cx="411123" cy="457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5ED6DF-D390-64B5-8FAF-3F85EA795E16}"/>
              </a:ext>
            </a:extLst>
          </p:cNvPr>
          <p:cNvSpPr/>
          <p:nvPr/>
        </p:nvSpPr>
        <p:spPr>
          <a:xfrm>
            <a:off x="938167" y="4025962"/>
            <a:ext cx="411123" cy="5901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61" y="551598"/>
            <a:ext cx="9906000" cy="990599"/>
          </a:xfrm>
          <a:noFill/>
        </p:spPr>
        <p:txBody>
          <a:bodyPr/>
          <a:lstStyle/>
          <a:p>
            <a:r>
              <a:rPr lang="en-US" sz="3000" i="0" dirty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5238"/>
            <a:ext cx="4902843" cy="3526778"/>
          </a:xfrm>
          <a:noFill/>
        </p:spPr>
        <p:txBody>
          <a:bodyPr anchor="b"/>
          <a:lstStyle/>
          <a:p>
            <a:pPr algn="ctr"/>
            <a:r>
              <a:rPr lang="en-US" sz="3600" i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THANK YOU</a:t>
            </a:r>
            <a:br>
              <a:rPr lang="en-US" sz="3600" i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</a:br>
            <a:br>
              <a:rPr lang="en-US" sz="3600" i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</a:br>
            <a:br>
              <a:rPr lang="en-US" sz="3600" i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</a:br>
            <a:r>
              <a:rPr lang="en-US" sz="3600" i="0">
                <a:latin typeface="Google Sans Medium" panose="020B0604020202020204" charset="0"/>
                <a:ea typeface="Google Sans Medium" panose="020B0604020202020204" charset="0"/>
                <a:cs typeface="Google Sans Medium" panose="020B0604020202020204" charset="0"/>
              </a:rPr>
              <a:t>Questions?</a:t>
            </a:r>
            <a:endParaRPr lang="en-US" sz="3600" i="0" dirty="0">
              <a:latin typeface="Google Sans Medium" panose="020B0604020202020204" charset="0"/>
              <a:ea typeface="Google Sans Medium" panose="020B0604020202020204" charset="0"/>
              <a:cs typeface="Google Sans Medium" panose="020B060402020202020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819373"/>
            <a:ext cx="4902843" cy="1753221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en-US"/>
              <a:t>Eric Kingery</a:t>
            </a:r>
          </a:p>
          <a:p>
            <a:pPr algn="ctr"/>
            <a:r>
              <a:rPr lang="en-US"/>
              <a:t>502-555-0152</a:t>
            </a:r>
          </a:p>
          <a:p>
            <a:pPr algn="ctr"/>
            <a:r>
              <a:rPr lang="en-US"/>
              <a:t>brita@firstupconsultants.com</a:t>
            </a:r>
          </a:p>
          <a:p>
            <a:pPr algn="ctr"/>
            <a:r>
              <a:rPr lang="en-US"/>
              <a:t>www.firstupconsultants.com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{120111C5-F629-4058-AB4C-E0B95B619319}tf22797433_win32</Template>
  <TotalTime>3241</TotalTime>
  <Words>296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Google Sans</vt:lpstr>
      <vt:lpstr>Google Sans Medium</vt:lpstr>
      <vt:lpstr>Univers Condensed Light</vt:lpstr>
      <vt:lpstr>Walbaum Display Light</vt:lpstr>
      <vt:lpstr>AngleLinesVTI</vt:lpstr>
      <vt:lpstr>Minnesota Interstate traffic volume  An in-depth analysis ofinterstate traffic patterns on our highways</vt:lpstr>
      <vt:lpstr>Interstate traffic congestion continues to grow worse for the foreseeable future…  </vt:lpstr>
      <vt:lpstr>Analyzing the data in 3 distinct charts</vt:lpstr>
      <vt:lpstr>Monthly Interstate Traffic Volumes</vt:lpstr>
      <vt:lpstr>Role of weather on traffic volume</vt:lpstr>
      <vt:lpstr>Holiday travel </vt:lpstr>
      <vt:lpstr>Hourly Traffic </vt:lpstr>
      <vt:lpstr>Recommendations</vt:lpstr>
      <vt:lpstr>THANK YOU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Kingery</dc:creator>
  <cp:lastModifiedBy>Eric Kingery</cp:lastModifiedBy>
  <cp:revision>38</cp:revision>
  <dcterms:created xsi:type="dcterms:W3CDTF">2025-01-15T17:03:03Z</dcterms:created>
  <dcterms:modified xsi:type="dcterms:W3CDTF">2025-01-17T23:04:50Z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