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9" r:id="rId4"/>
    <p:sldId id="257" r:id="rId5"/>
    <p:sldId id="261" r:id="rId6"/>
    <p:sldId id="262" r:id="rId7"/>
    <p:sldId id="260" r:id="rId8"/>
    <p:sldId id="263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FBCB5-A647-A342-A09C-2312CF639668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22767-3C6D-2645-B837-045F3C18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6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22767-3C6D-2645-B837-045F3C189B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2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F083-BD0A-CF98-A7A1-ACB557A74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2F046-6A79-7F60-BE07-2D5D63B2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341C6-52E1-380D-3FAC-7BF092D8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A288-E1CA-7041-B261-F02C3DB1D606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E0CCE-AA4B-FC2F-2010-CEADB6C9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5C30D-84FC-771C-8703-662F9CED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FFC-1070-C740-9E12-2ACAC7A0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4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3319-C0CF-C5D5-388C-B0B04BE4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6BBA5-6522-D02B-8489-6E02DF0A4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8070A-3DB4-0B1C-A8D5-BAA5BAA8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A288-E1CA-7041-B261-F02C3DB1D606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849A4-1E0A-646E-57A4-9DA19A6F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50EF0-06AC-EFCA-23F0-B9439D17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FFC-1070-C740-9E12-2ACAC7A0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F5F00-043E-F478-F58B-DEF8B71A4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BC2D9-9250-6F90-1E73-7203CF6F3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9D26-CEBF-9C08-1548-A84123D7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A288-E1CA-7041-B261-F02C3DB1D606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31872-30C6-1989-8ECE-90311B19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38422-22DC-DE37-049A-FDB835BC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FFC-1070-C740-9E12-2ACAC7A0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9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995A-0A7D-C587-80C7-84669D5F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F98C5-7F88-73AB-4EEF-8BA8CBF2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6F694-002E-D462-A349-1D906B3E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A288-E1CA-7041-B261-F02C3DB1D606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21765-0C61-B5B5-4458-7FF5BC79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600AB-242D-73E2-B7E9-9AF7265A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FFC-1070-C740-9E12-2ACAC7A0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8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2DFB-92C5-A55B-D938-53D00A4E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296DA-11DD-80AE-C80C-B889E5476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9B74-2B55-EDF4-A935-B8059024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A288-E1CA-7041-B261-F02C3DB1D606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029FC-B6F6-2331-341D-91C215D1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D216-A1AA-A683-A2B7-951F3A72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FFC-1070-C740-9E12-2ACAC7A0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3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B3A7-AC37-9C51-BC4E-C12BC304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E3DC3-361F-A823-527B-37ED9E879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C0C22-B0BD-4A63-89D6-B5F312B40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4DFC1-68E4-D5B0-DDAE-135B9E6E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A288-E1CA-7041-B261-F02C3DB1D606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329FD-8C4B-1556-8B5F-CB834EEC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6027F-66EA-AEFC-03AE-9B07C814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FFC-1070-C740-9E12-2ACAC7A0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4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46FD-250E-C43B-4447-155B2C8D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87F10-6900-ADE1-6A0B-DAEF3455F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2D37C-16E4-4E45-90DD-BBCF6B16A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6C848-EA58-6525-0349-539FBFDC9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C6985-9504-85B5-7C18-EF622B316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D6184-313A-96C4-8210-FB797D5B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A288-E1CA-7041-B261-F02C3DB1D606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2DFE0-4FAA-5942-FD19-ECD0ED56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15648-C9C1-9F0B-3A66-DBBAB8D3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FFC-1070-C740-9E12-2ACAC7A0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3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BD97-FFE4-35A7-1E51-1BB43812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CF303-5D70-A839-D8EB-A9A6473A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A288-E1CA-7041-B261-F02C3DB1D606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E575A-44DE-3FA0-F248-ABC51DA0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8297D-5A0F-A2BD-A2F2-5D341916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FFC-1070-C740-9E12-2ACAC7A0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6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FAB12-C1A1-7C9B-6143-1DC20415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A288-E1CA-7041-B261-F02C3DB1D606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84074-3633-F72C-FEB6-52776D07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32A7F-962A-CE1A-5020-A5F172FF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FFC-1070-C740-9E12-2ACAC7A0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8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C719-F078-6017-8025-42CB8E4D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C3B18-2015-D6EA-9829-B2AAF749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5D839-B615-94CC-1CAF-B7586DAD4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66181-A1D7-29AE-A839-844F629C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A288-E1CA-7041-B261-F02C3DB1D606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E5FF0-A16C-23E7-07BF-B54617FE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DA8FE-C58A-C812-DE1E-089A2D7D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FFC-1070-C740-9E12-2ACAC7A0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7B34-AA09-124D-A88F-A9BB3563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283A4-9F17-D3C2-C52A-9FD1CD72B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9C571-DB1C-88E4-7DF2-AACBE1619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1D961-BA54-B82F-0A2C-412D30A2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A288-E1CA-7041-B261-F02C3DB1D606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2ABE4-C1AB-34B1-0A89-F1A5F274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8FC47-EB94-9F80-7514-94F197FB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FFC-1070-C740-9E12-2ACAC7A0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9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078FD-E020-8D24-431A-DC9052A3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AF242-AA67-064D-2754-3FA6E1447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535F2-7E99-6DDB-D0D4-29F09B288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ECA288-E1CA-7041-B261-F02C3DB1D606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55C26-4A98-74D1-134F-2A22C3B0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8850E-AFD2-CD1D-B43C-6CD65C5F9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438FFC-1070-C740-9E12-2ACAC7A0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5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obilitydatabase.org/" TargetMode="External"/><Relationship Id="rId3" Type="http://schemas.openxmlformats.org/officeDocument/2006/relationships/hyperlink" Target="https://www.census.gov/data/developers/data-sets/acs-5year.html" TargetMode="External"/><Relationship Id="rId7" Type="http://schemas.openxmlformats.org/officeDocument/2006/relationships/hyperlink" Target="https://data.seattle.gov/browse?sortBy=most_accessed&amp;utf8=%E2%9C%93" TargetMode="External"/><Relationship Id="rId2" Type="http://schemas.openxmlformats.org/officeDocument/2006/relationships/hyperlink" Target="https://data.census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eoDS/COVID19USFlows" TargetMode="External"/><Relationship Id="rId5" Type="http://schemas.openxmlformats.org/officeDocument/2006/relationships/hyperlink" Target="https://github.com/zhiyongc/Seattle-Loop-Data?tab=readme-ov-file" TargetMode="External"/><Relationship Id="rId4" Type="http://schemas.openxmlformats.org/officeDocument/2006/relationships/hyperlink" Target="https://github.com/tsinghua-fib-lab/CommutingODGen-Datase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seattle.gov/Public-Safety/Call-Data/33kz-ixgy/about_data" TargetMode="External"/><Relationship Id="rId3" Type="http://schemas.openxmlformats.org/officeDocument/2006/relationships/hyperlink" Target="https://www.yelp.com/dataset/download" TargetMode="External"/><Relationship Id="rId7" Type="http://schemas.openxmlformats.org/officeDocument/2006/relationships/hyperlink" Target="https://insideairbnb.com/get-the-data/" TargetMode="External"/><Relationship Id="rId2" Type="http://schemas.openxmlformats.org/officeDocument/2006/relationships/hyperlink" Target="https://gwu-libraries.github.io/sfm-ui/posts/2017-09-14-twitter-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aymo.com/open/data/motion/" TargetMode="External"/><Relationship Id="rId5" Type="http://schemas.openxmlformats.org/officeDocument/2006/relationships/hyperlink" Target="https://www.google.com/covid19/mobility/" TargetMode="External"/><Relationship Id="rId4" Type="http://schemas.openxmlformats.org/officeDocument/2006/relationships/hyperlink" Target="https://cseweb.ucsd.edu/~jmcauley/datasets.html#google_loc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AB48-9685-649D-3854-1B995E274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 and Scraping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CFBE6-7F5B-01AC-3B48-EAD9472D9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general discussion on datasets you can use for research</a:t>
            </a:r>
          </a:p>
        </p:txBody>
      </p:sp>
    </p:spTree>
    <p:extLst>
      <p:ext uri="{BB962C8B-B14F-4D97-AF65-F5344CB8AC3E}">
        <p14:creationId xmlns:p14="http://schemas.microsoft.com/office/powerpoint/2010/main" val="1163374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7A9A-537D-EB21-FAEF-AA5C0D1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 recommend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62EEC-3C84-CA82-180D-608E1E70F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48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CSE 547: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Machine Learning for Big Data (Professor Tim Althoff)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Hard and math-heavy (more theoretical)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  <a:sym typeface="Wingdings" pitchFamily="2" charset="2"/>
              </a:rPr>
              <a:t>Teaches foundational concepts in working with large-scale datasets</a:t>
            </a: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CEWA 567: Geospatial Data Analysis with Python (Professor David Shean)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Accessible and useful even if you do not want to do snow research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Fully taught using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Jupyter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Notebooks (very practical!)</a:t>
            </a:r>
          </a:p>
          <a:p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CS&amp;SS 564: Bayesian Statistics for the Social Sciences (Professor Carlos Cinelli)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More </a:t>
            </a:r>
            <a:r>
              <a:rPr lang="en-US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-focused if that’s your jam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Good mix of theory and practice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ME 574: </a:t>
            </a: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 to Applied Parallel Computing for Engineers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Using CUDA in Python to parallelize operations</a:t>
            </a: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4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0647-7ACD-4735-86E2-85D26456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C418C-2D82-97C5-D388-111E21511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a tutorial lecture on Python/GitHub/Terminal/</a:t>
            </a:r>
            <a:r>
              <a:rPr lang="en-US" dirty="0" err="1"/>
              <a:t>Conda</a:t>
            </a:r>
            <a:r>
              <a:rPr lang="en-US" dirty="0"/>
              <a:t>/Git etc.</a:t>
            </a:r>
          </a:p>
          <a:p>
            <a:pPr lvl="1"/>
            <a:r>
              <a:rPr lang="en-US" dirty="0"/>
              <a:t>I will assume some level of familiarity with the above;</a:t>
            </a:r>
          </a:p>
          <a:p>
            <a:pPr lvl="1"/>
            <a:r>
              <a:rPr lang="en-US" dirty="0"/>
              <a:t>If you do not have an IDE set up on your computer, you can simply follow along/ask about what is shown on my computer;</a:t>
            </a:r>
          </a:p>
          <a:p>
            <a:r>
              <a:rPr lang="en-US" dirty="0"/>
              <a:t>If you think what is shown may be helpful to you in the future, it is totally fine to save the </a:t>
            </a:r>
            <a:r>
              <a:rPr lang="en-US" dirty="0" err="1"/>
              <a:t>Jupyter</a:t>
            </a:r>
            <a:r>
              <a:rPr lang="en-US" dirty="0"/>
              <a:t> notebooks and refer to them later as needed.</a:t>
            </a:r>
          </a:p>
        </p:txBody>
      </p:sp>
    </p:spTree>
    <p:extLst>
      <p:ext uri="{BB962C8B-B14F-4D97-AF65-F5344CB8AC3E}">
        <p14:creationId xmlns:p14="http://schemas.microsoft.com/office/powerpoint/2010/main" val="316464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7A7F-5194-82D6-FC59-60B1556E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EE0FE-FD0E-878F-6E1F-443E225FB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Mining </a:t>
            </a:r>
            <a:r>
              <a:rPr lang="en-US" dirty="0"/>
              <a:t>= extraction of actionable information from (usually) very large datasets; is the subject of extreme hype, fear, and interest</a:t>
            </a:r>
          </a:p>
          <a:p>
            <a:r>
              <a:rPr lang="en-US" dirty="0">
                <a:solidFill>
                  <a:srgbClr val="FF0000"/>
                </a:solidFill>
              </a:rPr>
              <a:t>Data Scraping </a:t>
            </a:r>
            <a:r>
              <a:rPr lang="en-US" dirty="0"/>
              <a:t>= automated extraction of structured or unstructured data from web pages or other digital interfaces, typically not provided in a conveniently downloadable format; often involves parsing HTML or APIs to collect information for analysis, aggregation, or integration into other systems.</a:t>
            </a:r>
          </a:p>
        </p:txBody>
      </p:sp>
    </p:spTree>
    <p:extLst>
      <p:ext uri="{BB962C8B-B14F-4D97-AF65-F5344CB8AC3E}">
        <p14:creationId xmlns:p14="http://schemas.microsoft.com/office/powerpoint/2010/main" val="286064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4DBE-33DE-F364-A819-D9CD519E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for Transportation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AF82-F8AC-8D78-E6D8-C58DAF1F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U.S. Census Data </a:t>
            </a:r>
            <a:r>
              <a:rPr lang="en-US" dirty="0"/>
              <a:t>/ </a:t>
            </a:r>
            <a:r>
              <a:rPr lang="en-US" dirty="0">
                <a:hlinkClick r:id="rId3"/>
              </a:rPr>
              <a:t>ACS 5-year survey</a:t>
            </a:r>
            <a:endParaRPr lang="en-US" dirty="0"/>
          </a:p>
          <a:p>
            <a:r>
              <a:rPr lang="en-US" dirty="0">
                <a:hlinkClick r:id="rId4"/>
              </a:rPr>
              <a:t>Longitudinal Origin-Destination Employment Statistics (LODES)</a:t>
            </a:r>
            <a:endParaRPr lang="en-US" dirty="0"/>
          </a:p>
          <a:p>
            <a:r>
              <a:rPr lang="en-US" dirty="0">
                <a:hlinkClick r:id="rId5"/>
              </a:rPr>
              <a:t>WSDOT Traffic Loop Detector Data</a:t>
            </a:r>
            <a:endParaRPr lang="en-US" dirty="0"/>
          </a:p>
          <a:p>
            <a:pPr lvl="1"/>
            <a:r>
              <a:rPr lang="en-US" dirty="0"/>
              <a:t>You can also find not-as-processed, more recent traffic count data from WSDOT’s data portal</a:t>
            </a:r>
          </a:p>
          <a:p>
            <a:r>
              <a:rPr lang="en-US" dirty="0" err="1">
                <a:hlinkClick r:id="rId6"/>
              </a:rPr>
              <a:t>SafeGraph</a:t>
            </a:r>
            <a:r>
              <a:rPr lang="en-US" dirty="0">
                <a:hlinkClick r:id="rId6"/>
              </a:rPr>
              <a:t> Data</a:t>
            </a:r>
            <a:endParaRPr lang="en-US" dirty="0"/>
          </a:p>
          <a:p>
            <a:r>
              <a:rPr lang="en-US" dirty="0">
                <a:hlinkClick r:id="rId7"/>
              </a:rPr>
              <a:t>City of Seattle Data Portal</a:t>
            </a:r>
            <a:endParaRPr lang="en-US" dirty="0"/>
          </a:p>
          <a:p>
            <a:r>
              <a:rPr lang="en-US" dirty="0">
                <a:hlinkClick r:id="rId8"/>
              </a:rPr>
              <a:t>GTFS Data</a:t>
            </a:r>
            <a:endParaRPr lang="en-US" dirty="0"/>
          </a:p>
          <a:p>
            <a:r>
              <a:rPr lang="en-US" dirty="0"/>
              <a:t>PSRC Household Travel Survey Data</a:t>
            </a:r>
          </a:p>
        </p:txBody>
      </p:sp>
    </p:spTree>
    <p:extLst>
      <p:ext uri="{BB962C8B-B14F-4D97-AF65-F5344CB8AC3E}">
        <p14:creationId xmlns:p14="http://schemas.microsoft.com/office/powerpoint/2010/main" val="224113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DB30-6654-93CD-6393-097237D1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6909-0843-514F-DC65-ADF7A7988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4351338"/>
          </a:xfrm>
        </p:spPr>
        <p:txBody>
          <a:bodyPr/>
          <a:lstStyle/>
          <a:p>
            <a:r>
              <a:rPr lang="en-US" dirty="0"/>
              <a:t>Inductance loop detectors, probably 85-90% of the market</a:t>
            </a:r>
          </a:p>
          <a:p>
            <a:pPr lvl="1"/>
            <a:r>
              <a:rPr lang="en-US" dirty="0"/>
              <a:t>In-road detector is 1 or 2 strands of 14-16 gauge copper wire</a:t>
            </a:r>
          </a:p>
          <a:p>
            <a:pPr lvl="1"/>
            <a:r>
              <a:rPr lang="en-US" dirty="0"/>
              <a:t>Any desired size or shape</a:t>
            </a:r>
          </a:p>
        </p:txBody>
      </p:sp>
      <p:pic>
        <p:nvPicPr>
          <p:cNvPr id="1026" name="Picture 2" descr="Chapter 15 Page 1 - Freeway Management and Operations Handbook">
            <a:extLst>
              <a:ext uri="{FF2B5EF4-FFF2-40B4-BE49-F238E27FC236}">
                <a16:creationId xmlns:a16="http://schemas.microsoft.com/office/drawing/2014/main" id="{F33CA988-F7B8-A67C-9DE4-FB81FA115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070" y="3154018"/>
            <a:ext cx="5361859" cy="350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5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9BE7-A997-8BAA-6B0F-774B80AF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21504-AECE-8860-60F7-017379E94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Video detection, likely to grow in market share</a:t>
            </a:r>
          </a:p>
          <a:p>
            <a:pPr lvl="1"/>
            <a:r>
              <a:rPr lang="en-US" dirty="0"/>
              <a:t>Video camera</a:t>
            </a:r>
          </a:p>
          <a:p>
            <a:pPr lvl="1"/>
            <a:r>
              <a:rPr lang="en-US" dirty="0"/>
              <a:t>Image recognition software</a:t>
            </a:r>
          </a:p>
          <a:p>
            <a:endParaRPr lang="en-US" dirty="0"/>
          </a:p>
        </p:txBody>
      </p:sp>
      <p:pic>
        <p:nvPicPr>
          <p:cNvPr id="5" name="Picture 4" descr="A camera and monitor with traffic on it&#10;&#10;Description automatically generated">
            <a:extLst>
              <a:ext uri="{FF2B5EF4-FFF2-40B4-BE49-F238E27FC236}">
                <a16:creationId xmlns:a16="http://schemas.microsoft.com/office/drawing/2014/main" id="{4FCD55C8-3D8B-CE8E-5C9C-BD76532DA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961" y="2501243"/>
            <a:ext cx="4313839" cy="41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4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734D-1C44-B039-3141-BDE90110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 (API)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99B7F-AE0D-B0EF-C0E7-D225B777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hat is an API (Application Programming Interface) - GeeksforGeeks">
            <a:extLst>
              <a:ext uri="{FF2B5EF4-FFF2-40B4-BE49-F238E27FC236}">
                <a16:creationId xmlns:a16="http://schemas.microsoft.com/office/drawing/2014/main" id="{403EF54E-FE5A-B66D-0309-36222941B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2522"/>
            <a:ext cx="12192000" cy="573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55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267D-3D77-216B-4E12-B82734AD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Scraping with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8E49A-F976-A466-5F3B-C434C0D9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oogle Sans"/>
              </a:rPr>
              <a:t>A</a:t>
            </a:r>
            <a:r>
              <a:rPr lang="en-US" b="0" i="0" dirty="0">
                <a:effectLst/>
                <a:latin typeface="Google Sans"/>
              </a:rPr>
              <a:t>llows developers to programmatically interact with a web browser, simulating user actions like clicking, typing, and navigating through web pages</a:t>
            </a:r>
          </a:p>
          <a:p>
            <a:r>
              <a:rPr lang="en-US" dirty="0">
                <a:latin typeface="Google Sans"/>
              </a:rPr>
              <a:t>Demonstration on scraping AV crashes from a graphical front-end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9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F7BF-862E-7EF6-7473-4032D669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datasets I haven’t yet looked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5B4AE-FDEE-5617-BB2F-5D5E0AFAB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Twitter data</a:t>
            </a:r>
            <a:r>
              <a:rPr lang="en-US" dirty="0"/>
              <a:t> [not available post-Musk]</a:t>
            </a:r>
          </a:p>
          <a:p>
            <a:r>
              <a:rPr lang="en-US" dirty="0">
                <a:hlinkClick r:id="rId3"/>
              </a:rPr>
              <a:t>Airport data</a:t>
            </a:r>
          </a:p>
          <a:p>
            <a:pPr lvl="1"/>
            <a:r>
              <a:rPr lang="en-US" sz="2000" dirty="0"/>
              <a:t>Airport 1, Airport 2, number of seats across the entire year that were available</a:t>
            </a:r>
            <a:endParaRPr lang="en-US" sz="2000" dirty="0">
              <a:hlinkClick r:id="rId3"/>
            </a:endParaRPr>
          </a:p>
          <a:p>
            <a:r>
              <a:rPr lang="en-US" dirty="0">
                <a:hlinkClick r:id="rId3"/>
              </a:rPr>
              <a:t>Yelp data</a:t>
            </a:r>
            <a:endParaRPr lang="en-US" dirty="0"/>
          </a:p>
          <a:p>
            <a:r>
              <a:rPr lang="en-US" dirty="0">
                <a:hlinkClick r:id="rId4"/>
              </a:rPr>
              <a:t>Google Maps business reviews/metadata</a:t>
            </a:r>
            <a:endParaRPr lang="en-US" dirty="0"/>
          </a:p>
          <a:p>
            <a:r>
              <a:rPr lang="en-US" dirty="0">
                <a:hlinkClick r:id="rId5"/>
              </a:rPr>
              <a:t>COVID-19 Community Mobility Reports</a:t>
            </a:r>
            <a:endParaRPr lang="en-US" dirty="0">
              <a:hlinkClick r:id="rId6"/>
            </a:endParaRPr>
          </a:p>
          <a:p>
            <a:r>
              <a:rPr lang="en-US" dirty="0">
                <a:hlinkClick r:id="rId6"/>
              </a:rPr>
              <a:t>Waymo data</a:t>
            </a:r>
            <a:endParaRPr lang="en-US" dirty="0"/>
          </a:p>
          <a:p>
            <a:r>
              <a:rPr lang="en-US" dirty="0">
                <a:hlinkClick r:id="rId7"/>
              </a:rPr>
              <a:t>AirBnB listing details + reviews</a:t>
            </a:r>
            <a:endParaRPr lang="en-US" dirty="0"/>
          </a:p>
          <a:p>
            <a:r>
              <a:rPr lang="en-US" dirty="0">
                <a:hlinkClick r:id="rId8"/>
              </a:rPr>
              <a:t>Seattle Police 911 calls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8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488</Words>
  <Application>Microsoft Macintosh PowerPoint</Application>
  <PresentationFormat>Widescreen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Google Sans</vt:lpstr>
      <vt:lpstr>Roboto</vt:lpstr>
      <vt:lpstr>Office Theme</vt:lpstr>
      <vt:lpstr>Data Mining and Scraping</vt:lpstr>
      <vt:lpstr>Notices</vt:lpstr>
      <vt:lpstr>Definitions</vt:lpstr>
      <vt:lpstr>Datasets for Transportation Studies</vt:lpstr>
      <vt:lpstr>Detection Techniques</vt:lpstr>
      <vt:lpstr>Detection Techniques</vt:lpstr>
      <vt:lpstr>Application Programming Interface (API)</vt:lpstr>
      <vt:lpstr>Data Scraping with Selenium</vt:lpstr>
      <vt:lpstr>Other datasets I haven’t yet looked at</vt:lpstr>
      <vt:lpstr>Classes I recommend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Ekin Ugurel</dc:creator>
  <cp:lastModifiedBy>Ekin Ugurel</cp:lastModifiedBy>
  <cp:revision>3</cp:revision>
  <dcterms:created xsi:type="dcterms:W3CDTF">2024-11-17T00:28:12Z</dcterms:created>
  <dcterms:modified xsi:type="dcterms:W3CDTF">2024-11-25T02:25:28Z</dcterms:modified>
</cp:coreProperties>
</file>