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58" r:id="rId4"/>
    <p:sldId id="259" r:id="rId5"/>
    <p:sldId id="260" r:id="rId6"/>
    <p:sldId id="261" r:id="rId7"/>
    <p:sldId id="262" r:id="rId8"/>
    <p:sldId id="263" r:id="rId9"/>
    <p:sldId id="264" r:id="rId10"/>
    <p:sldId id="278" r:id="rId11"/>
    <p:sldId id="266" r:id="rId12"/>
    <p:sldId id="267" r:id="rId13"/>
    <p:sldId id="268" r:id="rId14"/>
    <p:sldId id="276" r:id="rId15"/>
    <p:sldId id="265" r:id="rId16"/>
    <p:sldId id="280" r:id="rId17"/>
    <p:sldId id="269" r:id="rId18"/>
    <p:sldId id="270" r:id="rId19"/>
    <p:sldId id="271" r:id="rId20"/>
    <p:sldId id="272" r:id="rId21"/>
    <p:sldId id="273" r:id="rId22"/>
    <p:sldId id="274" r:id="rId23"/>
    <p:sldId id="275" r:id="rId24"/>
    <p:sldId id="277"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38" autoAdjust="0"/>
  </p:normalViewPr>
  <p:slideViewPr>
    <p:cSldViewPr>
      <p:cViewPr varScale="1">
        <p:scale>
          <a:sx n="101" d="100"/>
          <a:sy n="101" d="100"/>
        </p:scale>
        <p:origin x="-127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B416E-E719-44AE-80F1-9284FB5D30E2}"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147051588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B416E-E719-44AE-80F1-9284FB5D30E2}"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121629888"/>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B416E-E719-44AE-80F1-9284FB5D30E2}"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44995553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B416E-E719-44AE-80F1-9284FB5D30E2}"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218860745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B416E-E719-44AE-80F1-9284FB5D30E2}"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2688478056"/>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B416E-E719-44AE-80F1-9284FB5D30E2}"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13842755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B416E-E719-44AE-80F1-9284FB5D30E2}" type="datetimeFigureOut">
              <a:rPr lang="en-US" smtClean="0"/>
              <a:t>5/5/2014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169146403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B416E-E719-44AE-80F1-9284FB5D30E2}" type="datetimeFigureOut">
              <a:rPr lang="en-US" smtClean="0"/>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36597890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B416E-E719-44AE-80F1-9284FB5D30E2}" type="datetimeFigureOut">
              <a:rPr lang="en-US" smtClean="0"/>
              <a:t>5/5/2014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2076668555"/>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B416E-E719-44AE-80F1-9284FB5D30E2}"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211789964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B416E-E719-44AE-80F1-9284FB5D30E2}"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DCB7A-00C5-4CF0-B967-09D9CDF99AD9}" type="slidenum">
              <a:rPr lang="en-US" smtClean="0"/>
              <a:t>‹#›</a:t>
            </a:fld>
            <a:endParaRPr lang="en-US"/>
          </a:p>
        </p:txBody>
      </p:sp>
    </p:spTree>
    <p:extLst>
      <p:ext uri="{BB962C8B-B14F-4D97-AF65-F5344CB8AC3E}">
        <p14:creationId xmlns:p14="http://schemas.microsoft.com/office/powerpoint/2010/main" val="96600911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B416E-E719-44AE-80F1-9284FB5D30E2}" type="datetimeFigureOut">
              <a:rPr lang="en-US" smtClean="0"/>
              <a:t>5/5/2014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DCB7A-00C5-4CF0-B967-09D9CDF99AD9}" type="slidenum">
              <a:rPr lang="en-US" smtClean="0"/>
              <a:t>‹#›</a:t>
            </a:fld>
            <a:endParaRPr lang="en-US"/>
          </a:p>
        </p:txBody>
      </p:sp>
    </p:spTree>
    <p:extLst>
      <p:ext uri="{BB962C8B-B14F-4D97-AF65-F5344CB8AC3E}">
        <p14:creationId xmlns:p14="http://schemas.microsoft.com/office/powerpoint/2010/main" val="2506277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Method_chaining" TargetMode="External"/><Relationship Id="rId2" Type="http://schemas.openxmlformats.org/officeDocument/2006/relationships/hyperlink" Target="http://en.wikipedia.org/wiki/Factory_method_pattern"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HTML" TargetMode="External"/><Relationship Id="rId4" Type="http://schemas.openxmlformats.org/officeDocument/2006/relationships/hyperlink" Target="http://en.wikipedia.org/wiki/Cascading_Style_Shee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pi.jquery.com/category/selecto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Cascading_Style_Shee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ode.google.com/apis/ajaxlib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jQuery</a:t>
            </a:r>
            <a:endParaRPr lang="en-US" dirty="0"/>
          </a:p>
        </p:txBody>
      </p:sp>
      <p:sp>
        <p:nvSpPr>
          <p:cNvPr id="3" name="Subtitle 2"/>
          <p:cNvSpPr>
            <a:spLocks noGrp="1"/>
          </p:cNvSpPr>
          <p:nvPr>
            <p:ph type="subTitle" idx="1"/>
          </p:nvPr>
        </p:nvSpPr>
        <p:spPr/>
        <p:txBody>
          <a:bodyPr/>
          <a:lstStyle/>
          <a:p>
            <a:r>
              <a:rPr lang="en-US" smtClean="0"/>
              <a:t>Kiran Sattikar</a:t>
            </a:r>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4044185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The </a:t>
            </a:r>
            <a:r>
              <a:rPr lang="en-US" dirty="0" smtClean="0">
                <a:solidFill>
                  <a:srgbClr val="FF0000"/>
                </a:solidFill>
              </a:rPr>
              <a:t>noConflict() </a:t>
            </a:r>
            <a:r>
              <a:rPr lang="en-US" dirty="0" smtClean="0"/>
              <a:t>Method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As you already know; jQuery uses the $ sign as a shortcut for jQuery. What if other JavaScript frameworks also use the $ sign as a shortcut? Some other popular JavaScript frameworks are: </a:t>
            </a:r>
            <a:r>
              <a:rPr lang="en-US" dirty="0" err="1" smtClean="0"/>
              <a:t>MooTools</a:t>
            </a:r>
            <a:r>
              <a:rPr lang="en-US" dirty="0" smtClean="0"/>
              <a:t>, Backbone, Sammy, Cappuccino, Knockout, JavaScript MVC, Google Web Toolkit, Google Closure, Ember, Batman, and Ext JS. Some of the other frameworks also use the $ character as a shortcut (just like jQuery), and then you suddenly have two different frameworks using the same shortcut, which might result in that your scripts stop working.</a:t>
            </a:r>
          </a:p>
          <a:p>
            <a:r>
              <a:rPr lang="en-US" dirty="0" smtClean="0"/>
              <a:t>The </a:t>
            </a:r>
            <a:r>
              <a:rPr lang="en-US" dirty="0" smtClean="0">
                <a:solidFill>
                  <a:srgbClr val="FF0000"/>
                </a:solidFill>
              </a:rPr>
              <a:t>noConflict() </a:t>
            </a:r>
            <a:r>
              <a:rPr lang="en-US" dirty="0" smtClean="0"/>
              <a:t>method releases the hold on the $ shortcut identifier, so that other scripts can use it. You can of course still use jQuery, simply by writing the full name instead of the shortcut like</a:t>
            </a:r>
          </a:p>
          <a:p>
            <a:pPr marL="400050" lvl="1" indent="0">
              <a:buNone/>
            </a:pPr>
            <a:r>
              <a:rPr lang="en-US" dirty="0" smtClean="0">
                <a:solidFill>
                  <a:srgbClr val="FF0000"/>
                </a:solidFill>
              </a:rPr>
              <a:t>$.noConflict();</a:t>
            </a:r>
          </a:p>
          <a:p>
            <a:pPr marL="400050" lvl="1" indent="0">
              <a:buNone/>
            </a:pPr>
            <a:r>
              <a:rPr lang="en-US" dirty="0" smtClean="0">
                <a:solidFill>
                  <a:srgbClr val="FF0000"/>
                </a:solidFill>
              </a:rPr>
              <a:t>jQuery(document).ready(function(){</a:t>
            </a:r>
          </a:p>
          <a:p>
            <a:pPr marL="400050" lvl="1" indent="0">
              <a:buNone/>
            </a:pPr>
            <a:r>
              <a:rPr lang="en-US" dirty="0" smtClean="0">
                <a:solidFill>
                  <a:srgbClr val="FF0000"/>
                </a:solidFill>
              </a:rPr>
              <a:t>jQuery("button").click(function(){</a:t>
            </a:r>
          </a:p>
          <a:p>
            <a:pPr marL="400050" lvl="1" indent="0">
              <a:buNone/>
            </a:pPr>
            <a:r>
              <a:rPr lang="en-US" dirty="0" smtClean="0">
                <a:solidFill>
                  <a:srgbClr val="FF0000"/>
                </a:solidFill>
              </a:rPr>
              <a:t>jQuery("p").text("jQuery is still working!");</a:t>
            </a:r>
          </a:p>
          <a:p>
            <a:pPr marL="400050" lvl="1" indent="0">
              <a:buNone/>
            </a:pPr>
            <a:r>
              <a:rPr lang="en-US" dirty="0" smtClean="0">
                <a:solidFill>
                  <a:srgbClr val="FF0000"/>
                </a:solidFill>
              </a:rPr>
              <a:t>});</a:t>
            </a:r>
          </a:p>
          <a:p>
            <a:pPr marL="400050" lvl="1" indent="0">
              <a:buNone/>
            </a:pPr>
            <a:r>
              <a:rPr lang="en-US" dirty="0" smtClean="0">
                <a:solidFill>
                  <a:srgbClr val="FF0000"/>
                </a:solidFill>
              </a:rPr>
              <a:t>}); </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893373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with </a:t>
            </a:r>
            <a:r>
              <a:rPr lang="en-US" dirty="0" smtClean="0"/>
              <a:t>Selectors.</a:t>
            </a:r>
            <a:endParaRPr lang="en-US" dirty="0"/>
          </a:p>
        </p:txBody>
      </p:sp>
      <p:sp>
        <p:nvSpPr>
          <p:cNvPr id="3" name="Content Placeholder 2"/>
          <p:cNvSpPr>
            <a:spLocks noGrp="1"/>
          </p:cNvSpPr>
          <p:nvPr>
            <p:ph idx="1"/>
          </p:nvPr>
        </p:nvSpPr>
        <p:spPr/>
        <p:txBody>
          <a:bodyPr>
            <a:normAutofit fontScale="62500" lnSpcReduction="20000"/>
          </a:bodyPr>
          <a:lstStyle/>
          <a:p>
            <a:r>
              <a:rPr lang="en-US" dirty="0"/>
              <a:t>jQuery has two usage styles:</a:t>
            </a:r>
          </a:p>
          <a:p>
            <a:pPr lvl="1"/>
            <a:r>
              <a:rPr lang="en-US" dirty="0"/>
              <a:t>Via the $ function, which is a </a:t>
            </a:r>
            <a:r>
              <a:rPr lang="en-US" dirty="0">
                <a:hlinkClick r:id="rId2" tooltip="Factory method pattern"/>
              </a:rPr>
              <a:t>factory method</a:t>
            </a:r>
            <a:r>
              <a:rPr lang="en-US" dirty="0"/>
              <a:t> for the jQuery object. These functions, often called </a:t>
            </a:r>
            <a:r>
              <a:rPr lang="en-US" i="1" dirty="0"/>
              <a:t>commands</a:t>
            </a:r>
            <a:r>
              <a:rPr lang="en-US" dirty="0"/>
              <a:t>, are </a:t>
            </a:r>
            <a:r>
              <a:rPr lang="en-US" i="1" dirty="0">
                <a:hlinkClick r:id="rId3" tooltip="Method chaining"/>
              </a:rPr>
              <a:t>chainable</a:t>
            </a:r>
            <a:r>
              <a:rPr lang="en-US" dirty="0"/>
              <a:t> as they all return jQuery objects.</a:t>
            </a:r>
          </a:p>
          <a:p>
            <a:pPr lvl="1"/>
            <a:r>
              <a:rPr lang="en-US" dirty="0"/>
              <a:t>Via $.-prefixed functions. These are </a:t>
            </a:r>
            <a:r>
              <a:rPr lang="en-US" i="1" dirty="0"/>
              <a:t>utility functions</a:t>
            </a:r>
            <a:r>
              <a:rPr lang="en-US" dirty="0"/>
              <a:t>, which do not act upon the jQuery object directly</a:t>
            </a:r>
            <a:r>
              <a:rPr lang="en-US" dirty="0" smtClean="0"/>
              <a:t>.</a:t>
            </a:r>
            <a:r>
              <a:rPr lang="en-US" dirty="0"/>
              <a:t> Typically, access to and manipulation of multiple DOM nodes begins with the </a:t>
            </a:r>
            <a:r>
              <a:rPr lang="en-US" dirty="0" smtClean="0"/>
              <a:t>$</a:t>
            </a:r>
            <a:r>
              <a:rPr lang="en-US" dirty="0"/>
              <a:t> function being called with a </a:t>
            </a:r>
            <a:r>
              <a:rPr lang="en-US" dirty="0">
                <a:hlinkClick r:id="rId4" tooltip="Cascading Style Sheets"/>
              </a:rPr>
              <a:t>CSS</a:t>
            </a:r>
            <a:r>
              <a:rPr lang="en-US" dirty="0"/>
              <a:t> selector string, which results in a jQuery object referencing matching elements in the </a:t>
            </a:r>
            <a:r>
              <a:rPr lang="en-US" dirty="0">
                <a:hlinkClick r:id="rId5" tooltip="HTML"/>
              </a:rPr>
              <a:t>HTML</a:t>
            </a:r>
            <a:r>
              <a:rPr lang="en-US" dirty="0"/>
              <a:t> page. This node set can be manipulated by calling instance methods on the jQuery object, or on the nodes themselves. For example</a:t>
            </a:r>
            <a:r>
              <a:rPr lang="en-US" dirty="0" smtClean="0"/>
              <a:t>:</a:t>
            </a:r>
          </a:p>
          <a:p>
            <a:pPr lvl="1"/>
            <a:endParaRPr lang="en-US" dirty="0" smtClean="0"/>
          </a:p>
          <a:p>
            <a:pPr lvl="1"/>
            <a:endParaRPr lang="en-US" dirty="0" smtClean="0"/>
          </a:p>
          <a:p>
            <a:pPr lvl="1"/>
            <a:r>
              <a:rPr lang="en-US" dirty="0" smtClean="0"/>
              <a:t>This </a:t>
            </a:r>
            <a:r>
              <a:rPr lang="en-US" dirty="0"/>
              <a:t>line finds the union of all </a:t>
            </a:r>
            <a:r>
              <a:rPr lang="en-US" dirty="0" smtClean="0"/>
              <a:t>div</a:t>
            </a:r>
            <a:r>
              <a:rPr lang="en-US" dirty="0"/>
              <a:t> tags with class attribute </a:t>
            </a:r>
            <a:r>
              <a:rPr lang="en-US" dirty="0" smtClean="0"/>
              <a:t>test</a:t>
            </a:r>
            <a:r>
              <a:rPr lang="en-US" dirty="0"/>
              <a:t> and all </a:t>
            </a:r>
            <a:r>
              <a:rPr lang="en-US" dirty="0" smtClean="0"/>
              <a:t>p</a:t>
            </a:r>
            <a:r>
              <a:rPr lang="en-US" dirty="0"/>
              <a:t> tags with CSS class attribute </a:t>
            </a:r>
            <a:r>
              <a:rPr lang="en-US" dirty="0" smtClean="0"/>
              <a:t>quote</a:t>
            </a:r>
            <a:r>
              <a:rPr lang="en-US" dirty="0"/>
              <a:t>, adds the class attribute </a:t>
            </a:r>
            <a:r>
              <a:rPr lang="en-US" dirty="0" smtClean="0"/>
              <a:t>blue</a:t>
            </a:r>
            <a:r>
              <a:rPr lang="en-US" dirty="0"/>
              <a:t> to each matched element, and then increases their height with an animation. The </a:t>
            </a:r>
            <a:r>
              <a:rPr lang="en-US" dirty="0" smtClean="0"/>
              <a:t>$</a:t>
            </a:r>
            <a:r>
              <a:rPr lang="en-US" dirty="0"/>
              <a:t> </a:t>
            </a:r>
            <a:r>
              <a:rPr lang="en-US" dirty="0" smtClean="0"/>
              <a:t>and add</a:t>
            </a:r>
            <a:r>
              <a:rPr lang="en-US" dirty="0"/>
              <a:t> functions affect the matched set, while the </a:t>
            </a:r>
            <a:r>
              <a:rPr lang="en-US" dirty="0" err="1" smtClean="0"/>
              <a:t>addClass</a:t>
            </a:r>
            <a:r>
              <a:rPr lang="en-US" dirty="0"/>
              <a:t> and </a:t>
            </a:r>
            <a:r>
              <a:rPr lang="en-US" dirty="0" err="1" smtClean="0"/>
              <a:t>slideDown</a:t>
            </a:r>
            <a:r>
              <a:rPr lang="en-US" dirty="0"/>
              <a:t> affect the referenced nodes</a:t>
            </a:r>
          </a:p>
          <a:p>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1684" y="4038600"/>
            <a:ext cx="51149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970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Selectors make jQuery useful. You start by selecting content, and then applying a jQuery function to it. You can select a single element</a:t>
            </a:r>
            <a:r>
              <a:rPr lang="en-US" dirty="0" smtClean="0"/>
              <a:t>:</a:t>
            </a:r>
          </a:p>
          <a:p>
            <a:endParaRPr lang="en-US" dirty="0" smtClean="0"/>
          </a:p>
          <a:p>
            <a:r>
              <a:rPr lang="en-US" dirty="0" smtClean="0"/>
              <a:t>Or </a:t>
            </a:r>
            <a:r>
              <a:rPr lang="en-US" dirty="0"/>
              <a:t>select by CSS class </a:t>
            </a:r>
            <a:r>
              <a:rPr lang="en-US" dirty="0" smtClean="0"/>
              <a:t>(.):</a:t>
            </a:r>
          </a:p>
          <a:p>
            <a:r>
              <a:rPr lang="en-US" dirty="0"/>
              <a:t>or by multiple CSS selectors separated by commas as in CSS. Here elements that match either of two CSS classes are matched</a:t>
            </a:r>
            <a:r>
              <a:rPr lang="en-US" dirty="0" smtClean="0"/>
              <a:t>:</a:t>
            </a:r>
          </a:p>
          <a:p>
            <a:r>
              <a:rPr lang="en-US" dirty="0"/>
              <a:t>You can also select elements by </a:t>
            </a:r>
            <a:r>
              <a:rPr lang="en-US" dirty="0" err="1"/>
              <a:t>tagname</a:t>
            </a:r>
            <a:r>
              <a:rPr lang="en-US" dirty="0"/>
              <a:t> (div, </a:t>
            </a:r>
            <a:r>
              <a:rPr lang="en-US" dirty="0" err="1"/>
              <a:t>tr</a:t>
            </a:r>
            <a:r>
              <a:rPr lang="en-US" dirty="0"/>
              <a:t>, input, etc.) and apply filters to the elements. The following selects all input elements that are buttons and attaches a click handler to all of </a:t>
            </a:r>
            <a:r>
              <a:rPr lang="en-US" dirty="0" smtClean="0"/>
              <a:t>them</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362200"/>
            <a:ext cx="2524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48000"/>
            <a:ext cx="28479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191000"/>
            <a:ext cx="194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5638800"/>
            <a:ext cx="2324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974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ontinued</a:t>
            </a:r>
            <a:endParaRPr lang="en-US" dirty="0"/>
          </a:p>
        </p:txBody>
      </p:sp>
      <p:sp>
        <p:nvSpPr>
          <p:cNvPr id="3" name="Content Placeholder 2"/>
          <p:cNvSpPr>
            <a:spLocks noGrp="1"/>
          </p:cNvSpPr>
          <p:nvPr>
            <p:ph idx="1"/>
          </p:nvPr>
        </p:nvSpPr>
        <p:spPr/>
        <p:txBody>
          <a:bodyPr>
            <a:normAutofit lnSpcReduction="10000"/>
          </a:bodyPr>
          <a:lstStyle/>
          <a:p>
            <a:r>
              <a:rPr lang="en-US" dirty="0"/>
              <a:t>A more complex selector might select all rows in a table</a:t>
            </a:r>
            <a:r>
              <a:rPr lang="en-US" dirty="0" smtClean="0"/>
              <a:t>:</a:t>
            </a:r>
          </a:p>
          <a:p>
            <a:r>
              <a:rPr lang="en-US" dirty="0" smtClean="0"/>
              <a:t>List of all jQuery selectors available on </a:t>
            </a:r>
            <a:r>
              <a:rPr lang="en-US" dirty="0" smtClean="0">
                <a:hlinkClick r:id="rId2"/>
              </a:rPr>
              <a:t>http://api.jquery.com/category/selectors/</a:t>
            </a:r>
            <a:endParaRPr lang="en-US" dirty="0" smtClean="0"/>
          </a:p>
          <a:p>
            <a:r>
              <a:rPr lang="en-US" dirty="0" smtClean="0"/>
              <a:t>jQuery sports a CSS3 selector engine called Sizzle, which means that more or less all selectors you use in your stylesheet can be applied to the DOM to query for elements matching them</a:t>
            </a:r>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33600"/>
            <a:ext cx="24955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782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Commonly used selectors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58073252"/>
              </p:ext>
            </p:extLst>
          </p:nvPr>
        </p:nvGraphicFramePr>
        <p:xfrm>
          <a:off x="990602" y="1600200"/>
          <a:ext cx="7162797" cy="4576475"/>
        </p:xfrm>
        <a:graphic>
          <a:graphicData uri="http://schemas.openxmlformats.org/drawingml/2006/table">
            <a:tbl>
              <a:tblPr/>
              <a:tblGrid>
                <a:gridCol w="2387599"/>
                <a:gridCol w="2387599"/>
                <a:gridCol w="2387599"/>
              </a:tblGrid>
              <a:tr h="106493">
                <a:tc>
                  <a:txBody>
                    <a:bodyPr/>
                    <a:lstStyle/>
                    <a:p>
                      <a:pPr algn="l"/>
                      <a:r>
                        <a:rPr lang="en-US" sz="800" b="1" dirty="0">
                          <a:effectLst/>
                          <a:latin typeface="+mj-lt"/>
                        </a:rPr>
                        <a:t>Selector</a:t>
                      </a:r>
                      <a:endParaRPr lang="en-US" sz="800" dirty="0">
                        <a:effectLst/>
                        <a:latin typeface="+mj-lt"/>
                      </a:endParaRP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l"/>
                      <a:r>
                        <a:rPr lang="en-US" sz="800" b="1" dirty="0">
                          <a:effectLst/>
                          <a:latin typeface="+mj-lt"/>
                        </a:rPr>
                        <a:t>Example</a:t>
                      </a:r>
                      <a:endParaRPr lang="en-US" sz="800" dirty="0">
                        <a:effectLst/>
                        <a:latin typeface="+mj-lt"/>
                      </a:endParaRP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l"/>
                      <a:r>
                        <a:rPr lang="en-US" sz="800" b="1">
                          <a:effectLst/>
                          <a:latin typeface="+mj-lt"/>
                        </a:rPr>
                        <a:t>Description</a:t>
                      </a:r>
                      <a:endParaRPr lang="en-US" sz="800">
                        <a:effectLst/>
                        <a:latin typeface="+mj-lt"/>
                      </a:endParaRP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186363">
                <a:tc>
                  <a:txBody>
                    <a:bodyPr/>
                    <a:lstStyle/>
                    <a:p>
                      <a:pPr algn="l"/>
                      <a:r>
                        <a:rPr lang="en-US" sz="800" dirty="0">
                          <a:effectLst/>
                          <a:latin typeface="+mj-lt"/>
                        </a:rPr>
                        <a:t>Element</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$("td")</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Selects an HTML element tag.</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86363">
                <a:tc>
                  <a:txBody>
                    <a:bodyPr/>
                    <a:lstStyle/>
                    <a:p>
                      <a:pPr algn="l"/>
                      <a:r>
                        <a:rPr lang="en-US" sz="800" dirty="0">
                          <a:effectLst/>
                          <a:latin typeface="+mj-lt"/>
                        </a:rPr>
                        <a:t>#id</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$("#divMessage")</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Selects an element by its ID.</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86363">
                <a:tc>
                  <a:txBody>
                    <a:bodyPr/>
                    <a:lstStyle/>
                    <a:p>
                      <a:pPr algn="l"/>
                      <a:r>
                        <a:rPr lang="en-US" sz="800">
                          <a:effectLst/>
                          <a:latin typeface="+mj-lt"/>
                        </a:rPr>
                        <a:t>.cssclass</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$(".gridalternate")</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Selects a CSS style.</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46103">
                <a:tc>
                  <a:txBody>
                    <a:bodyPr/>
                    <a:lstStyle/>
                    <a:p>
                      <a:pPr algn="l"/>
                      <a:r>
                        <a:rPr lang="en-US" sz="800" dirty="0" err="1">
                          <a:effectLst/>
                          <a:latin typeface="+mj-lt"/>
                        </a:rPr>
                        <a:t>selector,selector</a:t>
                      </a:r>
                      <a:endParaRPr lang="en-US" sz="800" dirty="0">
                        <a:effectLst/>
                        <a:latin typeface="+mj-lt"/>
                      </a:endParaRP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dirty="0">
                          <a:effectLst/>
                          <a:latin typeface="+mj-lt"/>
                        </a:rPr>
                        <a:t>$("</a:t>
                      </a:r>
                      <a:r>
                        <a:rPr lang="en-US" sz="800" dirty="0" err="1">
                          <a:effectLst/>
                          <a:latin typeface="+mj-lt"/>
                        </a:rPr>
                        <a:t>input:button,input:text</a:t>
                      </a:r>
                      <a:r>
                        <a:rPr lang="en-US" sz="800" dirty="0">
                          <a:effectLst/>
                          <a:latin typeface="+mj-lt"/>
                        </a:rPr>
                        <a:t>")</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You can combine multiple comma-separated selectors into a single selection.</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05843">
                <a:tc>
                  <a:txBody>
                    <a:bodyPr/>
                    <a:lstStyle/>
                    <a:p>
                      <a:pPr algn="l"/>
                      <a:r>
                        <a:rPr lang="en-US" sz="800">
                          <a:effectLst/>
                          <a:latin typeface="+mj-lt"/>
                        </a:rPr>
                        <a:t>ancestor descendant</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$("#divMessage a")</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A space between selectors/elements/tags finds nested elements. This syntax is similar to CSS ancestor descendant syntax.</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5973">
                <a:tc>
                  <a:txBody>
                    <a:bodyPr/>
                    <a:lstStyle/>
                    <a:p>
                      <a:pPr algn="l"/>
                      <a:r>
                        <a:rPr lang="en-US" sz="800">
                          <a:effectLst/>
                          <a:latin typeface="+mj-lt"/>
                        </a:rPr>
                        <a:t>parent &gt; child&gt; child</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$("p&gt;b")</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dirty="0">
                          <a:effectLst/>
                          <a:latin typeface="+mj-lt"/>
                        </a:rPr>
                        <a:t>Matches all immediate children of an element or selector expression that match the right element/selector.</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5453">
                <a:tc>
                  <a:txBody>
                    <a:bodyPr/>
                    <a:lstStyle/>
                    <a:p>
                      <a:pPr algn="l"/>
                      <a:r>
                        <a:rPr lang="en-US" sz="800">
                          <a:effectLst/>
                          <a:latin typeface="+mj-lt"/>
                        </a:rPr>
                        <a:t>prev ~ siblings~ siblings</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dirty="0">
                          <a:effectLst/>
                          <a:latin typeface="+mj-lt"/>
                        </a:rPr>
                        <a:t>$("#row_11:nth-child(2)~td")$("~td")</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Matches the next siblings at the sample level as the preceding expression. The example matches columns 3-N of a table row. Best used as a find() or filter() against an existing jQuery instance.</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5973">
                <a:tc>
                  <a:txBody>
                    <a:bodyPr/>
                    <a:lstStyle/>
                    <a:p>
                      <a:pPr algn="l"/>
                      <a:r>
                        <a:rPr lang="en-US" sz="800">
                          <a:effectLst/>
                          <a:latin typeface="+mj-lt"/>
                        </a:rPr>
                        <a:t>prev + nextsibling+ nextsibling</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dirty="0">
                          <a:effectLst/>
                          <a:latin typeface="+mj-lt"/>
                        </a:rPr>
                        <a:t>$("#</a:t>
                      </a:r>
                      <a:r>
                        <a:rPr lang="en-US" sz="800" dirty="0" err="1">
                          <a:effectLst/>
                          <a:latin typeface="+mj-lt"/>
                        </a:rPr>
                        <a:t>tdMoneyCol+td</a:t>
                      </a:r>
                      <a:r>
                        <a:rPr lang="en-US" sz="800" dirty="0">
                          <a:effectLst/>
                          <a:latin typeface="+mj-lt"/>
                        </a:rPr>
                        <a:t>")$("+td")</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latin typeface="+mj-lt"/>
                        </a:rPr>
                        <a:t>Matches the following sibling. Works best with find() or filter() against an existing jQuery object.</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05193">
                <a:tc>
                  <a:txBody>
                    <a:bodyPr/>
                    <a:lstStyle/>
                    <a:p>
                      <a:pPr algn="l"/>
                      <a:r>
                        <a:rPr lang="en-US" sz="800">
                          <a:effectLst/>
                          <a:latin typeface="+mj-lt"/>
                        </a:rPr>
                        <a:t>:filter</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dirty="0">
                          <a:effectLst/>
                          <a:latin typeface="+mj-lt"/>
                        </a:rPr>
                        <a:t>$("</a:t>
                      </a:r>
                      <a:r>
                        <a:rPr lang="en-US" sz="800" dirty="0" err="1">
                          <a:effectLst/>
                          <a:latin typeface="+mj-lt"/>
                        </a:rPr>
                        <a:t>input:button</a:t>
                      </a:r>
                      <a:r>
                        <a:rPr lang="en-US" sz="800" dirty="0">
                          <a:effectLst/>
                          <a:latin typeface="+mj-lt"/>
                        </a:rPr>
                        <a:t>")</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dirty="0">
                          <a:effectLst/>
                          <a:latin typeface="+mj-lt"/>
                        </a:rPr>
                        <a:t>The colon (:) applies filters to the query. jQuery supports CSS 3 filters as well as a number of custom </a:t>
                      </a:r>
                      <a:r>
                        <a:rPr lang="en-US" sz="800" dirty="0" err="1">
                          <a:effectLst/>
                          <a:latin typeface="+mj-lt"/>
                        </a:rPr>
                        <a:t>filters.Examples</a:t>
                      </a:r>
                      <a:r>
                        <a:rPr lang="en-US" sz="800" dirty="0">
                          <a:effectLst/>
                          <a:latin typeface="+mj-lt"/>
                        </a:rPr>
                        <a:t>: :not, :button, :visible, :hidden, :checked,:</a:t>
                      </a:r>
                      <a:r>
                        <a:rPr lang="en-US" sz="800" dirty="0" err="1">
                          <a:effectLst/>
                          <a:latin typeface="+mj-lt"/>
                        </a:rPr>
                        <a:t>first,nth</a:t>
                      </a:r>
                      <a:r>
                        <a:rPr lang="en-US" sz="800" dirty="0">
                          <a:effectLst/>
                          <a:latin typeface="+mj-lt"/>
                        </a:rPr>
                        <a:t>-child(1), :has, :is, :contains, :parent</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05843">
                <a:tc>
                  <a:txBody>
                    <a:bodyPr/>
                    <a:lstStyle/>
                    <a:p>
                      <a:pPr algn="l"/>
                      <a:r>
                        <a:rPr lang="en-US" sz="800">
                          <a:effectLst/>
                          <a:latin typeface="+mj-lt"/>
                        </a:rPr>
                        <a:t>[attribute]</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dirty="0">
                          <a:effectLst/>
                          <a:latin typeface="+mj-lt"/>
                        </a:rPr>
                        <a:t>$("p[id^=</a:t>
                      </a:r>
                      <a:r>
                        <a:rPr lang="en-US" sz="800" dirty="0" err="1">
                          <a:effectLst/>
                          <a:latin typeface="+mj-lt"/>
                        </a:rPr>
                        <a:t>pk</a:t>
                      </a:r>
                      <a:r>
                        <a:rPr lang="en-US" sz="800" dirty="0">
                          <a:effectLst/>
                          <a:latin typeface="+mj-lt"/>
                        </a:rPr>
                        <a:t>_"]</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dirty="0">
                          <a:effectLst/>
                          <a:latin typeface="+mj-lt"/>
                        </a:rPr>
                        <a:t>Selects an attribute of an element= equals string </a:t>
                      </a:r>
                      <a:br>
                        <a:rPr lang="en-US" sz="800" dirty="0">
                          <a:effectLst/>
                          <a:latin typeface="+mj-lt"/>
                        </a:rPr>
                      </a:br>
                      <a:r>
                        <a:rPr lang="en-US" sz="800" dirty="0">
                          <a:effectLst/>
                          <a:latin typeface="+mj-lt"/>
                        </a:rPr>
                        <a:t>^= </a:t>
                      </a:r>
                      <a:r>
                        <a:rPr lang="en-US" sz="800" dirty="0" err="1">
                          <a:effectLst/>
                          <a:latin typeface="+mj-lt"/>
                        </a:rPr>
                        <a:t>startswith</a:t>
                      </a:r>
                      <a:r>
                        <a:rPr lang="en-US" sz="800" dirty="0">
                          <a:effectLst/>
                          <a:latin typeface="+mj-lt"/>
                        </a:rPr>
                        <a:t/>
                      </a:r>
                      <a:br>
                        <a:rPr lang="en-US" sz="800" dirty="0">
                          <a:effectLst/>
                          <a:latin typeface="+mj-lt"/>
                        </a:rPr>
                      </a:br>
                      <a:r>
                        <a:rPr lang="en-US" sz="800" dirty="0">
                          <a:effectLst/>
                          <a:latin typeface="+mj-lt"/>
                        </a:rPr>
                        <a:t>$= </a:t>
                      </a:r>
                      <a:r>
                        <a:rPr lang="en-US" sz="800" dirty="0" err="1">
                          <a:effectLst/>
                          <a:latin typeface="+mj-lt"/>
                        </a:rPr>
                        <a:t>endswith</a:t>
                      </a:r>
                      <a:r>
                        <a:rPr lang="en-US" sz="800" dirty="0">
                          <a:effectLst/>
                          <a:latin typeface="+mj-lt"/>
                        </a:rPr>
                        <a:t/>
                      </a:r>
                      <a:br>
                        <a:rPr lang="en-US" sz="800" dirty="0">
                          <a:effectLst/>
                          <a:latin typeface="+mj-lt"/>
                        </a:rPr>
                      </a:br>
                      <a:r>
                        <a:rPr lang="en-US" sz="800" dirty="0">
                          <a:effectLst/>
                          <a:latin typeface="+mj-lt"/>
                        </a:rPr>
                        <a:t>*= contains</a:t>
                      </a:r>
                    </a:p>
                  </a:txBody>
                  <a:tcPr marL="26623" marR="26623" marT="13312" marB="13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276891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with mark </a:t>
            </a:r>
            <a:r>
              <a:rPr lang="en-US" dirty="0"/>
              <a:t>u</a:t>
            </a:r>
            <a:r>
              <a:rPr lang="en-US" dirty="0" smtClean="0"/>
              <a:t>p &amp; CSS</a:t>
            </a:r>
            <a:endParaRPr lang="en-US" dirty="0"/>
          </a:p>
        </p:txBody>
      </p:sp>
      <p:sp>
        <p:nvSpPr>
          <p:cNvPr id="3" name="Content Placeholder 2"/>
          <p:cNvSpPr>
            <a:spLocks noGrp="1"/>
          </p:cNvSpPr>
          <p:nvPr>
            <p:ph idx="1"/>
          </p:nvPr>
        </p:nvSpPr>
        <p:spPr/>
        <p:txBody>
          <a:bodyPr>
            <a:normAutofit fontScale="70000" lnSpcReduction="20000"/>
          </a:bodyPr>
          <a:lstStyle/>
          <a:p>
            <a:r>
              <a:rPr lang="en-US" dirty="0"/>
              <a:t>Consider the following markup</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In CSS, to select the div element with id foo, you’d use </a:t>
            </a:r>
            <a:r>
              <a:rPr lang="en-US" dirty="0" smtClean="0">
                <a:solidFill>
                  <a:srgbClr val="FF0000"/>
                </a:solidFill>
              </a:rPr>
              <a:t>#foo {}. </a:t>
            </a:r>
            <a:r>
              <a:rPr lang="en-US" dirty="0" smtClean="0"/>
              <a:t>That’s exactly what you do with jQuery as well. We use the $ shortcut we talked about earlier, and use it as a function, which will query the DOM and return a new jQuery instance, allowing us to operate on said collection: </a:t>
            </a:r>
            <a:r>
              <a:rPr lang="en-US" dirty="0" smtClean="0">
                <a:solidFill>
                  <a:srgbClr val="FF0000"/>
                </a:solidFill>
              </a:rPr>
              <a:t>$("#foo").</a:t>
            </a:r>
          </a:p>
          <a:p>
            <a:r>
              <a:rPr lang="en-US" dirty="0" smtClean="0"/>
              <a:t>So, let’s try to modify </a:t>
            </a:r>
            <a:r>
              <a:rPr lang="en-US" dirty="0" smtClean="0">
                <a:solidFill>
                  <a:srgbClr val="FF0000"/>
                </a:solidFill>
              </a:rPr>
              <a:t>#foo</a:t>
            </a:r>
            <a:r>
              <a:rPr lang="en-US" dirty="0" smtClean="0"/>
              <a:t>, and give it a background.</a:t>
            </a:r>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641" y="2057400"/>
            <a:ext cx="20955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771" y="5410200"/>
            <a:ext cx="3200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24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sz="2200" dirty="0" smtClean="0"/>
              <a:t>Here, we simply used the $.fn.css() method to set the background to red. But what about if I wanted to do more? Maybe I would like to set the font-weight to bold? This is where object literals come in handy, most of jQuery’s methods allow you to send in an object containing several values instead of repeating method calls:</a:t>
            </a:r>
          </a:p>
          <a:p>
            <a:endParaRPr lang="en-US" sz="2200" dirty="0" smtClean="0"/>
          </a:p>
          <a:p>
            <a:endParaRPr lang="en-US" sz="2200"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09" y="3505200"/>
            <a:ext cx="4343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67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sz="2000" dirty="0"/>
              <a:t>It’s considered bad practice since </a:t>
            </a:r>
            <a:r>
              <a:rPr lang="en-US" sz="2000" dirty="0" smtClean="0"/>
              <a:t>it will </a:t>
            </a:r>
            <a:r>
              <a:rPr lang="en-US" sz="2000" dirty="0"/>
              <a:t>be creating a new jQuery instance each time, and also query the DOM twice. Good practice states that you should always cache your collection whenever possible, if you’re using it more than once. So instead of this</a:t>
            </a:r>
            <a:r>
              <a:rPr lang="en-US" sz="2000" dirty="0" smtClean="0"/>
              <a:t>:</a:t>
            </a:r>
          </a:p>
          <a:p>
            <a:endParaRPr lang="en-US" dirty="0"/>
          </a:p>
          <a:p>
            <a:r>
              <a:rPr lang="en-US" sz="2000" dirty="0"/>
              <a:t>we should cache </a:t>
            </a:r>
            <a:r>
              <a:rPr lang="en-US" sz="2000" dirty="0" smtClean="0"/>
              <a:t>$(".bar")</a:t>
            </a:r>
            <a:r>
              <a:rPr lang="en-US" sz="2000" dirty="0"/>
              <a:t> in a variable, so we can re-use it later</a:t>
            </a:r>
            <a:r>
              <a:rPr lang="en-US" sz="2000" dirty="0" smtClean="0"/>
              <a:t>:</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95600"/>
            <a:ext cx="24193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10000"/>
            <a:ext cx="20193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1710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lnSpcReduction="10000"/>
          </a:bodyPr>
          <a:lstStyle/>
          <a:p>
            <a:r>
              <a:rPr lang="en-US" dirty="0"/>
              <a:t>Now we’re entering one of jQuery’s most powerful features, </a:t>
            </a:r>
            <a:r>
              <a:rPr lang="en-US" i="1" dirty="0"/>
              <a:t>chaining</a:t>
            </a:r>
            <a:r>
              <a:rPr lang="en-US" dirty="0" smtClean="0"/>
              <a:t>.</a:t>
            </a:r>
          </a:p>
          <a:p>
            <a:r>
              <a:rPr lang="en-US" dirty="0"/>
              <a:t>jQuery’s methods, except for a select few, returns the jQuery-wrapped collection you operated on. This means we can chain method calls together, instead of having to repeat the collection/variable reference. This also means that we can skip the </a:t>
            </a:r>
            <a:r>
              <a:rPr lang="en-US" dirty="0" err="1" smtClean="0">
                <a:solidFill>
                  <a:srgbClr val="FF0000"/>
                </a:solidFill>
              </a:rPr>
              <a:t>var</a:t>
            </a:r>
            <a:r>
              <a:rPr lang="en-US" dirty="0"/>
              <a:t> statement in this </a:t>
            </a:r>
            <a:r>
              <a:rPr lang="en-US" dirty="0" smtClean="0"/>
              <a:t>example </a:t>
            </a:r>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5410200"/>
            <a:ext cx="37052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574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 can be complex !</a:t>
            </a:r>
            <a:endParaRPr lang="en-US" dirty="0"/>
          </a:p>
        </p:txBody>
      </p:sp>
      <p:sp>
        <p:nvSpPr>
          <p:cNvPr id="3" name="Content Placeholder 2"/>
          <p:cNvSpPr>
            <a:spLocks noGrp="1"/>
          </p:cNvSpPr>
          <p:nvPr>
            <p:ph idx="1"/>
          </p:nvPr>
        </p:nvSpPr>
        <p:spPr/>
        <p:txBody>
          <a:bodyPr>
            <a:normAutofit lnSpcReduction="10000"/>
          </a:bodyPr>
          <a:lstStyle/>
          <a:p>
            <a:r>
              <a:rPr lang="en-US" sz="2000" dirty="0"/>
              <a:t>Consider this example</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That’s a lot of new information at once, but if we ignore what the actual method calls do for now and look at how the indentation follows the flow of the actual code instead, we can see exactly were we’re modifying our collection </a:t>
            </a:r>
            <a:r>
              <a:rPr lang="en-US" sz="2000" dirty="0" smtClean="0">
                <a:solidFill>
                  <a:srgbClr val="FF0000"/>
                </a:solidFill>
              </a:rPr>
              <a:t>($.</a:t>
            </a:r>
            <a:r>
              <a:rPr lang="en-US" sz="2000" dirty="0" err="1" smtClean="0">
                <a:solidFill>
                  <a:srgbClr val="FF0000"/>
                </a:solidFill>
              </a:rPr>
              <a:t>fn.find</a:t>
            </a:r>
            <a:r>
              <a:rPr lang="en-US" sz="2000" dirty="0" smtClean="0">
                <a:solidFill>
                  <a:srgbClr val="FF0000"/>
                </a:solidFill>
              </a:rPr>
              <a:t>()</a:t>
            </a:r>
            <a:r>
              <a:rPr lang="en-US" sz="2000" dirty="0" smtClean="0"/>
              <a:t>), and what we’re doing after we modified it. It’s just something you should keep in mind when you start chaining like a mad man—readability should always be a priority, someone will be maintaining your code and shouldn’t be spending hours trying to figure out what is happening</a:t>
            </a:r>
          </a:p>
          <a:p>
            <a:endParaRPr lang="en-US" sz="2000"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42" y="1905000"/>
            <a:ext cx="37433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10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jQuery ?</a:t>
            </a:r>
          </a:p>
          <a:p>
            <a:r>
              <a:rPr lang="en-US" dirty="0" smtClean="0"/>
              <a:t>Key features</a:t>
            </a:r>
          </a:p>
          <a:p>
            <a:r>
              <a:rPr lang="en-US" dirty="0" smtClean="0"/>
              <a:t>How to use jQuery ?</a:t>
            </a:r>
          </a:p>
          <a:p>
            <a:r>
              <a:rPr lang="en-US" dirty="0" smtClean="0"/>
              <a:t>Basics before coding</a:t>
            </a:r>
          </a:p>
          <a:p>
            <a:r>
              <a:rPr lang="en-US" dirty="0" smtClean="0"/>
              <a:t>Selectors</a:t>
            </a:r>
          </a:p>
          <a:p>
            <a:r>
              <a:rPr lang="en-US" dirty="0" smtClean="0"/>
              <a:t>Chaining</a:t>
            </a:r>
          </a:p>
          <a:p>
            <a:r>
              <a:rPr lang="en-US" dirty="0" smtClean="0"/>
              <a:t>Event Handling</a:t>
            </a:r>
          </a:p>
          <a:p>
            <a:r>
              <a:rPr lang="en-US" dirty="0" smtClean="0"/>
              <a:t>jQuery &amp; </a:t>
            </a:r>
            <a:r>
              <a:rPr lang="en-US" dirty="0" smtClean="0"/>
              <a:t>AJAX</a:t>
            </a:r>
          </a:p>
          <a:p>
            <a:r>
              <a:rPr lang="en-US" dirty="0" smtClean="0"/>
              <a:t>Plugins Introduction</a:t>
            </a:r>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2442127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a:solidFill>
                  <a:srgbClr val="FF0000"/>
                </a:solidFill>
              </a:rPr>
              <a:t>$(document).ready() </a:t>
            </a:r>
            <a:r>
              <a:rPr lang="en-US" dirty="0"/>
              <a:t>Handler</a:t>
            </a:r>
            <a:br>
              <a:rPr lang="en-US" dirty="0"/>
            </a:br>
            <a:endParaRPr lang="en-US" dirty="0"/>
          </a:p>
        </p:txBody>
      </p:sp>
      <p:sp>
        <p:nvSpPr>
          <p:cNvPr id="3" name="Content Placeholder 2"/>
          <p:cNvSpPr>
            <a:spLocks noGrp="1"/>
          </p:cNvSpPr>
          <p:nvPr>
            <p:ph idx="1"/>
          </p:nvPr>
        </p:nvSpPr>
        <p:spPr/>
        <p:txBody>
          <a:bodyPr>
            <a:normAutofit/>
          </a:bodyPr>
          <a:lstStyle/>
          <a:p>
            <a:r>
              <a:rPr lang="en-US" sz="2000" dirty="0"/>
              <a:t>.ready() is a jQuery </a:t>
            </a:r>
            <a:r>
              <a:rPr lang="en-US" sz="2000" i="1" dirty="0"/>
              <a:t>event </a:t>
            </a:r>
            <a:r>
              <a:rPr lang="en-US" sz="2000" i="1" dirty="0" err="1"/>
              <a:t>handler</a:t>
            </a:r>
            <a:r>
              <a:rPr lang="en-US" sz="2000" dirty="0" err="1"/>
              <a:t>and</a:t>
            </a:r>
            <a:r>
              <a:rPr lang="en-US" sz="2000" dirty="0"/>
              <a:t> your first exposure to how to handle events with jQuery. This particular event handler fires when you can access the Document and when scripts have completed loading. This ensures that your code can access all DOM elements and script code reliably. You can place a .ready() handler anywhere on the page and you can even have multiple ready handlers in a single page.</a:t>
            </a:r>
          </a:p>
          <a:p>
            <a:r>
              <a:rPr lang="en-US" sz="2000" dirty="0"/>
              <a:t>Although a .ready() handler is optional and not always required, for consistency and reliability’s sake it’s best to always wrap any script “startup code” into a .ready() handler to ensure consistent operation on all browsers.</a:t>
            </a:r>
          </a:p>
          <a:p>
            <a:r>
              <a:rPr lang="en-US" sz="2000" dirty="0"/>
              <a:t>jQuery implements the handler using an anonymous function, which means it declares the handler right inline of the .ready() function call:</a:t>
            </a:r>
          </a:p>
          <a:p>
            <a:endParaRPr lang="en-US" sz="2000"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486400"/>
            <a:ext cx="24955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443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lnSpcReduction="10000"/>
          </a:bodyPr>
          <a:lstStyle/>
          <a:p>
            <a:r>
              <a:rPr lang="en-US" sz="2000" dirty="0"/>
              <a:t>This is a common practice with jQuery, because inline functions are an easy way to write the short handler code that is so common in JavaScript. There are other advantages to inline functions, but for now just note that inline anonymous functions are a common way to write event handlers and you’ll see more of them shortly. You can also pass a function pointer instead of an anonymous function</a:t>
            </a:r>
            <a:r>
              <a:rPr lang="en-US" sz="2000" dirty="0" smtClean="0"/>
              <a:t>:</a:t>
            </a:r>
          </a:p>
          <a:p>
            <a:endParaRPr lang="en-US" sz="2000" dirty="0" smtClean="0"/>
          </a:p>
          <a:p>
            <a:endParaRPr lang="en-US" sz="2000" dirty="0"/>
          </a:p>
          <a:p>
            <a:endParaRPr lang="en-US" sz="2000" dirty="0" smtClean="0"/>
          </a:p>
          <a:p>
            <a:r>
              <a:rPr lang="en-US" sz="2000" dirty="0"/>
              <a:t>The browser basically has to parse the entire markup you gave it and the DOM hierarchy before you can interact with it. This can be tricky, especially </a:t>
            </a:r>
            <a:r>
              <a:rPr lang="en-US" sz="2000" dirty="0" smtClean="0"/>
              <a:t>using </a:t>
            </a:r>
            <a:r>
              <a:rPr lang="en-US" sz="2000" dirty="0"/>
              <a:t>jQuery because it won’t tell you when you, for example, try to change a background color on an element and the collection were empty. Querying the DOM before it’s ready will leave you at risk for </a:t>
            </a:r>
            <a:r>
              <a:rPr lang="en-US" sz="2000" dirty="0" smtClean="0"/>
              <a:t>problems.</a:t>
            </a:r>
          </a:p>
          <a:p>
            <a:endParaRPr lang="en-US" sz="2000"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20955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263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More Explained</a:t>
            </a:r>
            <a:endParaRPr lang="en-US" dirty="0"/>
          </a:p>
        </p:txBody>
      </p:sp>
      <p:sp>
        <p:nvSpPr>
          <p:cNvPr id="3" name="Content Placeholder 2"/>
          <p:cNvSpPr>
            <a:spLocks noGrp="1"/>
          </p:cNvSpPr>
          <p:nvPr>
            <p:ph idx="1"/>
          </p:nvPr>
        </p:nvSpPr>
        <p:spPr/>
        <p:txBody>
          <a:bodyPr>
            <a:normAutofit/>
          </a:bodyPr>
          <a:lstStyle/>
          <a:p>
            <a:r>
              <a:rPr lang="en-US" sz="1400" dirty="0"/>
              <a:t>jQuery provides the high level </a:t>
            </a:r>
            <a:r>
              <a:rPr lang="en-US" sz="1400" dirty="0">
                <a:solidFill>
                  <a:srgbClr val="FF0000"/>
                </a:solidFill>
              </a:rPr>
              <a:t>.bind() </a:t>
            </a:r>
            <a:r>
              <a:rPr lang="en-US" sz="1400" dirty="0"/>
              <a:t>and </a:t>
            </a:r>
            <a:r>
              <a:rPr lang="en-US" sz="1400" dirty="0">
                <a:solidFill>
                  <a:srgbClr val="FF0000"/>
                </a:solidFill>
              </a:rPr>
              <a:t>.unbind() </a:t>
            </a:r>
            <a:r>
              <a:rPr lang="en-US" sz="1400" dirty="0"/>
              <a:t>functions to generically attach and detach event handlers on matched set elements. This means it’s very easy to attach events to many objects at once-like the click handler attached to the rows in the example earlier. In addition, most of the common events like click, key, and mouse events have dedicated handler functions like </a:t>
            </a:r>
            <a:r>
              <a:rPr lang="en-US" sz="1400" dirty="0">
                <a:solidFill>
                  <a:srgbClr val="FF0000"/>
                </a:solidFill>
              </a:rPr>
              <a:t>.click(), .</a:t>
            </a:r>
            <a:r>
              <a:rPr lang="en-US" sz="1400" dirty="0" err="1">
                <a:solidFill>
                  <a:srgbClr val="FF0000"/>
                </a:solidFill>
              </a:rPr>
              <a:t>mousedown</a:t>
            </a:r>
            <a:r>
              <a:rPr lang="en-US" sz="1400" dirty="0">
                <a:solidFill>
                  <a:srgbClr val="FF0000"/>
                </a:solidFill>
              </a:rPr>
              <a:t>(), change(), and .</a:t>
            </a:r>
            <a:r>
              <a:rPr lang="en-US" sz="1400" dirty="0" err="1">
                <a:solidFill>
                  <a:srgbClr val="FF0000"/>
                </a:solidFill>
              </a:rPr>
              <a:t>keydown</a:t>
            </a:r>
            <a:r>
              <a:rPr lang="en-US" sz="1400" dirty="0">
                <a:solidFill>
                  <a:srgbClr val="FF0000"/>
                </a:solidFill>
              </a:rPr>
              <a:t>()</a:t>
            </a:r>
            <a:r>
              <a:rPr lang="en-US" sz="1400" dirty="0"/>
              <a:t>. jQuery event handlers simply take a function as a parameter; and jQuery tracks these handlers so that it can unbind them later. Coding doesn’t get any easier than this. There’s even an option to name event handlers uniquely so that you can consistently </a:t>
            </a:r>
            <a:r>
              <a:rPr lang="en-US" sz="1400" dirty="0" smtClean="0"/>
              <a:t>remove </a:t>
            </a:r>
            <a:r>
              <a:rPr lang="en-US" sz="1400" dirty="0"/>
              <a:t>them</a:t>
            </a:r>
            <a:r>
              <a:rPr lang="en-US" sz="1400" dirty="0" smtClean="0"/>
              <a:t>:</a:t>
            </a:r>
          </a:p>
          <a:p>
            <a:endParaRPr lang="en-US" sz="1400" dirty="0" smtClean="0"/>
          </a:p>
          <a:p>
            <a:endParaRPr lang="en-US" sz="1400" dirty="0"/>
          </a:p>
          <a:p>
            <a:endParaRPr lang="en-US" sz="1400" dirty="0" smtClean="0"/>
          </a:p>
          <a:p>
            <a:endParaRPr lang="en-US" sz="1400" dirty="0"/>
          </a:p>
          <a:p>
            <a:r>
              <a:rPr lang="en-US" sz="1400" dirty="0"/>
              <a:t>The extra name after the event name allows you to specifically identify an individual event handler rather than the default behavior that removes all event handlers for an event that were assigned with </a:t>
            </a:r>
            <a:r>
              <a:rPr lang="en-US" sz="1400" dirty="0">
                <a:solidFill>
                  <a:srgbClr val="FF0000"/>
                </a:solidFill>
              </a:rPr>
              <a:t>.bind() </a:t>
            </a:r>
            <a:r>
              <a:rPr lang="en-US" sz="1400" dirty="0"/>
              <a:t>or the various convenience handlers like </a:t>
            </a:r>
            <a:r>
              <a:rPr lang="en-US" sz="1400" dirty="0">
                <a:solidFill>
                  <a:srgbClr val="FF0000"/>
                </a:solidFill>
              </a:rPr>
              <a:t>.click().</a:t>
            </a:r>
          </a:p>
          <a:p>
            <a:r>
              <a:rPr lang="en-US" sz="1400" dirty="0"/>
              <a:t>There’s also </a:t>
            </a:r>
            <a:r>
              <a:rPr lang="en-US" sz="1400" dirty="0">
                <a:solidFill>
                  <a:srgbClr val="FF0000"/>
                </a:solidFill>
              </a:rPr>
              <a:t>.one() </a:t>
            </a:r>
            <a:r>
              <a:rPr lang="en-US" sz="1400" dirty="0"/>
              <a:t>which fires an event exactly once then disconnects the handler, .</a:t>
            </a:r>
            <a:r>
              <a:rPr lang="en-US" sz="1400" dirty="0">
                <a:solidFill>
                  <a:srgbClr val="FF0000"/>
                </a:solidFill>
              </a:rPr>
              <a:t>toggle() </a:t>
            </a:r>
            <a:r>
              <a:rPr lang="en-US" sz="1400" dirty="0"/>
              <a:t>which toggles between alternating clicks, and </a:t>
            </a:r>
            <a:r>
              <a:rPr lang="en-US" sz="1400" dirty="0">
                <a:solidFill>
                  <a:srgbClr val="FF0000"/>
                </a:solidFill>
              </a:rPr>
              <a:t>.trigger() </a:t>
            </a:r>
            <a:r>
              <a:rPr lang="en-US" sz="1400" dirty="0"/>
              <a:t>which can trigger events on elements through code</a:t>
            </a:r>
            <a:r>
              <a:rPr lang="en-US" sz="1400" dirty="0" smtClean="0"/>
              <a:t>.</a:t>
            </a:r>
          </a:p>
          <a:p>
            <a:r>
              <a:rPr lang="en-US" sz="1400" dirty="0" smtClean="0"/>
              <a:t>Event handlers are methods that are called when "something happens" in HTML.</a:t>
            </a:r>
          </a:p>
          <a:p>
            <a:r>
              <a:rPr lang="en-US" sz="1400" dirty="0" smtClean="0"/>
              <a:t>The term "triggered (or "fired") by an event" is often used.</a:t>
            </a:r>
            <a:endParaRPr lang="en-US" sz="1400" dirty="0"/>
          </a:p>
          <a:p>
            <a:endParaRPr lang="en-US" sz="1400" dirty="0" smtClean="0"/>
          </a:p>
          <a:p>
            <a:endParaRPr lang="en-US" sz="1400"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827" y="3200400"/>
            <a:ext cx="30575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895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a:t>jQuery also provides a common model for event handlers:</a:t>
            </a:r>
          </a:p>
          <a:p>
            <a:pPr lvl="1"/>
            <a:r>
              <a:rPr lang="en-US" dirty="0"/>
              <a:t>The </a:t>
            </a:r>
            <a:r>
              <a:rPr lang="en-US" i="1" dirty="0"/>
              <a:t>this </a:t>
            </a:r>
            <a:r>
              <a:rPr lang="en-US" dirty="0"/>
              <a:t>pointer always equals the element the event fired on.</a:t>
            </a:r>
          </a:p>
          <a:p>
            <a:pPr lvl="1"/>
            <a:r>
              <a:rPr lang="en-US" dirty="0"/>
              <a:t>jQuery always passes an event object as a parameter.</a:t>
            </a:r>
          </a:p>
          <a:p>
            <a:pPr lvl="1"/>
            <a:r>
              <a:rPr lang="en-US" dirty="0"/>
              <a:t>The event object is cross-browser normalized</a:t>
            </a:r>
          </a:p>
          <a:p>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3749887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jQuery and AJAX</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jQuery provides several methods for AJAX functionality. With the jQuery AJAX methods, you can request text, HTML, XML, or JSON from a remote server using both HTTP Get and HTTP Post - And you can load the external data directly into the selected HTML elements of your web page!</a:t>
            </a:r>
          </a:p>
          <a:p>
            <a:r>
              <a:rPr lang="en-US" dirty="0" smtClean="0"/>
              <a:t>Writing regular AJAX code can be a bit tricky, because different browsers have different syntax for AJAX implementation. This means that you will have to write extra code to test for different browsers. However, the jQuery team has taken care of this for us, so that we can write AJAX functionality with only one single line of code.</a:t>
            </a:r>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378989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Plug-ins for Everything </a:t>
            </a:r>
            <a:r>
              <a:rPr lang="en-US" dirty="0" smtClean="0"/>
              <a:t>Else</a:t>
            </a:r>
            <a:endParaRPr lang="en-US" dirty="0"/>
          </a:p>
        </p:txBody>
      </p:sp>
      <p:sp>
        <p:nvSpPr>
          <p:cNvPr id="3" name="Content Placeholder 2"/>
          <p:cNvSpPr>
            <a:spLocks noGrp="1"/>
          </p:cNvSpPr>
          <p:nvPr>
            <p:ph idx="1"/>
          </p:nvPr>
        </p:nvSpPr>
        <p:spPr/>
        <p:txBody>
          <a:bodyPr>
            <a:normAutofit fontScale="70000" lnSpcReduction="20000"/>
          </a:bodyPr>
          <a:lstStyle/>
          <a:p>
            <a:r>
              <a:rPr lang="en-US" dirty="0"/>
              <a:t>Plug-ins are one of the main reasons that jQuery has become so popular. Part of the reason for this is that jQuery has a super simple API for plug-ins. There is a </a:t>
            </a:r>
            <a:r>
              <a:rPr lang="en-US" dirty="0" err="1">
                <a:solidFill>
                  <a:srgbClr val="FF0000"/>
                </a:solidFill>
              </a:rPr>
              <a:t>jQuery.fn</a:t>
            </a:r>
            <a:r>
              <a:rPr lang="en-US" dirty="0"/>
              <a:t> property which hosts any operational functions that can operate on the matched set. By simply implementing a new function on </a:t>
            </a:r>
            <a:r>
              <a:rPr lang="en-US" dirty="0" err="1">
                <a:solidFill>
                  <a:srgbClr val="FF0000"/>
                </a:solidFill>
              </a:rPr>
              <a:t>jQuery.fn</a:t>
            </a:r>
            <a:r>
              <a:rPr lang="en-US" dirty="0"/>
              <a:t> you effectively create a new matched set function that works like jQuery’s built-in functions. Here’s a very simple </a:t>
            </a:r>
            <a:r>
              <a:rPr lang="en-US" i="1" dirty="0"/>
              <a:t>pulse </a:t>
            </a:r>
            <a:r>
              <a:rPr lang="en-US" dirty="0"/>
              <a:t>plug-in that pulses an element by fading it out partially and then fading back to full </a:t>
            </a:r>
            <a:r>
              <a:rPr lang="en-US" dirty="0" smtClean="0"/>
              <a:t>visibility.</a:t>
            </a:r>
          </a:p>
          <a:p>
            <a:r>
              <a:rPr lang="en-US" dirty="0"/>
              <a:t>A plug-in receives a </a:t>
            </a:r>
            <a:r>
              <a:rPr lang="en-US" i="1" dirty="0"/>
              <a:t>this </a:t>
            </a:r>
            <a:r>
              <a:rPr lang="en-US" dirty="0"/>
              <a:t>pointer that is the jQuery matched set. So you can apply further functionality to this matched set in the plug-in code. If the plug-in doesn’t have a distinct return value you should always pass the jQuery result set back as a return value so that the function is chainable for additional jQuery functions</a:t>
            </a:r>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380656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jQuery ?</a:t>
            </a:r>
            <a:endParaRPr lang="en-US" dirty="0"/>
          </a:p>
        </p:txBody>
      </p:sp>
      <p:sp>
        <p:nvSpPr>
          <p:cNvPr id="3" name="Content Placeholder 2"/>
          <p:cNvSpPr>
            <a:spLocks noGrp="1"/>
          </p:cNvSpPr>
          <p:nvPr>
            <p:ph idx="1"/>
          </p:nvPr>
        </p:nvSpPr>
        <p:spPr/>
        <p:txBody>
          <a:bodyPr>
            <a:normAutofit lnSpcReduction="10000"/>
          </a:bodyPr>
          <a:lstStyle/>
          <a:p>
            <a:r>
              <a:rPr lang="en-US" dirty="0" smtClean="0"/>
              <a:t>jQuery is a cross-platform JavaScript library designed to simplify the client-side scripting of HTML.</a:t>
            </a:r>
          </a:p>
          <a:p>
            <a:r>
              <a:rPr lang="en-US" dirty="0" smtClean="0"/>
              <a:t>jQuery is free, open source software, licensed under the MIT License.</a:t>
            </a:r>
          </a:p>
          <a:p>
            <a:r>
              <a:rPr lang="en-US" dirty="0" err="1" smtClean="0"/>
              <a:t>Its"write</a:t>
            </a:r>
            <a:r>
              <a:rPr lang="en-US" dirty="0" smtClean="0"/>
              <a:t> less, do more", JavaScript library !</a:t>
            </a:r>
          </a:p>
          <a:p>
            <a:r>
              <a:rPr lang="en-US" dirty="0" smtClean="0"/>
              <a:t>In short </a:t>
            </a:r>
            <a:r>
              <a:rPr lang="en-US" dirty="0" err="1" smtClean="0"/>
              <a:t>jquery</a:t>
            </a:r>
            <a:r>
              <a:rPr lang="en-US" dirty="0" smtClean="0"/>
              <a:t> is a client-side JavaScript library that abstracts away browsers’ different implementations into an easy-to-use API.</a:t>
            </a:r>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3427427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With client logic getting ever more complex and browsers still diverging in features and implementation of features, jQuery and other client libraries provide much needed normalization when working with JavaScript and the HTML DOM.</a:t>
            </a:r>
          </a:p>
          <a:p>
            <a:r>
              <a:rPr lang="en-US" dirty="0" smtClean="0"/>
              <a:t>What jQuery does best is to interact with the DOM (add, modify, remove elements on your page), do AJAX requests, create effects (animations) and so forth. It does not provide an application framework, it’s merely a tool amongst others that should be used what it’s meant to be used for. However, there’s a plethora of plugins due to a thriving community, and there’s pretty much a plugin for anything you can think of.</a:t>
            </a:r>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150669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jQuery</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DOM Element </a:t>
            </a:r>
            <a:r>
              <a:rPr lang="en-US" b="1" dirty="0" smtClean="0"/>
              <a:t>Selectors: </a:t>
            </a:r>
            <a:r>
              <a:rPr lang="en-US" dirty="0" smtClean="0"/>
              <a:t>jQuery </a:t>
            </a:r>
            <a:r>
              <a:rPr lang="en-US" dirty="0"/>
              <a:t>Selectors allow you to select DOM elements so that you can apply functionality to them with jQuery’s operational methods. jQuery uses a CSS 3.0 syntax (plus some extensions) to select single or multiple elements in a document. Using CSS means that you use selector syntax you’re probably already familiar with from HTML styling and even if not, it’s fairly easy to pick up the key CSS selector features. </a:t>
            </a:r>
            <a:r>
              <a:rPr lang="en-US" dirty="0" smtClean="0"/>
              <a:t>(The Document Object Model (DOM) is an application programming interface (API) for valid HTML and well-formed XML documents. </a:t>
            </a:r>
            <a:r>
              <a:rPr lang="en-US" dirty="0"/>
              <a:t>In the DOM, documents have a logical structure which is very much like a tree; to be more precise, which is like a "forest" or "grove", which can contain more than one tree</a:t>
            </a:r>
            <a:r>
              <a:rPr lang="en-US" dirty="0" smtClean="0"/>
              <a:t>)</a:t>
            </a:r>
          </a:p>
          <a:p>
            <a:r>
              <a:rPr lang="en-US" dirty="0"/>
              <a:t>DOM traversal and modification (including support for CSS 1–3)</a:t>
            </a:r>
          </a:p>
          <a:p>
            <a:r>
              <a:rPr lang="en-US" dirty="0"/>
              <a:t>DOM manipulation based on </a:t>
            </a:r>
            <a:r>
              <a:rPr lang="en-US" dirty="0">
                <a:hlinkClick r:id="rId2" tooltip="Cascading Style Sheets"/>
              </a:rPr>
              <a:t>CSS</a:t>
            </a:r>
            <a:r>
              <a:rPr lang="en-US" dirty="0"/>
              <a:t> selectors that uses node elements name and node elements attributes (id and class) as criteria to build selectors</a:t>
            </a:r>
          </a:p>
          <a:p>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395455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Continued.</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Simplified Event </a:t>
            </a:r>
            <a:r>
              <a:rPr lang="en-US" b="1" dirty="0" smtClean="0"/>
              <a:t>Handling: </a:t>
            </a:r>
            <a:r>
              <a:rPr lang="en-US" dirty="0" smtClean="0"/>
              <a:t>Much </a:t>
            </a:r>
            <a:r>
              <a:rPr lang="en-US" dirty="0"/>
              <a:t>of what you do in JavaScript code from DOM manipulation to AJAX calls is asynchronous using events and unfortunately the DOM implementations for event handling vary considerably between browsers. jQuery provides an easy mechanism for binding and unbinding events and providing a normalized event model for all supported browsers that makes it easy to handle events and hook up result handlers. jQuery calls all event handlers in the context of the element that caused the event (i.e., the </a:t>
            </a:r>
            <a:r>
              <a:rPr lang="en-US" i="1" dirty="0" smtClean="0">
                <a:solidFill>
                  <a:srgbClr val="FF0000"/>
                </a:solidFill>
              </a:rPr>
              <a:t>this </a:t>
            </a:r>
            <a:r>
              <a:rPr lang="en-US" dirty="0" smtClean="0"/>
              <a:t>pointer</a:t>
            </a:r>
            <a:r>
              <a:rPr lang="en-US" dirty="0"/>
              <a:t>) and they receive a fixed up and browser normalized event object that is consistent</a:t>
            </a:r>
            <a:r>
              <a:rPr lang="en-US" dirty="0" smtClean="0"/>
              <a:t>.</a:t>
            </a:r>
          </a:p>
          <a:p>
            <a:r>
              <a:rPr lang="en-US" dirty="0" smtClean="0"/>
              <a:t>Can create </a:t>
            </a:r>
            <a:r>
              <a:rPr lang="en-US" dirty="0"/>
              <a:t>Effects and </a:t>
            </a:r>
            <a:r>
              <a:rPr lang="en-US" dirty="0" smtClean="0"/>
              <a:t>animations with low footprint.</a:t>
            </a:r>
          </a:p>
          <a:p>
            <a:r>
              <a:rPr lang="en-US" dirty="0" smtClean="0"/>
              <a:t>Supports AJAX (</a:t>
            </a:r>
            <a:r>
              <a:rPr lang="en-US" dirty="0" smtClean="0">
                <a:solidFill>
                  <a:srgbClr val="FF0000"/>
                </a:solidFill>
              </a:rPr>
              <a:t>Asynchronous JavaScript and XML</a:t>
            </a:r>
            <a:r>
              <a:rPr lang="en-US" dirty="0" smtClean="0"/>
              <a:t>) and JSON parsing.</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1511633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Easy Plug-in </a:t>
            </a:r>
            <a:r>
              <a:rPr lang="en-US" b="1" dirty="0" smtClean="0"/>
              <a:t>Extensibility: </a:t>
            </a:r>
            <a:r>
              <a:rPr lang="en-US" dirty="0" smtClean="0"/>
              <a:t>jQuery </a:t>
            </a:r>
            <a:r>
              <a:rPr lang="en-US" dirty="0"/>
              <a:t>is a language and DOM extension library and it provides a core set of useful features. It’s small and tightly focused on providing core functionality and no more. For everything else, jQuery provides a very easy plug-in API that has spawned hundreds of plug-ins for almost every conceivable common operation you might think up to perform on a set of DOM elements. jQuery’s API allows extending the core jQuery object’s operations simply by creating a function and passing the jQuery wrapped set as a parameter. In this way, plug-ins receive the wrapped set and can operate on it and participate in the jQuery chaining. This very simple but powerful plug-in model is very easy to work with and likely the key to why so many plug-ins exist and jQuery has become so popular so quickly. If you need some specialty functionality, chances are that a plug-in already exists with the functionality you’re looking for. And if it doesn’t, it’s easy enough to create it yourself with the help of jQuery or another plug-in as a baseline.</a:t>
            </a:r>
          </a:p>
          <a:p>
            <a:r>
              <a:rPr lang="en-US" dirty="0"/>
              <a:t>Utilities - such as user agent information, feature detection</a:t>
            </a:r>
          </a:p>
          <a:p>
            <a:r>
              <a:rPr lang="en-US" dirty="0"/>
              <a:t>Compatibility methods that are natively available in modern browsers but need fall backs for older ones - For example the </a:t>
            </a:r>
            <a:r>
              <a:rPr lang="en-US" dirty="0" err="1"/>
              <a:t>inArray</a:t>
            </a:r>
            <a:r>
              <a:rPr lang="en-US" dirty="0"/>
              <a:t>() and each() functions.</a:t>
            </a:r>
          </a:p>
          <a:p>
            <a:r>
              <a:rPr lang="en-US" dirty="0"/>
              <a:t>Multi-browser (not to be confused with </a:t>
            </a:r>
            <a:r>
              <a:rPr lang="en-US" dirty="0" smtClean="0"/>
              <a:t>cross browser) </a:t>
            </a:r>
            <a:r>
              <a:rPr lang="en-US" dirty="0"/>
              <a:t>support.</a:t>
            </a:r>
          </a:p>
          <a:p>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1011774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jQuery ?</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include jQuery into </a:t>
            </a:r>
            <a:r>
              <a:rPr lang="en-US" dirty="0" smtClean="0"/>
              <a:t>your project </a:t>
            </a:r>
            <a:r>
              <a:rPr lang="en-US" dirty="0"/>
              <a:t>pages in a number of </a:t>
            </a:r>
            <a:r>
              <a:rPr lang="en-US" dirty="0" smtClean="0"/>
              <a:t>ways.</a:t>
            </a:r>
          </a:p>
          <a:p>
            <a:pPr lvl="1"/>
            <a:r>
              <a:rPr lang="en-US" dirty="0"/>
              <a:t>Reference a local copy via a &lt;script&gt; tag in the page</a:t>
            </a:r>
            <a:r>
              <a:rPr lang="en-US" dirty="0" smtClean="0"/>
              <a:t>. For e.g. </a:t>
            </a:r>
            <a:endParaRPr lang="en-US" dirty="0"/>
          </a:p>
          <a:p>
            <a:pPr lvl="1"/>
            <a:r>
              <a:rPr lang="en-US" dirty="0"/>
              <a:t>Reference a remote copy from jQuery.com or Google AJAX API </a:t>
            </a:r>
            <a:r>
              <a:rPr lang="en-US" dirty="0" smtClean="0"/>
              <a:t>(</a:t>
            </a:r>
            <a:r>
              <a:rPr lang="en-US" dirty="0">
                <a:hlinkClick r:id="rId2"/>
              </a:rPr>
              <a:t>http://code.google.com/apis/ajaxlibs</a:t>
            </a:r>
            <a:r>
              <a:rPr lang="en-US" dirty="0" smtClean="0">
                <a:hlinkClick r:id="rId2"/>
              </a:rPr>
              <a:t>/</a:t>
            </a:r>
            <a:r>
              <a:rPr lang="en-US" dirty="0" smtClean="0"/>
              <a:t>).</a:t>
            </a:r>
          </a:p>
          <a:p>
            <a:pPr lvl="1"/>
            <a:endParaRPr lang="en-US" dirty="0" smtClean="0"/>
          </a:p>
          <a:p>
            <a:r>
              <a:rPr lang="en-US" dirty="0" smtClean="0"/>
              <a:t>It is preferred to use local copy as it can also work in offline conditions and you can update the jQuery version any time when you need it.</a:t>
            </a:r>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788" y="3022028"/>
            <a:ext cx="26384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114800"/>
            <a:ext cx="504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107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basics before you start coding…</a:t>
            </a:r>
            <a:endParaRPr lang="en-US" dirty="0"/>
          </a:p>
        </p:txBody>
      </p:sp>
      <p:sp>
        <p:nvSpPr>
          <p:cNvPr id="3" name="Content Placeholder 2"/>
          <p:cNvSpPr>
            <a:spLocks noGrp="1"/>
          </p:cNvSpPr>
          <p:nvPr>
            <p:ph idx="1"/>
          </p:nvPr>
        </p:nvSpPr>
        <p:spPr/>
        <p:txBody>
          <a:bodyPr>
            <a:normAutofit fontScale="85000" lnSpcReduction="10000"/>
          </a:bodyPr>
          <a:lstStyle/>
          <a:p>
            <a:r>
              <a:rPr lang="en-US" sz="2600" dirty="0" smtClean="0"/>
              <a:t>jQuery, like many other libraries, uses the global </a:t>
            </a:r>
            <a:r>
              <a:rPr lang="en-US" sz="2600" dirty="0" smtClean="0">
                <a:solidFill>
                  <a:srgbClr val="FF0000"/>
                </a:solidFill>
              </a:rPr>
              <a:t>$</a:t>
            </a:r>
            <a:r>
              <a:rPr lang="en-US" sz="2600" dirty="0" smtClean="0"/>
              <a:t> variable as a shortcut. Basically, </a:t>
            </a:r>
            <a:r>
              <a:rPr lang="en-US" dirty="0" err="1" smtClean="0">
                <a:solidFill>
                  <a:srgbClr val="FF0000"/>
                </a:solidFill>
              </a:rPr>
              <a:t>window.jQuery</a:t>
            </a:r>
            <a:r>
              <a:rPr lang="en-US" dirty="0" smtClean="0">
                <a:solidFill>
                  <a:srgbClr val="FF0000"/>
                </a:solidFill>
              </a:rPr>
              <a:t> === window</a:t>
            </a:r>
            <a:r>
              <a:rPr lang="en-US" dirty="0" smtClean="0"/>
              <a:t>.</a:t>
            </a:r>
            <a:r>
              <a:rPr lang="en-US" dirty="0" smtClean="0">
                <a:solidFill>
                  <a:srgbClr val="FF0000"/>
                </a:solidFill>
              </a:rPr>
              <a:t>$</a:t>
            </a:r>
            <a:r>
              <a:rPr lang="en-US" dirty="0" smtClean="0"/>
              <a:t> (and therefore, </a:t>
            </a:r>
            <a:r>
              <a:rPr lang="en-US" dirty="0" smtClean="0">
                <a:solidFill>
                  <a:srgbClr val="FF0000"/>
                </a:solidFill>
              </a:rPr>
              <a:t>$("div") </a:t>
            </a:r>
            <a:r>
              <a:rPr lang="en-US" dirty="0" smtClean="0"/>
              <a:t>and </a:t>
            </a:r>
            <a:r>
              <a:rPr lang="en-US" dirty="0" smtClean="0">
                <a:solidFill>
                  <a:srgbClr val="FF0000"/>
                </a:solidFill>
              </a:rPr>
              <a:t>jQuery("div") </a:t>
            </a:r>
            <a:r>
              <a:rPr lang="en-US" dirty="0" smtClean="0"/>
              <a:t>are identical. You can use whichever you prefer, but </a:t>
            </a:r>
            <a:r>
              <a:rPr lang="en-US" dirty="0" smtClean="0">
                <a:solidFill>
                  <a:srgbClr val="FF0000"/>
                </a:solidFill>
              </a:rPr>
              <a:t>$</a:t>
            </a:r>
            <a:r>
              <a:rPr lang="en-US" dirty="0" smtClean="0"/>
              <a:t> is shorter and neater, it also provides better readability since it’s easier to spot than jQuery, which is a more conventional name for a variable (being plain text). There are two parts to jQuery. There are methods which run on collections and rely on </a:t>
            </a:r>
            <a:r>
              <a:rPr lang="en-US" dirty="0" smtClean="0">
                <a:solidFill>
                  <a:srgbClr val="FF0000"/>
                </a:solidFill>
              </a:rPr>
              <a:t>$.</a:t>
            </a:r>
            <a:r>
              <a:rPr lang="en-US" dirty="0" err="1" smtClean="0">
                <a:solidFill>
                  <a:srgbClr val="FF0000"/>
                </a:solidFill>
              </a:rPr>
              <a:t>fn</a:t>
            </a:r>
            <a:r>
              <a:rPr lang="en-US" dirty="0" smtClean="0">
                <a:solidFill>
                  <a:srgbClr val="FF0000"/>
                </a:solidFill>
              </a:rPr>
              <a:t> </a:t>
            </a:r>
            <a:r>
              <a:rPr lang="en-US" dirty="0" smtClean="0"/>
              <a:t>(a shortcut for </a:t>
            </a:r>
            <a:r>
              <a:rPr lang="en-US" dirty="0" smtClean="0">
                <a:solidFill>
                  <a:srgbClr val="FF0000"/>
                </a:solidFill>
              </a:rPr>
              <a:t>$.prototype</a:t>
            </a:r>
            <a:r>
              <a:rPr lang="en-US" dirty="0" smtClean="0"/>
              <a:t>). There are then utility methods which run directly on $—for example </a:t>
            </a:r>
            <a:r>
              <a:rPr lang="en-US" dirty="0" smtClean="0">
                <a:solidFill>
                  <a:srgbClr val="FF0000"/>
                </a:solidFill>
              </a:rPr>
              <a:t>$.data() </a:t>
            </a:r>
            <a:r>
              <a:rPr lang="en-US" dirty="0" smtClean="0"/>
              <a:t>and </a:t>
            </a:r>
            <a:r>
              <a:rPr lang="en-US" dirty="0" smtClean="0">
                <a:solidFill>
                  <a:srgbClr val="FF0000"/>
                </a:solidFill>
              </a:rPr>
              <a:t>$.ajax()</a:t>
            </a:r>
            <a:r>
              <a:rPr lang="en-US" dirty="0" smtClean="0"/>
              <a:t>, which don’t require a collection to work.</a:t>
            </a:r>
            <a:endParaRPr lang="en-US" dirty="0"/>
          </a:p>
        </p:txBody>
      </p:sp>
      <p:sp>
        <p:nvSpPr>
          <p:cNvPr id="4" name="Footer Placeholder 3"/>
          <p:cNvSpPr>
            <a:spLocks noGrp="1"/>
          </p:cNvSpPr>
          <p:nvPr>
            <p:ph type="ftr" sz="quarter" idx="11"/>
          </p:nvPr>
        </p:nvSpPr>
        <p:spPr/>
        <p:txBody>
          <a:bodyPr/>
          <a:lstStyle/>
          <a:p>
            <a:r>
              <a:rPr lang="en-US" smtClean="0"/>
              <a:t>INTERNAL</a:t>
            </a:r>
            <a:endParaRPr lang="en-US"/>
          </a:p>
        </p:txBody>
      </p:sp>
    </p:spTree>
    <p:extLst>
      <p:ext uri="{BB962C8B-B14F-4D97-AF65-F5344CB8AC3E}">
        <p14:creationId xmlns:p14="http://schemas.microsoft.com/office/powerpoint/2010/main" val="3020502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2325</Words>
  <Application>Microsoft Office PowerPoint</Application>
  <PresentationFormat>On-screen Show (4:3)</PresentationFormat>
  <Paragraphs>184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Introduction to jQuery</vt:lpstr>
      <vt:lpstr>Agenda</vt:lpstr>
      <vt:lpstr>What is jQuery ?</vt:lpstr>
      <vt:lpstr>PowerPoint Presentation</vt:lpstr>
      <vt:lpstr>Key Features of jQuery</vt:lpstr>
      <vt:lpstr>Continued.</vt:lpstr>
      <vt:lpstr>Continued..</vt:lpstr>
      <vt:lpstr>How to use jQuery ?</vt:lpstr>
      <vt:lpstr>Some basics before you start coding…</vt:lpstr>
      <vt:lpstr>jQuery - The noConflict() Method</vt:lpstr>
      <vt:lpstr>Getting Started with Selectors.</vt:lpstr>
      <vt:lpstr>Continued</vt:lpstr>
      <vt:lpstr>Continued</vt:lpstr>
      <vt:lpstr>Commonly used selectors</vt:lpstr>
      <vt:lpstr>Playing with mark up &amp; CSS</vt:lpstr>
      <vt:lpstr>Continued</vt:lpstr>
      <vt:lpstr>Continued</vt:lpstr>
      <vt:lpstr>Continued</vt:lpstr>
      <vt:lpstr>Chaining can be complex !</vt:lpstr>
      <vt:lpstr>The $(document).ready() Handler </vt:lpstr>
      <vt:lpstr>Continued</vt:lpstr>
      <vt:lpstr>Events More Explained</vt:lpstr>
      <vt:lpstr>Continued</vt:lpstr>
      <vt:lpstr> jQuery and AJAX</vt:lpstr>
      <vt:lpstr>Plug-ins for Everything Else</vt:lpstr>
    </vt:vector>
  </TitlesOfParts>
  <Company>HSBC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Jquery</dc:title>
  <dc:creator>Kiran P SATTIKAR</dc:creator>
  <cp:keywords>INTERNAL</cp:keywords>
  <dc:description>INTERNAL</dc:description>
  <cp:lastModifiedBy>Kiran P SATTIKAR</cp:lastModifiedBy>
  <cp:revision>71</cp:revision>
  <dcterms:created xsi:type="dcterms:W3CDTF">2014-05-05T07:37:08Z</dcterms:created>
  <dcterms:modified xsi:type="dcterms:W3CDTF">2014-05-05T10:24:18Z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INTERNAL</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CLAINTERN</vt:lpwstr>
  </property>
</Properties>
</file>