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4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1940" y="-7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89A9-1457-4A5E-9C2A-21AAEA592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Recherche d’un trajet sur une carte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4A60-E353-4313-843F-054B94D8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4653" y="4352544"/>
            <a:ext cx="6962153" cy="1239894"/>
          </a:xfrm>
        </p:spPr>
        <p:txBody>
          <a:bodyPr/>
          <a:lstStyle/>
          <a:p>
            <a:r>
              <a:rPr lang="fr-FR" dirty="0" err="1"/>
              <a:t>Ouail</a:t>
            </a:r>
            <a:r>
              <a:rPr lang="fr-FR" dirty="0"/>
              <a:t> Abed, Mohamed </a:t>
            </a:r>
            <a:r>
              <a:rPr lang="fr-FR" dirty="0" err="1"/>
              <a:t>Benchengour</a:t>
            </a:r>
            <a:r>
              <a:rPr lang="fr-FR" dirty="0"/>
              <a:t>,  Amine </a:t>
            </a:r>
            <a:r>
              <a:rPr lang="fr-FR" dirty="0" err="1"/>
              <a:t>Soufyani</a:t>
            </a:r>
            <a:r>
              <a:rPr lang="fr-FR" dirty="0"/>
              <a:t>, Barry Elhadj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05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88E-32A7-4AFD-A59C-7D71FDBC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 reconnu (déterministe)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72F2-98D6-4001-BE4C-6F9195E8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2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FFBE-1410-4F24-808C-512EED74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Plus petit chemin (déterministe)</a:t>
            </a:r>
          </a:p>
        </p:txBody>
      </p:sp>
    </p:spTree>
    <p:extLst>
      <p:ext uri="{BB962C8B-B14F-4D97-AF65-F5344CB8AC3E}">
        <p14:creationId xmlns:p14="http://schemas.microsoft.com/office/powerpoint/2010/main" val="264532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142804-7D25-472A-90C3-C2F3AEF66E9A}"/>
              </a:ext>
            </a:extLst>
          </p:cNvPr>
          <p:cNvSpPr/>
          <p:nvPr/>
        </p:nvSpPr>
        <p:spPr>
          <a:xfrm>
            <a:off x="5757949" y="46862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06872F-D62B-4B4A-891A-1B944EB96B12}"/>
              </a:ext>
            </a:extLst>
          </p:cNvPr>
          <p:cNvSpPr/>
          <p:nvPr/>
        </p:nvSpPr>
        <p:spPr>
          <a:xfrm>
            <a:off x="5757949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2F29-7184-4526-B756-48CC52D29BA4}"/>
              </a:ext>
            </a:extLst>
          </p:cNvPr>
          <p:cNvSpPr/>
          <p:nvPr/>
        </p:nvSpPr>
        <p:spPr>
          <a:xfrm>
            <a:off x="5757949" y="378592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2D0C0A-21C6-4580-88C3-622A6858DBD3}"/>
              </a:ext>
            </a:extLst>
          </p:cNvPr>
          <p:cNvSpPr/>
          <p:nvPr/>
        </p:nvSpPr>
        <p:spPr>
          <a:xfrm>
            <a:off x="5757949" y="54445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4EC103-7F48-482D-A1AB-3CDE955881D5}"/>
              </a:ext>
            </a:extLst>
          </p:cNvPr>
          <p:cNvSpPr/>
          <p:nvPr/>
        </p:nvSpPr>
        <p:spPr>
          <a:xfrm>
            <a:off x="3183775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r>
              <a:rPr lang="fr-FR" dirty="0">
                <a:solidFill>
                  <a:schemeClr val="tx1"/>
                </a:solidFill>
              </a:rPr>
              <a:t>1</a:t>
            </a:r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C9A410-9123-4FC3-8B81-F4D6F9DE4675}"/>
              </a:ext>
            </a:extLst>
          </p:cNvPr>
          <p:cNvSpPr/>
          <p:nvPr/>
        </p:nvSpPr>
        <p:spPr>
          <a:xfrm>
            <a:off x="8332123" y="2127279"/>
            <a:ext cx="676102" cy="676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0DD657-9583-4836-BF25-0BC690CE67D9}"/>
              </a:ext>
            </a:extLst>
          </p:cNvPr>
          <p:cNvCxnSpPr>
            <a:cxnSpLocks/>
          </p:cNvCxnSpPr>
          <p:nvPr/>
        </p:nvCxnSpPr>
        <p:spPr>
          <a:xfrm flipH="1">
            <a:off x="3810371" y="1144731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24F904-DB0B-48E0-8DE8-B62669C9BC9D}"/>
              </a:ext>
            </a:extLst>
          </p:cNvPr>
          <p:cNvCxnSpPr>
            <a:cxnSpLocks/>
          </p:cNvCxnSpPr>
          <p:nvPr/>
        </p:nvCxnSpPr>
        <p:spPr>
          <a:xfrm flipH="1">
            <a:off x="6126106" y="1297131"/>
            <a:ext cx="1" cy="67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59A6A-D439-4BDE-B612-E7E98CF03CB1}"/>
              </a:ext>
            </a:extLst>
          </p:cNvPr>
          <p:cNvCxnSpPr>
            <a:cxnSpLocks/>
          </p:cNvCxnSpPr>
          <p:nvPr/>
        </p:nvCxnSpPr>
        <p:spPr>
          <a:xfrm>
            <a:off x="6444757" y="1144731"/>
            <a:ext cx="1837491" cy="1032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108D9-191D-4272-ABCE-F639F2A9E5E1}"/>
              </a:ext>
            </a:extLst>
          </p:cNvPr>
          <p:cNvCxnSpPr>
            <a:cxnSpLocks/>
          </p:cNvCxnSpPr>
          <p:nvPr/>
        </p:nvCxnSpPr>
        <p:spPr>
          <a:xfrm>
            <a:off x="6090833" y="2852479"/>
            <a:ext cx="0" cy="7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E70188-B1EA-42ED-8539-09B92456B2D6}"/>
              </a:ext>
            </a:extLst>
          </p:cNvPr>
          <p:cNvCxnSpPr>
            <a:cxnSpLocks/>
          </p:cNvCxnSpPr>
          <p:nvPr/>
        </p:nvCxnSpPr>
        <p:spPr>
          <a:xfrm flipH="1">
            <a:off x="6090833" y="4573865"/>
            <a:ext cx="1" cy="696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664D3-6C94-40CB-BEE1-D2A41B462B95}"/>
              </a:ext>
            </a:extLst>
          </p:cNvPr>
          <p:cNvCxnSpPr>
            <a:cxnSpLocks/>
          </p:cNvCxnSpPr>
          <p:nvPr/>
        </p:nvCxnSpPr>
        <p:spPr>
          <a:xfrm flipH="1">
            <a:off x="6444757" y="2852479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925341-2CCC-4EA7-87D6-9DF83BC2B1B1}"/>
              </a:ext>
            </a:extLst>
          </p:cNvPr>
          <p:cNvCxnSpPr>
            <a:cxnSpLocks/>
          </p:cNvCxnSpPr>
          <p:nvPr/>
        </p:nvCxnSpPr>
        <p:spPr>
          <a:xfrm>
            <a:off x="3810371" y="2902394"/>
            <a:ext cx="1837491" cy="104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60E85-BA51-4C76-977B-AEC01A73ED9F}"/>
              </a:ext>
            </a:extLst>
          </p:cNvPr>
          <p:cNvCxnSpPr>
            <a:cxnSpLocks/>
          </p:cNvCxnSpPr>
          <p:nvPr/>
        </p:nvCxnSpPr>
        <p:spPr>
          <a:xfrm flipH="1">
            <a:off x="6533805" y="2562594"/>
            <a:ext cx="155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EB978E-D694-4707-8E6B-96974A014465}"/>
              </a:ext>
            </a:extLst>
          </p:cNvPr>
          <p:cNvCxnSpPr>
            <a:cxnSpLocks/>
          </p:cNvCxnSpPr>
          <p:nvPr/>
        </p:nvCxnSpPr>
        <p:spPr>
          <a:xfrm>
            <a:off x="4043913" y="2562594"/>
            <a:ext cx="144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C060ED-2547-46A8-AF62-DEAD595879BF}"/>
              </a:ext>
            </a:extLst>
          </p:cNvPr>
          <p:cNvCxnSpPr>
            <a:cxnSpLocks/>
          </p:cNvCxnSpPr>
          <p:nvPr/>
        </p:nvCxnSpPr>
        <p:spPr>
          <a:xfrm flipV="1">
            <a:off x="6337069" y="4561360"/>
            <a:ext cx="0" cy="74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21B1C4-CF62-4673-8E07-7AA6B1197B5A}"/>
              </a:ext>
            </a:extLst>
          </p:cNvPr>
          <p:cNvCxnSpPr>
            <a:cxnSpLocks/>
          </p:cNvCxnSpPr>
          <p:nvPr/>
        </p:nvCxnSpPr>
        <p:spPr>
          <a:xfrm flipH="1" flipV="1">
            <a:off x="4039812" y="3253183"/>
            <a:ext cx="1203318" cy="729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FC92D5-16F8-498C-8CAD-F6EE5E21B3FC}"/>
              </a:ext>
            </a:extLst>
          </p:cNvPr>
          <p:cNvCxnSpPr>
            <a:cxnSpLocks/>
          </p:cNvCxnSpPr>
          <p:nvPr/>
        </p:nvCxnSpPr>
        <p:spPr>
          <a:xfrm flipV="1">
            <a:off x="3859877" y="1144731"/>
            <a:ext cx="1383253" cy="809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CBEADE-4A76-495C-A65E-69D4C631424E}"/>
              </a:ext>
            </a:extLst>
          </p:cNvPr>
          <p:cNvCxnSpPr>
            <a:cxnSpLocks/>
          </p:cNvCxnSpPr>
          <p:nvPr/>
        </p:nvCxnSpPr>
        <p:spPr>
          <a:xfrm flipV="1">
            <a:off x="6337069" y="1289674"/>
            <a:ext cx="0" cy="74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20E586-7E6A-47B9-AD62-D9C41CEBF21D}"/>
              </a:ext>
            </a:extLst>
          </p:cNvPr>
          <p:cNvCxnSpPr>
            <a:cxnSpLocks/>
          </p:cNvCxnSpPr>
          <p:nvPr/>
        </p:nvCxnSpPr>
        <p:spPr>
          <a:xfrm flipH="1" flipV="1">
            <a:off x="6743665" y="1109272"/>
            <a:ext cx="1555674" cy="809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2662D8E-54CA-4575-A94B-9AD91AA30153}"/>
              </a:ext>
            </a:extLst>
          </p:cNvPr>
          <p:cNvSpPr/>
          <p:nvPr/>
        </p:nvSpPr>
        <p:spPr>
          <a:xfrm>
            <a:off x="5850993" y="5503408"/>
            <a:ext cx="495618" cy="559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526272-4BBC-41AB-831E-055A538C8241}"/>
              </a:ext>
            </a:extLst>
          </p:cNvPr>
          <p:cNvSpPr txBox="1"/>
          <p:nvPr/>
        </p:nvSpPr>
        <p:spPr>
          <a:xfrm>
            <a:off x="4781191" y="1604724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DA47C-71AC-4AEF-BCF6-B4C2DC9AB0E7}"/>
              </a:ext>
            </a:extLst>
          </p:cNvPr>
          <p:cNvSpPr txBox="1"/>
          <p:nvPr/>
        </p:nvSpPr>
        <p:spPr>
          <a:xfrm>
            <a:off x="5864425" y="1472456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DAA856-1B84-43EB-9385-4A15431AE2F5}"/>
              </a:ext>
            </a:extLst>
          </p:cNvPr>
          <p:cNvSpPr txBox="1"/>
          <p:nvPr/>
        </p:nvSpPr>
        <p:spPr>
          <a:xfrm>
            <a:off x="7158486" y="1560611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1D8473-58B2-4127-AD90-6A2481E35471}"/>
              </a:ext>
            </a:extLst>
          </p:cNvPr>
          <p:cNvSpPr txBox="1"/>
          <p:nvPr/>
        </p:nvSpPr>
        <p:spPr>
          <a:xfrm>
            <a:off x="4682691" y="2193262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1AB90A-BB48-46FE-8650-EC6344D02DC7}"/>
              </a:ext>
            </a:extLst>
          </p:cNvPr>
          <p:cNvSpPr txBox="1"/>
          <p:nvPr/>
        </p:nvSpPr>
        <p:spPr>
          <a:xfrm>
            <a:off x="7443299" y="3323303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43949D-1DD1-4C3E-8818-189A088F3461}"/>
              </a:ext>
            </a:extLst>
          </p:cNvPr>
          <p:cNvSpPr txBox="1"/>
          <p:nvPr/>
        </p:nvSpPr>
        <p:spPr>
          <a:xfrm>
            <a:off x="5670876" y="4737401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A49ED2-B56D-4CED-96EB-BBEFB8B69109}"/>
              </a:ext>
            </a:extLst>
          </p:cNvPr>
          <p:cNvSpPr txBox="1"/>
          <p:nvPr/>
        </p:nvSpPr>
        <p:spPr>
          <a:xfrm>
            <a:off x="4787202" y="3105388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85F053-C89C-4DFE-803B-0020E60B1D0E}"/>
              </a:ext>
            </a:extLst>
          </p:cNvPr>
          <p:cNvSpPr txBox="1"/>
          <p:nvPr/>
        </p:nvSpPr>
        <p:spPr>
          <a:xfrm>
            <a:off x="5849072" y="3071736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6E5682-223F-42A8-BE5C-AA43357DF0CD}"/>
              </a:ext>
            </a:extLst>
          </p:cNvPr>
          <p:cNvSpPr txBox="1"/>
          <p:nvPr/>
        </p:nvSpPr>
        <p:spPr>
          <a:xfrm>
            <a:off x="7275368" y="2176786"/>
            <a:ext cx="49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73C7F3-B6B6-40F0-927D-E5B2FA1BD23F}"/>
              </a:ext>
            </a:extLst>
          </p:cNvPr>
          <p:cNvCxnSpPr>
            <a:cxnSpLocks/>
          </p:cNvCxnSpPr>
          <p:nvPr/>
        </p:nvCxnSpPr>
        <p:spPr>
          <a:xfrm flipH="1">
            <a:off x="4041537" y="1301477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B059B5E-A3E7-406A-AC3C-19C07DB94C33}"/>
              </a:ext>
            </a:extLst>
          </p:cNvPr>
          <p:cNvCxnSpPr>
            <a:cxnSpLocks/>
          </p:cNvCxnSpPr>
          <p:nvPr/>
        </p:nvCxnSpPr>
        <p:spPr>
          <a:xfrm>
            <a:off x="6233538" y="1299631"/>
            <a:ext cx="0" cy="668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8F77E5-256F-4033-8C03-86A7AF4D2627}"/>
              </a:ext>
            </a:extLst>
          </p:cNvPr>
          <p:cNvCxnSpPr>
            <a:cxnSpLocks/>
          </p:cNvCxnSpPr>
          <p:nvPr/>
        </p:nvCxnSpPr>
        <p:spPr>
          <a:xfrm>
            <a:off x="6477237" y="1042297"/>
            <a:ext cx="1837491" cy="10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F4AD77-CA80-4518-B1E3-C2001F427AC6}"/>
              </a:ext>
            </a:extLst>
          </p:cNvPr>
          <p:cNvCxnSpPr>
            <a:cxnSpLocks/>
          </p:cNvCxnSpPr>
          <p:nvPr/>
        </p:nvCxnSpPr>
        <p:spPr>
          <a:xfrm flipH="1">
            <a:off x="6596265" y="2700004"/>
            <a:ext cx="1555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7207B3-35E0-466A-8D01-BB1407E2D1B9}"/>
              </a:ext>
            </a:extLst>
          </p:cNvPr>
          <p:cNvCxnSpPr>
            <a:cxnSpLocks/>
          </p:cNvCxnSpPr>
          <p:nvPr/>
        </p:nvCxnSpPr>
        <p:spPr>
          <a:xfrm>
            <a:off x="4046413" y="2700004"/>
            <a:ext cx="1442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7CA445-8EB8-4C54-B266-51FB03DF1AE2}"/>
              </a:ext>
            </a:extLst>
          </p:cNvPr>
          <p:cNvCxnSpPr>
            <a:cxnSpLocks/>
          </p:cNvCxnSpPr>
          <p:nvPr/>
        </p:nvCxnSpPr>
        <p:spPr>
          <a:xfrm>
            <a:off x="6243233" y="2854979"/>
            <a:ext cx="0" cy="771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7A25E6-89CA-491F-9D53-B9D666C57AA0}"/>
              </a:ext>
            </a:extLst>
          </p:cNvPr>
          <p:cNvCxnSpPr>
            <a:cxnSpLocks/>
          </p:cNvCxnSpPr>
          <p:nvPr/>
        </p:nvCxnSpPr>
        <p:spPr>
          <a:xfrm flipH="1">
            <a:off x="6657117" y="3094819"/>
            <a:ext cx="1997085" cy="108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863B73-E828-4924-832A-63C1E13D01EB}"/>
              </a:ext>
            </a:extLst>
          </p:cNvPr>
          <p:cNvCxnSpPr>
            <a:cxnSpLocks/>
          </p:cNvCxnSpPr>
          <p:nvPr/>
        </p:nvCxnSpPr>
        <p:spPr>
          <a:xfrm>
            <a:off x="3573024" y="3189704"/>
            <a:ext cx="1837491" cy="1042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B16DCF-9A56-415C-B42D-4797B56DA289}"/>
              </a:ext>
            </a:extLst>
          </p:cNvPr>
          <p:cNvCxnSpPr>
            <a:cxnSpLocks/>
          </p:cNvCxnSpPr>
          <p:nvPr/>
        </p:nvCxnSpPr>
        <p:spPr>
          <a:xfrm flipH="1">
            <a:off x="5988403" y="4576365"/>
            <a:ext cx="1" cy="69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7961-BC7F-49ED-A165-86406D18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indéterministe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41DC-9D3B-444D-AC15-62BA7F69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de Transition : Notion d’ensembles d’</a:t>
            </a:r>
            <a:r>
              <a:rPr lang="fr-FR" dirty="0" err="1"/>
              <a:t>etats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068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D84D-93CB-46C6-BEED-823C078B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Démonstration machine</a:t>
            </a:r>
          </a:p>
        </p:txBody>
      </p:sp>
    </p:spTree>
    <p:extLst>
      <p:ext uri="{BB962C8B-B14F-4D97-AF65-F5344CB8AC3E}">
        <p14:creationId xmlns:p14="http://schemas.microsoft.com/office/powerpoint/2010/main" val="220762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8B43-0685-4C64-9ECA-AC6FB20A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82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ED1D-FB86-431E-832B-E7406640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25E0-759E-43BA-A03B-3D9788E3B80A}"/>
              </a:ext>
            </a:extLst>
          </p:cNvPr>
          <p:cNvSpPr txBox="1"/>
          <p:nvPr/>
        </p:nvSpPr>
        <p:spPr>
          <a:xfrm>
            <a:off x="5411562" y="5246977"/>
            <a:ext cx="211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voulons aller de la salle la salle 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A8E6A-BE9E-4A47-8B1A-2B3873CB132E}"/>
              </a:ext>
            </a:extLst>
          </p:cNvPr>
          <p:cNvGrpSpPr/>
          <p:nvPr/>
        </p:nvGrpSpPr>
        <p:grpSpPr>
          <a:xfrm>
            <a:off x="2231619" y="2864320"/>
            <a:ext cx="2728140" cy="2418099"/>
            <a:chOff x="212034" y="3428999"/>
            <a:chExt cx="3213651" cy="2848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6248B5-B38D-427C-9507-F8B8DC006B07}"/>
                </a:ext>
              </a:extLst>
            </p:cNvPr>
            <p:cNvSpPr/>
            <p:nvPr/>
          </p:nvSpPr>
          <p:spPr>
            <a:xfrm>
              <a:off x="443945" y="3985590"/>
              <a:ext cx="125897" cy="1047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62AB1E-624E-464D-9FD3-B834395E93EC}"/>
                </a:ext>
              </a:extLst>
            </p:cNvPr>
            <p:cNvSpPr/>
            <p:nvPr/>
          </p:nvSpPr>
          <p:spPr>
            <a:xfrm rot="5400000">
              <a:off x="645318" y="4706087"/>
              <a:ext cx="125897" cy="5286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9D4043-9756-4DC5-A8FB-99E49FFCE694}"/>
                </a:ext>
              </a:extLst>
            </p:cNvPr>
            <p:cNvSpPr/>
            <p:nvPr/>
          </p:nvSpPr>
          <p:spPr>
            <a:xfrm rot="5400000">
              <a:off x="1242853" y="3088925"/>
              <a:ext cx="125897" cy="1135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65EA15-8EBC-41F9-8FBB-F4EE780313DE}"/>
                </a:ext>
              </a:extLst>
            </p:cNvPr>
            <p:cNvSpPr/>
            <p:nvPr/>
          </p:nvSpPr>
          <p:spPr>
            <a:xfrm rot="5400000">
              <a:off x="2117470" y="4398288"/>
              <a:ext cx="125897" cy="12419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56699D-37D2-4044-AC86-D371ACB79079}"/>
                </a:ext>
              </a:extLst>
            </p:cNvPr>
            <p:cNvSpPr/>
            <p:nvPr/>
          </p:nvSpPr>
          <p:spPr>
            <a:xfrm>
              <a:off x="1348409" y="4330931"/>
              <a:ext cx="125897" cy="639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A81980-6231-4962-A92E-C8B9042D01A8}"/>
                </a:ext>
              </a:extLst>
            </p:cNvPr>
            <p:cNvSpPr/>
            <p:nvPr/>
          </p:nvSpPr>
          <p:spPr>
            <a:xfrm rot="5400000">
              <a:off x="1604199" y="4077927"/>
              <a:ext cx="125897" cy="637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14D817-E5EA-4C9C-B1D6-B3B92E30D87B}"/>
                </a:ext>
              </a:extLst>
            </p:cNvPr>
            <p:cNvSpPr/>
            <p:nvPr/>
          </p:nvSpPr>
          <p:spPr>
            <a:xfrm>
              <a:off x="1859990" y="3898306"/>
              <a:ext cx="125897" cy="5613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80FF66-0545-4D9D-B7F1-F13AC17E8B95}"/>
                </a:ext>
              </a:extLst>
            </p:cNvPr>
            <p:cNvSpPr/>
            <p:nvPr/>
          </p:nvSpPr>
          <p:spPr>
            <a:xfrm>
              <a:off x="2710068" y="4747590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</a:t>
              </a:r>
            </a:p>
            <a:p>
              <a:pPr algn="ctr"/>
              <a:r>
                <a:rPr lang="fr-FR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B8D4C-7DD3-4D7E-B61B-B1A4C77A48C8}"/>
                </a:ext>
              </a:extLst>
            </p:cNvPr>
            <p:cNvSpPr/>
            <p:nvPr/>
          </p:nvSpPr>
          <p:spPr>
            <a:xfrm>
              <a:off x="1242852" y="5221615"/>
              <a:ext cx="125897" cy="639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237A1F-7D33-432E-8B7B-652D62F72FDE}"/>
                </a:ext>
              </a:extLst>
            </p:cNvPr>
            <p:cNvSpPr/>
            <p:nvPr/>
          </p:nvSpPr>
          <p:spPr>
            <a:xfrm>
              <a:off x="927651" y="4747591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</a:t>
              </a:r>
            </a:p>
            <a:p>
              <a:pPr algn="ctr"/>
              <a:r>
                <a:rPr lang="fr-FR" dirty="0"/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76A31A-7C4B-436D-A312-5BB16D00A3E5}"/>
                </a:ext>
              </a:extLst>
            </p:cNvPr>
            <p:cNvSpPr/>
            <p:nvPr/>
          </p:nvSpPr>
          <p:spPr>
            <a:xfrm>
              <a:off x="927650" y="5720842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 5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004319-9F95-4B20-8081-A6B4786A4516}"/>
                </a:ext>
              </a:extLst>
            </p:cNvPr>
            <p:cNvSpPr/>
            <p:nvPr/>
          </p:nvSpPr>
          <p:spPr>
            <a:xfrm>
              <a:off x="212034" y="3429000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B970F7-B7D9-45E0-AE2E-89AFA951FD10}"/>
                </a:ext>
              </a:extLst>
            </p:cNvPr>
            <p:cNvSpPr/>
            <p:nvPr/>
          </p:nvSpPr>
          <p:spPr>
            <a:xfrm>
              <a:off x="1643268" y="3428999"/>
              <a:ext cx="715617" cy="556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Salle</a:t>
              </a:r>
            </a:p>
            <a:p>
              <a:pPr algn="ctr"/>
              <a:r>
                <a:rPr lang="fr-FR" dirty="0"/>
                <a:t>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8F74A78-4973-4505-8EF7-8E4F670FA0F8}"/>
              </a:ext>
            </a:extLst>
          </p:cNvPr>
          <p:cNvGrpSpPr/>
          <p:nvPr/>
        </p:nvGrpSpPr>
        <p:grpSpPr>
          <a:xfrm>
            <a:off x="6994975" y="2669943"/>
            <a:ext cx="2965406" cy="2462959"/>
            <a:chOff x="5869824" y="3304570"/>
            <a:chExt cx="2965406" cy="24629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56E2F7-7BE2-47FE-A687-4760709B351E}"/>
                </a:ext>
              </a:extLst>
            </p:cNvPr>
            <p:cNvSpPr/>
            <p:nvPr/>
          </p:nvSpPr>
          <p:spPr>
            <a:xfrm>
              <a:off x="5869824" y="3304570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</a:t>
              </a:r>
              <a:endParaRPr lang="fr-F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2E3385-5A7B-4340-82EB-27DE71B73B7A}"/>
                </a:ext>
              </a:extLst>
            </p:cNvPr>
            <p:cNvSpPr/>
            <p:nvPr/>
          </p:nvSpPr>
          <p:spPr>
            <a:xfrm>
              <a:off x="7665433" y="3309030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</a:t>
              </a:r>
              <a:endParaRPr lang="fr-F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48C5D5-9E60-49E0-859A-B925A84E0CCA}"/>
                </a:ext>
              </a:extLst>
            </p:cNvPr>
            <p:cNvSpPr/>
            <p:nvPr/>
          </p:nvSpPr>
          <p:spPr>
            <a:xfrm>
              <a:off x="6770083" y="4295239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</a:t>
              </a:r>
              <a:endParaRPr lang="fr-FR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23BBE7-BDE5-44CA-98C2-D7EB5CF40DEA}"/>
                </a:ext>
              </a:extLst>
            </p:cNvPr>
            <p:cNvSpPr/>
            <p:nvPr/>
          </p:nvSpPr>
          <p:spPr>
            <a:xfrm>
              <a:off x="8382879" y="4265851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4</a:t>
              </a:r>
              <a:endParaRPr lang="fr-FR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5CE376-F852-47F8-800E-6B15DBC2CBAF}"/>
                </a:ext>
              </a:extLst>
            </p:cNvPr>
            <p:cNvSpPr/>
            <p:nvPr/>
          </p:nvSpPr>
          <p:spPr>
            <a:xfrm>
              <a:off x="6770082" y="5315178"/>
              <a:ext cx="452351" cy="4523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5</a:t>
              </a:r>
              <a:endParaRPr lang="fr-FR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9A9215A-5B89-46F6-A6F0-AD9A616BBDAD}"/>
                </a:ext>
              </a:extLst>
            </p:cNvPr>
            <p:cNvCxnSpPr>
              <a:cxnSpLocks/>
            </p:cNvCxnSpPr>
            <p:nvPr/>
          </p:nvCxnSpPr>
          <p:spPr>
            <a:xfrm>
              <a:off x="6402402" y="3482913"/>
              <a:ext cx="1160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21E2E5-EE22-4412-A7E3-E49FDACA1A01}"/>
                </a:ext>
              </a:extLst>
            </p:cNvPr>
            <p:cNvCxnSpPr>
              <a:cxnSpLocks/>
            </p:cNvCxnSpPr>
            <p:nvPr/>
          </p:nvCxnSpPr>
          <p:spPr>
            <a:xfrm>
              <a:off x="7222433" y="4512991"/>
              <a:ext cx="1160446" cy="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81DCA6-C0A2-47F4-9155-F787FFE2841E}"/>
                </a:ext>
              </a:extLst>
            </p:cNvPr>
            <p:cNvCxnSpPr>
              <a:cxnSpLocks/>
            </p:cNvCxnSpPr>
            <p:nvPr/>
          </p:nvCxnSpPr>
          <p:spPr>
            <a:xfrm>
              <a:off x="6962996" y="4791499"/>
              <a:ext cx="290" cy="499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595E697-4261-45CD-8D8F-34A52C4A08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9858" y="3784696"/>
              <a:ext cx="580224" cy="531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A37DF0B-BF20-4826-90BA-47F173395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6656" y="3784696"/>
              <a:ext cx="458777" cy="518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7AE1AB8-F891-4F40-BA54-125326DFD3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4949" y="3707294"/>
              <a:ext cx="572286" cy="52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06EAAF0-A5E1-4BAB-8A56-240C51D8E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583" y="4798757"/>
              <a:ext cx="0" cy="46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08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30F2-B4C5-4106-885C-892C8C03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C705-9232-410B-A2A7-0F175809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Définition formelle d’un automate </a:t>
            </a:r>
          </a:p>
          <a:p>
            <a:r>
              <a:rPr lang="fr-FR" dirty="0"/>
              <a:t>Choix d’implémentation </a:t>
            </a:r>
          </a:p>
          <a:p>
            <a:r>
              <a:rPr lang="fr-FR" dirty="0"/>
              <a:t>Fonction de Transition </a:t>
            </a:r>
          </a:p>
          <a:p>
            <a:r>
              <a:rPr lang="fr-FR" dirty="0"/>
              <a:t>Un exemple d’algorithme aléatoire </a:t>
            </a:r>
          </a:p>
          <a:p>
            <a:r>
              <a:rPr lang="fr-FR" dirty="0"/>
              <a:t>Algorithme mot reconnu (Déterminisme)</a:t>
            </a:r>
          </a:p>
          <a:p>
            <a:r>
              <a:rPr lang="fr-FR" dirty="0"/>
              <a:t>Algorithme Plus petit chemin (Déterministe)</a:t>
            </a:r>
          </a:p>
          <a:p>
            <a:r>
              <a:rPr lang="fr-FR" dirty="0"/>
              <a:t>Changement apportée pour l’automate indéterministe </a:t>
            </a:r>
          </a:p>
          <a:p>
            <a:r>
              <a:rPr lang="fr-FR" dirty="0"/>
              <a:t>Démonstration sur machine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211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4D98-D548-4FC5-B6A4-6AFF5529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formelle 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8679-F161-4A83-BFE7-1BCB5314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automate fini est un </a:t>
            </a:r>
            <a:r>
              <a:rPr lang="fr-FR" dirty="0" err="1"/>
              <a:t>quintuplet</a:t>
            </a:r>
            <a:r>
              <a:rPr lang="fr-FR" dirty="0"/>
              <a:t> A = (E , Q ,R ,I ,F) ,où : </a:t>
            </a:r>
          </a:p>
          <a:p>
            <a:pPr lvl="1"/>
            <a:r>
              <a:rPr lang="fr-FR" dirty="0"/>
              <a:t>E est un alphabet</a:t>
            </a:r>
          </a:p>
          <a:p>
            <a:pPr lvl="1"/>
            <a:r>
              <a:rPr lang="fr-FR" dirty="0"/>
              <a:t>Q est un ensemble fini, appelé ensemble des états. </a:t>
            </a:r>
          </a:p>
          <a:p>
            <a:pPr lvl="1"/>
            <a:r>
              <a:rPr lang="fr-FR" dirty="0"/>
              <a:t>I est une partie de Q appelé ensemble des états initiaux</a:t>
            </a:r>
          </a:p>
          <a:p>
            <a:pPr lvl="1"/>
            <a:r>
              <a:rPr lang="fr-FR" dirty="0"/>
              <a:t>F est une partie de Q appelé ensemble des états finaux</a:t>
            </a:r>
          </a:p>
          <a:p>
            <a:pPr lvl="1"/>
            <a:r>
              <a:rPr lang="fr-FR" dirty="0"/>
              <a:t>R est une partie de Q x E x Q appelé ensemble des transitions </a:t>
            </a:r>
          </a:p>
        </p:txBody>
      </p:sp>
    </p:spTree>
    <p:extLst>
      <p:ext uri="{BB962C8B-B14F-4D97-AF65-F5344CB8AC3E}">
        <p14:creationId xmlns:p14="http://schemas.microsoft.com/office/powerpoint/2010/main" val="169704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D46A-A084-4C86-8815-F399CA28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580F-350C-46AD-B224-4E3F726A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 : ensemble fini =&gt; tableau </a:t>
            </a:r>
          </a:p>
          <a:p>
            <a:r>
              <a:rPr lang="fr-FR" dirty="0"/>
              <a:t>Q : ensemble fini =&gt; tableau</a:t>
            </a:r>
          </a:p>
          <a:p>
            <a:r>
              <a:rPr lang="fr-FR" dirty="0"/>
              <a:t>I : ensemble fini réduit a un élément  =&gt; pointeur</a:t>
            </a:r>
          </a:p>
          <a:p>
            <a:r>
              <a:rPr lang="fr-FR" dirty="0"/>
              <a:t>F : ensemble fini réduit a un élément  =&gt; pointeur</a:t>
            </a:r>
          </a:p>
          <a:p>
            <a:r>
              <a:rPr lang="fr-FR" dirty="0"/>
              <a:t>R :  Matrice =&gt; Tableau de Tableau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02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148F-54F5-4BAE-8B2E-379077C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C2D6-EB83-4F7F-8F60-39BD85F1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 de transition </a:t>
            </a:r>
          </a:p>
          <a:p>
            <a:r>
              <a:rPr lang="fr-FR" dirty="0"/>
              <a:t>Fonction de Transition : </a:t>
            </a:r>
          </a:p>
          <a:p>
            <a:pPr lvl="1"/>
            <a:r>
              <a:rPr lang="fr-FR" dirty="0"/>
              <a:t>Accès a l’état d’arrivé :  Transition[ état ][ lettre ]</a:t>
            </a:r>
          </a:p>
          <a:p>
            <a:pPr lvl="2"/>
            <a:r>
              <a:rPr lang="fr-FR" dirty="0"/>
              <a:t>Entrée : état départ , lettre</a:t>
            </a:r>
          </a:p>
          <a:p>
            <a:pPr lvl="2"/>
            <a:r>
              <a:rPr lang="fr-FR" dirty="0"/>
              <a:t>Sortie : état arrivée si existant , </a:t>
            </a:r>
            <a:r>
              <a:rPr lang="fr-FR" dirty="0" err="1"/>
              <a:t>Null</a:t>
            </a:r>
            <a:r>
              <a:rPr lang="fr-FR" dirty="0"/>
              <a:t> sinon.</a:t>
            </a:r>
          </a:p>
          <a:p>
            <a:pPr lvl="1"/>
            <a:r>
              <a:rPr lang="fr-FR" dirty="0"/>
              <a:t>Complexité en O(1)</a:t>
            </a:r>
          </a:p>
          <a:p>
            <a:pPr marL="228600" lvl="1" indent="0">
              <a:buNone/>
            </a:pPr>
            <a:endParaRPr lang="fr-F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933EA-4039-4E2B-AFED-8BB065F1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54354"/>
              </p:ext>
            </p:extLst>
          </p:nvPr>
        </p:nvGraphicFramePr>
        <p:xfrm>
          <a:off x="8379438" y="2638044"/>
          <a:ext cx="3162852" cy="10055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4284">
                  <a:extLst>
                    <a:ext uri="{9D8B030D-6E8A-4147-A177-3AD203B41FA5}">
                      <a16:colId xmlns:a16="http://schemas.microsoft.com/office/drawing/2014/main" val="4141805194"/>
                    </a:ext>
                  </a:extLst>
                </a:gridCol>
                <a:gridCol w="1054284">
                  <a:extLst>
                    <a:ext uri="{9D8B030D-6E8A-4147-A177-3AD203B41FA5}">
                      <a16:colId xmlns:a16="http://schemas.microsoft.com/office/drawing/2014/main" val="1325297839"/>
                    </a:ext>
                  </a:extLst>
                </a:gridCol>
                <a:gridCol w="1054284">
                  <a:extLst>
                    <a:ext uri="{9D8B030D-6E8A-4147-A177-3AD203B41FA5}">
                      <a16:colId xmlns:a16="http://schemas.microsoft.com/office/drawing/2014/main" val="3546480069"/>
                    </a:ext>
                  </a:extLst>
                </a:gridCol>
              </a:tblGrid>
              <a:tr h="238015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134351397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1262216533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2241307295"/>
                  </a:ext>
                </a:extLst>
              </a:tr>
              <a:tr h="25340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*</a:t>
                      </a:r>
                    </a:p>
                  </a:txBody>
                  <a:tcPr marL="62483" marR="62483" marT="31241" marB="31241"/>
                </a:tc>
                <a:extLst>
                  <a:ext uri="{0D108BD9-81ED-4DB2-BD59-A6C34878D82A}">
                    <a16:rowId xmlns:a16="http://schemas.microsoft.com/office/drawing/2014/main" val="36726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1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5974-2792-44DB-80E0-62DB0547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algorithme de génération aléatoire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87D8-A331-4C06-9A9A-07E4B6DB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fr-FR" dirty="0"/>
              <a:t>Entrée : Densité , nombre de Salles , alphabet ,taille alphabet </a:t>
            </a:r>
          </a:p>
          <a:p>
            <a:pPr lvl="1"/>
            <a:r>
              <a:rPr lang="fr-FR" dirty="0"/>
              <a:t>Densité = nombre de Salles / nombre de transitions</a:t>
            </a:r>
          </a:p>
          <a:p>
            <a:r>
              <a:rPr lang="fr-FR" dirty="0"/>
              <a:t>Sortie : un Automate déterministe . </a:t>
            </a:r>
          </a:p>
          <a:p>
            <a:r>
              <a:rPr lang="fr-FR" u="sng" dirty="0"/>
              <a:t>Algorithme :</a:t>
            </a:r>
          </a:p>
          <a:p>
            <a:pPr lvl="1"/>
            <a:r>
              <a:rPr lang="fr-FR" dirty="0" err="1"/>
              <a:t>nbTransitionsSortantes</a:t>
            </a:r>
            <a:r>
              <a:rPr lang="fr-FR" dirty="0"/>
              <a:t> &lt;= </a:t>
            </a:r>
            <a:r>
              <a:rPr lang="fr-FR" dirty="0" err="1"/>
              <a:t>nombreTransition</a:t>
            </a:r>
            <a:r>
              <a:rPr lang="fr-FR" dirty="0"/>
              <a:t>/2; </a:t>
            </a:r>
            <a:r>
              <a:rPr lang="fr-FR" dirty="0" err="1"/>
              <a:t>nbTransitionEntrantes</a:t>
            </a:r>
            <a:r>
              <a:rPr lang="fr-FR" dirty="0"/>
              <a:t> &lt;=  </a:t>
            </a:r>
            <a:r>
              <a:rPr lang="fr-FR" dirty="0" err="1"/>
              <a:t>nombreTransition</a:t>
            </a:r>
            <a:r>
              <a:rPr lang="fr-FR" dirty="0"/>
              <a:t> /2 ;</a:t>
            </a:r>
          </a:p>
          <a:p>
            <a:pPr lvl="1"/>
            <a:r>
              <a:rPr lang="fr-FR" dirty="0"/>
              <a:t>Tant que </a:t>
            </a:r>
            <a:r>
              <a:rPr lang="fr-FR" dirty="0" err="1"/>
              <a:t>nbTransitionSortantes</a:t>
            </a:r>
            <a:r>
              <a:rPr lang="fr-FR" dirty="0"/>
              <a:t> et le </a:t>
            </a:r>
            <a:r>
              <a:rPr lang="fr-FR" dirty="0" err="1"/>
              <a:t>nbTransitionEntrantes</a:t>
            </a:r>
            <a:r>
              <a:rPr lang="fr-FR" dirty="0"/>
              <a:t> != 0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78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29AA-84A0-4AA1-A607-AABCA6E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d’affichage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98F6-762E-4AC2-BAA9-7CF2E875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07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29AA-84A0-4AA1-A607-AABCA6E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Existe Chemin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98F6-762E-4AC2-BAA9-7CF2E875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7194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522</TotalTime>
  <Words>347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Recherche d’un trajet sur une carte</vt:lpstr>
      <vt:lpstr>Présentation du projet</vt:lpstr>
      <vt:lpstr>PLAN </vt:lpstr>
      <vt:lpstr>Définition formelle automate</vt:lpstr>
      <vt:lpstr>Choix d’implémentation</vt:lpstr>
      <vt:lpstr>Fonction de transition</vt:lpstr>
      <vt:lpstr>Un algorithme de génération aléatoire</vt:lpstr>
      <vt:lpstr>Fonction d’affichage</vt:lpstr>
      <vt:lpstr>Existe Chemin</vt:lpstr>
      <vt:lpstr>Mot reconnu (déterministe)</vt:lpstr>
      <vt:lpstr>Plus petit chemin (déterministe)</vt:lpstr>
      <vt:lpstr>PowerPoint Presentation</vt:lpstr>
      <vt:lpstr>indéterministe</vt:lpstr>
      <vt:lpstr>Démonstration machine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d’un trajet sur une carte</dc:title>
  <dc:creator>ekiriano</dc:creator>
  <cp:lastModifiedBy>ekiriano</cp:lastModifiedBy>
  <cp:revision>36</cp:revision>
  <dcterms:created xsi:type="dcterms:W3CDTF">2018-05-23T07:26:25Z</dcterms:created>
  <dcterms:modified xsi:type="dcterms:W3CDTF">2018-05-24T12:28:25Z</dcterms:modified>
</cp:coreProperties>
</file>