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1"/>
  </p:notesMasterIdLst>
  <p:sldIdLst>
    <p:sldId id="256" r:id="rId2"/>
    <p:sldId id="258" r:id="rId3"/>
    <p:sldId id="271" r:id="rId4"/>
    <p:sldId id="257" r:id="rId5"/>
    <p:sldId id="259" r:id="rId6"/>
    <p:sldId id="260" r:id="rId7"/>
    <p:sldId id="261" r:id="rId8"/>
    <p:sldId id="262" r:id="rId9"/>
    <p:sldId id="270" r:id="rId10"/>
    <p:sldId id="269" r:id="rId11"/>
    <p:sldId id="274" r:id="rId12"/>
    <p:sldId id="264" r:id="rId13"/>
    <p:sldId id="268" r:id="rId14"/>
    <p:sldId id="273" r:id="rId15"/>
    <p:sldId id="263" r:id="rId16"/>
    <p:sldId id="272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5D8F8-D07A-41F7-846E-7FF1D3F8842F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4E379-B55B-41AC-8C15-A108A19893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13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B88A-DAB4-4C2F-8FFB-447CA9A1DDFC}" type="datetime1">
              <a:rPr lang="en-US" smtClean="0"/>
              <a:t>5/28/2018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9C8A-4B73-4D68-948F-609B12BBD5B3}" type="datetime1">
              <a:rPr lang="en-US" smtClean="0"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E0E3-EB63-48F5-9B61-ED529BCFED80}" type="datetime1">
              <a:rPr lang="en-US" smtClean="0"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0AE2-907C-4A39-AFF3-7AE96D90C22E}" type="datetime1">
              <a:rPr lang="en-US" smtClean="0"/>
              <a:t>5/28/2018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9955-F6D1-4621-866B-DA7168CE74AE}" type="datetime1">
              <a:rPr lang="en-US" smtClean="0"/>
              <a:t>5/28/2018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9398-74F6-45B1-995C-043F2D1C9E10}" type="datetime1">
              <a:rPr lang="en-US" smtClean="0"/>
              <a:t>5/28/2018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B6AE-2E57-435F-89F4-6DC996275C8A}" type="datetime1">
              <a:rPr lang="en-US" smtClean="0"/>
              <a:t>5/28/2018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CE1-CF08-4960-83A9-BDA15001A5CC}" type="datetime1">
              <a:rPr lang="en-US" smtClean="0"/>
              <a:t>5/28/2018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B9F3-7E94-4D5A-8288-3FFE7CFCF29C}" type="datetime1">
              <a:rPr lang="en-US" smtClean="0"/>
              <a:t>5/28/2018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63C8B-7741-4EDE-ABF2-3FD3383CE7DC}" type="datetime1">
              <a:rPr lang="en-US" smtClean="0"/>
              <a:t>5/28/2018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AD190D3-C594-44D7-A8C9-B895BE13C0E8}" type="datetime1">
              <a:rPr lang="en-US" smtClean="0"/>
              <a:t>5/28/2018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000EC9F-4ECD-4BC9-B42E-2100367D6561}" type="datetime1">
              <a:rPr lang="en-US" smtClean="0"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389A9-1457-4A5E-9C2A-21AAEA592A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Recherche d’un trajet sur une carte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C4A60-E353-4313-843F-054B94D8A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4653" y="4352544"/>
            <a:ext cx="6962153" cy="1239894"/>
          </a:xfrm>
        </p:spPr>
        <p:txBody>
          <a:bodyPr/>
          <a:lstStyle/>
          <a:p>
            <a:r>
              <a:rPr lang="fr-FR" dirty="0" err="1"/>
              <a:t>Ouail</a:t>
            </a:r>
            <a:r>
              <a:rPr lang="fr-FR" dirty="0"/>
              <a:t> Abed, Mohamed </a:t>
            </a:r>
            <a:r>
              <a:rPr lang="fr-FR" dirty="0" err="1"/>
              <a:t>Benchengour</a:t>
            </a:r>
            <a:r>
              <a:rPr lang="fr-FR" dirty="0"/>
              <a:t>,  Amine </a:t>
            </a:r>
            <a:r>
              <a:rPr lang="fr-FR" dirty="0" err="1"/>
              <a:t>Soufyani</a:t>
            </a:r>
            <a:r>
              <a:rPr lang="fr-FR" dirty="0"/>
              <a:t>, Barry Elhadj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0059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29AA-84A0-4AA1-A607-AABCA6E5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fr-FR" dirty="0"/>
              <a:t>Existe Chemin</a:t>
            </a:r>
          </a:p>
        </p:txBody>
      </p:sp>
    </p:spTree>
    <p:extLst>
      <p:ext uri="{BB962C8B-B14F-4D97-AF65-F5344CB8AC3E}">
        <p14:creationId xmlns:p14="http://schemas.microsoft.com/office/powerpoint/2010/main" val="743719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DB1F-DBAC-4A86-98FC-64EE30AD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fr-FR" dirty="0"/>
              <a:t>Algorithme</a:t>
            </a:r>
          </a:p>
        </p:txBody>
      </p:sp>
    </p:spTree>
    <p:extLst>
      <p:ext uri="{BB962C8B-B14F-4D97-AF65-F5344CB8AC3E}">
        <p14:creationId xmlns:p14="http://schemas.microsoft.com/office/powerpoint/2010/main" val="1951504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FFBE-1410-4F24-808C-512EED743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fr-FR" dirty="0"/>
              <a:t>Plus petit chemin (déterministe)</a:t>
            </a:r>
          </a:p>
        </p:txBody>
      </p:sp>
    </p:spTree>
    <p:extLst>
      <p:ext uri="{BB962C8B-B14F-4D97-AF65-F5344CB8AC3E}">
        <p14:creationId xmlns:p14="http://schemas.microsoft.com/office/powerpoint/2010/main" val="2645324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2142804-7D25-472A-90C3-C2F3AEF66E9A}"/>
              </a:ext>
            </a:extLst>
          </p:cNvPr>
          <p:cNvSpPr/>
          <p:nvPr/>
        </p:nvSpPr>
        <p:spPr>
          <a:xfrm>
            <a:off x="5757949" y="468629"/>
            <a:ext cx="676102" cy="676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0</a:t>
            </a:r>
            <a:endParaRPr lang="fr-F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06872F-D62B-4B4A-891A-1B944EB96B12}"/>
              </a:ext>
            </a:extLst>
          </p:cNvPr>
          <p:cNvSpPr/>
          <p:nvPr/>
        </p:nvSpPr>
        <p:spPr>
          <a:xfrm>
            <a:off x="5757949" y="2127279"/>
            <a:ext cx="676102" cy="676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A42F29-7184-4526-B756-48CC52D29BA4}"/>
              </a:ext>
            </a:extLst>
          </p:cNvPr>
          <p:cNvSpPr/>
          <p:nvPr/>
        </p:nvSpPr>
        <p:spPr>
          <a:xfrm>
            <a:off x="5757949" y="3785929"/>
            <a:ext cx="676102" cy="676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2D0C0A-21C6-4580-88C3-622A6858DBD3}"/>
              </a:ext>
            </a:extLst>
          </p:cNvPr>
          <p:cNvSpPr/>
          <p:nvPr/>
        </p:nvSpPr>
        <p:spPr>
          <a:xfrm>
            <a:off x="5757949" y="5444579"/>
            <a:ext cx="676102" cy="676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4EC103-7F48-482D-A1AB-3CDE955881D5}"/>
              </a:ext>
            </a:extLst>
          </p:cNvPr>
          <p:cNvSpPr/>
          <p:nvPr/>
        </p:nvSpPr>
        <p:spPr>
          <a:xfrm>
            <a:off x="3183775" y="2127279"/>
            <a:ext cx="676102" cy="676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  <a:r>
              <a:rPr lang="fr-FR" dirty="0">
                <a:solidFill>
                  <a:schemeClr val="tx1"/>
                </a:solidFill>
              </a:rPr>
              <a:t>1</a:t>
            </a:r>
            <a:endParaRPr lang="fr-FR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C9A410-9123-4FC3-8B81-F4D6F9DE4675}"/>
              </a:ext>
            </a:extLst>
          </p:cNvPr>
          <p:cNvSpPr/>
          <p:nvPr/>
        </p:nvSpPr>
        <p:spPr>
          <a:xfrm>
            <a:off x="8332123" y="2127279"/>
            <a:ext cx="676102" cy="676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0DD657-9583-4836-BF25-0BC690CE67D9}"/>
              </a:ext>
            </a:extLst>
          </p:cNvPr>
          <p:cNvCxnSpPr>
            <a:cxnSpLocks/>
          </p:cNvCxnSpPr>
          <p:nvPr/>
        </p:nvCxnSpPr>
        <p:spPr>
          <a:xfrm flipH="1">
            <a:off x="3810371" y="1144731"/>
            <a:ext cx="1997085" cy="108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24F904-DB0B-48E0-8DE8-B62669C9BC9D}"/>
              </a:ext>
            </a:extLst>
          </p:cNvPr>
          <p:cNvCxnSpPr>
            <a:cxnSpLocks/>
          </p:cNvCxnSpPr>
          <p:nvPr/>
        </p:nvCxnSpPr>
        <p:spPr>
          <a:xfrm flipH="1">
            <a:off x="6126106" y="1297131"/>
            <a:ext cx="1" cy="676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859A6A-D439-4BDE-B612-E7E98CF03CB1}"/>
              </a:ext>
            </a:extLst>
          </p:cNvPr>
          <p:cNvCxnSpPr>
            <a:cxnSpLocks/>
          </p:cNvCxnSpPr>
          <p:nvPr/>
        </p:nvCxnSpPr>
        <p:spPr>
          <a:xfrm>
            <a:off x="6444757" y="1144731"/>
            <a:ext cx="1837491" cy="1032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4108D9-191D-4272-ABCE-F639F2A9E5E1}"/>
              </a:ext>
            </a:extLst>
          </p:cNvPr>
          <p:cNvCxnSpPr>
            <a:cxnSpLocks/>
          </p:cNvCxnSpPr>
          <p:nvPr/>
        </p:nvCxnSpPr>
        <p:spPr>
          <a:xfrm>
            <a:off x="6090833" y="2852479"/>
            <a:ext cx="0" cy="77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E70188-B1EA-42ED-8539-09B92456B2D6}"/>
              </a:ext>
            </a:extLst>
          </p:cNvPr>
          <p:cNvCxnSpPr>
            <a:cxnSpLocks/>
          </p:cNvCxnSpPr>
          <p:nvPr/>
        </p:nvCxnSpPr>
        <p:spPr>
          <a:xfrm flipH="1">
            <a:off x="6090833" y="4573865"/>
            <a:ext cx="1" cy="6964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E664D3-6C94-40CB-BEE1-D2A41B462B95}"/>
              </a:ext>
            </a:extLst>
          </p:cNvPr>
          <p:cNvCxnSpPr>
            <a:cxnSpLocks/>
          </p:cNvCxnSpPr>
          <p:nvPr/>
        </p:nvCxnSpPr>
        <p:spPr>
          <a:xfrm flipH="1">
            <a:off x="6444757" y="2852479"/>
            <a:ext cx="1997085" cy="108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E925341-2CCC-4EA7-87D6-9DF83BC2B1B1}"/>
              </a:ext>
            </a:extLst>
          </p:cNvPr>
          <p:cNvCxnSpPr>
            <a:cxnSpLocks/>
          </p:cNvCxnSpPr>
          <p:nvPr/>
        </p:nvCxnSpPr>
        <p:spPr>
          <a:xfrm>
            <a:off x="3810371" y="2902394"/>
            <a:ext cx="1837491" cy="104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760E85-BA51-4C76-977B-AEC01A73ED9F}"/>
              </a:ext>
            </a:extLst>
          </p:cNvPr>
          <p:cNvCxnSpPr>
            <a:cxnSpLocks/>
          </p:cNvCxnSpPr>
          <p:nvPr/>
        </p:nvCxnSpPr>
        <p:spPr>
          <a:xfrm flipH="1">
            <a:off x="6533805" y="2562594"/>
            <a:ext cx="1555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EB978E-D694-4707-8E6B-96974A014465}"/>
              </a:ext>
            </a:extLst>
          </p:cNvPr>
          <p:cNvCxnSpPr>
            <a:cxnSpLocks/>
          </p:cNvCxnSpPr>
          <p:nvPr/>
        </p:nvCxnSpPr>
        <p:spPr>
          <a:xfrm>
            <a:off x="4043913" y="2562594"/>
            <a:ext cx="1442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6C060ED-2547-46A8-AF62-DEAD595879BF}"/>
              </a:ext>
            </a:extLst>
          </p:cNvPr>
          <p:cNvCxnSpPr>
            <a:cxnSpLocks/>
          </p:cNvCxnSpPr>
          <p:nvPr/>
        </p:nvCxnSpPr>
        <p:spPr>
          <a:xfrm flipV="1">
            <a:off x="6337069" y="4561360"/>
            <a:ext cx="0" cy="742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21B1C4-CF62-4673-8E07-7AA6B1197B5A}"/>
              </a:ext>
            </a:extLst>
          </p:cNvPr>
          <p:cNvCxnSpPr>
            <a:cxnSpLocks/>
          </p:cNvCxnSpPr>
          <p:nvPr/>
        </p:nvCxnSpPr>
        <p:spPr>
          <a:xfrm flipH="1" flipV="1">
            <a:off x="4039812" y="3253183"/>
            <a:ext cx="1203318" cy="729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7FC92D5-16F8-498C-8CAD-F6EE5E21B3FC}"/>
              </a:ext>
            </a:extLst>
          </p:cNvPr>
          <p:cNvCxnSpPr>
            <a:cxnSpLocks/>
          </p:cNvCxnSpPr>
          <p:nvPr/>
        </p:nvCxnSpPr>
        <p:spPr>
          <a:xfrm flipV="1">
            <a:off x="3859877" y="1144731"/>
            <a:ext cx="1383253" cy="809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1CBEADE-4A76-495C-A65E-69D4C631424E}"/>
              </a:ext>
            </a:extLst>
          </p:cNvPr>
          <p:cNvCxnSpPr>
            <a:cxnSpLocks/>
          </p:cNvCxnSpPr>
          <p:nvPr/>
        </p:nvCxnSpPr>
        <p:spPr>
          <a:xfrm flipV="1">
            <a:off x="6337069" y="1289674"/>
            <a:ext cx="0" cy="742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720E586-7E6A-47B9-AD62-D9C41CEBF21D}"/>
              </a:ext>
            </a:extLst>
          </p:cNvPr>
          <p:cNvCxnSpPr>
            <a:cxnSpLocks/>
          </p:cNvCxnSpPr>
          <p:nvPr/>
        </p:nvCxnSpPr>
        <p:spPr>
          <a:xfrm flipH="1" flipV="1">
            <a:off x="6743665" y="1109272"/>
            <a:ext cx="1555674" cy="809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2662D8E-54CA-4575-A94B-9AD91AA30153}"/>
              </a:ext>
            </a:extLst>
          </p:cNvPr>
          <p:cNvSpPr/>
          <p:nvPr/>
        </p:nvSpPr>
        <p:spPr>
          <a:xfrm>
            <a:off x="5850993" y="5503408"/>
            <a:ext cx="495618" cy="559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526272-4BBC-41AB-831E-055A538C8241}"/>
              </a:ext>
            </a:extLst>
          </p:cNvPr>
          <p:cNvSpPr txBox="1"/>
          <p:nvPr/>
        </p:nvSpPr>
        <p:spPr>
          <a:xfrm>
            <a:off x="4781191" y="1604724"/>
            <a:ext cx="56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ADA47C-71AC-4AEF-BCF6-B4C2DC9AB0E7}"/>
              </a:ext>
            </a:extLst>
          </p:cNvPr>
          <p:cNvSpPr txBox="1"/>
          <p:nvPr/>
        </p:nvSpPr>
        <p:spPr>
          <a:xfrm>
            <a:off x="5864425" y="1472456"/>
            <a:ext cx="56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0DAA856-1B84-43EB-9385-4A15431AE2F5}"/>
              </a:ext>
            </a:extLst>
          </p:cNvPr>
          <p:cNvSpPr txBox="1"/>
          <p:nvPr/>
        </p:nvSpPr>
        <p:spPr>
          <a:xfrm>
            <a:off x="7158486" y="1560611"/>
            <a:ext cx="56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1D8473-58B2-4127-AD90-6A2481E35471}"/>
              </a:ext>
            </a:extLst>
          </p:cNvPr>
          <p:cNvSpPr txBox="1"/>
          <p:nvPr/>
        </p:nvSpPr>
        <p:spPr>
          <a:xfrm>
            <a:off x="4682691" y="2193262"/>
            <a:ext cx="56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1AB90A-BB48-46FE-8650-EC6344D02DC7}"/>
              </a:ext>
            </a:extLst>
          </p:cNvPr>
          <p:cNvSpPr txBox="1"/>
          <p:nvPr/>
        </p:nvSpPr>
        <p:spPr>
          <a:xfrm>
            <a:off x="7443299" y="3323303"/>
            <a:ext cx="56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43949D-1DD1-4C3E-8818-189A088F3461}"/>
              </a:ext>
            </a:extLst>
          </p:cNvPr>
          <p:cNvSpPr txBox="1"/>
          <p:nvPr/>
        </p:nvSpPr>
        <p:spPr>
          <a:xfrm>
            <a:off x="5670876" y="4737401"/>
            <a:ext cx="56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A49ED2-B56D-4CED-96EB-BBEFB8B69109}"/>
              </a:ext>
            </a:extLst>
          </p:cNvPr>
          <p:cNvSpPr txBox="1"/>
          <p:nvPr/>
        </p:nvSpPr>
        <p:spPr>
          <a:xfrm>
            <a:off x="4787202" y="3105388"/>
            <a:ext cx="56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85F053-C89C-4DFE-803B-0020E60B1D0E}"/>
              </a:ext>
            </a:extLst>
          </p:cNvPr>
          <p:cNvSpPr txBox="1"/>
          <p:nvPr/>
        </p:nvSpPr>
        <p:spPr>
          <a:xfrm>
            <a:off x="5849072" y="3071736"/>
            <a:ext cx="56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6E5682-223F-42A8-BE5C-AA43357DF0CD}"/>
              </a:ext>
            </a:extLst>
          </p:cNvPr>
          <p:cNvSpPr txBox="1"/>
          <p:nvPr/>
        </p:nvSpPr>
        <p:spPr>
          <a:xfrm>
            <a:off x="7275368" y="2176786"/>
            <a:ext cx="49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D73C7F3-B6B6-40F0-927D-E5B2FA1BD23F}"/>
              </a:ext>
            </a:extLst>
          </p:cNvPr>
          <p:cNvCxnSpPr>
            <a:cxnSpLocks/>
          </p:cNvCxnSpPr>
          <p:nvPr/>
        </p:nvCxnSpPr>
        <p:spPr>
          <a:xfrm flipH="1">
            <a:off x="4041537" y="1301477"/>
            <a:ext cx="1997085" cy="1081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B059B5E-A3E7-406A-AC3C-19C07DB94C33}"/>
              </a:ext>
            </a:extLst>
          </p:cNvPr>
          <p:cNvCxnSpPr>
            <a:cxnSpLocks/>
          </p:cNvCxnSpPr>
          <p:nvPr/>
        </p:nvCxnSpPr>
        <p:spPr>
          <a:xfrm>
            <a:off x="6233538" y="1299631"/>
            <a:ext cx="0" cy="668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A8F77E5-256F-4033-8C03-86A7AF4D2627}"/>
              </a:ext>
            </a:extLst>
          </p:cNvPr>
          <p:cNvCxnSpPr>
            <a:cxnSpLocks/>
          </p:cNvCxnSpPr>
          <p:nvPr/>
        </p:nvCxnSpPr>
        <p:spPr>
          <a:xfrm>
            <a:off x="6477237" y="1042297"/>
            <a:ext cx="1837491" cy="103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F4AD77-CA80-4518-B1E3-C2001F427AC6}"/>
              </a:ext>
            </a:extLst>
          </p:cNvPr>
          <p:cNvCxnSpPr>
            <a:cxnSpLocks/>
          </p:cNvCxnSpPr>
          <p:nvPr/>
        </p:nvCxnSpPr>
        <p:spPr>
          <a:xfrm flipH="1">
            <a:off x="6596265" y="2700004"/>
            <a:ext cx="15556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97207B3-35E0-466A-8D01-BB1407E2D1B9}"/>
              </a:ext>
            </a:extLst>
          </p:cNvPr>
          <p:cNvCxnSpPr>
            <a:cxnSpLocks/>
          </p:cNvCxnSpPr>
          <p:nvPr/>
        </p:nvCxnSpPr>
        <p:spPr>
          <a:xfrm>
            <a:off x="4046413" y="2700004"/>
            <a:ext cx="14424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47CA445-8EB8-4C54-B266-51FB03DF1AE2}"/>
              </a:ext>
            </a:extLst>
          </p:cNvPr>
          <p:cNvCxnSpPr>
            <a:cxnSpLocks/>
          </p:cNvCxnSpPr>
          <p:nvPr/>
        </p:nvCxnSpPr>
        <p:spPr>
          <a:xfrm>
            <a:off x="6243233" y="2854979"/>
            <a:ext cx="0" cy="7718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E7A25E6-89CA-491F-9D53-B9D666C57AA0}"/>
              </a:ext>
            </a:extLst>
          </p:cNvPr>
          <p:cNvCxnSpPr>
            <a:cxnSpLocks/>
          </p:cNvCxnSpPr>
          <p:nvPr/>
        </p:nvCxnSpPr>
        <p:spPr>
          <a:xfrm flipH="1">
            <a:off x="6657117" y="3094819"/>
            <a:ext cx="1997085" cy="1081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4863B73-E828-4924-832A-63C1E13D01EB}"/>
              </a:ext>
            </a:extLst>
          </p:cNvPr>
          <p:cNvCxnSpPr>
            <a:cxnSpLocks/>
          </p:cNvCxnSpPr>
          <p:nvPr/>
        </p:nvCxnSpPr>
        <p:spPr>
          <a:xfrm>
            <a:off x="3573024" y="3189704"/>
            <a:ext cx="1837491" cy="1042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0B16DCF-9A56-415C-B42D-4797B56DA289}"/>
              </a:ext>
            </a:extLst>
          </p:cNvPr>
          <p:cNvCxnSpPr>
            <a:cxnSpLocks/>
          </p:cNvCxnSpPr>
          <p:nvPr/>
        </p:nvCxnSpPr>
        <p:spPr>
          <a:xfrm flipH="1">
            <a:off x="5988403" y="4576365"/>
            <a:ext cx="1" cy="69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4AD233F-A716-45D6-8EB8-4CA340D89F13}"/>
              </a:ext>
            </a:extLst>
          </p:cNvPr>
          <p:cNvSpPr txBox="1"/>
          <p:nvPr/>
        </p:nvSpPr>
        <p:spPr>
          <a:xfrm>
            <a:off x="6971928" y="5631037"/>
            <a:ext cx="159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cba</a:t>
            </a:r>
            <a:r>
              <a:rPr lang="fr-FR" dirty="0"/>
              <a:t>    </a:t>
            </a:r>
            <a:r>
              <a:rPr lang="fr-FR" dirty="0">
                <a:sym typeface="Wingdings" panose="05000000000000000000" pitchFamily="2" charset="2"/>
              </a:rPr>
              <a:t>  abc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387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DB1F-DBAC-4A86-98FC-64EE30AD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fr-FR" dirty="0"/>
              <a:t>Algorithme</a:t>
            </a:r>
          </a:p>
        </p:txBody>
      </p:sp>
    </p:spTree>
    <p:extLst>
      <p:ext uri="{BB962C8B-B14F-4D97-AF65-F5344CB8AC3E}">
        <p14:creationId xmlns:p14="http://schemas.microsoft.com/office/powerpoint/2010/main" val="2139641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088E-32A7-4AFD-A59C-7D71FDBC9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 reconnu (déterministe)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0E383D-B48B-471C-AC98-DFF199C7EE64}"/>
              </a:ext>
            </a:extLst>
          </p:cNvPr>
          <p:cNvGrpSpPr/>
          <p:nvPr/>
        </p:nvGrpSpPr>
        <p:grpSpPr>
          <a:xfrm>
            <a:off x="3978116" y="2663631"/>
            <a:ext cx="4235768" cy="1530737"/>
            <a:chOff x="3978116" y="2663631"/>
            <a:chExt cx="4235768" cy="153073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2995B29-C4EB-4963-84A4-53F6A62FE780}"/>
                </a:ext>
              </a:extLst>
            </p:cNvPr>
            <p:cNvSpPr/>
            <p:nvPr/>
          </p:nvSpPr>
          <p:spPr>
            <a:xfrm>
              <a:off x="3978116" y="3493079"/>
              <a:ext cx="503339" cy="50333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052D14A-46A2-4DC3-B80A-7B5EC7177CD0}"/>
                </a:ext>
              </a:extLst>
            </p:cNvPr>
            <p:cNvSpPr/>
            <p:nvPr/>
          </p:nvSpPr>
          <p:spPr>
            <a:xfrm>
              <a:off x="5924026" y="3493080"/>
              <a:ext cx="503339" cy="50333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56B952C-828D-421E-8CA1-8E03630BB61A}"/>
                </a:ext>
              </a:extLst>
            </p:cNvPr>
            <p:cNvSpPr/>
            <p:nvPr/>
          </p:nvSpPr>
          <p:spPr>
            <a:xfrm>
              <a:off x="7710545" y="3493079"/>
              <a:ext cx="503339" cy="50333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AF304E2-480E-48D1-9540-4C5538AD74CC}"/>
                </a:ext>
              </a:extLst>
            </p:cNvPr>
            <p:cNvCxnSpPr>
              <a:cxnSpLocks/>
            </p:cNvCxnSpPr>
            <p:nvPr/>
          </p:nvCxnSpPr>
          <p:spPr>
            <a:xfrm>
              <a:off x="4669199" y="3621622"/>
              <a:ext cx="11475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B402D6B-7470-442E-90B5-48B2376AEF2D}"/>
                </a:ext>
              </a:extLst>
            </p:cNvPr>
            <p:cNvCxnSpPr>
              <a:cxnSpLocks/>
            </p:cNvCxnSpPr>
            <p:nvPr/>
          </p:nvCxnSpPr>
          <p:spPr>
            <a:xfrm>
              <a:off x="6553200" y="3621622"/>
              <a:ext cx="10657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9DC297D-51B8-480D-BBC4-99C6A2B10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9199" y="3815662"/>
              <a:ext cx="11021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6DD431C-0ADE-483B-B688-A16BA07852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8409" y="2983448"/>
              <a:ext cx="714577" cy="372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973F07C-44EE-4E68-A9D9-57B0E8DE54E7}"/>
                </a:ext>
              </a:extLst>
            </p:cNvPr>
            <p:cNvSpPr/>
            <p:nvPr/>
          </p:nvSpPr>
          <p:spPr>
            <a:xfrm>
              <a:off x="7086069" y="2663631"/>
              <a:ext cx="390424" cy="372764"/>
            </a:xfrm>
            <a:prstGeom prst="ellipse">
              <a:avLst/>
            </a:prstGeom>
            <a:solidFill>
              <a:schemeClr val="bg1"/>
            </a:solidFill>
            <a:ln>
              <a:prstDash val="lgDashDotDot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5EF4A60-840F-49C9-B44B-17752B66565D}"/>
                </a:ext>
              </a:extLst>
            </p:cNvPr>
            <p:cNvSpPr/>
            <p:nvPr/>
          </p:nvSpPr>
          <p:spPr>
            <a:xfrm>
              <a:off x="7786744" y="3569278"/>
              <a:ext cx="350939" cy="35093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8A0622C-61B8-454E-A056-06C91C820021}"/>
                </a:ext>
              </a:extLst>
            </p:cNvPr>
            <p:cNvSpPr txBox="1"/>
            <p:nvPr/>
          </p:nvSpPr>
          <p:spPr>
            <a:xfrm>
              <a:off x="5151408" y="3825036"/>
              <a:ext cx="294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B1B7BAF-E9B2-43B2-AFA4-5814CEAB4573}"/>
                </a:ext>
              </a:extLst>
            </p:cNvPr>
            <p:cNvSpPr txBox="1"/>
            <p:nvPr/>
          </p:nvSpPr>
          <p:spPr>
            <a:xfrm>
              <a:off x="5085463" y="3285452"/>
              <a:ext cx="264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a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3C418E4-7651-42E7-B11F-2703BE279D21}"/>
                </a:ext>
              </a:extLst>
            </p:cNvPr>
            <p:cNvSpPr txBox="1"/>
            <p:nvPr/>
          </p:nvSpPr>
          <p:spPr>
            <a:xfrm>
              <a:off x="6450150" y="2851729"/>
              <a:ext cx="264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4A5BD0A-5D25-497D-8327-EC438179D128}"/>
                </a:ext>
              </a:extLst>
            </p:cNvPr>
            <p:cNvSpPr txBox="1"/>
            <p:nvPr/>
          </p:nvSpPr>
          <p:spPr>
            <a:xfrm>
              <a:off x="6972986" y="3318603"/>
              <a:ext cx="34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55ACE5C-AA33-4973-A44B-B41A6730E417}"/>
              </a:ext>
            </a:extLst>
          </p:cNvPr>
          <p:cNvSpPr txBox="1"/>
          <p:nvPr/>
        </p:nvSpPr>
        <p:spPr>
          <a:xfrm>
            <a:off x="2147246" y="5243121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88790A-6334-4BD5-8E6A-9C6AC86E0ECA}"/>
              </a:ext>
            </a:extLst>
          </p:cNvPr>
          <p:cNvSpPr txBox="1"/>
          <p:nvPr/>
        </p:nvSpPr>
        <p:spPr>
          <a:xfrm>
            <a:off x="8381663" y="5234731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 b a 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A753FB-F3DD-454C-BFE5-4FD3589D4AE9}"/>
              </a:ext>
            </a:extLst>
          </p:cNvPr>
          <p:cNvSpPr txBox="1"/>
          <p:nvPr/>
        </p:nvSpPr>
        <p:spPr>
          <a:xfrm>
            <a:off x="5298799" y="5328803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9445978-56CE-46EC-B328-C37036F8D0F6}"/>
              </a:ext>
            </a:extLst>
          </p:cNvPr>
          <p:cNvCxnSpPr>
            <a:cxnSpLocks/>
          </p:cNvCxnSpPr>
          <p:nvPr/>
        </p:nvCxnSpPr>
        <p:spPr>
          <a:xfrm flipV="1">
            <a:off x="5951976" y="2744301"/>
            <a:ext cx="806291" cy="42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191376-622F-449D-86B6-FA7659867E17}"/>
              </a:ext>
            </a:extLst>
          </p:cNvPr>
          <p:cNvCxnSpPr>
            <a:cxnSpLocks/>
          </p:cNvCxnSpPr>
          <p:nvPr/>
        </p:nvCxnSpPr>
        <p:spPr>
          <a:xfrm flipV="1">
            <a:off x="4636053" y="3306753"/>
            <a:ext cx="1076344" cy="5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4EFC406-1A05-464E-AF26-2512EB4A374F}"/>
              </a:ext>
            </a:extLst>
          </p:cNvPr>
          <p:cNvSpPr txBox="1"/>
          <p:nvPr/>
        </p:nvSpPr>
        <p:spPr>
          <a:xfrm>
            <a:off x="1363922" y="5711687"/>
            <a:ext cx="2439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Mot mène a l’état NULL</a:t>
            </a:r>
          </a:p>
          <a:p>
            <a:pPr algn="ctr"/>
            <a:r>
              <a:rPr lang="fr-FR" dirty="0"/>
              <a:t>Donc return faux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240254-2B66-4E3E-884B-8B5A8CB1A233}"/>
              </a:ext>
            </a:extLst>
          </p:cNvPr>
          <p:cNvCxnSpPr>
            <a:cxnSpLocks/>
          </p:cNvCxnSpPr>
          <p:nvPr/>
        </p:nvCxnSpPr>
        <p:spPr>
          <a:xfrm flipH="1" flipV="1">
            <a:off x="4783014" y="4114462"/>
            <a:ext cx="869566" cy="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0F7CBE9-64DB-4896-8724-4D0F5DF6FB2F}"/>
              </a:ext>
            </a:extLst>
          </p:cNvPr>
          <p:cNvSpPr txBox="1"/>
          <p:nvPr/>
        </p:nvSpPr>
        <p:spPr>
          <a:xfrm>
            <a:off x="4433030" y="5758212"/>
            <a:ext cx="243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Mot mène à un état non final donc retourne faux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B2BEB9-02C4-40AC-BF83-A01A23EFCAA0}"/>
              </a:ext>
            </a:extLst>
          </p:cNvPr>
          <p:cNvCxnSpPr/>
          <p:nvPr/>
        </p:nvCxnSpPr>
        <p:spPr>
          <a:xfrm>
            <a:off x="6553200" y="3825036"/>
            <a:ext cx="923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56E03A3-3EEB-40ED-9E5A-56A37C8C9E56}"/>
              </a:ext>
            </a:extLst>
          </p:cNvPr>
          <p:cNvSpPr txBox="1"/>
          <p:nvPr/>
        </p:nvSpPr>
        <p:spPr>
          <a:xfrm>
            <a:off x="7598340" y="5711687"/>
            <a:ext cx="243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Mot mène à l’état final donc retourne  vrai </a:t>
            </a:r>
          </a:p>
        </p:txBody>
      </p:sp>
    </p:spTree>
    <p:extLst>
      <p:ext uri="{BB962C8B-B14F-4D97-AF65-F5344CB8AC3E}">
        <p14:creationId xmlns:p14="http://schemas.microsoft.com/office/powerpoint/2010/main" val="99552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2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DB1F-DBAC-4A86-98FC-64EE30AD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fr-FR" dirty="0"/>
              <a:t>Algorithme</a:t>
            </a:r>
          </a:p>
        </p:txBody>
      </p:sp>
    </p:spTree>
    <p:extLst>
      <p:ext uri="{BB962C8B-B14F-4D97-AF65-F5344CB8AC3E}">
        <p14:creationId xmlns:p14="http://schemas.microsoft.com/office/powerpoint/2010/main" val="4001997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07961-BC7F-49ED-A165-86406D184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indéterministe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F41DC-9D3B-444D-AC15-62BA7F690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Fonction de Transition : Notion d’ensembles d’états</a:t>
            </a:r>
          </a:p>
        </p:txBody>
      </p:sp>
    </p:spTree>
    <p:extLst>
      <p:ext uri="{BB962C8B-B14F-4D97-AF65-F5344CB8AC3E}">
        <p14:creationId xmlns:p14="http://schemas.microsoft.com/office/powerpoint/2010/main" val="2800685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D84D-93CB-46C6-BEED-823C078B2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fr-FR" dirty="0"/>
              <a:t>Démonstration machine</a:t>
            </a:r>
          </a:p>
        </p:txBody>
      </p:sp>
    </p:spTree>
    <p:extLst>
      <p:ext uri="{BB962C8B-B14F-4D97-AF65-F5344CB8AC3E}">
        <p14:creationId xmlns:p14="http://schemas.microsoft.com/office/powerpoint/2010/main" val="2207629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8B43-0685-4C64-9ECA-AC6FB20A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8822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BED1D-FB86-431E-832B-E74066403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9725E0-759E-43BA-A03B-3D9788E3B80A}"/>
              </a:ext>
            </a:extLst>
          </p:cNvPr>
          <p:cNvSpPr txBox="1"/>
          <p:nvPr/>
        </p:nvSpPr>
        <p:spPr>
          <a:xfrm>
            <a:off x="6697480" y="3429000"/>
            <a:ext cx="2507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Nous voulons aller de la salle 1 à la salle 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7DD2-46B5-441A-838B-A35E3FB81A7F}"/>
              </a:ext>
            </a:extLst>
          </p:cNvPr>
          <p:cNvSpPr txBox="1"/>
          <p:nvPr/>
        </p:nvSpPr>
        <p:spPr>
          <a:xfrm>
            <a:off x="4241223" y="5600055"/>
            <a:ext cx="53186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1600" dirty="0"/>
              <a:t>Quel outil mathématique utiliser ? 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EF25CB-3E89-42EC-8086-807623447235}"/>
              </a:ext>
            </a:extLst>
          </p:cNvPr>
          <p:cNvGrpSpPr/>
          <p:nvPr/>
        </p:nvGrpSpPr>
        <p:grpSpPr>
          <a:xfrm>
            <a:off x="2150637" y="2687713"/>
            <a:ext cx="2808639" cy="2559264"/>
            <a:chOff x="2150637" y="2687713"/>
            <a:chExt cx="2808639" cy="255926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96A8E6A-BE9E-4A47-8B1A-2B3873CB132E}"/>
                </a:ext>
              </a:extLst>
            </p:cNvPr>
            <p:cNvGrpSpPr/>
            <p:nvPr/>
          </p:nvGrpSpPr>
          <p:grpSpPr>
            <a:xfrm>
              <a:off x="2231136" y="2828878"/>
              <a:ext cx="2728140" cy="2418099"/>
              <a:chOff x="212034" y="3428999"/>
              <a:chExt cx="3213651" cy="284843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B6248B5-B38D-427C-9507-F8B8DC006B07}"/>
                  </a:ext>
                </a:extLst>
              </p:cNvPr>
              <p:cNvSpPr/>
              <p:nvPr/>
            </p:nvSpPr>
            <p:spPr>
              <a:xfrm>
                <a:off x="443945" y="3985590"/>
                <a:ext cx="125897" cy="10477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062AB1E-624E-464D-9FD3-B834395E93EC}"/>
                  </a:ext>
                </a:extLst>
              </p:cNvPr>
              <p:cNvSpPr/>
              <p:nvPr/>
            </p:nvSpPr>
            <p:spPr>
              <a:xfrm rot="5400000">
                <a:off x="645318" y="4706087"/>
                <a:ext cx="125897" cy="5286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E9D4043-9756-4DC5-A8FB-99E49FFCE694}"/>
                  </a:ext>
                </a:extLst>
              </p:cNvPr>
              <p:cNvSpPr/>
              <p:nvPr/>
            </p:nvSpPr>
            <p:spPr>
              <a:xfrm rot="5400000">
                <a:off x="1242853" y="3088925"/>
                <a:ext cx="125897" cy="1135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765EA15-8EBC-41F9-8FBB-F4EE780313DE}"/>
                  </a:ext>
                </a:extLst>
              </p:cNvPr>
              <p:cNvSpPr/>
              <p:nvPr/>
            </p:nvSpPr>
            <p:spPr>
              <a:xfrm rot="5400000">
                <a:off x="2117470" y="4398288"/>
                <a:ext cx="125897" cy="12419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356699D-37D2-4044-AC86-D371ACB79079}"/>
                  </a:ext>
                </a:extLst>
              </p:cNvPr>
              <p:cNvSpPr/>
              <p:nvPr/>
            </p:nvSpPr>
            <p:spPr>
              <a:xfrm>
                <a:off x="1348409" y="4330931"/>
                <a:ext cx="125897" cy="6394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DA81980-6231-4962-A92E-C8B9042D01A8}"/>
                  </a:ext>
                </a:extLst>
              </p:cNvPr>
              <p:cNvSpPr/>
              <p:nvPr/>
            </p:nvSpPr>
            <p:spPr>
              <a:xfrm rot="5400000">
                <a:off x="1604199" y="4077927"/>
                <a:ext cx="125897" cy="6374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4D817-E5EA-4C9C-B1D6-B3B92E30D87B}"/>
                  </a:ext>
                </a:extLst>
              </p:cNvPr>
              <p:cNvSpPr/>
              <p:nvPr/>
            </p:nvSpPr>
            <p:spPr>
              <a:xfrm>
                <a:off x="1859990" y="3898306"/>
                <a:ext cx="125897" cy="56130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E80FF66-0545-4D9D-B7F1-F13AC17E8B95}"/>
                  </a:ext>
                </a:extLst>
              </p:cNvPr>
              <p:cNvSpPr/>
              <p:nvPr/>
            </p:nvSpPr>
            <p:spPr>
              <a:xfrm>
                <a:off x="2710068" y="4747590"/>
                <a:ext cx="715617" cy="5565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Salle</a:t>
                </a:r>
              </a:p>
              <a:p>
                <a:pPr algn="ctr"/>
                <a:r>
                  <a:rPr lang="fr-FR" dirty="0"/>
                  <a:t>4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FEB8D4C-7DD3-4D7E-B61B-B1A4C77A48C8}"/>
                  </a:ext>
                </a:extLst>
              </p:cNvPr>
              <p:cNvSpPr/>
              <p:nvPr/>
            </p:nvSpPr>
            <p:spPr>
              <a:xfrm>
                <a:off x="1242852" y="5221615"/>
                <a:ext cx="125897" cy="6394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9237A1F-7D33-432E-8B7B-652D62F72FDE}"/>
                  </a:ext>
                </a:extLst>
              </p:cNvPr>
              <p:cNvSpPr/>
              <p:nvPr/>
            </p:nvSpPr>
            <p:spPr>
              <a:xfrm>
                <a:off x="927651" y="4747591"/>
                <a:ext cx="715617" cy="5565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Salle</a:t>
                </a:r>
              </a:p>
              <a:p>
                <a:pPr algn="ctr"/>
                <a:r>
                  <a:rPr lang="fr-FR" dirty="0"/>
                  <a:t>3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76A31A-7C4B-436D-A312-5BB16D00A3E5}"/>
                  </a:ext>
                </a:extLst>
              </p:cNvPr>
              <p:cNvSpPr/>
              <p:nvPr/>
            </p:nvSpPr>
            <p:spPr>
              <a:xfrm>
                <a:off x="927650" y="5720842"/>
                <a:ext cx="715617" cy="5565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Salle 5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0004319-9F95-4B20-8081-A6B4786A4516}"/>
                  </a:ext>
                </a:extLst>
              </p:cNvPr>
              <p:cNvSpPr/>
              <p:nvPr/>
            </p:nvSpPr>
            <p:spPr>
              <a:xfrm>
                <a:off x="212034" y="3429000"/>
                <a:ext cx="715617" cy="55659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Salle 1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EB970F7-B7D9-45E0-AE2E-89AFA951FD10}"/>
                  </a:ext>
                </a:extLst>
              </p:cNvPr>
              <p:cNvSpPr/>
              <p:nvPr/>
            </p:nvSpPr>
            <p:spPr>
              <a:xfrm>
                <a:off x="1643268" y="3428999"/>
                <a:ext cx="715617" cy="5565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Salle</a:t>
                </a:r>
              </a:p>
              <a:p>
                <a:pPr algn="ctr"/>
                <a:r>
                  <a:rPr lang="fr-FR" dirty="0"/>
                  <a:t>2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E030EAC-FDC8-434C-AB0E-9F809F52DF23}"/>
                </a:ext>
              </a:extLst>
            </p:cNvPr>
            <p:cNvSpPr txBox="1"/>
            <p:nvPr/>
          </p:nvSpPr>
          <p:spPr>
            <a:xfrm>
              <a:off x="3008006" y="2687713"/>
              <a:ext cx="277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2EDAA28-5C93-43AE-BBA7-2109C84ADFD3}"/>
                </a:ext>
              </a:extLst>
            </p:cNvPr>
            <p:cNvSpPr txBox="1"/>
            <p:nvPr/>
          </p:nvSpPr>
          <p:spPr>
            <a:xfrm>
              <a:off x="2150637" y="3534514"/>
              <a:ext cx="277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b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A4154A5-40DA-4240-A2B9-6AC67BFE3287}"/>
                </a:ext>
              </a:extLst>
            </p:cNvPr>
            <p:cNvSpPr txBox="1"/>
            <p:nvPr/>
          </p:nvSpPr>
          <p:spPr>
            <a:xfrm>
              <a:off x="2530285" y="3527427"/>
              <a:ext cx="277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a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B3A78B4-BCF8-4604-9ED8-3BC6AE5F0BF6}"/>
                </a:ext>
              </a:extLst>
            </p:cNvPr>
            <p:cNvCxnSpPr>
              <a:cxnSpLocks/>
            </p:cNvCxnSpPr>
            <p:nvPr/>
          </p:nvCxnSpPr>
          <p:spPr>
            <a:xfrm>
              <a:off x="2428009" y="3404371"/>
              <a:ext cx="0" cy="58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101BA79-6095-4532-9144-9DC24BC606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23514" y="3384711"/>
              <a:ext cx="5239" cy="623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C11A620-B2BB-41CE-9DB8-325AD2E081EF}"/>
                </a:ext>
              </a:extLst>
            </p:cNvPr>
            <p:cNvCxnSpPr>
              <a:cxnSpLocks/>
            </p:cNvCxnSpPr>
            <p:nvPr/>
          </p:nvCxnSpPr>
          <p:spPr>
            <a:xfrm>
              <a:off x="2885291" y="3064260"/>
              <a:ext cx="517469" cy="8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B9763DA-13E8-4F67-AA7B-1DA7EF31BE22}"/>
                </a:ext>
              </a:extLst>
            </p:cNvPr>
            <p:cNvCxnSpPr>
              <a:cxnSpLocks/>
            </p:cNvCxnSpPr>
            <p:nvPr/>
          </p:nvCxnSpPr>
          <p:spPr>
            <a:xfrm>
              <a:off x="3723754" y="4231888"/>
              <a:ext cx="517469" cy="8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CDDC0C0-048B-4F05-BC77-C2A0F5177B82}"/>
                </a:ext>
              </a:extLst>
            </p:cNvPr>
            <p:cNvSpPr txBox="1"/>
            <p:nvPr/>
          </p:nvSpPr>
          <p:spPr>
            <a:xfrm>
              <a:off x="3690880" y="3362038"/>
              <a:ext cx="277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c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C77D140-73EB-4F40-B31F-01CD1FFD30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3530" y="3338478"/>
              <a:ext cx="226222" cy="593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540868B-2744-47A5-8943-0660462B4B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6881" y="4440941"/>
              <a:ext cx="0" cy="3028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881DB44-BD11-40D8-9150-481B52793F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2141" y="4451406"/>
              <a:ext cx="1" cy="2924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3102BD-1371-421F-9D3F-ED3C5F05EEC9}"/>
                </a:ext>
              </a:extLst>
            </p:cNvPr>
            <p:cNvSpPr txBox="1"/>
            <p:nvPr/>
          </p:nvSpPr>
          <p:spPr>
            <a:xfrm>
              <a:off x="3245422" y="4440941"/>
              <a:ext cx="277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b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6448AB9-D752-437B-BDFF-924A18E23624}"/>
                </a:ext>
              </a:extLst>
            </p:cNvPr>
            <p:cNvSpPr txBox="1"/>
            <p:nvPr/>
          </p:nvSpPr>
          <p:spPr>
            <a:xfrm>
              <a:off x="3805654" y="3820499"/>
              <a:ext cx="277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c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1080102-B242-4A13-B622-14152C7651CA}"/>
                </a:ext>
              </a:extLst>
            </p:cNvPr>
            <p:cNvSpPr txBox="1"/>
            <p:nvPr/>
          </p:nvSpPr>
          <p:spPr>
            <a:xfrm>
              <a:off x="2718683" y="4410392"/>
              <a:ext cx="277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2085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777C5-515D-4209-A885-6E08A6C4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PRESENTATION DU PROJET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248BFAE-96D3-4F08-95B5-84A536E34D62}"/>
              </a:ext>
            </a:extLst>
          </p:cNvPr>
          <p:cNvGrpSpPr/>
          <p:nvPr/>
        </p:nvGrpSpPr>
        <p:grpSpPr>
          <a:xfrm>
            <a:off x="5006784" y="2955169"/>
            <a:ext cx="2965406" cy="2462959"/>
            <a:chOff x="5869824" y="3304570"/>
            <a:chExt cx="2965406" cy="246295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6D06F3B-DE02-4625-9B05-7A049DEAA8BF}"/>
                </a:ext>
              </a:extLst>
            </p:cNvPr>
            <p:cNvSpPr/>
            <p:nvPr/>
          </p:nvSpPr>
          <p:spPr>
            <a:xfrm>
              <a:off x="5869824" y="3304570"/>
              <a:ext cx="452351" cy="4523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1</a:t>
              </a:r>
              <a:endParaRPr lang="fr-FR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06AE671-CC89-4022-AFE0-230DD2D19E76}"/>
                </a:ext>
              </a:extLst>
            </p:cNvPr>
            <p:cNvSpPr/>
            <p:nvPr/>
          </p:nvSpPr>
          <p:spPr>
            <a:xfrm>
              <a:off x="7665433" y="3309030"/>
              <a:ext cx="452351" cy="4523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2</a:t>
              </a:r>
              <a:endParaRPr lang="fr-FR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45DCCAD-2D82-45CD-AE6C-5FB08EE7AF2B}"/>
                </a:ext>
              </a:extLst>
            </p:cNvPr>
            <p:cNvSpPr/>
            <p:nvPr/>
          </p:nvSpPr>
          <p:spPr>
            <a:xfrm>
              <a:off x="6770083" y="4295239"/>
              <a:ext cx="452351" cy="4523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3</a:t>
              </a:r>
              <a:endParaRPr lang="fr-FR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71F6C2-8627-4B31-A3A4-429A7CC00DF7}"/>
                </a:ext>
              </a:extLst>
            </p:cNvPr>
            <p:cNvSpPr/>
            <p:nvPr/>
          </p:nvSpPr>
          <p:spPr>
            <a:xfrm>
              <a:off x="8382879" y="4265851"/>
              <a:ext cx="452351" cy="4523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4</a:t>
              </a:r>
              <a:endParaRPr lang="fr-FR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3EA9310-81D8-40B8-AFE7-B484486F6F7E}"/>
                </a:ext>
              </a:extLst>
            </p:cNvPr>
            <p:cNvSpPr/>
            <p:nvPr/>
          </p:nvSpPr>
          <p:spPr>
            <a:xfrm>
              <a:off x="6770082" y="5315178"/>
              <a:ext cx="452351" cy="4523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5</a:t>
              </a:r>
              <a:endParaRPr lang="fr-FR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F1960A4-9FF0-4576-80D3-ABA569D8C364}"/>
                </a:ext>
              </a:extLst>
            </p:cNvPr>
            <p:cNvCxnSpPr>
              <a:cxnSpLocks/>
            </p:cNvCxnSpPr>
            <p:nvPr/>
          </p:nvCxnSpPr>
          <p:spPr>
            <a:xfrm>
              <a:off x="6402402" y="3482913"/>
              <a:ext cx="11604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4AF7183-4941-440E-9CCB-2D713457A27E}"/>
                </a:ext>
              </a:extLst>
            </p:cNvPr>
            <p:cNvCxnSpPr>
              <a:cxnSpLocks/>
            </p:cNvCxnSpPr>
            <p:nvPr/>
          </p:nvCxnSpPr>
          <p:spPr>
            <a:xfrm>
              <a:off x="7222433" y="4512991"/>
              <a:ext cx="1160446" cy="8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2421902-BBC2-43AA-909D-0B023220E310}"/>
                </a:ext>
              </a:extLst>
            </p:cNvPr>
            <p:cNvCxnSpPr>
              <a:cxnSpLocks/>
            </p:cNvCxnSpPr>
            <p:nvPr/>
          </p:nvCxnSpPr>
          <p:spPr>
            <a:xfrm>
              <a:off x="6962996" y="4791499"/>
              <a:ext cx="290" cy="499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3340451-036A-42CE-A353-F4855EBCCFF4}"/>
                </a:ext>
              </a:extLst>
            </p:cNvPr>
            <p:cNvCxnSpPr>
              <a:cxnSpLocks/>
            </p:cNvCxnSpPr>
            <p:nvPr/>
          </p:nvCxnSpPr>
          <p:spPr>
            <a:xfrm>
              <a:off x="6189858" y="3784696"/>
              <a:ext cx="580224" cy="531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5748C6-5DA0-4614-B729-14B7E9F91D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6656" y="3784696"/>
              <a:ext cx="458777" cy="5188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C46581A-0B7A-4EFD-B09F-6D15A54991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4949" y="3707294"/>
              <a:ext cx="572286" cy="522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08BEC9B-1E1D-46A1-989F-E236DE63D1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9583" y="4798757"/>
              <a:ext cx="0" cy="469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B2E632C-80A9-4D3D-9E78-5D8729385932}"/>
              </a:ext>
            </a:extLst>
          </p:cNvPr>
          <p:cNvSpPr txBox="1"/>
          <p:nvPr/>
        </p:nvSpPr>
        <p:spPr>
          <a:xfrm>
            <a:off x="6014725" y="2817977"/>
            <a:ext cx="24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90F2BE-9D0F-4240-B7EF-70908453A482}"/>
              </a:ext>
            </a:extLst>
          </p:cNvPr>
          <p:cNvCxnSpPr/>
          <p:nvPr/>
        </p:nvCxnSpPr>
        <p:spPr>
          <a:xfrm>
            <a:off x="4320330" y="3175579"/>
            <a:ext cx="5536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6821B43-211C-44ED-A14E-DB4529970B78}"/>
              </a:ext>
            </a:extLst>
          </p:cNvPr>
          <p:cNvSpPr/>
          <p:nvPr/>
        </p:nvSpPr>
        <p:spPr>
          <a:xfrm>
            <a:off x="5980858" y="5035137"/>
            <a:ext cx="304718" cy="3047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5</a:t>
            </a:r>
            <a:endParaRPr lang="fr-F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2A4848-D32B-448F-935B-CBF334E5CF82}"/>
              </a:ext>
            </a:extLst>
          </p:cNvPr>
          <p:cNvSpPr txBox="1"/>
          <p:nvPr/>
        </p:nvSpPr>
        <p:spPr>
          <a:xfrm>
            <a:off x="4320330" y="2904126"/>
            <a:ext cx="452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start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3DCD45-8F09-4716-8AB1-B5F617E61414}"/>
              </a:ext>
            </a:extLst>
          </p:cNvPr>
          <p:cNvSpPr txBox="1"/>
          <p:nvPr/>
        </p:nvSpPr>
        <p:spPr>
          <a:xfrm>
            <a:off x="6681089" y="3525461"/>
            <a:ext cx="24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1458AA-A6E9-41D5-9CA8-A49FF4502738}"/>
              </a:ext>
            </a:extLst>
          </p:cNvPr>
          <p:cNvSpPr txBox="1"/>
          <p:nvPr/>
        </p:nvSpPr>
        <p:spPr>
          <a:xfrm>
            <a:off x="6897258" y="3864015"/>
            <a:ext cx="24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D22FA6-EBE0-4E9C-9E50-9AB5F829A9C5}"/>
              </a:ext>
            </a:extLst>
          </p:cNvPr>
          <p:cNvSpPr txBox="1"/>
          <p:nvPr/>
        </p:nvSpPr>
        <p:spPr>
          <a:xfrm>
            <a:off x="5762956" y="3372580"/>
            <a:ext cx="24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EA5E49-B9CC-46BE-A6E1-2C137DEB2FF1}"/>
              </a:ext>
            </a:extLst>
          </p:cNvPr>
          <p:cNvSpPr txBox="1"/>
          <p:nvPr/>
        </p:nvSpPr>
        <p:spPr>
          <a:xfrm>
            <a:off x="5882891" y="4490951"/>
            <a:ext cx="24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2B8B46-7C94-4967-8259-D8189BD58985}"/>
              </a:ext>
            </a:extLst>
          </p:cNvPr>
          <p:cNvSpPr txBox="1"/>
          <p:nvPr/>
        </p:nvSpPr>
        <p:spPr>
          <a:xfrm>
            <a:off x="5350638" y="3631900"/>
            <a:ext cx="24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E88B0F-832A-4FB3-B976-BAD8BB622D6A}"/>
              </a:ext>
            </a:extLst>
          </p:cNvPr>
          <p:cNvSpPr txBox="1"/>
          <p:nvPr/>
        </p:nvSpPr>
        <p:spPr>
          <a:xfrm>
            <a:off x="6221260" y="4550035"/>
            <a:ext cx="24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78088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30F2-B4C5-4106-885C-892C8C03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AC705-9232-410B-A2A7-0F175809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9112106" cy="3656739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Définition formelle d’un automate </a:t>
            </a:r>
          </a:p>
          <a:p>
            <a:r>
              <a:rPr lang="fr-FR" dirty="0"/>
              <a:t>Choix d’implémentation </a:t>
            </a:r>
          </a:p>
          <a:p>
            <a:r>
              <a:rPr lang="fr-FR" dirty="0"/>
              <a:t>Fonction de Transition </a:t>
            </a:r>
          </a:p>
          <a:p>
            <a:r>
              <a:rPr lang="fr-FR" dirty="0"/>
              <a:t>Un exemple d’algorithme aléatoire </a:t>
            </a:r>
          </a:p>
          <a:p>
            <a:r>
              <a:rPr lang="fr-FR" dirty="0"/>
              <a:t>Fonction d’affichage</a:t>
            </a:r>
          </a:p>
          <a:p>
            <a:r>
              <a:rPr lang="fr-FR" dirty="0"/>
              <a:t>Existe Chemin</a:t>
            </a:r>
          </a:p>
          <a:p>
            <a:r>
              <a:rPr lang="fr-FR" dirty="0"/>
              <a:t>Algorithme Plus petit chemin (Déterministe)</a:t>
            </a:r>
          </a:p>
          <a:p>
            <a:r>
              <a:rPr lang="fr-FR" dirty="0"/>
              <a:t>Algorithme mot reconnu (Déterminisme)</a:t>
            </a:r>
          </a:p>
          <a:p>
            <a:r>
              <a:rPr lang="fr-FR" dirty="0"/>
              <a:t>Automate indéterministe </a:t>
            </a:r>
          </a:p>
          <a:p>
            <a:r>
              <a:rPr lang="fr-FR" dirty="0"/>
              <a:t>Démonstration sur machine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62115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4D98-D548-4FC5-B6A4-6AFF5529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formelle automate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D8679-F161-4A83-BFE7-1BCB53140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automate fini est un </a:t>
            </a:r>
            <a:r>
              <a:rPr lang="fr-FR" dirty="0" err="1"/>
              <a:t>quintuplet</a:t>
            </a:r>
            <a:r>
              <a:rPr lang="fr-FR" dirty="0"/>
              <a:t> A = (E , Q ,R ,I ,F) ,où : </a:t>
            </a:r>
          </a:p>
          <a:p>
            <a:pPr lvl="1"/>
            <a:r>
              <a:rPr lang="fr-FR" dirty="0"/>
              <a:t>E est un alphabet</a:t>
            </a:r>
          </a:p>
          <a:p>
            <a:pPr lvl="1"/>
            <a:r>
              <a:rPr lang="fr-FR" dirty="0"/>
              <a:t>Q est un ensemble fini, appelé ensemble des états. </a:t>
            </a:r>
          </a:p>
          <a:p>
            <a:pPr lvl="1"/>
            <a:r>
              <a:rPr lang="fr-FR" dirty="0"/>
              <a:t>I est une partie de Q appelé ensemble des états initiaux</a:t>
            </a:r>
          </a:p>
          <a:p>
            <a:pPr lvl="1"/>
            <a:r>
              <a:rPr lang="fr-FR" dirty="0"/>
              <a:t>F est une partie de Q appelé ensemble des états finaux</a:t>
            </a:r>
          </a:p>
          <a:p>
            <a:pPr lvl="1"/>
            <a:r>
              <a:rPr lang="fr-FR" dirty="0"/>
              <a:t>R est une partie de Q x E x Q appelé ensemble des transitions </a:t>
            </a:r>
          </a:p>
        </p:txBody>
      </p:sp>
    </p:spTree>
    <p:extLst>
      <p:ext uri="{BB962C8B-B14F-4D97-AF65-F5344CB8AC3E}">
        <p14:creationId xmlns:p14="http://schemas.microsoft.com/office/powerpoint/2010/main" val="1697048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D46A-A084-4C86-8815-F399CA28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d’implémentation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8580F-350C-46AD-B224-4E3F726A2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 : ensemble fini =&gt; tableau </a:t>
            </a:r>
          </a:p>
          <a:p>
            <a:r>
              <a:rPr lang="fr-FR" dirty="0"/>
              <a:t>Q : ensemble fini =&gt; tableau</a:t>
            </a:r>
          </a:p>
          <a:p>
            <a:r>
              <a:rPr lang="fr-FR" dirty="0"/>
              <a:t>I : ensemble fini réduit a un élément  =&gt; pointeur</a:t>
            </a:r>
          </a:p>
          <a:p>
            <a:r>
              <a:rPr lang="fr-FR" dirty="0"/>
              <a:t>F : ensemble fini réduit a un élément  =&gt; pointeur</a:t>
            </a:r>
          </a:p>
          <a:p>
            <a:r>
              <a:rPr lang="fr-FR" dirty="0"/>
              <a:t>R :  Matrice =&gt; Tableau de Tableau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102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148F-54F5-4BAE-8B2E-379077CCE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de 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4C2D6-EB83-4F7F-8F60-39BD85F14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Table de transition </a:t>
            </a:r>
          </a:p>
          <a:p>
            <a:r>
              <a:rPr lang="fr-FR" dirty="0"/>
              <a:t>Fonction de Transition : </a:t>
            </a:r>
          </a:p>
          <a:p>
            <a:pPr lvl="1"/>
            <a:r>
              <a:rPr lang="fr-FR" dirty="0"/>
              <a:t>Accès a l’état d’arrivé :  Transition[ état ][ lettre ]</a:t>
            </a:r>
          </a:p>
          <a:p>
            <a:pPr lvl="2"/>
            <a:r>
              <a:rPr lang="fr-FR" dirty="0"/>
              <a:t>Entrée : état départ , lettre</a:t>
            </a:r>
          </a:p>
          <a:p>
            <a:pPr lvl="2"/>
            <a:r>
              <a:rPr lang="fr-FR" dirty="0"/>
              <a:t>Sortie : état arrivée si existant , </a:t>
            </a:r>
            <a:r>
              <a:rPr lang="fr-FR" dirty="0" err="1"/>
              <a:t>Null</a:t>
            </a:r>
            <a:r>
              <a:rPr lang="fr-FR" dirty="0"/>
              <a:t> sinon.</a:t>
            </a:r>
          </a:p>
          <a:p>
            <a:pPr lvl="1"/>
            <a:r>
              <a:rPr lang="fr-FR" dirty="0"/>
              <a:t>Complexité en O(1)</a:t>
            </a:r>
          </a:p>
          <a:p>
            <a:pPr marL="228600" lvl="1" indent="0">
              <a:buNone/>
            </a:pPr>
            <a:endParaRPr lang="fr-FR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B933EA-4039-4E2B-AFED-8BB065F18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953604"/>
              </p:ext>
            </p:extLst>
          </p:nvPr>
        </p:nvGraphicFramePr>
        <p:xfrm>
          <a:off x="7716829" y="3183464"/>
          <a:ext cx="3162852" cy="100557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54284">
                  <a:extLst>
                    <a:ext uri="{9D8B030D-6E8A-4147-A177-3AD203B41FA5}">
                      <a16:colId xmlns:a16="http://schemas.microsoft.com/office/drawing/2014/main" val="4141805194"/>
                    </a:ext>
                  </a:extLst>
                </a:gridCol>
                <a:gridCol w="1054284">
                  <a:extLst>
                    <a:ext uri="{9D8B030D-6E8A-4147-A177-3AD203B41FA5}">
                      <a16:colId xmlns:a16="http://schemas.microsoft.com/office/drawing/2014/main" val="1325297839"/>
                    </a:ext>
                  </a:extLst>
                </a:gridCol>
                <a:gridCol w="1054284">
                  <a:extLst>
                    <a:ext uri="{9D8B030D-6E8A-4147-A177-3AD203B41FA5}">
                      <a16:colId xmlns:a16="http://schemas.microsoft.com/office/drawing/2014/main" val="3546480069"/>
                    </a:ext>
                  </a:extLst>
                </a:gridCol>
              </a:tblGrid>
              <a:tr h="238015"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L="62483" marR="62483" marT="31241" marB="312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A</a:t>
                      </a:r>
                    </a:p>
                  </a:txBody>
                  <a:tcPr marL="62483" marR="62483" marT="31241" marB="312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B</a:t>
                      </a:r>
                    </a:p>
                  </a:txBody>
                  <a:tcPr marL="62483" marR="62483" marT="31241" marB="31241"/>
                </a:tc>
                <a:extLst>
                  <a:ext uri="{0D108BD9-81ED-4DB2-BD59-A6C34878D82A}">
                    <a16:rowId xmlns:a16="http://schemas.microsoft.com/office/drawing/2014/main" val="134351397"/>
                  </a:ext>
                </a:extLst>
              </a:tr>
              <a:tr h="25340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</a:t>
                      </a:r>
                    </a:p>
                  </a:txBody>
                  <a:tcPr marL="62483" marR="62483" marT="31241" marB="312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2483" marR="62483" marT="31241" marB="312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*</a:t>
                      </a:r>
                    </a:p>
                  </a:txBody>
                  <a:tcPr marL="62483" marR="62483" marT="31241" marB="31241"/>
                </a:tc>
                <a:extLst>
                  <a:ext uri="{0D108BD9-81ED-4DB2-BD59-A6C34878D82A}">
                    <a16:rowId xmlns:a16="http://schemas.microsoft.com/office/drawing/2014/main" val="1262216533"/>
                  </a:ext>
                </a:extLst>
              </a:tr>
              <a:tr h="25340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2483" marR="62483" marT="31241" marB="312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</a:t>
                      </a:r>
                    </a:p>
                  </a:txBody>
                  <a:tcPr marL="62483" marR="62483" marT="31241" marB="312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2483" marR="62483" marT="31241" marB="31241"/>
                </a:tc>
                <a:extLst>
                  <a:ext uri="{0D108BD9-81ED-4DB2-BD59-A6C34878D82A}">
                    <a16:rowId xmlns:a16="http://schemas.microsoft.com/office/drawing/2014/main" val="2241307295"/>
                  </a:ext>
                </a:extLst>
              </a:tr>
              <a:tr h="25340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2483" marR="62483" marT="31241" marB="312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*</a:t>
                      </a:r>
                    </a:p>
                  </a:txBody>
                  <a:tcPr marL="62483" marR="62483" marT="31241" marB="312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*</a:t>
                      </a:r>
                    </a:p>
                  </a:txBody>
                  <a:tcPr marL="62483" marR="62483" marT="31241" marB="31241"/>
                </a:tc>
                <a:extLst>
                  <a:ext uri="{0D108BD9-81ED-4DB2-BD59-A6C34878D82A}">
                    <a16:rowId xmlns:a16="http://schemas.microsoft.com/office/drawing/2014/main" val="3672691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01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5974-2792-44DB-80E0-62DB0547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algorithme de génération aléatoire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C87D8-A331-4C06-9A9A-07E4B6DBE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7011" y="3429000"/>
            <a:ext cx="6077978" cy="1405151"/>
          </a:xfrm>
        </p:spPr>
        <p:txBody>
          <a:bodyPr/>
          <a:lstStyle/>
          <a:p>
            <a:r>
              <a:rPr lang="fr-FR" dirty="0"/>
              <a:t>Entrée : Densité , nombre de Salles , alphabet ,taille alphabet </a:t>
            </a:r>
          </a:p>
          <a:p>
            <a:pPr lvl="1"/>
            <a:r>
              <a:rPr lang="fr-FR" dirty="0"/>
              <a:t>Densité = nombre de Salles / nombre de transitions</a:t>
            </a:r>
          </a:p>
          <a:p>
            <a:r>
              <a:rPr lang="fr-FR" dirty="0"/>
              <a:t>Sortie : un Automate déterministe . </a:t>
            </a:r>
          </a:p>
        </p:txBody>
      </p:sp>
    </p:spTree>
    <p:extLst>
      <p:ext uri="{BB962C8B-B14F-4D97-AF65-F5344CB8AC3E}">
        <p14:creationId xmlns:p14="http://schemas.microsoft.com/office/powerpoint/2010/main" val="838789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29AA-84A0-4AA1-A607-AABCA6E5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68518"/>
            <a:ext cx="7729728" cy="1188720"/>
          </a:xfrm>
        </p:spPr>
        <p:txBody>
          <a:bodyPr/>
          <a:lstStyle/>
          <a:p>
            <a:r>
              <a:rPr lang="fr-FR" dirty="0"/>
              <a:t>Fonction d’affichage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8DB781-B73D-41E5-81EC-6E03591405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19" t="16022" r="29891" b="6259"/>
          <a:stretch/>
        </p:blipFill>
        <p:spPr>
          <a:xfrm>
            <a:off x="3942521" y="2054085"/>
            <a:ext cx="4306957" cy="443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7037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1080</TotalTime>
  <Words>401</Words>
  <Application>Microsoft Office PowerPoint</Application>
  <PresentationFormat>Widescreen</PresentationFormat>
  <Paragraphs>127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Gill Sans MT</vt:lpstr>
      <vt:lpstr>Wingdings</vt:lpstr>
      <vt:lpstr>Parcel</vt:lpstr>
      <vt:lpstr>Recherche d’un trajet sur une carte</vt:lpstr>
      <vt:lpstr>Présentation du projet</vt:lpstr>
      <vt:lpstr>PRESENTATION DU PROJET</vt:lpstr>
      <vt:lpstr>PLAN </vt:lpstr>
      <vt:lpstr>Définition formelle automate</vt:lpstr>
      <vt:lpstr>Choix d’implémentation</vt:lpstr>
      <vt:lpstr>Fonction de transition</vt:lpstr>
      <vt:lpstr>Un algorithme de génération aléatoire</vt:lpstr>
      <vt:lpstr>Fonction d’affichage</vt:lpstr>
      <vt:lpstr>Existe Chemin</vt:lpstr>
      <vt:lpstr>Algorithme</vt:lpstr>
      <vt:lpstr>Plus petit chemin (déterministe)</vt:lpstr>
      <vt:lpstr>PowerPoint Presentation</vt:lpstr>
      <vt:lpstr>Algorithme</vt:lpstr>
      <vt:lpstr>Mot reconnu (déterministe)</vt:lpstr>
      <vt:lpstr>Algorithme</vt:lpstr>
      <vt:lpstr>indéterministe</vt:lpstr>
      <vt:lpstr>Démonstration machine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Recherche d’un trajet sur une carte</dc:title>
  <dc:creator>ekiriano</dc:creator>
  <cp:lastModifiedBy>ekiriano</cp:lastModifiedBy>
  <cp:revision>58</cp:revision>
  <dcterms:created xsi:type="dcterms:W3CDTF">2018-05-23T07:26:25Z</dcterms:created>
  <dcterms:modified xsi:type="dcterms:W3CDTF">2018-05-28T12:44:19Z</dcterms:modified>
</cp:coreProperties>
</file>