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94" r:id="rId3"/>
    <p:sldId id="287" r:id="rId4"/>
  </p:sldIdLst>
  <p:sldSz cx="12192000" cy="6858000"/>
  <p:notesSz cx="6858000" cy="9144000"/>
  <p:embeddedFontLst>
    <p:embeddedFont>
      <p:font typeface="맑은 고딕" panose="020B0503020000020004" pitchFamily="34" charset="-127"/>
      <p:regular r:id="rId6"/>
      <p:bold r:id="rId7"/>
    </p:embeddedFont>
    <p:embeddedFont>
      <p:font typeface="맑은 고딕" panose="020B0503020000020004" pitchFamily="34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EB77C36-E2FB-4060-8A1D-49BB0D747DE5}">
          <p14:sldIdLst>
            <p14:sldId id="256"/>
            <p14:sldId id="294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5BF"/>
    <a:srgbClr val="0468BF"/>
    <a:srgbClr val="18C2E6"/>
    <a:srgbClr val="228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520FF-1691-4DF0-8564-351BE80C5CF2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1B3DF-F120-424A-AE22-D292F0D9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73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8C5A4-FB6A-4727-802D-81AC0C6E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899334-6C0A-4BCC-95DB-2EAEBC91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7804B-F8EF-4C70-9E5B-C330CE9E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A76D5-7018-476B-9A2C-F6211A33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ED334-BF1D-4F62-8469-26052AA9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CCFAD-2110-44CE-B045-2BC6A4BA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1ADC6-2532-4985-B87F-DFC54E521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05A48-114E-48FB-9D7B-4908BBE6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0E4E-880D-4C21-A242-27AE4A1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86629-7840-4D22-B7B3-9B871137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678AFA-5D1F-475F-BC33-BCED3785F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EB8A2-0D23-490E-A775-F8125C13C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CB5E8-94D9-4EC1-9888-47CBBFF8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09497-A9B9-48D9-BA3F-E2708B6F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5CCED-3493-4A3A-B064-7B452DBC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CF45-445F-47CC-B9B1-C136B793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95" y="172037"/>
            <a:ext cx="6592410" cy="81560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1CE0E-62C9-4759-99F4-2C9EA17F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95" y="1349406"/>
            <a:ext cx="10515600" cy="482755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92AD9-4702-4012-B00E-51250B49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FD004-80C5-40E9-9DCE-63DEDAEC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16FEA-7EB8-44D4-8928-81A0A423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CC9312-6E26-48EA-A20E-FC10E8CCF8C3}"/>
              </a:ext>
            </a:extLst>
          </p:cNvPr>
          <p:cNvSpPr/>
          <p:nvPr userDrawn="1"/>
        </p:nvSpPr>
        <p:spPr>
          <a:xfrm>
            <a:off x="0" y="1050477"/>
            <a:ext cx="12192000" cy="36000"/>
          </a:xfrm>
          <a:prstGeom prst="rect">
            <a:avLst/>
          </a:prstGeom>
          <a:solidFill>
            <a:srgbClr val="0455B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4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DD6A7-6514-4911-B26E-E0D4677C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71446-F2C4-4094-8D67-9A052FEE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6BA1E-D81E-40B5-A450-C23E79BB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148B5-521A-431D-B261-D2510D14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1FEE4-1E3B-43B2-86E5-E980219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6C4EF-FA8C-4E61-8297-0220A329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0DD37-1651-489D-A400-95CD02F27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7B68F-68DA-478C-A61C-88F9386DC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8399E-C668-4C1A-A711-24090F5C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D7879-DF8D-4F47-9074-1095351C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223DC-FC56-4682-B60E-2E5DEDD0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0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75E51-4363-423B-89E4-5F5D7ACF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788CD-FE04-4F0A-886A-39A68486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A59A41-FE56-4601-BD15-F45C500D3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959A1F-E422-4B71-A42C-A78CD76F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CD57DA-91E2-4389-B745-FF9F6946B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4331FA-2888-4762-864C-ABF4EFA4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03ABA5-0E0B-49F1-B13B-93892E3F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C7BBD9-8511-4106-86BC-2DFE550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9BCF1-3EB9-44F1-A300-DBC22632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950197-7672-4965-8303-26C61C75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5B796E-6321-4329-B15F-F79CB202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F77F1-BDC0-4B30-8B9D-AB8CCDF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2E6450-68CB-4827-A7AB-C3FB53DC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FEA420-DB59-4B77-AA07-A0784EC2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6829F-2812-4239-B90C-CBE0ED68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7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49E6-F17F-4EB7-A5F8-1BD1AB67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377F7-1668-41CF-8000-F9EA0BFC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9FA53-C02D-41ED-8BC0-57B67697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110FC-0342-4F13-AEF9-7679FAD3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2E893-35DF-44D8-B7F0-FD9528E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EA848-5499-4EAC-B55E-A6EA94C1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19FD-29C5-4F2D-9898-45064BBF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B2752-65EA-4739-A686-7A096AFA7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18503-09C3-4741-8366-E5E652B9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6AB3B-E291-44A1-9984-1502C3DA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BE914-B433-44D3-9784-DC64B5A1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6DBC6-2413-4CB7-B03B-79EA06A7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1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3D0F4C-7997-4079-B572-6BA90F37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6945C-55A2-4CCA-B680-A7EBBA6F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86EE-B3C5-4B5D-AD22-18736083B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5A29-394A-440E-A697-C3870074A118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B7DED-0135-40B5-8083-EA932A88C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25390-858D-4FCD-8E68-CD2659146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7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3074459/fileData.do" TargetMode="External"/><Relationship Id="rId2" Type="http://schemas.openxmlformats.org/officeDocument/2006/relationships/hyperlink" Target="https://www.data.go.kr/data/3074462/fileData.do#layer_data_info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min.mois.go.k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1485EE7-FD15-49A7-8976-33D785A3993D}"/>
              </a:ext>
            </a:extLst>
          </p:cNvPr>
          <p:cNvSpPr/>
          <p:nvPr/>
        </p:nvSpPr>
        <p:spPr>
          <a:xfrm>
            <a:off x="0" y="5029200"/>
            <a:ext cx="6347012" cy="1828800"/>
          </a:xfrm>
          <a:prstGeom prst="rtTriangle">
            <a:avLst/>
          </a:prstGeom>
          <a:solidFill>
            <a:srgbClr val="0455BF"/>
          </a:solidFill>
          <a:ln>
            <a:solidFill>
              <a:srgbClr val="045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B0B677D-7ED2-4530-89A7-E7147501B22E}"/>
              </a:ext>
            </a:extLst>
          </p:cNvPr>
          <p:cNvSpPr/>
          <p:nvPr/>
        </p:nvSpPr>
        <p:spPr>
          <a:xfrm>
            <a:off x="0" y="5127812"/>
            <a:ext cx="6096000" cy="173018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00F75FE6-3C71-4BF8-8D84-DFB8663DAF33}"/>
              </a:ext>
            </a:extLst>
          </p:cNvPr>
          <p:cNvSpPr/>
          <p:nvPr/>
        </p:nvSpPr>
        <p:spPr>
          <a:xfrm flipH="1" flipV="1">
            <a:off x="5844988" y="0"/>
            <a:ext cx="6347012" cy="1828800"/>
          </a:xfrm>
          <a:prstGeom prst="rtTriangle">
            <a:avLst/>
          </a:prstGeom>
          <a:solidFill>
            <a:srgbClr val="0455BF"/>
          </a:solidFill>
          <a:ln>
            <a:solidFill>
              <a:srgbClr val="045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35A0936B-BA37-4E91-B52E-7E7BEA44611A}"/>
              </a:ext>
            </a:extLst>
          </p:cNvPr>
          <p:cNvSpPr/>
          <p:nvPr/>
        </p:nvSpPr>
        <p:spPr>
          <a:xfrm flipH="1" flipV="1">
            <a:off x="6096000" y="0"/>
            <a:ext cx="6096000" cy="1757082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E83A42-C0B4-48FF-B53B-EEBE3342F217}"/>
              </a:ext>
            </a:extLst>
          </p:cNvPr>
          <p:cNvGrpSpPr/>
          <p:nvPr/>
        </p:nvGrpSpPr>
        <p:grpSpPr>
          <a:xfrm>
            <a:off x="373743" y="2526268"/>
            <a:ext cx="11444514" cy="1290022"/>
            <a:chOff x="4052046" y="2359061"/>
            <a:chExt cx="3585884" cy="129002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9AA2D6-6ECF-4B8F-8D40-BE833D5E8C88}"/>
                </a:ext>
              </a:extLst>
            </p:cNvPr>
            <p:cNvSpPr/>
            <p:nvPr/>
          </p:nvSpPr>
          <p:spPr>
            <a:xfrm>
              <a:off x="4052046" y="3603364"/>
              <a:ext cx="3585884" cy="45719"/>
            </a:xfrm>
            <a:prstGeom prst="rect">
              <a:avLst/>
            </a:prstGeom>
            <a:solidFill>
              <a:srgbClr val="2286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AC2737-9E80-4648-B370-6D86D08FD967}"/>
                </a:ext>
              </a:extLst>
            </p:cNvPr>
            <p:cNvSpPr/>
            <p:nvPr/>
          </p:nvSpPr>
          <p:spPr>
            <a:xfrm>
              <a:off x="4052046" y="2359061"/>
              <a:ext cx="3585884" cy="1244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b="1" dirty="0">
                  <a:solidFill>
                    <a:sysClr val="windowText" lastClr="000000"/>
                  </a:solidFill>
                  <a:latin typeface="+mj-lt"/>
                  <a:cs typeface="Arial" panose="020B0604020202020204" pitchFamily="34" charset="0"/>
                </a:rPr>
                <a:t>지역별 범죄유형 및 </a:t>
              </a:r>
              <a:r>
                <a:rPr lang="ko-KR" altLang="en-US" sz="5400" b="1" dirty="0" err="1">
                  <a:solidFill>
                    <a:sysClr val="windowText" lastClr="000000"/>
                  </a:solidFill>
                  <a:latin typeface="+mj-lt"/>
                  <a:cs typeface="Arial" panose="020B0604020202020204" pitchFamily="34" charset="0"/>
                </a:rPr>
                <a:t>범죄율</a:t>
              </a:r>
              <a:endParaRPr lang="ko-KR" altLang="en-US" sz="5400" b="1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6B1EA1-F345-4459-A17E-6BC94321AA52}"/>
              </a:ext>
            </a:extLst>
          </p:cNvPr>
          <p:cNvSpPr/>
          <p:nvPr/>
        </p:nvSpPr>
        <p:spPr>
          <a:xfrm>
            <a:off x="9825318" y="5217460"/>
            <a:ext cx="2366681" cy="1640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인하공업전문대학</a:t>
            </a:r>
            <a:endParaRPr lang="en-US" altLang="ko-KR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endParaRPr lang="en-US" altLang="ko-KR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성명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강은규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12A0E-C39A-403A-B96A-0A35A9FE40A7}"/>
              </a:ext>
            </a:extLst>
          </p:cNvPr>
          <p:cNvSpPr txBox="1"/>
          <p:nvPr/>
        </p:nvSpPr>
        <p:spPr>
          <a:xfrm>
            <a:off x="4303058" y="4007694"/>
            <a:ext cx="3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cs typeface="Arial" panose="020B0604020202020204" pitchFamily="34" charset="0"/>
              </a:rPr>
              <a:t>빅데이터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34803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D544-4AAD-D96B-6AB1-6C4D819C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8233-8608-3D1B-9EEC-BC88C640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36726-4B4C-865D-3795-64B0BF57A7E5}"/>
              </a:ext>
            </a:extLst>
          </p:cNvPr>
          <p:cNvSpPr txBox="1"/>
          <p:nvPr/>
        </p:nvSpPr>
        <p:spPr>
          <a:xfrm>
            <a:off x="971107" y="1545265"/>
            <a:ext cx="91453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목적 및 동기</a:t>
            </a:r>
            <a:endParaRPr lang="en-US" altLang="ko-KR" sz="2400" dirty="0">
              <a:latin typeface="+mj-lt"/>
            </a:endParaRPr>
          </a:p>
          <a:p>
            <a:pPr algn="l"/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지역별 범죄 유형의 차이점을 찾기 위한 프로젝트</a:t>
            </a:r>
            <a:endParaRPr lang="en-US" altLang="ko-KR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시간대별 범죄유형을 추가해 특정 시간대 다수 발생하는 범죄 추적</a:t>
            </a:r>
            <a:endParaRPr lang="en-US" altLang="ko-KR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세간에 불리는 인천의 별명인 </a:t>
            </a:r>
            <a:r>
              <a:rPr lang="en-US" altLang="ko-KR" dirty="0">
                <a:latin typeface="+mj-lt"/>
              </a:rPr>
              <a:t>“</a:t>
            </a:r>
            <a:r>
              <a:rPr lang="ko-KR" altLang="en-US" dirty="0" err="1">
                <a:latin typeface="+mj-lt"/>
              </a:rPr>
              <a:t>마계인천</a:t>
            </a:r>
            <a:r>
              <a:rPr lang="en-US" altLang="ko-KR" dirty="0">
                <a:latin typeface="+mj-lt"/>
              </a:rPr>
              <a:t>”</a:t>
            </a:r>
            <a:r>
              <a:rPr lang="ko-KR" altLang="en-US" dirty="0">
                <a:latin typeface="+mj-lt"/>
              </a:rPr>
              <a:t>의 치안의 정도를 알아보기 위함</a:t>
            </a:r>
            <a:endParaRPr lang="en-US" altLang="ko-KR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F0745A-0D46-86BC-924D-861FF33F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3429000"/>
            <a:ext cx="4719780" cy="23549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367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D544-4AAD-D96B-6AB1-6C4D819C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8233-8608-3D1B-9EEC-BC88C640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계획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18A8B-3C4D-9AEA-81B8-1A855A547C04}"/>
              </a:ext>
            </a:extLst>
          </p:cNvPr>
          <p:cNvSpPr txBox="1"/>
          <p:nvPr/>
        </p:nvSpPr>
        <p:spPr>
          <a:xfrm>
            <a:off x="971106" y="1545265"/>
            <a:ext cx="995089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자료 수집</a:t>
            </a:r>
            <a:endParaRPr lang="en-US" altLang="ko-KR" sz="2400" dirty="0">
              <a:latin typeface="+mj-lt"/>
            </a:endParaRPr>
          </a:p>
          <a:p>
            <a:pPr algn="l"/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공공데이터 포털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경찰청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범죄 발생 지역별 통계 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sz="1400" dirty="0">
                <a:latin typeface="+mj-lt"/>
                <a:hlinkClick r:id="rId2"/>
              </a:rPr>
              <a:t>https://www.data.go.kr/data/3074462/fileData.do#layer_data_infomation</a:t>
            </a: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경찰청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범죄 발생 시간대 및 요일 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sz="1400" dirty="0">
                <a:latin typeface="+mj-lt"/>
                <a:hlinkClick r:id="rId3"/>
              </a:rPr>
              <a:t>https://www.data.go.kr/data/3074459/fileData.do</a:t>
            </a:r>
            <a:r>
              <a:rPr lang="en-US" altLang="ko-KR" sz="1400" dirty="0">
                <a:latin typeface="+mj-lt"/>
              </a:rPr>
              <a:t> </a:t>
            </a: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행정안전부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  <a:hlinkClick r:id="rId4"/>
              </a:rPr>
              <a:t>https://jumin.mois.go.kr</a:t>
            </a:r>
            <a:r>
              <a:rPr lang="en-US" altLang="ko-KR" sz="1400" dirty="0">
                <a:latin typeface="+mj-lt"/>
              </a:rPr>
              <a:t> </a:t>
            </a:r>
            <a:r>
              <a:rPr lang="ko-KR" altLang="en-US" sz="1400" dirty="0">
                <a:latin typeface="+mj-lt"/>
              </a:rPr>
              <a:t>시도별 인구수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필요시 </a:t>
            </a:r>
            <a:r>
              <a:rPr lang="en-US" altLang="ko-KR" sz="1400" dirty="0">
                <a:latin typeface="+mj-lt"/>
              </a:rPr>
              <a:t>‘</a:t>
            </a:r>
            <a:r>
              <a:rPr lang="ko-KR" altLang="en-US" sz="1400" dirty="0">
                <a:latin typeface="+mj-lt"/>
              </a:rPr>
              <a:t>시별 인구수</a:t>
            </a:r>
            <a:r>
              <a:rPr lang="en-US" altLang="ko-KR" sz="1400" dirty="0">
                <a:latin typeface="+mj-lt"/>
              </a:rPr>
              <a:t>’</a:t>
            </a:r>
            <a:r>
              <a:rPr lang="ko-KR" altLang="en-US" sz="1400" dirty="0">
                <a:latin typeface="+mj-lt"/>
              </a:rPr>
              <a:t>를 </a:t>
            </a:r>
            <a:r>
              <a:rPr lang="ko-KR" altLang="en-US" sz="1400" dirty="0" err="1">
                <a:latin typeface="+mj-lt"/>
              </a:rPr>
              <a:t>크롤링</a:t>
            </a:r>
            <a:r>
              <a:rPr lang="ko-KR" altLang="en-US" sz="1400" dirty="0">
                <a:latin typeface="+mj-lt"/>
              </a:rPr>
              <a:t> 할 계획</a:t>
            </a:r>
            <a:r>
              <a:rPr lang="en-US" altLang="ko-KR" sz="1400" dirty="0">
                <a:latin typeface="+mj-lt"/>
              </a:rPr>
              <a:t>)</a:t>
            </a: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34" charset="-127"/>
              </a:rPr>
              <a:t>범위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n-cs"/>
            </a:endParaRPr>
          </a:p>
          <a:p>
            <a:pPr marL="92075"/>
            <a:endParaRPr lang="en-US" altLang="ko-KR" sz="1400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수집 </a:t>
            </a:r>
            <a:r>
              <a:rPr lang="en-US" altLang="ko-KR" sz="1600" dirty="0"/>
              <a:t>- </a:t>
            </a:r>
            <a:r>
              <a:rPr lang="ko-KR" altLang="en-US" sz="1600" dirty="0">
                <a:latin typeface="+mj-lt"/>
              </a:rPr>
              <a:t>공공데이터 포털 및 행정안전부 사이트를 활용하여 데이터 확보</a:t>
            </a:r>
            <a:endParaRPr lang="en-US" altLang="ko-KR" sz="1600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가공</a:t>
            </a:r>
            <a:r>
              <a:rPr lang="en-US" altLang="ko-KR" sz="1600" dirty="0"/>
              <a:t>/</a:t>
            </a:r>
            <a:r>
              <a:rPr lang="ko-KR" altLang="en-US" sz="1600" dirty="0"/>
              <a:t>정제 </a:t>
            </a:r>
            <a:r>
              <a:rPr lang="en-US" altLang="ko-KR" sz="1600" dirty="0"/>
              <a:t>- </a:t>
            </a:r>
            <a:r>
              <a:rPr lang="en-US" altLang="ko-KR" sz="1600" dirty="0">
                <a:latin typeface="+mj-lt"/>
              </a:rPr>
              <a:t>csv</a:t>
            </a:r>
            <a:r>
              <a:rPr lang="ko-KR" altLang="en-US" sz="1600" dirty="0">
                <a:latin typeface="+mj-lt"/>
              </a:rPr>
              <a:t>파일 </a:t>
            </a:r>
            <a:r>
              <a:rPr lang="ko-KR" altLang="en-US" sz="1600" dirty="0" err="1">
                <a:latin typeface="+mj-lt"/>
              </a:rPr>
              <a:t>전처리</a:t>
            </a:r>
            <a:r>
              <a:rPr lang="ko-KR" altLang="en-US" sz="1600" dirty="0">
                <a:latin typeface="+mj-lt"/>
              </a:rPr>
              <a:t> 및 분할</a:t>
            </a:r>
            <a:r>
              <a:rPr lang="en-US" altLang="ko-KR" sz="1600" dirty="0">
                <a:latin typeface="+mj-lt"/>
              </a:rPr>
              <a:t>,</a:t>
            </a:r>
            <a:r>
              <a:rPr lang="ko-KR" altLang="en-US" sz="1600" dirty="0">
                <a:latin typeface="+mj-lt"/>
              </a:rPr>
              <a:t>병합하여 다른 파일로 저장</a:t>
            </a:r>
            <a:r>
              <a:rPr lang="en-US" altLang="ko-KR" sz="1600" dirty="0">
                <a:latin typeface="+mj-lt"/>
              </a:rPr>
              <a:t>(pandas</a:t>
            </a:r>
            <a:r>
              <a:rPr lang="ko-KR" altLang="en-US" sz="1600" dirty="0">
                <a:latin typeface="+mj-lt"/>
              </a:rPr>
              <a:t>라이브러리 사용</a:t>
            </a:r>
            <a:r>
              <a:rPr lang="en-US" altLang="ko-KR" sz="1600" dirty="0">
                <a:latin typeface="+mj-lt"/>
              </a:rPr>
              <a:t>)</a:t>
            </a: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lt"/>
              </a:rPr>
              <a:t>데이터 시각화 </a:t>
            </a:r>
            <a:r>
              <a:rPr lang="en-US" altLang="ko-KR" sz="1600" dirty="0">
                <a:latin typeface="+mj-lt"/>
              </a:rPr>
              <a:t>– </a:t>
            </a:r>
            <a:r>
              <a:rPr lang="ko-KR" altLang="en-US" sz="1600" dirty="0" err="1">
                <a:latin typeface="+mj-lt"/>
              </a:rPr>
              <a:t>지도히트맵</a:t>
            </a:r>
            <a:r>
              <a:rPr lang="ko-KR" altLang="en-US" sz="1600" dirty="0">
                <a:latin typeface="+mj-lt"/>
              </a:rPr>
              <a:t> 및 그래프</a:t>
            </a:r>
            <a:r>
              <a:rPr lang="en-US" altLang="ko-KR" sz="1600" dirty="0">
                <a:latin typeface="+mj-lt"/>
              </a:rPr>
              <a:t>(seaborn, matplotlib, folium</a:t>
            </a:r>
            <a:r>
              <a:rPr lang="ko-KR" altLang="en-US" sz="1600" dirty="0">
                <a:latin typeface="+mj-lt"/>
              </a:rPr>
              <a:t>라이브러리를 사용</a:t>
            </a:r>
            <a:r>
              <a:rPr lang="en-US" altLang="ko-KR" sz="1600" dirty="0">
                <a:latin typeface="+mj-lt"/>
              </a:rPr>
              <a:t>)</a:t>
            </a: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lt"/>
              </a:rPr>
              <a:t>시각화 자료를 바탕으로 한 분석</a:t>
            </a:r>
            <a:endParaRPr lang="en-US" altLang="ko-KR" sz="16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지역별 시간대별 범죄 유형과 </a:t>
            </a:r>
            <a:r>
              <a:rPr lang="ko-KR" altLang="en-US" sz="1400" dirty="0" err="1">
                <a:latin typeface="+mj-lt"/>
              </a:rPr>
              <a:t>범죄율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– </a:t>
            </a:r>
            <a:r>
              <a:rPr lang="ko-KR" altLang="en-US" sz="1400" dirty="0">
                <a:latin typeface="+mj-lt"/>
              </a:rPr>
              <a:t>예측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특정 지역의 특정 시간대의 범죄 유형과 건수</a:t>
            </a:r>
            <a:r>
              <a:rPr lang="en-US" altLang="ko-KR" sz="1400" dirty="0">
                <a:latin typeface="+mj-lt"/>
              </a:rPr>
              <a:t>)</a:t>
            </a:r>
            <a:r>
              <a:rPr lang="ko-KR" altLang="en-US" sz="1400" dirty="0">
                <a:latin typeface="+mj-lt"/>
              </a:rPr>
              <a:t> </a:t>
            </a: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모델 설계와 예측진행</a:t>
            </a:r>
            <a:r>
              <a:rPr lang="en-US" altLang="ko-KR" sz="1400" dirty="0">
                <a:latin typeface="+mj-lt"/>
              </a:rPr>
              <a:t> - </a:t>
            </a:r>
            <a:r>
              <a:rPr lang="ko-KR" altLang="en-US" sz="1400" dirty="0">
                <a:latin typeface="+mj-lt"/>
              </a:rPr>
              <a:t>분석 후 모델 고려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현재 계획은 </a:t>
            </a:r>
            <a:r>
              <a:rPr lang="ko-KR" altLang="en-US" sz="1400" dirty="0" err="1">
                <a:latin typeface="+mj-lt"/>
              </a:rPr>
              <a:t>랜덤포레스트</a:t>
            </a:r>
            <a:r>
              <a:rPr lang="ko-KR" altLang="en-US" sz="1400" dirty="0">
                <a:latin typeface="+mj-lt"/>
              </a:rPr>
              <a:t> 모델 사용 예정</a:t>
            </a:r>
            <a:r>
              <a:rPr lang="en-US" altLang="ko-KR" sz="1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51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b="1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209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맑은 고딕</vt:lpstr>
      <vt:lpstr>Office 테마</vt:lpstr>
      <vt:lpstr>PowerPoint 프레젠테이션</vt:lpstr>
      <vt:lpstr>개요</vt:lpstr>
      <vt:lpstr>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세현</dc:creator>
  <cp:lastModifiedBy>은규 강</cp:lastModifiedBy>
  <cp:revision>207</cp:revision>
  <dcterms:created xsi:type="dcterms:W3CDTF">2021-05-17T15:18:16Z</dcterms:created>
  <dcterms:modified xsi:type="dcterms:W3CDTF">2024-09-22T05:52:44Z</dcterms:modified>
</cp:coreProperties>
</file>