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94" r:id="rId5"/>
    <p:sldId id="302" r:id="rId6"/>
    <p:sldId id="301" r:id="rId7"/>
    <p:sldId id="287" r:id="rId8"/>
    <p:sldId id="303" r:id="rId9"/>
    <p:sldId id="295" r:id="rId10"/>
    <p:sldId id="296" r:id="rId11"/>
    <p:sldId id="297" r:id="rId12"/>
    <p:sldId id="298" r:id="rId13"/>
    <p:sldId id="299" r:id="rId14"/>
    <p:sldId id="304" r:id="rId15"/>
    <p:sldId id="300" r:id="rId16"/>
  </p:sldIdLst>
  <p:sldSz cx="12192000" cy="6858000"/>
  <p:notesSz cx="7104063" cy="10234613"/>
  <p:embeddedFontLst>
    <p:embeddedFont>
      <p:font typeface="맑은 고딕" panose="020B0503020000020004" pitchFamily="34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EB77C36-E2FB-4060-8A1D-49BB0D747DE5}">
          <p14:sldIdLst>
            <p14:sldId id="256"/>
            <p14:sldId id="257"/>
            <p14:sldId id="259"/>
          </p14:sldIdLst>
        </p14:section>
        <p14:section name="제목 없는 구역" id="{11BE543F-EE9A-4F43-81B9-6316159F1465}">
          <p14:sldIdLst>
            <p14:sldId id="294"/>
            <p14:sldId id="302"/>
            <p14:sldId id="301"/>
            <p14:sldId id="287"/>
            <p14:sldId id="303"/>
            <p14:sldId id="295"/>
            <p14:sldId id="296"/>
            <p14:sldId id="297"/>
            <p14:sldId id="298"/>
            <p14:sldId id="299"/>
            <p14:sldId id="304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86DD"/>
    <a:srgbClr val="0455BF"/>
    <a:srgbClr val="0468BF"/>
    <a:srgbClr val="18C2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88" autoAdjust="0"/>
    <p:restoredTop sz="94660"/>
  </p:normalViewPr>
  <p:slideViewPr>
    <p:cSldViewPr snapToGrid="0">
      <p:cViewPr varScale="1">
        <p:scale>
          <a:sx n="88" d="100"/>
          <a:sy n="88" d="100"/>
        </p:scale>
        <p:origin x="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FCB520FF-1691-4DF0-8564-351BE80C5CF2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6E41B3DF-F120-424A-AE22-D292F0D9CE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730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8C5A4-FB6A-4727-802D-81AC0C6E2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899334-6C0A-4BCC-95DB-2EAEBC918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77804B-F8EF-4C70-9E5B-C330CE9E4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5A29-394A-440E-A697-C3870074A118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FA76D5-7018-476B-9A2C-F6211A334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7ED334-BF1D-4F62-8469-26052AA94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19C5-877D-43BA-A3DF-52BEAF34F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301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CCFAD-2110-44CE-B045-2BC6A4BA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51ADC6-2532-4985-B87F-DFC54E521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805A48-114E-48FB-9D7B-4908BBE67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5A29-394A-440E-A697-C3870074A118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220E4E-880D-4C21-A242-27AE4A1ED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786629-7840-4D22-B7B3-9B8711372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19C5-877D-43BA-A3DF-52BEAF34F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23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678AFA-5D1F-475F-BC33-BCED3785FC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5EB8A2-0D23-490E-A775-F8125C13C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8CB5E8-94D9-4EC1-9888-47CBBFF8A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5A29-394A-440E-A697-C3870074A118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109497-A9B9-48D9-BA3F-E2708B6F0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65CCED-3493-4A3A-B064-7B452DBC7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19C5-877D-43BA-A3DF-52BEAF34F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89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6BCF45-445F-47CC-B9B1-C136B7938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195" y="172037"/>
            <a:ext cx="6592410" cy="815605"/>
          </a:xfrm>
        </p:spPr>
        <p:txBody>
          <a:bodyPr/>
          <a:lstStyle>
            <a:lvl1pPr>
              <a:defRPr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A1CE0E-62C9-4759-99F4-2C9EA17F0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195" y="1349406"/>
            <a:ext cx="10515600" cy="482755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392AD9-4702-4012-B00E-51250B494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5A29-394A-440E-A697-C3870074A118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1FD004-80C5-40E9-9DCE-63DEDAECD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316FEA-7EB8-44D4-8928-81A0A423D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19C5-877D-43BA-A3DF-52BEAF34F97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6CC9312-6E26-48EA-A20E-FC10E8CCF8C3}"/>
              </a:ext>
            </a:extLst>
          </p:cNvPr>
          <p:cNvSpPr/>
          <p:nvPr userDrawn="1"/>
        </p:nvSpPr>
        <p:spPr>
          <a:xfrm>
            <a:off x="0" y="1050477"/>
            <a:ext cx="12192000" cy="36000"/>
          </a:xfrm>
          <a:prstGeom prst="rect">
            <a:avLst/>
          </a:prstGeom>
          <a:solidFill>
            <a:srgbClr val="0455B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34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DD6A7-6514-4911-B26E-E0D4677CE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271446-F2C4-4094-8D67-9A052FEE1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86BA1E-D81E-40B5-A450-C23E79BB4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5A29-394A-440E-A697-C3870074A118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2148B5-521A-431D-B261-D2510D14D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31FEE4-1E3B-43B2-86E5-E9802191D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19C5-877D-43BA-A3DF-52BEAF34F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86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86C4EF-FA8C-4E61-8297-0220A3297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B0DD37-1651-489D-A400-95CD02F27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97B68F-68DA-478C-A61C-88F9386DC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18399E-C668-4C1A-A711-24090F5C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5A29-394A-440E-A697-C3870074A118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6D7879-DF8D-4F47-9074-1095351CC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3223DC-FC56-4682-B60E-2E5DEDD0A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19C5-877D-43BA-A3DF-52BEAF34F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801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75E51-4363-423B-89E4-5F5D7ACFD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8788CD-FE04-4F0A-886A-39A684863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A59A41-FE56-4601-BD15-F45C500D3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959A1F-E422-4B71-A42C-A78CD76FF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CD57DA-91E2-4389-B745-FF9F6946BB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4331FA-2888-4762-864C-ABF4EFA40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5A29-394A-440E-A697-C3870074A118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03ABA5-0E0B-49F1-B13B-93892E3F7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C7BBD9-8511-4106-86BC-2DFE55063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19C5-877D-43BA-A3DF-52BEAF34F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73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E9BCF1-3EB9-44F1-A300-DBC22632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950197-7672-4965-8303-26C61C754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5A29-394A-440E-A697-C3870074A118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5B796E-6321-4329-B15F-F79CB2021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EF77F1-BDC0-4B30-8B9D-AB8CCDFC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19C5-877D-43BA-A3DF-52BEAF34F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045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2E6450-68CB-4827-A7AB-C3FB53DC2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5A29-394A-440E-A697-C3870074A118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FEA420-DB59-4B77-AA07-A0784EC2A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B6829F-2812-4239-B90C-CBE0ED68F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19C5-877D-43BA-A3DF-52BEAF34F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079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749E6-F17F-4EB7-A5F8-1BD1AB671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3377F7-1668-41CF-8000-F9EA0BFC6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59FA53-C02D-41ED-8BC0-57B676977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E110FC-0342-4F13-AEF9-7679FAD3D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5A29-394A-440E-A697-C3870074A118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02E893-35DF-44D8-B7F0-FD9528EEF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AEA848-5499-4EAC-B55E-A6EA94C16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19C5-877D-43BA-A3DF-52BEAF34F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633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A19FD-29C5-4F2D-9898-45064BBF2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7B2752-65EA-4739-A686-7A096AFA78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318503-09C3-4741-8366-E5E652B99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96AB3B-E291-44A1-9984-1502C3DA7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5A29-394A-440E-A697-C3870074A118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DBE914-B433-44D3-9784-DC64B5A16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B6DBC6-2413-4CB7-B03B-79EA06A7D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19C5-877D-43BA-A3DF-52BEAF34F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216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3D0F4C-7997-4079-B572-6BA90F379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96945C-55A2-4CCA-B680-A7EBBA6FD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D086EE-B3C5-4B5D-AD22-18736083B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65A29-394A-440E-A697-C3870074A118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3B7DED-0135-40B5-8083-EA932A88CE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325390-858D-4FCD-8E68-CD2659146C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619C5-877D-43BA-A3DF-52BEAF34F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971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91485EE7-FD15-49A7-8976-33D785A3993D}"/>
              </a:ext>
            </a:extLst>
          </p:cNvPr>
          <p:cNvSpPr/>
          <p:nvPr/>
        </p:nvSpPr>
        <p:spPr>
          <a:xfrm>
            <a:off x="0" y="5029200"/>
            <a:ext cx="6347012" cy="1828800"/>
          </a:xfrm>
          <a:prstGeom prst="rtTriangle">
            <a:avLst/>
          </a:prstGeom>
          <a:solidFill>
            <a:srgbClr val="0455BF"/>
          </a:solidFill>
          <a:ln>
            <a:solidFill>
              <a:srgbClr val="0455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DB0B677D-7ED2-4530-89A7-E7147501B22E}"/>
              </a:ext>
            </a:extLst>
          </p:cNvPr>
          <p:cNvSpPr/>
          <p:nvPr/>
        </p:nvSpPr>
        <p:spPr>
          <a:xfrm>
            <a:off x="0" y="5127812"/>
            <a:ext cx="6096000" cy="1730188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00F75FE6-3C71-4BF8-8D84-DFB8663DAF33}"/>
              </a:ext>
            </a:extLst>
          </p:cNvPr>
          <p:cNvSpPr/>
          <p:nvPr/>
        </p:nvSpPr>
        <p:spPr>
          <a:xfrm flipH="1" flipV="1">
            <a:off x="5844988" y="0"/>
            <a:ext cx="6347012" cy="1828800"/>
          </a:xfrm>
          <a:prstGeom prst="rtTriangle">
            <a:avLst/>
          </a:prstGeom>
          <a:solidFill>
            <a:srgbClr val="0455BF"/>
          </a:solidFill>
          <a:ln>
            <a:solidFill>
              <a:srgbClr val="0455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35A0936B-BA37-4E91-B52E-7E7BEA44611A}"/>
              </a:ext>
            </a:extLst>
          </p:cNvPr>
          <p:cNvSpPr/>
          <p:nvPr/>
        </p:nvSpPr>
        <p:spPr>
          <a:xfrm flipH="1" flipV="1">
            <a:off x="6096000" y="0"/>
            <a:ext cx="6096000" cy="1757082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CE83A42-C0B4-48FF-B53B-EEBE3342F217}"/>
              </a:ext>
            </a:extLst>
          </p:cNvPr>
          <p:cNvGrpSpPr/>
          <p:nvPr/>
        </p:nvGrpSpPr>
        <p:grpSpPr>
          <a:xfrm>
            <a:off x="373743" y="2526268"/>
            <a:ext cx="11444514" cy="1290022"/>
            <a:chOff x="4052046" y="2359061"/>
            <a:chExt cx="3585884" cy="129002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C9AA2D6-6ECF-4B8F-8D40-BE833D5E8C88}"/>
                </a:ext>
              </a:extLst>
            </p:cNvPr>
            <p:cNvSpPr/>
            <p:nvPr/>
          </p:nvSpPr>
          <p:spPr>
            <a:xfrm>
              <a:off x="4052046" y="3603364"/>
              <a:ext cx="3585884" cy="45719"/>
            </a:xfrm>
            <a:prstGeom prst="rect">
              <a:avLst/>
            </a:prstGeom>
            <a:solidFill>
              <a:srgbClr val="2286D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0AC2737-9E80-4648-B370-6D86D08FD967}"/>
                </a:ext>
              </a:extLst>
            </p:cNvPr>
            <p:cNvSpPr/>
            <p:nvPr/>
          </p:nvSpPr>
          <p:spPr>
            <a:xfrm>
              <a:off x="4052046" y="2359061"/>
              <a:ext cx="3585884" cy="12443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400" b="1" dirty="0">
                  <a:solidFill>
                    <a:sysClr val="windowText" lastClr="000000"/>
                  </a:solidFill>
                  <a:latin typeface="+mj-lt"/>
                  <a:cs typeface="Arial" panose="020B0604020202020204" pitchFamily="34" charset="0"/>
                </a:rPr>
                <a:t>지역별 범죄유형 및 </a:t>
              </a:r>
              <a:r>
                <a:rPr lang="ko-KR" altLang="en-US" sz="5400" b="1" dirty="0" err="1">
                  <a:solidFill>
                    <a:sysClr val="windowText" lastClr="000000"/>
                  </a:solidFill>
                  <a:latin typeface="+mj-lt"/>
                  <a:cs typeface="Arial" panose="020B0604020202020204" pitchFamily="34" charset="0"/>
                </a:rPr>
                <a:t>범죄율</a:t>
              </a:r>
              <a:endParaRPr lang="ko-KR" altLang="en-US" sz="5400" b="1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6B1EA1-F345-4459-A17E-6BC94321AA52}"/>
              </a:ext>
            </a:extLst>
          </p:cNvPr>
          <p:cNvSpPr/>
          <p:nvPr/>
        </p:nvSpPr>
        <p:spPr>
          <a:xfrm>
            <a:off x="9825318" y="5217460"/>
            <a:ext cx="2366681" cy="16405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인하공업전문대학</a:t>
            </a:r>
            <a:endParaRPr lang="en-US" altLang="ko-KR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  <a:p>
            <a:endParaRPr lang="en-US" altLang="ko-KR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성명</a:t>
            </a:r>
            <a:r>
              <a:rPr lang="en-US" altLang="ko-KR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강은규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012A0E-C39A-403A-B96A-0A35A9FE40A7}"/>
              </a:ext>
            </a:extLst>
          </p:cNvPr>
          <p:cNvSpPr txBox="1"/>
          <p:nvPr/>
        </p:nvSpPr>
        <p:spPr>
          <a:xfrm>
            <a:off x="4303058" y="4007694"/>
            <a:ext cx="35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j-lt"/>
                <a:cs typeface="Arial" panose="020B0604020202020204" pitchFamily="34" charset="0"/>
              </a:rPr>
              <a:t>빅데이터 처리</a:t>
            </a:r>
          </a:p>
        </p:txBody>
      </p:sp>
    </p:spTree>
    <p:extLst>
      <p:ext uri="{BB962C8B-B14F-4D97-AF65-F5344CB8AC3E}">
        <p14:creationId xmlns:p14="http://schemas.microsoft.com/office/powerpoint/2010/main" val="3480303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86D958-90F3-CA26-3CD6-1FECC5410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22201-B289-DFB0-E6F9-9E9A8EE3A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lt"/>
              </a:rPr>
              <a:t>데이터 시각화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F766BF-45D0-5A75-2346-7C6C48EB9D3E}"/>
              </a:ext>
            </a:extLst>
          </p:cNvPr>
          <p:cNvSpPr txBox="1"/>
          <p:nvPr/>
        </p:nvSpPr>
        <p:spPr>
          <a:xfrm>
            <a:off x="971107" y="1545265"/>
            <a:ext cx="91453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dirty="0">
                <a:latin typeface="+mj-lt"/>
              </a:rPr>
              <a:t>지역별 시각화</a:t>
            </a:r>
            <a:endParaRPr lang="en-US" altLang="ko-KR" sz="2400" dirty="0">
              <a:latin typeface="+mj-lt"/>
            </a:endParaRPr>
          </a:p>
          <a:p>
            <a:pPr marL="92075" indent="85725" algn="l"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lt"/>
              </a:rPr>
              <a:t>바 차트를 사용해 지역별 범죄 현황 확인</a:t>
            </a:r>
            <a:endParaRPr lang="en-US" altLang="ko-KR" dirty="0">
              <a:latin typeface="+mj-lt"/>
            </a:endParaRPr>
          </a:p>
          <a:p>
            <a:pPr marL="549275" lvl="1" indent="85725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lt"/>
              </a:rPr>
              <a:t>모든 지역을 대상으로 할 경우 확인이 힘듦 </a:t>
            </a:r>
            <a:r>
              <a:rPr lang="en-US" altLang="ko-KR" sz="1400" dirty="0">
                <a:latin typeface="+mj-lt"/>
              </a:rPr>
              <a:t>&gt; </a:t>
            </a:r>
            <a:r>
              <a:rPr lang="ko-KR" altLang="en-US" sz="1400" dirty="0">
                <a:latin typeface="+mj-lt"/>
              </a:rPr>
              <a:t>상위</a:t>
            </a:r>
            <a:r>
              <a:rPr lang="en-US" altLang="ko-KR" sz="1400" dirty="0">
                <a:latin typeface="+mj-lt"/>
              </a:rPr>
              <a:t>10</a:t>
            </a:r>
            <a:r>
              <a:rPr lang="ko-KR" altLang="en-US" sz="1400" dirty="0">
                <a:latin typeface="+mj-lt"/>
              </a:rPr>
              <a:t>개의 지역을 확인</a:t>
            </a:r>
            <a:endParaRPr lang="en-US" altLang="ko-KR" sz="1400" dirty="0">
              <a:latin typeface="+mj-lt"/>
            </a:endParaRPr>
          </a:p>
          <a:p>
            <a:pPr marL="92075" indent="85725"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lt"/>
              </a:rPr>
              <a:t>확인 결과 인천은 서울</a:t>
            </a:r>
            <a:r>
              <a:rPr lang="en-US" altLang="ko-KR" dirty="0">
                <a:latin typeface="+mj-lt"/>
              </a:rPr>
              <a:t>, </a:t>
            </a:r>
            <a:r>
              <a:rPr lang="ko-KR" altLang="en-US" dirty="0">
                <a:latin typeface="+mj-lt"/>
              </a:rPr>
              <a:t>부산 다음으로 가장 많은 범죄가 일어나는 것을 확인</a:t>
            </a:r>
            <a:endParaRPr lang="en-US" altLang="ko-KR" dirty="0">
              <a:latin typeface="+mj-lt"/>
            </a:endParaRPr>
          </a:p>
          <a:p>
            <a:pPr marL="92075" indent="85725" algn="l">
              <a:buFont typeface="Arial" panose="020B0604020202020204" pitchFamily="34" charset="0"/>
              <a:buChar char="•"/>
            </a:pPr>
            <a:endParaRPr lang="en-US" altLang="ko-KR" sz="1400" dirty="0">
              <a:latin typeface="+mj-lt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D696E5B-F621-9CC2-4832-96417AE57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93" y="2920073"/>
            <a:ext cx="2869136" cy="177031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EBC03DB-C47F-4EE9-F333-E17624295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901" y="2875887"/>
            <a:ext cx="3557547" cy="193487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8427C53-7155-302B-1958-6A7EFF033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581" y="5096845"/>
            <a:ext cx="2772162" cy="157184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B8100DF-76C0-3724-FDA2-562231F72A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1385" y="5096845"/>
            <a:ext cx="2993988" cy="167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182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C0A890-547F-A3CB-1DC0-BC2C65774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7E6368-628A-7120-C657-709E404F4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lt"/>
              </a:rPr>
              <a:t>데이터 시각화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3D0DB1-3AD6-80A5-BDD7-CDFE0E5F4C94}"/>
              </a:ext>
            </a:extLst>
          </p:cNvPr>
          <p:cNvSpPr txBox="1"/>
          <p:nvPr/>
        </p:nvSpPr>
        <p:spPr>
          <a:xfrm>
            <a:off x="971107" y="1545265"/>
            <a:ext cx="914535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dirty="0">
                <a:latin typeface="+mj-lt"/>
              </a:rPr>
              <a:t>지역별 시각화</a:t>
            </a:r>
            <a:endParaRPr lang="en-US" altLang="ko-KR" sz="2400" dirty="0">
              <a:latin typeface="+mj-lt"/>
            </a:endParaRPr>
          </a:p>
          <a:p>
            <a:pPr marL="92075" indent="85725" algn="l"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lt"/>
              </a:rPr>
              <a:t>인구수를 고려하지 않고 범죄의 수만 고려한 데이터</a:t>
            </a:r>
            <a:endParaRPr lang="en-US" altLang="ko-KR" dirty="0">
              <a:latin typeface="+mj-lt"/>
            </a:endParaRPr>
          </a:p>
          <a:p>
            <a:pPr marL="549275" lvl="1" indent="85725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lt"/>
              </a:rPr>
              <a:t>인구수데이터를 추가하여 범죄 비율을 따지기로 함</a:t>
            </a:r>
            <a:endParaRPr lang="en-US" altLang="ko-KR" sz="1400" dirty="0">
              <a:latin typeface="+mj-lt"/>
            </a:endParaRPr>
          </a:p>
          <a:p>
            <a:pPr marL="549275" lvl="1" indent="85725">
              <a:buFont typeface="Arial" panose="020B0604020202020204" pitchFamily="34" charset="0"/>
              <a:buChar char="•"/>
            </a:pPr>
            <a:endParaRPr lang="en-US" altLang="ko-KR" sz="1400" dirty="0">
              <a:latin typeface="+mj-lt"/>
            </a:endParaRPr>
          </a:p>
          <a:p>
            <a:pPr marL="92075" indent="85725"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lt"/>
              </a:rPr>
              <a:t>인구수 데이터의 경우 팔도와 광역 및 특별시만 측정한 경우가 많음</a:t>
            </a:r>
            <a:endParaRPr lang="en-US" altLang="ko-KR" dirty="0">
              <a:latin typeface="+mj-lt"/>
            </a:endParaRPr>
          </a:p>
          <a:p>
            <a:pPr marL="549275" lvl="1" indent="85725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lt"/>
              </a:rPr>
              <a:t>시도별 데이터를 찾아야 함</a:t>
            </a:r>
            <a:endParaRPr lang="en-US" altLang="ko-KR" sz="1400" dirty="0">
              <a:latin typeface="+mj-lt"/>
            </a:endParaRPr>
          </a:p>
          <a:p>
            <a:pPr marL="549275" lvl="1" indent="85725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통계청 </a:t>
            </a:r>
            <a:r>
              <a:rPr lang="ko-KR" altLang="en-US" sz="1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인구총조사의</a:t>
            </a:r>
            <a:r>
              <a:rPr lang="ko-KR" alt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경우 인구순으로 나열한 도시목록의 데이터가 존재</a:t>
            </a:r>
            <a:endParaRPr lang="en-US" altLang="ko-KR" sz="14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549275" lvl="1" indent="85725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202122"/>
                </a:solidFill>
                <a:latin typeface="Arial" panose="020B0604020202020204" pitchFamily="34" charset="0"/>
              </a:rPr>
              <a:t>Long</a:t>
            </a:r>
            <a:r>
              <a:rPr lang="ko-KR" altLang="en-US" sz="1400" dirty="0">
                <a:solidFill>
                  <a:srgbClr val="202122"/>
                </a:solidFill>
                <a:latin typeface="Arial" panose="020B0604020202020204" pitchFamily="34" charset="0"/>
              </a:rPr>
              <a:t>타입의 데이터 </a:t>
            </a:r>
            <a:r>
              <a:rPr lang="en-US" altLang="ko-KR" sz="1400" dirty="0">
                <a:solidFill>
                  <a:srgbClr val="202122"/>
                </a:solidFill>
                <a:latin typeface="Arial" panose="020B0604020202020204" pitchFamily="34" charset="0"/>
              </a:rPr>
              <a:t>&gt; wide</a:t>
            </a:r>
            <a:r>
              <a:rPr lang="ko-KR" altLang="en-US" sz="1400" dirty="0">
                <a:solidFill>
                  <a:srgbClr val="202122"/>
                </a:solidFill>
                <a:latin typeface="Arial" panose="020B0604020202020204" pitchFamily="34" charset="0"/>
              </a:rPr>
              <a:t>타입의 데이터로 변환 필요</a:t>
            </a:r>
            <a:endParaRPr lang="en-US" altLang="ko-KR" sz="1400" dirty="0">
              <a:latin typeface="+mj-l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C3093A-1EC7-2A28-B8C1-96379E402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22" y="3764881"/>
            <a:ext cx="2886478" cy="267689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C942F0B-BD81-2DD9-6A30-EA6A0A702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2458" y="4711581"/>
            <a:ext cx="6524171" cy="7027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CA369546-0030-5C1A-E1F1-559BFA36D28A}"/>
              </a:ext>
            </a:extLst>
          </p:cNvPr>
          <p:cNvSpPr/>
          <p:nvPr/>
        </p:nvSpPr>
        <p:spPr>
          <a:xfrm>
            <a:off x="3888014" y="4914186"/>
            <a:ext cx="587829" cy="297543"/>
          </a:xfrm>
          <a:prstGeom prst="rightArrow">
            <a:avLst/>
          </a:prstGeom>
          <a:solidFill>
            <a:srgbClr val="2286D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7484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AFB77F-C315-1CB3-E722-04DA549A6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6BFFA-ED0B-EA06-588B-BEF45AABB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lt"/>
              </a:rPr>
              <a:t>데이터 시각화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A72101-FE67-3206-8F22-1C8D7C02A14E}"/>
              </a:ext>
            </a:extLst>
          </p:cNvPr>
          <p:cNvSpPr txBox="1"/>
          <p:nvPr/>
        </p:nvSpPr>
        <p:spPr>
          <a:xfrm>
            <a:off x="971107" y="1545265"/>
            <a:ext cx="91453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dirty="0">
                <a:latin typeface="+mj-lt"/>
              </a:rPr>
              <a:t>지역별 시각화</a:t>
            </a:r>
          </a:p>
          <a:p>
            <a:pPr marL="92075" indent="85725" algn="l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</a:rPr>
              <a:t> </a:t>
            </a:r>
            <a:r>
              <a:rPr lang="ko-KR" altLang="en-US" dirty="0">
                <a:latin typeface="+mj-lt"/>
              </a:rPr>
              <a:t>인구수 상위 </a:t>
            </a:r>
            <a:r>
              <a:rPr lang="en-US" altLang="ko-KR" dirty="0">
                <a:latin typeface="+mj-lt"/>
              </a:rPr>
              <a:t>10</a:t>
            </a:r>
            <a:r>
              <a:rPr lang="ko-KR" altLang="en-US" dirty="0">
                <a:latin typeface="+mj-lt"/>
              </a:rPr>
              <a:t>개의 도시들을 추출하여 그래프로 시각화</a:t>
            </a:r>
            <a:endParaRPr lang="en-US" altLang="ko-KR" dirty="0">
              <a:latin typeface="+mj-lt"/>
            </a:endParaRPr>
          </a:p>
          <a:p>
            <a:pPr marL="549275" lvl="1" indent="85725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lt"/>
              </a:rPr>
              <a:t>범죄율과 거의 동일한 순위</a:t>
            </a:r>
            <a:endParaRPr lang="en-US" altLang="ko-KR" sz="1400" dirty="0">
              <a:latin typeface="+mj-lt"/>
            </a:endParaRPr>
          </a:p>
          <a:p>
            <a:pPr marL="549275" lvl="1" indent="85725">
              <a:buFont typeface="Arial" panose="020B0604020202020204" pitchFamily="34" charset="0"/>
              <a:buChar char="•"/>
            </a:pPr>
            <a:endParaRPr lang="en-US" altLang="ko-KR" sz="1400" dirty="0">
              <a:latin typeface="+mj-lt"/>
            </a:endParaRPr>
          </a:p>
          <a:p>
            <a:pPr marL="549275" lvl="1" indent="85725">
              <a:buFont typeface="Arial" panose="020B0604020202020204" pitchFamily="34" charset="0"/>
              <a:buChar char="•"/>
            </a:pPr>
            <a:endParaRPr lang="en-US" altLang="ko-KR" sz="1400" dirty="0">
              <a:latin typeface="+mj-lt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183F90B-14BC-B95D-763E-9C3372F73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15" y="3565589"/>
            <a:ext cx="4465323" cy="249766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DBF29B6-CDFB-2740-E534-4AC567ADF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629" y="3565589"/>
            <a:ext cx="4501684" cy="249766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97184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3B0A82-23DD-9007-4D78-ED41F51CF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D3365-C351-3477-6DC6-5D77AE7D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lt"/>
              </a:rPr>
              <a:t>데이터 시각화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9C1270-7170-5D9E-802C-F6EC3B641BF7}"/>
              </a:ext>
            </a:extLst>
          </p:cNvPr>
          <p:cNvSpPr txBox="1"/>
          <p:nvPr/>
        </p:nvSpPr>
        <p:spPr>
          <a:xfrm>
            <a:off x="971107" y="1545265"/>
            <a:ext cx="91453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dirty="0">
                <a:latin typeface="+mj-lt"/>
              </a:rPr>
              <a:t>지역별 시각화</a:t>
            </a:r>
          </a:p>
          <a:p>
            <a:pPr marL="92075" indent="85725" algn="l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</a:rPr>
              <a:t> </a:t>
            </a:r>
            <a:r>
              <a:rPr lang="ko-KR" altLang="en-US" dirty="0">
                <a:latin typeface="+mj-lt"/>
              </a:rPr>
              <a:t>범죄 비율 구하기</a:t>
            </a:r>
            <a:endParaRPr lang="en-US" altLang="ko-KR" dirty="0">
              <a:latin typeface="+mj-lt"/>
            </a:endParaRPr>
          </a:p>
          <a:p>
            <a:pPr marL="549275" lvl="1" indent="85725"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+mj-lt"/>
              </a:rPr>
              <a:t>범죄율</a:t>
            </a:r>
            <a:r>
              <a:rPr lang="ko-KR" altLang="en-US" sz="1400" dirty="0">
                <a:latin typeface="+mj-lt"/>
              </a:rPr>
              <a:t> </a:t>
            </a:r>
            <a:r>
              <a:rPr lang="en-US" altLang="ko-KR" sz="1400" dirty="0">
                <a:latin typeface="+mj-lt"/>
              </a:rPr>
              <a:t>= </a:t>
            </a:r>
            <a:r>
              <a:rPr lang="ko-KR" altLang="en-US" sz="1400" dirty="0" err="1">
                <a:latin typeface="+mj-lt"/>
              </a:rPr>
              <a:t>범죄수</a:t>
            </a:r>
            <a:r>
              <a:rPr lang="ko-KR" altLang="en-US" sz="1400" dirty="0">
                <a:latin typeface="+mj-lt"/>
              </a:rPr>
              <a:t> </a:t>
            </a:r>
            <a:r>
              <a:rPr lang="en-US" altLang="ko-KR" sz="1400" dirty="0">
                <a:latin typeface="+mj-lt"/>
              </a:rPr>
              <a:t>/ </a:t>
            </a:r>
            <a:r>
              <a:rPr lang="ko-KR" altLang="en-US" sz="1400" dirty="0" err="1">
                <a:latin typeface="+mj-lt"/>
              </a:rPr>
              <a:t>범죄율</a:t>
            </a:r>
            <a:endParaRPr lang="en-US" altLang="ko-KR" sz="1400" dirty="0">
              <a:latin typeface="+mj-lt"/>
            </a:endParaRPr>
          </a:p>
          <a:p>
            <a:pPr marL="92075" indent="85725"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lt"/>
              </a:rPr>
              <a:t>서울은 범죄수가 가장 높지만 비율은 </a:t>
            </a:r>
            <a:r>
              <a:rPr lang="en-US" altLang="ko-KR" dirty="0">
                <a:latin typeface="+mj-lt"/>
              </a:rPr>
              <a:t>4</a:t>
            </a:r>
            <a:r>
              <a:rPr lang="ko-KR" altLang="en-US" dirty="0" err="1">
                <a:latin typeface="+mj-lt"/>
              </a:rPr>
              <a:t>위인것을</a:t>
            </a:r>
            <a:r>
              <a:rPr lang="ko-KR" altLang="en-US" dirty="0">
                <a:latin typeface="+mj-lt"/>
              </a:rPr>
              <a:t> 확인</a:t>
            </a:r>
            <a:endParaRPr lang="en-US" altLang="ko-KR" dirty="0">
              <a:latin typeface="+mj-lt"/>
            </a:endParaRPr>
          </a:p>
          <a:p>
            <a:pPr marL="92075" indent="85725">
              <a:buFont typeface="Arial" panose="020B0604020202020204" pitchFamily="34" charset="0"/>
              <a:buChar char="•"/>
            </a:pPr>
            <a:endParaRPr lang="en-US" altLang="ko-KR" dirty="0">
              <a:latin typeface="+mj-lt"/>
            </a:endParaRPr>
          </a:p>
          <a:p>
            <a:pPr marL="549275" lvl="1" indent="85725">
              <a:buFont typeface="Arial" panose="020B0604020202020204" pitchFamily="34" charset="0"/>
              <a:buChar char="•"/>
            </a:pPr>
            <a:endParaRPr lang="en-US" altLang="ko-KR" sz="1400" dirty="0">
              <a:latin typeface="+mj-lt"/>
            </a:endParaRPr>
          </a:p>
          <a:p>
            <a:pPr marL="549275" lvl="1" indent="85725">
              <a:buFont typeface="Arial" panose="020B0604020202020204" pitchFamily="34" charset="0"/>
              <a:buChar char="•"/>
            </a:pPr>
            <a:endParaRPr lang="en-US" altLang="ko-KR" sz="1400" dirty="0">
              <a:latin typeface="+mj-l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B5FCCF-0444-2FCE-70B6-3E83CB56F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210" y="3764881"/>
            <a:ext cx="5537200" cy="251109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37423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B5B265-CD6B-6256-4A9A-F6FF891728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41A2F01-69B1-16E2-0B9B-A5ACA213B7D2}"/>
              </a:ext>
            </a:extLst>
          </p:cNvPr>
          <p:cNvSpPr/>
          <p:nvPr/>
        </p:nvSpPr>
        <p:spPr>
          <a:xfrm>
            <a:off x="2796997" y="2826123"/>
            <a:ext cx="5504330" cy="12057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01. </a:t>
            </a:r>
            <a:r>
              <a:rPr lang="ko-KR" altLang="en-US" sz="6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 론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71D0C64-9B7D-1DD0-A082-667701DE3261}"/>
              </a:ext>
            </a:extLst>
          </p:cNvPr>
          <p:cNvGrpSpPr/>
          <p:nvPr/>
        </p:nvGrpSpPr>
        <p:grpSpPr>
          <a:xfrm>
            <a:off x="2796997" y="2312892"/>
            <a:ext cx="5363028" cy="2232213"/>
            <a:chOff x="2303937" y="2312893"/>
            <a:chExt cx="5665687" cy="223221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33BCDCE-2142-F97C-C174-6AFEAAFEFF2C}"/>
                </a:ext>
              </a:extLst>
            </p:cNvPr>
            <p:cNvSpPr/>
            <p:nvPr/>
          </p:nvSpPr>
          <p:spPr>
            <a:xfrm>
              <a:off x="2303937" y="2826123"/>
              <a:ext cx="5504330" cy="12057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0" b="1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04. </a:t>
              </a:r>
              <a:r>
                <a:rPr lang="ko-KR" altLang="en-US" sz="6000" b="1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분석</a:t>
              </a: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4684320-2C1E-3939-FFDD-3A5D51194292}"/>
                </a:ext>
              </a:extLst>
            </p:cNvPr>
            <p:cNvGrpSpPr/>
            <p:nvPr/>
          </p:nvGrpSpPr>
          <p:grpSpPr>
            <a:xfrm>
              <a:off x="2958353" y="2312893"/>
              <a:ext cx="5011271" cy="2232213"/>
              <a:chOff x="2958353" y="2312893"/>
              <a:chExt cx="5011271" cy="2232213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57BB0CA1-2A74-5767-E814-62E818BF63BA}"/>
                  </a:ext>
                </a:extLst>
              </p:cNvPr>
              <p:cNvSpPr/>
              <p:nvPr/>
            </p:nvSpPr>
            <p:spPr>
              <a:xfrm>
                <a:off x="2958353" y="2312893"/>
                <a:ext cx="45719" cy="340659"/>
              </a:xfrm>
              <a:prstGeom prst="rect">
                <a:avLst/>
              </a:prstGeom>
              <a:solidFill>
                <a:srgbClr val="0455BF"/>
              </a:solidFill>
              <a:ln>
                <a:solidFill>
                  <a:srgbClr val="0455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0FAC74E-B138-16D6-52E8-31AB6DD013A9}"/>
                  </a:ext>
                </a:extLst>
              </p:cNvPr>
              <p:cNvSpPr/>
              <p:nvPr/>
            </p:nvSpPr>
            <p:spPr>
              <a:xfrm>
                <a:off x="2958353" y="4204447"/>
                <a:ext cx="45719" cy="340659"/>
              </a:xfrm>
              <a:prstGeom prst="rect">
                <a:avLst/>
              </a:prstGeom>
              <a:solidFill>
                <a:srgbClr val="0455BF"/>
              </a:solidFill>
              <a:ln>
                <a:solidFill>
                  <a:srgbClr val="0455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C0405E6-DE77-F198-4A1C-792364AF1FDF}"/>
                  </a:ext>
                </a:extLst>
              </p:cNvPr>
              <p:cNvSpPr/>
              <p:nvPr/>
            </p:nvSpPr>
            <p:spPr>
              <a:xfrm>
                <a:off x="2958353" y="2312893"/>
                <a:ext cx="5011271" cy="45719"/>
              </a:xfrm>
              <a:prstGeom prst="rect">
                <a:avLst/>
              </a:prstGeom>
              <a:solidFill>
                <a:srgbClr val="0455BF"/>
              </a:solidFill>
              <a:ln>
                <a:solidFill>
                  <a:srgbClr val="0455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CABC19AC-E376-9F13-6553-D15410E89EEF}"/>
                  </a:ext>
                </a:extLst>
              </p:cNvPr>
              <p:cNvSpPr/>
              <p:nvPr/>
            </p:nvSpPr>
            <p:spPr>
              <a:xfrm>
                <a:off x="2958353" y="4499387"/>
                <a:ext cx="5011271" cy="45719"/>
              </a:xfrm>
              <a:prstGeom prst="rect">
                <a:avLst/>
              </a:prstGeom>
              <a:solidFill>
                <a:srgbClr val="0455BF"/>
              </a:solidFill>
              <a:ln>
                <a:solidFill>
                  <a:srgbClr val="0455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DBFE1C5-F2C2-1072-91DE-C3C0E38A8FC6}"/>
                  </a:ext>
                </a:extLst>
              </p:cNvPr>
              <p:cNvSpPr/>
              <p:nvPr/>
            </p:nvSpPr>
            <p:spPr>
              <a:xfrm>
                <a:off x="7923905" y="2312893"/>
                <a:ext cx="45719" cy="2232213"/>
              </a:xfrm>
              <a:prstGeom prst="rect">
                <a:avLst/>
              </a:prstGeom>
              <a:solidFill>
                <a:srgbClr val="0455BF"/>
              </a:solidFill>
              <a:ln>
                <a:solidFill>
                  <a:srgbClr val="0455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2811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3FBD4-2E68-18B0-858C-8BA723478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13BDB-0F35-131F-83AD-D6101914C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lt"/>
              </a:rPr>
              <a:t>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E49E34-A956-D285-915E-CA1F1F87DF12}"/>
              </a:ext>
            </a:extLst>
          </p:cNvPr>
          <p:cNvSpPr txBox="1"/>
          <p:nvPr/>
        </p:nvSpPr>
        <p:spPr>
          <a:xfrm>
            <a:off x="971107" y="1545265"/>
            <a:ext cx="914535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dirty="0">
                <a:latin typeface="+mj-lt"/>
              </a:rPr>
              <a:t>결론</a:t>
            </a:r>
          </a:p>
          <a:p>
            <a:pPr marL="92075" indent="85725" algn="l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</a:rPr>
              <a:t> </a:t>
            </a:r>
            <a:r>
              <a:rPr lang="ko-KR" altLang="en-US" dirty="0">
                <a:latin typeface="+mj-lt"/>
              </a:rPr>
              <a:t>출퇴근 길의 부산사람은 범죄를 당할 확률이 더 높음 </a:t>
            </a:r>
            <a:endParaRPr lang="en-US" altLang="ko-KR" dirty="0">
              <a:latin typeface="+mj-lt"/>
            </a:endParaRPr>
          </a:p>
          <a:p>
            <a:pPr marL="549275" lvl="1" indent="85725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lt"/>
              </a:rPr>
              <a:t>해당 시간의 지역은 치안을 집중시킬 필요가 있어 보임</a:t>
            </a:r>
            <a:endParaRPr lang="en-US" altLang="ko-KR" sz="1400" dirty="0">
              <a:latin typeface="+mj-lt"/>
            </a:endParaRPr>
          </a:p>
          <a:p>
            <a:pPr marL="92075" indent="85725"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lt"/>
              </a:rPr>
              <a:t>밤시간대 조심해야 함</a:t>
            </a:r>
            <a:endParaRPr lang="en-US" altLang="ko-KR" dirty="0">
              <a:latin typeface="+mj-lt"/>
            </a:endParaRPr>
          </a:p>
          <a:p>
            <a:pPr marL="549275" lvl="1" indent="85725">
              <a:buFont typeface="Arial" panose="020B0604020202020204" pitchFamily="34" charset="0"/>
              <a:buChar char="•"/>
            </a:pPr>
            <a:endParaRPr lang="en-US" altLang="ko-KR" sz="1400" dirty="0">
              <a:latin typeface="+mj-lt"/>
            </a:endParaRPr>
          </a:p>
          <a:p>
            <a:pPr marL="549275" lvl="1" indent="85725">
              <a:buFont typeface="Arial" panose="020B0604020202020204" pitchFamily="34" charset="0"/>
              <a:buChar char="•"/>
            </a:pPr>
            <a:endParaRPr lang="en-US" altLang="ko-KR" sz="1400" dirty="0">
              <a:latin typeface="+mj-l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D53FB2-C02A-11DB-E8DD-B0ECAB605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107" y="3075452"/>
            <a:ext cx="5537200" cy="25110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43480FE-F440-D7C8-176C-D6F392198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1065" y="3075452"/>
            <a:ext cx="4370147" cy="2514587"/>
          </a:xfrm>
          <a:prstGeom prst="rect">
            <a:avLst/>
          </a:prstGeom>
          <a:solidFill>
            <a:srgbClr val="2286DD"/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74675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93C55-37C0-4490-AC21-E39C9E687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647" y="185832"/>
            <a:ext cx="1313329" cy="746499"/>
          </a:xfrm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rgbClr val="002060"/>
                </a:solidFill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D41AE5-EE88-4E54-A28C-4AE546FCF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729" y="1911630"/>
            <a:ext cx="3133166" cy="3807852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ko-KR" altLang="en-US" dirty="0"/>
              <a:t>개요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 err="1"/>
              <a:t>데이터전처리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데이터시각화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분석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167530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B77FE66-8DA8-4537-9FC9-38BFB7FA4162}"/>
              </a:ext>
            </a:extLst>
          </p:cNvPr>
          <p:cNvSpPr/>
          <p:nvPr/>
        </p:nvSpPr>
        <p:spPr>
          <a:xfrm>
            <a:off x="2796997" y="2826123"/>
            <a:ext cx="5504330" cy="12057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01. </a:t>
            </a:r>
            <a:r>
              <a:rPr lang="ko-KR" altLang="en-US" sz="6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 론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915F44D-9145-4B58-8CB9-BA67C4D0DDC8}"/>
              </a:ext>
            </a:extLst>
          </p:cNvPr>
          <p:cNvGrpSpPr/>
          <p:nvPr/>
        </p:nvGrpSpPr>
        <p:grpSpPr>
          <a:xfrm>
            <a:off x="2796997" y="2312893"/>
            <a:ext cx="5665687" cy="2232213"/>
            <a:chOff x="2303937" y="2312893"/>
            <a:chExt cx="5665687" cy="223221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7029624-51F0-42EF-981B-B25A774FBF7B}"/>
                </a:ext>
              </a:extLst>
            </p:cNvPr>
            <p:cNvSpPr/>
            <p:nvPr/>
          </p:nvSpPr>
          <p:spPr>
            <a:xfrm>
              <a:off x="2303937" y="2826123"/>
              <a:ext cx="5504330" cy="12057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0" b="1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 </a:t>
              </a:r>
              <a:r>
                <a:rPr lang="ko-KR" altLang="en-US" sz="6000" b="1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개요</a:t>
              </a: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1D9BA8B-6336-4259-8C54-90ECC1C75459}"/>
                </a:ext>
              </a:extLst>
            </p:cNvPr>
            <p:cNvGrpSpPr/>
            <p:nvPr/>
          </p:nvGrpSpPr>
          <p:grpSpPr>
            <a:xfrm>
              <a:off x="2958353" y="2312893"/>
              <a:ext cx="5011271" cy="2232213"/>
              <a:chOff x="2958353" y="2312893"/>
              <a:chExt cx="5011271" cy="2232213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CB0BB442-7312-4EE9-90D9-FAC7A5874CD2}"/>
                  </a:ext>
                </a:extLst>
              </p:cNvPr>
              <p:cNvSpPr/>
              <p:nvPr/>
            </p:nvSpPr>
            <p:spPr>
              <a:xfrm>
                <a:off x="2958353" y="2312893"/>
                <a:ext cx="45719" cy="340659"/>
              </a:xfrm>
              <a:prstGeom prst="rect">
                <a:avLst/>
              </a:prstGeom>
              <a:solidFill>
                <a:srgbClr val="0455BF"/>
              </a:solidFill>
              <a:ln>
                <a:solidFill>
                  <a:srgbClr val="0455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1C81B1FC-5481-43C3-BF2F-74EF0B3C5BE6}"/>
                  </a:ext>
                </a:extLst>
              </p:cNvPr>
              <p:cNvSpPr/>
              <p:nvPr/>
            </p:nvSpPr>
            <p:spPr>
              <a:xfrm>
                <a:off x="2958353" y="4204447"/>
                <a:ext cx="45719" cy="340659"/>
              </a:xfrm>
              <a:prstGeom prst="rect">
                <a:avLst/>
              </a:prstGeom>
              <a:solidFill>
                <a:srgbClr val="0455BF"/>
              </a:solidFill>
              <a:ln>
                <a:solidFill>
                  <a:srgbClr val="0455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DF74528A-80B2-4968-B175-F776035C2EE4}"/>
                  </a:ext>
                </a:extLst>
              </p:cNvPr>
              <p:cNvSpPr/>
              <p:nvPr/>
            </p:nvSpPr>
            <p:spPr>
              <a:xfrm>
                <a:off x="2958353" y="2312893"/>
                <a:ext cx="5011271" cy="45719"/>
              </a:xfrm>
              <a:prstGeom prst="rect">
                <a:avLst/>
              </a:prstGeom>
              <a:solidFill>
                <a:srgbClr val="0455BF"/>
              </a:solidFill>
              <a:ln>
                <a:solidFill>
                  <a:srgbClr val="0455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A9935E9B-C2E6-489A-BC5E-5A264E08B734}"/>
                  </a:ext>
                </a:extLst>
              </p:cNvPr>
              <p:cNvSpPr/>
              <p:nvPr/>
            </p:nvSpPr>
            <p:spPr>
              <a:xfrm>
                <a:off x="2958353" y="4499387"/>
                <a:ext cx="5011271" cy="45719"/>
              </a:xfrm>
              <a:prstGeom prst="rect">
                <a:avLst/>
              </a:prstGeom>
              <a:solidFill>
                <a:srgbClr val="0455BF"/>
              </a:solidFill>
              <a:ln>
                <a:solidFill>
                  <a:srgbClr val="0455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AE341BA-4A2F-47EC-B371-5627D40A0533}"/>
                  </a:ext>
                </a:extLst>
              </p:cNvPr>
              <p:cNvSpPr/>
              <p:nvPr/>
            </p:nvSpPr>
            <p:spPr>
              <a:xfrm>
                <a:off x="7923905" y="2312893"/>
                <a:ext cx="45719" cy="2232213"/>
              </a:xfrm>
              <a:prstGeom prst="rect">
                <a:avLst/>
              </a:prstGeom>
              <a:solidFill>
                <a:srgbClr val="0455BF"/>
              </a:solidFill>
              <a:ln>
                <a:solidFill>
                  <a:srgbClr val="0455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8315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9D544-4AAD-D96B-6AB1-6C4D819C1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E18233-8608-3D1B-9EEC-BC88C6401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>
                <a:latin typeface="+mj-lt"/>
              </a:rPr>
              <a:t>개요</a:t>
            </a:r>
            <a:endParaRPr lang="ko-KR" altLang="en-US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836726-4B4C-865D-3795-64B0BF57A7E5}"/>
              </a:ext>
            </a:extLst>
          </p:cNvPr>
          <p:cNvSpPr txBox="1"/>
          <p:nvPr/>
        </p:nvSpPr>
        <p:spPr>
          <a:xfrm>
            <a:off x="971107" y="1545265"/>
            <a:ext cx="914535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dirty="0">
                <a:latin typeface="+mj-lt"/>
              </a:rPr>
              <a:t>범죄발생 지역과 시간을 따져 위험군을 파악</a:t>
            </a:r>
            <a:endParaRPr lang="en-US" altLang="ko-KR" sz="2400" dirty="0">
              <a:latin typeface="+mj-lt"/>
            </a:endParaRPr>
          </a:p>
          <a:p>
            <a:pPr algn="l"/>
            <a:endParaRPr lang="en-US" altLang="ko-KR" sz="2400" dirty="0">
              <a:latin typeface="+mj-lt"/>
            </a:endParaRPr>
          </a:p>
          <a:p>
            <a:pPr marL="92075" indent="85725" algn="l"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lt"/>
              </a:rPr>
              <a:t>범죄 분류</a:t>
            </a:r>
            <a:r>
              <a:rPr lang="en-US" altLang="ko-KR" dirty="0">
                <a:latin typeface="+mj-lt"/>
              </a:rPr>
              <a:t>(</a:t>
            </a:r>
            <a:r>
              <a:rPr lang="ko-KR" altLang="en-US" dirty="0">
                <a:latin typeface="+mj-lt"/>
              </a:rPr>
              <a:t>폭행</a:t>
            </a:r>
            <a:r>
              <a:rPr lang="en-US" altLang="ko-KR" dirty="0">
                <a:latin typeface="+mj-lt"/>
              </a:rPr>
              <a:t>, </a:t>
            </a:r>
            <a:r>
              <a:rPr lang="ko-KR" altLang="en-US" dirty="0">
                <a:latin typeface="+mj-lt"/>
              </a:rPr>
              <a:t>교통</a:t>
            </a:r>
            <a:r>
              <a:rPr lang="en-US" altLang="ko-KR" dirty="0">
                <a:latin typeface="+mj-lt"/>
              </a:rPr>
              <a:t>, </a:t>
            </a:r>
            <a:r>
              <a:rPr lang="ko-KR" altLang="en-US" dirty="0">
                <a:latin typeface="+mj-lt"/>
              </a:rPr>
              <a:t>사기 등</a:t>
            </a:r>
            <a:r>
              <a:rPr lang="en-US" altLang="ko-KR" dirty="0">
                <a:latin typeface="+mj-lt"/>
              </a:rPr>
              <a:t>)</a:t>
            </a:r>
            <a:r>
              <a:rPr lang="ko-KR" altLang="en-US" dirty="0">
                <a:latin typeface="+mj-lt"/>
              </a:rPr>
              <a:t>와 시간의 관계를 파악</a:t>
            </a:r>
            <a:endParaRPr lang="en-US" altLang="ko-KR" dirty="0">
              <a:latin typeface="+mj-lt"/>
            </a:endParaRPr>
          </a:p>
          <a:p>
            <a:pPr marL="549275" lvl="1" indent="85725"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lt"/>
              </a:rPr>
              <a:t>특정 범죄가 많이 발생하는 시간</a:t>
            </a:r>
            <a:r>
              <a:rPr lang="en-US" altLang="ko-KR" dirty="0">
                <a:latin typeface="+mj-lt"/>
              </a:rPr>
              <a:t>, </a:t>
            </a:r>
            <a:r>
              <a:rPr lang="ko-KR" altLang="en-US" dirty="0">
                <a:latin typeface="+mj-lt"/>
              </a:rPr>
              <a:t>지역을 시각화</a:t>
            </a:r>
            <a:endParaRPr lang="en-US" altLang="ko-KR" dirty="0">
              <a:latin typeface="+mj-lt"/>
            </a:endParaRPr>
          </a:p>
          <a:p>
            <a:pPr marL="549275" lvl="1" indent="85725">
              <a:buFont typeface="Arial" panose="020B0604020202020204" pitchFamily="34" charset="0"/>
              <a:buChar char="•"/>
            </a:pPr>
            <a:endParaRPr lang="en-US" altLang="ko-KR" dirty="0">
              <a:latin typeface="+mj-lt"/>
            </a:endParaRPr>
          </a:p>
          <a:p>
            <a:pPr marL="92075" indent="85725"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lt"/>
              </a:rPr>
              <a:t>인천의 치안은 어떤 상태인지 확인</a:t>
            </a:r>
            <a:endParaRPr lang="en-US" altLang="ko-KR" dirty="0">
              <a:latin typeface="+mj-lt"/>
            </a:endParaRPr>
          </a:p>
          <a:p>
            <a:pPr marL="92075" indent="85725" algn="l">
              <a:buFont typeface="Arial" panose="020B0604020202020204" pitchFamily="34" charset="0"/>
              <a:buChar char="•"/>
            </a:pPr>
            <a:endParaRPr lang="en-US" altLang="ko-KR" dirty="0">
              <a:latin typeface="+mj-lt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0A293FC-4B0B-9602-D7F6-D4146E061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774" y="3193143"/>
            <a:ext cx="3245721" cy="329200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33675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B77FE66-8DA8-4537-9FC9-38BFB7FA4162}"/>
              </a:ext>
            </a:extLst>
          </p:cNvPr>
          <p:cNvSpPr/>
          <p:nvPr/>
        </p:nvSpPr>
        <p:spPr>
          <a:xfrm>
            <a:off x="2796997" y="2826123"/>
            <a:ext cx="5504330" cy="12057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01. </a:t>
            </a:r>
            <a:r>
              <a:rPr lang="ko-KR" altLang="en-US" sz="6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 론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915F44D-9145-4B58-8CB9-BA67C4D0DDC8}"/>
              </a:ext>
            </a:extLst>
          </p:cNvPr>
          <p:cNvGrpSpPr/>
          <p:nvPr/>
        </p:nvGrpSpPr>
        <p:grpSpPr>
          <a:xfrm>
            <a:off x="1966686" y="2312893"/>
            <a:ext cx="7337827" cy="2232213"/>
            <a:chOff x="2303937" y="2312893"/>
            <a:chExt cx="5665687" cy="223221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7029624-51F0-42EF-981B-B25A774FBF7B}"/>
                </a:ext>
              </a:extLst>
            </p:cNvPr>
            <p:cNvSpPr/>
            <p:nvPr/>
          </p:nvSpPr>
          <p:spPr>
            <a:xfrm>
              <a:off x="2303937" y="2826123"/>
              <a:ext cx="5504330" cy="12057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0" b="1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 </a:t>
              </a:r>
              <a:r>
                <a:rPr lang="ko-KR" altLang="en-US" sz="6000" b="1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</a:t>
              </a:r>
              <a:r>
                <a:rPr lang="ko-KR" altLang="en-US" sz="6000" b="1" dirty="0" err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전처리</a:t>
              </a:r>
              <a:endParaRPr lang="ko-KR" altLang="en-US" sz="6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1D9BA8B-6336-4259-8C54-90ECC1C75459}"/>
                </a:ext>
              </a:extLst>
            </p:cNvPr>
            <p:cNvGrpSpPr/>
            <p:nvPr/>
          </p:nvGrpSpPr>
          <p:grpSpPr>
            <a:xfrm>
              <a:off x="2958353" y="2312893"/>
              <a:ext cx="5011271" cy="2232213"/>
              <a:chOff x="2958353" y="2312893"/>
              <a:chExt cx="5011271" cy="2232213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CB0BB442-7312-4EE9-90D9-FAC7A5874CD2}"/>
                  </a:ext>
                </a:extLst>
              </p:cNvPr>
              <p:cNvSpPr/>
              <p:nvPr/>
            </p:nvSpPr>
            <p:spPr>
              <a:xfrm>
                <a:off x="2958353" y="2312893"/>
                <a:ext cx="45719" cy="340659"/>
              </a:xfrm>
              <a:prstGeom prst="rect">
                <a:avLst/>
              </a:prstGeom>
              <a:solidFill>
                <a:srgbClr val="0455BF"/>
              </a:solidFill>
              <a:ln>
                <a:solidFill>
                  <a:srgbClr val="0455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1C81B1FC-5481-43C3-BF2F-74EF0B3C5BE6}"/>
                  </a:ext>
                </a:extLst>
              </p:cNvPr>
              <p:cNvSpPr/>
              <p:nvPr/>
            </p:nvSpPr>
            <p:spPr>
              <a:xfrm>
                <a:off x="2958353" y="4204447"/>
                <a:ext cx="45719" cy="340659"/>
              </a:xfrm>
              <a:prstGeom prst="rect">
                <a:avLst/>
              </a:prstGeom>
              <a:solidFill>
                <a:srgbClr val="0455BF"/>
              </a:solidFill>
              <a:ln>
                <a:solidFill>
                  <a:srgbClr val="0455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DF74528A-80B2-4968-B175-F776035C2EE4}"/>
                  </a:ext>
                </a:extLst>
              </p:cNvPr>
              <p:cNvSpPr/>
              <p:nvPr/>
            </p:nvSpPr>
            <p:spPr>
              <a:xfrm>
                <a:off x="2958353" y="2312893"/>
                <a:ext cx="5011271" cy="45719"/>
              </a:xfrm>
              <a:prstGeom prst="rect">
                <a:avLst/>
              </a:prstGeom>
              <a:solidFill>
                <a:srgbClr val="0455BF"/>
              </a:solidFill>
              <a:ln>
                <a:solidFill>
                  <a:srgbClr val="0455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A9935E9B-C2E6-489A-BC5E-5A264E08B734}"/>
                  </a:ext>
                </a:extLst>
              </p:cNvPr>
              <p:cNvSpPr/>
              <p:nvPr/>
            </p:nvSpPr>
            <p:spPr>
              <a:xfrm>
                <a:off x="2958353" y="4499387"/>
                <a:ext cx="5011271" cy="45719"/>
              </a:xfrm>
              <a:prstGeom prst="rect">
                <a:avLst/>
              </a:prstGeom>
              <a:solidFill>
                <a:srgbClr val="0455BF"/>
              </a:solidFill>
              <a:ln>
                <a:solidFill>
                  <a:srgbClr val="0455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AE341BA-4A2F-47EC-B371-5627D40A0533}"/>
                  </a:ext>
                </a:extLst>
              </p:cNvPr>
              <p:cNvSpPr/>
              <p:nvPr/>
            </p:nvSpPr>
            <p:spPr>
              <a:xfrm>
                <a:off x="7923905" y="2312893"/>
                <a:ext cx="45719" cy="2232213"/>
              </a:xfrm>
              <a:prstGeom prst="rect">
                <a:avLst/>
              </a:prstGeom>
              <a:solidFill>
                <a:srgbClr val="0455BF"/>
              </a:solidFill>
              <a:ln>
                <a:solidFill>
                  <a:srgbClr val="0455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2562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DF891-B2B1-16E9-F898-58ED69942A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E6499-E0C3-0687-883B-F3B793E36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>
                <a:latin typeface="+mj-lt"/>
              </a:rPr>
              <a:t>데이터 </a:t>
            </a:r>
            <a:r>
              <a:rPr lang="ko-KR" altLang="en-US" sz="4400" dirty="0" err="1">
                <a:latin typeface="+mj-lt"/>
              </a:rPr>
              <a:t>전처리</a:t>
            </a:r>
            <a:endParaRPr lang="ko-KR" altLang="en-US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E5C502-97B6-E3D8-9174-16FD1E2979D4}"/>
              </a:ext>
            </a:extLst>
          </p:cNvPr>
          <p:cNvSpPr txBox="1"/>
          <p:nvPr/>
        </p:nvSpPr>
        <p:spPr>
          <a:xfrm>
            <a:off x="971107" y="1545265"/>
            <a:ext cx="914535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dirty="0">
                <a:latin typeface="+mj-lt"/>
              </a:rPr>
              <a:t>데이터 확인</a:t>
            </a:r>
            <a:endParaRPr lang="en-US" altLang="ko-KR" sz="2400" dirty="0">
              <a:latin typeface="+mj-lt"/>
            </a:endParaRPr>
          </a:p>
          <a:p>
            <a:pPr marL="92075" indent="85725" algn="l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</a:rPr>
              <a:t>Pandas</a:t>
            </a:r>
            <a:r>
              <a:rPr lang="ko-KR" altLang="en-US" dirty="0">
                <a:latin typeface="+mj-lt"/>
              </a:rPr>
              <a:t>에서 제공하는 </a:t>
            </a:r>
            <a:r>
              <a:rPr lang="en-US" altLang="ko-KR" dirty="0">
                <a:latin typeface="+mj-lt"/>
              </a:rPr>
              <a:t>head, info</a:t>
            </a:r>
            <a:r>
              <a:rPr lang="ko-KR" altLang="en-US" dirty="0">
                <a:latin typeface="+mj-lt"/>
              </a:rPr>
              <a:t>를 이용하여 각 열의 이름을 확인</a:t>
            </a:r>
            <a:endParaRPr lang="en-US" altLang="ko-KR" dirty="0">
              <a:latin typeface="+mj-lt"/>
            </a:endParaRPr>
          </a:p>
          <a:p>
            <a:pPr marL="92075" indent="85725" algn="l"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lt"/>
              </a:rPr>
              <a:t>시간대별 정보는 </a:t>
            </a:r>
            <a:r>
              <a:rPr lang="en-US" altLang="ko-KR" dirty="0">
                <a:latin typeface="+mj-lt"/>
              </a:rPr>
              <a:t>18</a:t>
            </a:r>
            <a:r>
              <a:rPr lang="ko-KR" altLang="en-US" dirty="0">
                <a:latin typeface="+mj-lt"/>
              </a:rPr>
              <a:t>개의 열</a:t>
            </a:r>
            <a:r>
              <a:rPr lang="en-US" altLang="ko-KR" dirty="0">
                <a:latin typeface="+mj-lt"/>
              </a:rPr>
              <a:t>, </a:t>
            </a:r>
            <a:r>
              <a:rPr lang="ko-KR" altLang="en-US" dirty="0">
                <a:latin typeface="+mj-lt"/>
              </a:rPr>
              <a:t>지역별 정보는 </a:t>
            </a:r>
            <a:r>
              <a:rPr lang="en-US" altLang="ko-KR" dirty="0">
                <a:latin typeface="+mj-lt"/>
              </a:rPr>
              <a:t>89</a:t>
            </a:r>
            <a:r>
              <a:rPr lang="ko-KR" altLang="en-US" dirty="0">
                <a:latin typeface="+mj-lt"/>
              </a:rPr>
              <a:t>개의 열이 존재함을 알아냄</a:t>
            </a:r>
            <a:endParaRPr lang="en-US" altLang="ko-KR" dirty="0">
              <a:latin typeface="+mj-lt"/>
            </a:endParaRPr>
          </a:p>
          <a:p>
            <a:pPr marL="549275" lvl="1" indent="85725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lt"/>
              </a:rPr>
              <a:t>시간대별 정보는 </a:t>
            </a:r>
            <a:r>
              <a:rPr lang="en-US" altLang="ko-KR" sz="1400" dirty="0" err="1">
                <a:latin typeface="+mj-lt"/>
              </a:rPr>
              <a:t>TimeStamp</a:t>
            </a:r>
            <a:r>
              <a:rPr lang="ko-KR" altLang="en-US" sz="1400" dirty="0">
                <a:latin typeface="+mj-lt"/>
              </a:rPr>
              <a:t>가 찍힌 시계열 데이터가 아닌 각 시간대별 범죄 발생률임</a:t>
            </a:r>
            <a:endParaRPr lang="en-US" altLang="ko-KR" sz="1400" dirty="0">
              <a:latin typeface="+mj-lt"/>
            </a:endParaRPr>
          </a:p>
          <a:p>
            <a:pPr marL="92075" indent="85725" algn="l"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lt"/>
              </a:rPr>
              <a:t>공통된 정보인 </a:t>
            </a:r>
            <a:r>
              <a:rPr lang="ko-KR" altLang="en-US" dirty="0" err="1">
                <a:latin typeface="+mj-lt"/>
              </a:rPr>
              <a:t>범죄대분류</a:t>
            </a:r>
            <a:r>
              <a:rPr lang="en-US" altLang="ko-KR" dirty="0">
                <a:latin typeface="+mj-lt"/>
              </a:rPr>
              <a:t>, </a:t>
            </a:r>
            <a:r>
              <a:rPr lang="ko-KR" altLang="en-US" dirty="0" err="1">
                <a:latin typeface="+mj-lt"/>
              </a:rPr>
              <a:t>범죄중분류</a:t>
            </a:r>
            <a:r>
              <a:rPr lang="ko-KR" altLang="en-US" dirty="0">
                <a:latin typeface="+mj-lt"/>
              </a:rPr>
              <a:t> 열을 이용해 병합 하는 것이 용이하다고 판단</a:t>
            </a:r>
            <a:r>
              <a:rPr lang="en-US" altLang="ko-KR" dirty="0">
                <a:latin typeface="+mj-lt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7336B0-480F-285D-9785-DBBF67735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107" y="3358826"/>
            <a:ext cx="4143829" cy="129907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D6C05A1-B4D5-9643-A890-621018220B1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" r="-346" b="44538"/>
          <a:stretch/>
        </p:blipFill>
        <p:spPr>
          <a:xfrm>
            <a:off x="5384867" y="3358826"/>
            <a:ext cx="2104504" cy="129907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AACEB80-377A-53D5-312F-39FC4F52B9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107" y="5236633"/>
            <a:ext cx="4275807" cy="125685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3C29D9D-3973-5AA6-6B62-76F11FA3BD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2124" y="5236633"/>
            <a:ext cx="1835990" cy="119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157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9D544-4AAD-D96B-6AB1-6C4D819C1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E18233-8608-3D1B-9EEC-BC88C6401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>
                <a:latin typeface="+mj-lt"/>
              </a:rPr>
              <a:t>데이터 </a:t>
            </a:r>
            <a:r>
              <a:rPr lang="ko-KR" altLang="en-US" sz="4400" dirty="0" err="1">
                <a:latin typeface="+mj-lt"/>
              </a:rPr>
              <a:t>전처리</a:t>
            </a:r>
            <a:endParaRPr lang="ko-KR" altLang="en-US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089C4B-294B-7FD6-3000-8B0B472D9947}"/>
              </a:ext>
            </a:extLst>
          </p:cNvPr>
          <p:cNvSpPr txBox="1"/>
          <p:nvPr/>
        </p:nvSpPr>
        <p:spPr>
          <a:xfrm>
            <a:off x="971107" y="1545265"/>
            <a:ext cx="91453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dirty="0">
                <a:latin typeface="+mj-lt"/>
              </a:rPr>
              <a:t>데이터 병합</a:t>
            </a:r>
            <a:endParaRPr lang="en-US" altLang="ko-KR" sz="2400" dirty="0">
              <a:latin typeface="+mj-lt"/>
            </a:endParaRPr>
          </a:p>
          <a:p>
            <a:pPr marL="92075" indent="85725" algn="l"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lt"/>
              </a:rPr>
              <a:t>각 </a:t>
            </a:r>
            <a:r>
              <a:rPr lang="en-US" altLang="ko-KR" dirty="0">
                <a:latin typeface="+mj-lt"/>
              </a:rPr>
              <a:t>csv</a:t>
            </a:r>
            <a:r>
              <a:rPr lang="ko-KR" altLang="en-US" dirty="0">
                <a:latin typeface="+mj-lt"/>
              </a:rPr>
              <a:t>를 </a:t>
            </a:r>
            <a:r>
              <a:rPr lang="ko-KR" altLang="en-US" dirty="0" err="1">
                <a:latin typeface="+mj-lt"/>
              </a:rPr>
              <a:t>범죄대분류</a:t>
            </a:r>
            <a:r>
              <a:rPr lang="en-US" altLang="ko-KR" dirty="0">
                <a:latin typeface="+mj-lt"/>
              </a:rPr>
              <a:t>, </a:t>
            </a:r>
            <a:r>
              <a:rPr lang="ko-KR" altLang="en-US" dirty="0" err="1">
                <a:latin typeface="+mj-lt"/>
              </a:rPr>
              <a:t>범죄중분류를</a:t>
            </a:r>
            <a:r>
              <a:rPr lang="ko-KR" altLang="en-US" dirty="0">
                <a:latin typeface="+mj-lt"/>
              </a:rPr>
              <a:t> 기준으로 병합</a:t>
            </a:r>
            <a:endParaRPr lang="en-US" altLang="ko-KR" dirty="0">
              <a:latin typeface="+mj-lt"/>
            </a:endParaRPr>
          </a:p>
          <a:p>
            <a:pPr marL="92075" indent="85725" algn="l"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lt"/>
              </a:rPr>
              <a:t>시간대별</a:t>
            </a:r>
            <a:r>
              <a:rPr lang="en-US" altLang="ko-KR" dirty="0">
                <a:latin typeface="+mj-lt"/>
              </a:rPr>
              <a:t>, </a:t>
            </a:r>
            <a:r>
              <a:rPr lang="ko-KR" altLang="en-US" dirty="0">
                <a:latin typeface="+mj-lt"/>
              </a:rPr>
              <a:t>지역별 정보를 동시에 담을 수 있게 데이터 변환</a:t>
            </a:r>
            <a:endParaRPr lang="en-US" altLang="ko-KR" dirty="0">
              <a:latin typeface="+mj-lt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F245BCD-0431-354B-AFBB-A1EBD1401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107" y="3034540"/>
            <a:ext cx="3380825" cy="231224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959188E-4BCF-EA29-84E0-A8F64F8A7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107" y="2599526"/>
            <a:ext cx="5320901" cy="39641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AA35860-E5AD-61A5-CA18-68AB4DCA81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1932" y="3169478"/>
            <a:ext cx="6197600" cy="166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1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E111B9-B009-79BD-91F9-5B7D3E8D4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1D62984-9027-AC66-4FE1-0CDD087AA40C}"/>
              </a:ext>
            </a:extLst>
          </p:cNvPr>
          <p:cNvSpPr/>
          <p:nvPr/>
        </p:nvSpPr>
        <p:spPr>
          <a:xfrm>
            <a:off x="2796997" y="2826123"/>
            <a:ext cx="5504330" cy="12057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01. </a:t>
            </a:r>
            <a:r>
              <a:rPr lang="ko-KR" altLang="en-US" sz="6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 론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6DD7FFC-2679-98F0-FBD9-C66A0BAA0F20}"/>
              </a:ext>
            </a:extLst>
          </p:cNvPr>
          <p:cNvGrpSpPr/>
          <p:nvPr/>
        </p:nvGrpSpPr>
        <p:grpSpPr>
          <a:xfrm>
            <a:off x="1966686" y="2312893"/>
            <a:ext cx="7337827" cy="2232213"/>
            <a:chOff x="2303937" y="2312893"/>
            <a:chExt cx="5665687" cy="223221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4DC9054-C0A9-185B-7A48-14DA486F757A}"/>
                </a:ext>
              </a:extLst>
            </p:cNvPr>
            <p:cNvSpPr/>
            <p:nvPr/>
          </p:nvSpPr>
          <p:spPr>
            <a:xfrm>
              <a:off x="2303937" y="2826123"/>
              <a:ext cx="5504330" cy="12057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0" b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r>
                <a:rPr lang="en-US" altLang="ko-KR" sz="6000" b="1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6000" b="1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6000" b="1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시각화</a:t>
              </a: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ED9DAC4-BB7B-3C74-009A-52E5907A2A96}"/>
                </a:ext>
              </a:extLst>
            </p:cNvPr>
            <p:cNvGrpSpPr/>
            <p:nvPr/>
          </p:nvGrpSpPr>
          <p:grpSpPr>
            <a:xfrm>
              <a:off x="2958353" y="2312893"/>
              <a:ext cx="5011271" cy="2232213"/>
              <a:chOff x="2958353" y="2312893"/>
              <a:chExt cx="5011271" cy="2232213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88C194F8-8EE1-281D-BF49-7CDFD38BC5F1}"/>
                  </a:ext>
                </a:extLst>
              </p:cNvPr>
              <p:cNvSpPr/>
              <p:nvPr/>
            </p:nvSpPr>
            <p:spPr>
              <a:xfrm>
                <a:off x="2958353" y="2312893"/>
                <a:ext cx="45719" cy="340659"/>
              </a:xfrm>
              <a:prstGeom prst="rect">
                <a:avLst/>
              </a:prstGeom>
              <a:solidFill>
                <a:srgbClr val="0455BF"/>
              </a:solidFill>
              <a:ln>
                <a:solidFill>
                  <a:srgbClr val="0455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BBA78AE-2EE6-20B3-A04E-521B594CBAA7}"/>
                  </a:ext>
                </a:extLst>
              </p:cNvPr>
              <p:cNvSpPr/>
              <p:nvPr/>
            </p:nvSpPr>
            <p:spPr>
              <a:xfrm>
                <a:off x="2958353" y="4204447"/>
                <a:ext cx="45719" cy="340659"/>
              </a:xfrm>
              <a:prstGeom prst="rect">
                <a:avLst/>
              </a:prstGeom>
              <a:solidFill>
                <a:srgbClr val="0455BF"/>
              </a:solidFill>
              <a:ln>
                <a:solidFill>
                  <a:srgbClr val="0455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BF275FF-436A-F96E-0CF8-8F6E2423C31D}"/>
                  </a:ext>
                </a:extLst>
              </p:cNvPr>
              <p:cNvSpPr/>
              <p:nvPr/>
            </p:nvSpPr>
            <p:spPr>
              <a:xfrm>
                <a:off x="2958353" y="2312893"/>
                <a:ext cx="5011271" cy="45719"/>
              </a:xfrm>
              <a:prstGeom prst="rect">
                <a:avLst/>
              </a:prstGeom>
              <a:solidFill>
                <a:srgbClr val="0455BF"/>
              </a:solidFill>
              <a:ln>
                <a:solidFill>
                  <a:srgbClr val="0455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F4D46C8-0F40-355D-03F1-A6A99EA4CBAB}"/>
                  </a:ext>
                </a:extLst>
              </p:cNvPr>
              <p:cNvSpPr/>
              <p:nvPr/>
            </p:nvSpPr>
            <p:spPr>
              <a:xfrm>
                <a:off x="2958353" y="4499387"/>
                <a:ext cx="5011271" cy="45719"/>
              </a:xfrm>
              <a:prstGeom prst="rect">
                <a:avLst/>
              </a:prstGeom>
              <a:solidFill>
                <a:srgbClr val="0455BF"/>
              </a:solidFill>
              <a:ln>
                <a:solidFill>
                  <a:srgbClr val="0455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303E6635-C222-1A9A-BE48-D1035E456D7F}"/>
                  </a:ext>
                </a:extLst>
              </p:cNvPr>
              <p:cNvSpPr/>
              <p:nvPr/>
            </p:nvSpPr>
            <p:spPr>
              <a:xfrm>
                <a:off x="7923905" y="2312893"/>
                <a:ext cx="45719" cy="2232213"/>
              </a:xfrm>
              <a:prstGeom prst="rect">
                <a:avLst/>
              </a:prstGeom>
              <a:solidFill>
                <a:srgbClr val="0455BF"/>
              </a:solidFill>
              <a:ln>
                <a:solidFill>
                  <a:srgbClr val="0455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6695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877C4B-3844-F60B-056B-53B0D57BC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2259BD-81FF-0023-5511-6A22CE26D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lt"/>
              </a:rPr>
              <a:t>데이터 시각화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3A0F64-5CD8-64E9-4CAC-1322FA201756}"/>
              </a:ext>
            </a:extLst>
          </p:cNvPr>
          <p:cNvSpPr txBox="1"/>
          <p:nvPr/>
        </p:nvSpPr>
        <p:spPr>
          <a:xfrm>
            <a:off x="971107" y="1545265"/>
            <a:ext cx="91453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dirty="0">
                <a:latin typeface="+mj-lt"/>
              </a:rPr>
              <a:t>시간대별 시각화</a:t>
            </a:r>
            <a:endParaRPr lang="en-US" altLang="ko-KR" sz="2400" dirty="0">
              <a:latin typeface="+mj-lt"/>
            </a:endParaRPr>
          </a:p>
          <a:p>
            <a:pPr marL="92075" indent="85725" algn="l"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lt"/>
              </a:rPr>
              <a:t>병합한 </a:t>
            </a:r>
            <a:r>
              <a:rPr lang="en-US" altLang="ko-KR" dirty="0">
                <a:latin typeface="+mj-lt"/>
              </a:rPr>
              <a:t>csv</a:t>
            </a:r>
            <a:r>
              <a:rPr lang="ko-KR" altLang="en-US" dirty="0">
                <a:latin typeface="+mj-lt"/>
              </a:rPr>
              <a:t>파일을 </a:t>
            </a:r>
            <a:r>
              <a:rPr lang="ko-KR" altLang="en-US" dirty="0" err="1">
                <a:latin typeface="+mj-lt"/>
              </a:rPr>
              <a:t>히트맵과</a:t>
            </a:r>
            <a:r>
              <a:rPr lang="ko-KR" altLang="en-US" dirty="0">
                <a:latin typeface="+mj-lt"/>
              </a:rPr>
              <a:t> 바 차트를 사용해 어떤 범죄가 </a:t>
            </a:r>
            <a:r>
              <a:rPr lang="ko-KR" altLang="en-US" dirty="0" err="1">
                <a:latin typeface="+mj-lt"/>
              </a:rPr>
              <a:t>어느시간에</a:t>
            </a:r>
            <a:r>
              <a:rPr lang="ko-KR" altLang="en-US" dirty="0">
                <a:latin typeface="+mj-lt"/>
              </a:rPr>
              <a:t> </a:t>
            </a:r>
            <a:r>
              <a:rPr lang="ko-KR" altLang="en-US" dirty="0" err="1">
                <a:latin typeface="+mj-lt"/>
              </a:rPr>
              <a:t>많은지</a:t>
            </a:r>
            <a:r>
              <a:rPr lang="ko-KR" altLang="en-US" dirty="0">
                <a:latin typeface="+mj-lt"/>
              </a:rPr>
              <a:t> 확인</a:t>
            </a:r>
            <a:endParaRPr lang="en-US" altLang="ko-KR" dirty="0">
              <a:latin typeface="+mj-lt"/>
            </a:endParaRPr>
          </a:p>
          <a:p>
            <a:pPr marL="549275" lvl="1" indent="85725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lt"/>
              </a:rPr>
              <a:t>시간대 확인결과 </a:t>
            </a:r>
            <a:r>
              <a:rPr lang="en-US" altLang="ko-KR" sz="1400" dirty="0">
                <a:latin typeface="+mj-lt"/>
              </a:rPr>
              <a:t>21</a:t>
            </a:r>
            <a:r>
              <a:rPr lang="ko-KR" altLang="en-US" sz="1400" dirty="0">
                <a:latin typeface="+mj-lt"/>
              </a:rPr>
              <a:t>시</a:t>
            </a:r>
            <a:r>
              <a:rPr lang="en-US" altLang="ko-KR" sz="1400" dirty="0">
                <a:latin typeface="+mj-lt"/>
              </a:rPr>
              <a:t>~00</a:t>
            </a:r>
            <a:r>
              <a:rPr lang="ko-KR" altLang="en-US" sz="1400" dirty="0">
                <a:latin typeface="+mj-lt"/>
              </a:rPr>
              <a:t>시가 가장 많은 범죄가 일어나는 것을 확인</a:t>
            </a:r>
            <a:r>
              <a:rPr lang="en-US" altLang="ko-KR" sz="1400" dirty="0">
                <a:latin typeface="+mj-lt"/>
              </a:rPr>
              <a:t>, </a:t>
            </a:r>
            <a:r>
              <a:rPr lang="ko-KR" altLang="en-US" sz="1400" dirty="0">
                <a:latin typeface="+mj-lt"/>
              </a:rPr>
              <a:t>또한 교통 및 폭력 범죄가 많이 일</a:t>
            </a:r>
            <a:br>
              <a:rPr lang="en-US" altLang="ko-KR" sz="1400" dirty="0">
                <a:latin typeface="+mj-lt"/>
              </a:rPr>
            </a:br>
            <a:r>
              <a:rPr lang="en-US" altLang="ko-KR" sz="1400" dirty="0">
                <a:latin typeface="+mj-lt"/>
              </a:rPr>
              <a:t>  </a:t>
            </a:r>
            <a:r>
              <a:rPr lang="ko-KR" altLang="en-US" sz="1400" dirty="0">
                <a:latin typeface="+mj-lt"/>
              </a:rPr>
              <a:t>어 나는 것도 확인 할 수 있었음</a:t>
            </a:r>
            <a:endParaRPr lang="en-US" altLang="ko-KR" sz="1400" dirty="0">
              <a:latin typeface="+mj-l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4ACD11-D0AC-AA1D-9C58-E5ABDEC3A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530" y="3146352"/>
            <a:ext cx="3523269" cy="32483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5865F14-CEE4-8849-7DC4-929255A94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771" y="3077029"/>
            <a:ext cx="5410686" cy="311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236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/>
          </a:solidFill>
        </a:ln>
      </a:spPr>
      <a:bodyPr rtlCol="0" anchor="ctr"/>
      <a:lstStyle>
        <a:defPPr algn="ctr">
          <a:defRPr sz="2400" b="1" dirty="0">
            <a:solidFill>
              <a:srgbClr val="002060"/>
            </a:solidFill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1746</TotalTime>
  <Words>347</Words>
  <Application>Microsoft Office PowerPoint</Application>
  <PresentationFormat>와이드스크린</PresentationFormat>
  <Paragraphs>74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목차</vt:lpstr>
      <vt:lpstr>PowerPoint 프레젠테이션</vt:lpstr>
      <vt:lpstr>개요</vt:lpstr>
      <vt:lpstr>PowerPoint 프레젠테이션</vt:lpstr>
      <vt:lpstr>데이터 전처리</vt:lpstr>
      <vt:lpstr>데이터 전처리</vt:lpstr>
      <vt:lpstr>PowerPoint 프레젠테이션</vt:lpstr>
      <vt:lpstr>데이터 시각화</vt:lpstr>
      <vt:lpstr>데이터 시각화</vt:lpstr>
      <vt:lpstr>데이터 시각화</vt:lpstr>
      <vt:lpstr>데이터 시각화</vt:lpstr>
      <vt:lpstr>데이터 시각화</vt:lpstr>
      <vt:lpstr>PowerPoint 프레젠테이션</vt:lpstr>
      <vt:lpstr>분석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 세현</dc:creator>
  <cp:lastModifiedBy>은규 강</cp:lastModifiedBy>
  <cp:revision>235</cp:revision>
  <cp:lastPrinted>2024-12-01T13:06:34Z</cp:lastPrinted>
  <dcterms:created xsi:type="dcterms:W3CDTF">2021-05-17T15:18:16Z</dcterms:created>
  <dcterms:modified xsi:type="dcterms:W3CDTF">2024-12-01T13:40:31Z</dcterms:modified>
</cp:coreProperties>
</file>